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0" r:id="rId2"/>
    <p:sldId id="256" r:id="rId3"/>
    <p:sldId id="264" r:id="rId4"/>
    <p:sldId id="257" r:id="rId5"/>
    <p:sldId id="258" r:id="rId6"/>
    <p:sldId id="259" r:id="rId7"/>
    <p:sldId id="261" r:id="rId8"/>
    <p:sldId id="265" r:id="rId9"/>
    <p:sldId id="262" r:id="rId10"/>
    <p:sldId id="263"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1636" autoAdjust="0"/>
  </p:normalViewPr>
  <p:slideViewPr>
    <p:cSldViewPr snapToGrid="0">
      <p:cViewPr varScale="1">
        <p:scale>
          <a:sx n="56" d="100"/>
          <a:sy n="56" d="100"/>
        </p:scale>
        <p:origin x="121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3BD9C1-2B97-4472-A34A-000BEE62C093}" type="datetimeFigureOut">
              <a:rPr lang="en-US" smtClean="0"/>
              <a:t>11/3/2023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F2C9B4-12BE-4C20-8C63-91D7CCC36C17}" type="slidenum">
              <a:rPr lang="en-US" smtClean="0"/>
              <a:t>‹#›</a:t>
            </a:fld>
            <a:endParaRPr lang="en-US"/>
          </a:p>
        </p:txBody>
      </p:sp>
    </p:spTree>
    <p:extLst>
      <p:ext uri="{BB962C8B-B14F-4D97-AF65-F5344CB8AC3E}">
        <p14:creationId xmlns:p14="http://schemas.microsoft.com/office/powerpoint/2010/main" val="4200352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A cleaning </a:t>
            </a:r>
            <a:r>
              <a:rPr lang="en-US" sz="1800" dirty="0" smtClean="0">
                <a:effectLst/>
                <a:latin typeface="Times New Roman" panose="02020603050405020304" pitchFamily="18" charset="0"/>
                <a:ea typeface="Calibri" panose="020F0502020204030204" pitchFamily="34" charset="0"/>
              </a:rPr>
              <a:t>checklist</a:t>
            </a:r>
            <a:r>
              <a:rPr lang="en-US" sz="1800" baseline="0" dirty="0" smtClean="0">
                <a:effectLst/>
                <a:latin typeface="Times New Roman" panose="02020603050405020304" pitchFamily="18" charset="0"/>
                <a:ea typeface="Calibri" panose="020F0502020204030204" pitchFamily="34" charset="0"/>
              </a:rPr>
              <a:t> is</a:t>
            </a:r>
            <a:r>
              <a:rPr lang="en-US" sz="1800" dirty="0" smtClean="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rPr>
              <a:t>an outline of tasks </a:t>
            </a:r>
            <a:r>
              <a:rPr lang="en-US" sz="1800" dirty="0" smtClean="0">
                <a:effectLst/>
                <a:latin typeface="Times New Roman" panose="02020603050405020304" pitchFamily="18" charset="0"/>
                <a:ea typeface="Calibri" panose="020F0502020204030204" pitchFamily="34" charset="0"/>
              </a:rPr>
              <a:t>that cleaning </a:t>
            </a:r>
            <a:r>
              <a:rPr lang="en-US" sz="1800" dirty="0">
                <a:effectLst/>
                <a:latin typeface="Times New Roman" panose="02020603050405020304" pitchFamily="18" charset="0"/>
                <a:ea typeface="Calibri" panose="020F0502020204030204" pitchFamily="34" charset="0"/>
              </a:rPr>
              <a:t>employees are required to complete in order to meet guests’ </a:t>
            </a:r>
            <a:r>
              <a:rPr lang="en-US" sz="1800" dirty="0" smtClean="0">
                <a:effectLst/>
                <a:latin typeface="Times New Roman" panose="02020603050405020304" pitchFamily="18" charset="0"/>
                <a:ea typeface="Calibri" panose="020F0502020204030204" pitchFamily="34" charset="0"/>
              </a:rPr>
              <a:t>expectation. </a:t>
            </a:r>
            <a:r>
              <a:rPr lang="en-US" sz="1800" dirty="0">
                <a:effectLst/>
                <a:latin typeface="Times New Roman" panose="02020603050405020304" pitchFamily="18" charset="0"/>
                <a:ea typeface="Calibri" panose="020F0502020204030204" pitchFamily="34" charset="0"/>
              </a:rPr>
              <a:t>The checklist is a crucial document for successful hotel cleaning activities. For instance, it helps </a:t>
            </a:r>
            <a:r>
              <a:rPr lang="en-US" sz="1800" dirty="0" smtClean="0">
                <a:effectLst/>
                <a:latin typeface="Times New Roman" panose="02020603050405020304" pitchFamily="18" charset="0"/>
                <a:ea typeface="Calibri" panose="020F0502020204030204" pitchFamily="34" charset="0"/>
              </a:rPr>
              <a:t>keep </a:t>
            </a:r>
            <a:r>
              <a:rPr lang="en-US" sz="1800" dirty="0">
                <a:effectLst/>
                <a:latin typeface="Times New Roman" panose="02020603050405020304" pitchFamily="18" charset="0"/>
                <a:ea typeface="Calibri" panose="020F0502020204030204" pitchFamily="34" charset="0"/>
              </a:rPr>
              <a:t>employees organized and focused throughout the cleaning process (Dancer, S.J. and Kramer, 2019). </a:t>
            </a:r>
            <a:r>
              <a:rPr lang="en-US" sz="1800" dirty="0" smtClean="0">
                <a:effectLst/>
                <a:latin typeface="Times New Roman" panose="02020603050405020304" pitchFamily="18" charset="0"/>
                <a:ea typeface="Calibri" panose="020F0502020204030204" pitchFamily="34" charset="0"/>
              </a:rPr>
              <a:t>The</a:t>
            </a:r>
            <a:r>
              <a:rPr lang="en-US" sz="1800" baseline="0" dirty="0" smtClean="0">
                <a:effectLst/>
                <a:latin typeface="Times New Roman" panose="02020603050405020304" pitchFamily="18" charset="0"/>
                <a:ea typeface="Calibri" panose="020F0502020204030204" pitchFamily="34" charset="0"/>
              </a:rPr>
              <a:t> list also contains routine</a:t>
            </a:r>
            <a:r>
              <a:rPr lang="en-US" sz="1800" dirty="0" smtClean="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rPr>
              <a:t>activities that the cleaning staff must perform to meet the cleaning standards of the hotel. Besides, it allows for easy delegation of duties to the cleaning staff, making it easy to balance chores and reduce wok burden on the employees. Finally, it makes cleaning tasks become a routine (Ho, Sherman, and Wyman, </a:t>
            </a:r>
            <a:r>
              <a:rPr lang="en-US" sz="1800" dirty="0" smtClean="0">
                <a:effectLst/>
                <a:latin typeface="Times New Roman" panose="02020603050405020304" pitchFamily="18" charset="0"/>
                <a:ea typeface="Calibri" panose="020F0502020204030204" pitchFamily="34" charset="0"/>
              </a:rPr>
              <a:t>2018),</a:t>
            </a:r>
            <a:r>
              <a:rPr lang="en-US" sz="1800" baseline="0" dirty="0" smtClean="0">
                <a:effectLst/>
                <a:latin typeface="Times New Roman" panose="02020603050405020304" pitchFamily="18" charset="0"/>
                <a:ea typeface="Calibri" panose="020F0502020204030204" pitchFamily="34" charset="0"/>
              </a:rPr>
              <a:t> that is, </a:t>
            </a:r>
            <a:r>
              <a:rPr lang="en-US" sz="1800" dirty="0" smtClean="0">
                <a:effectLst/>
                <a:latin typeface="Times New Roman" panose="02020603050405020304" pitchFamily="18" charset="0"/>
                <a:ea typeface="Calibri" panose="020F0502020204030204" pitchFamily="34" charset="0"/>
              </a:rPr>
              <a:t>enables </a:t>
            </a:r>
            <a:r>
              <a:rPr lang="en-US" sz="1800" dirty="0">
                <a:effectLst/>
                <a:latin typeface="Times New Roman" panose="02020603050405020304" pitchFamily="18" charset="0"/>
                <a:ea typeface="Calibri" panose="020F0502020204030204" pitchFamily="34" charset="0"/>
              </a:rPr>
              <a:t>the employees to stick to a single schedule which eventually become their routine for accomplishing daily chores. </a:t>
            </a:r>
          </a:p>
          <a:p>
            <a:endParaRPr lang="en-US" dirty="0"/>
          </a:p>
        </p:txBody>
      </p:sp>
      <p:sp>
        <p:nvSpPr>
          <p:cNvPr id="4" name="Slide Number Placeholder 3"/>
          <p:cNvSpPr>
            <a:spLocks noGrp="1"/>
          </p:cNvSpPr>
          <p:nvPr>
            <p:ph type="sldNum" sz="quarter" idx="5"/>
          </p:nvPr>
        </p:nvSpPr>
        <p:spPr/>
        <p:txBody>
          <a:bodyPr/>
          <a:lstStyle/>
          <a:p>
            <a:fld id="{6AF2C9B4-12BE-4C20-8C63-91D7CCC36C17}" type="slidenum">
              <a:rPr lang="en-US" smtClean="0"/>
              <a:t>3</a:t>
            </a:fld>
            <a:endParaRPr lang="en-US"/>
          </a:p>
        </p:txBody>
      </p:sp>
    </p:spTree>
    <p:extLst>
      <p:ext uri="{BB962C8B-B14F-4D97-AF65-F5344CB8AC3E}">
        <p14:creationId xmlns:p14="http://schemas.microsoft.com/office/powerpoint/2010/main" val="2213039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rPr>
              <a:t>The Kahn model of employee engagement was created in 1990 by William Kahn. The </a:t>
            </a:r>
            <a:r>
              <a:rPr lang="en-US" sz="1800" dirty="0" smtClean="0">
                <a:effectLst/>
                <a:latin typeface="Times New Roman" panose="02020603050405020304" pitchFamily="18" charset="0"/>
                <a:ea typeface="Calibri" panose="020F0502020204030204" pitchFamily="34" charset="0"/>
              </a:rPr>
              <a:t>model focuses </a:t>
            </a:r>
            <a:r>
              <a:rPr lang="en-US" sz="1800" dirty="0">
                <a:effectLst/>
                <a:latin typeface="Times New Roman" panose="02020603050405020304" pitchFamily="18" charset="0"/>
                <a:ea typeface="Calibri" panose="020F0502020204030204" pitchFamily="34" charset="0"/>
              </a:rPr>
              <a:t>on employee’s safety, and harness individual strengths to achieve greater results (Kahn, W.A., 1990). It enables the organization to benefit </a:t>
            </a:r>
            <a:r>
              <a:rPr lang="en-US" sz="1800" dirty="0" smtClean="0">
                <a:effectLst/>
                <a:latin typeface="Times New Roman" panose="02020603050405020304" pitchFamily="18" charset="0"/>
                <a:ea typeface="Calibri" panose="020F0502020204030204" pitchFamily="34" charset="0"/>
              </a:rPr>
              <a:t>from employees commitment </a:t>
            </a:r>
            <a:r>
              <a:rPr lang="en-US" sz="1800" dirty="0">
                <a:effectLst/>
                <a:latin typeface="Times New Roman" panose="02020603050405020304" pitchFamily="18" charset="0"/>
                <a:ea typeface="Calibri" panose="020F0502020204030204" pitchFamily="34" charset="0"/>
              </a:rPr>
              <a:t>by creating a positive work environment to the physical, cognitive, and emotional well-being of employees. According to Kahn (1990), organisations </a:t>
            </a:r>
            <a:r>
              <a:rPr lang="en-US" sz="1800" dirty="0" smtClean="0">
                <a:effectLst/>
                <a:latin typeface="Times New Roman" panose="02020603050405020304" pitchFamily="18" charset="0"/>
                <a:ea typeface="Calibri" panose="020F0502020204030204" pitchFamily="34" charset="0"/>
              </a:rPr>
              <a:t>can </a:t>
            </a:r>
            <a:r>
              <a:rPr lang="en-US" sz="1800" dirty="0">
                <a:effectLst/>
                <a:latin typeface="Times New Roman" panose="02020603050405020304" pitchFamily="18" charset="0"/>
                <a:ea typeface="Calibri" panose="020F0502020204030204" pitchFamily="34" charset="0"/>
              </a:rPr>
              <a:t>achieve positive employee engagement by creating achievable roles </a:t>
            </a:r>
            <a:r>
              <a:rPr lang="en-US" sz="1800" dirty="0" smtClean="0">
                <a:effectLst/>
                <a:latin typeface="Times New Roman" panose="02020603050405020304" pitchFamily="18" charset="0"/>
                <a:ea typeface="Calibri" panose="020F0502020204030204" pitchFamily="34" charset="0"/>
              </a:rPr>
              <a:t>(</a:t>
            </a:r>
            <a:r>
              <a:rPr lang="en-US" sz="1800" dirty="0">
                <a:effectLst/>
                <a:latin typeface="Times New Roman" panose="02020603050405020304" pitchFamily="18" charset="0"/>
                <a:ea typeface="Calibri" panose="020F0502020204030204" pitchFamily="34" charset="0"/>
              </a:rPr>
              <a:t>meaningful concept) while improving the perception of safety (safety concept) among the employees through interpersonal relationships, positive group dynamics, and management styles and norms that focus on improving employee well-being (Kahn, W.A., 1990). The </a:t>
            </a:r>
            <a:r>
              <a:rPr lang="en-US" sz="1800" dirty="0" smtClean="0">
                <a:effectLst/>
                <a:latin typeface="Times New Roman" panose="02020603050405020304" pitchFamily="18" charset="0"/>
                <a:ea typeface="Calibri" panose="020F0502020204030204" pitchFamily="34" charset="0"/>
              </a:rPr>
              <a:t>organisation </a:t>
            </a:r>
            <a:r>
              <a:rPr lang="en-US" sz="1800" dirty="0">
                <a:effectLst/>
                <a:latin typeface="Times New Roman" panose="02020603050405020304" pitchFamily="18" charset="0"/>
                <a:ea typeface="Calibri" panose="020F0502020204030204" pitchFamily="34" charset="0"/>
              </a:rPr>
              <a:t>should avoid depleting the emotional and physical energy (availability concept), including creating an insecure work environment, which can diminish the potential of achieving positive employee </a:t>
            </a:r>
            <a:r>
              <a:rPr lang="en-US" sz="1800" dirty="0" smtClean="0">
                <a:effectLst/>
                <a:latin typeface="Times New Roman" panose="02020603050405020304" pitchFamily="18" charset="0"/>
                <a:ea typeface="Calibri" panose="020F0502020204030204" pitchFamily="34" charset="0"/>
              </a:rPr>
              <a:t>engagement in housekeeping  activities. </a:t>
            </a:r>
            <a:endParaRPr lang="en-US" sz="1800" dirty="0">
              <a:effectLst/>
              <a:latin typeface="Times New Roman" panose="02020603050405020304" pitchFamily="18" charset="0"/>
              <a:ea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6AF2C9B4-12BE-4C20-8C63-91D7CCC36C17}" type="slidenum">
              <a:rPr lang="en-US" smtClean="0"/>
              <a:t>4</a:t>
            </a:fld>
            <a:endParaRPr lang="en-US"/>
          </a:p>
        </p:txBody>
      </p:sp>
    </p:spTree>
    <p:extLst>
      <p:ext uri="{BB962C8B-B14F-4D97-AF65-F5344CB8AC3E}">
        <p14:creationId xmlns:p14="http://schemas.microsoft.com/office/powerpoint/2010/main" val="1683073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smtClean="0">
                <a:effectLst/>
                <a:latin typeface="Times New Roman" panose="02020603050405020304" pitchFamily="18" charset="0"/>
                <a:ea typeface="Calibri" panose="020F0502020204030204" pitchFamily="34" charset="0"/>
              </a:rPr>
              <a:t>The </a:t>
            </a:r>
            <a:r>
              <a:rPr lang="en-US" sz="1800" dirty="0">
                <a:effectLst/>
                <a:latin typeface="Times New Roman" panose="02020603050405020304" pitchFamily="18" charset="0"/>
                <a:ea typeface="Calibri" panose="020F0502020204030204" pitchFamily="34" charset="0"/>
              </a:rPr>
              <a:t>expected outcomes of positive employee </a:t>
            </a:r>
            <a:r>
              <a:rPr lang="en-US" sz="1800" dirty="0" smtClean="0">
                <a:effectLst/>
                <a:latin typeface="Times New Roman" panose="02020603050405020304" pitchFamily="18" charset="0"/>
                <a:ea typeface="Calibri" panose="020F0502020204030204" pitchFamily="34" charset="0"/>
              </a:rPr>
              <a:t>engagement in housekeeping </a:t>
            </a:r>
            <a:r>
              <a:rPr lang="en-US" sz="1800" dirty="0">
                <a:effectLst/>
                <a:latin typeface="Times New Roman" panose="02020603050405020304" pitchFamily="18" charset="0"/>
                <a:ea typeface="Calibri" panose="020F0502020204030204" pitchFamily="34" charset="0"/>
              </a:rPr>
              <a:t>include finding meaning in your </a:t>
            </a:r>
            <a:r>
              <a:rPr lang="en-US" sz="1800" dirty="0" smtClean="0">
                <a:effectLst/>
                <a:latin typeface="Times New Roman" panose="02020603050405020304" pitchFamily="18" charset="0"/>
                <a:ea typeface="Calibri" panose="020F0502020204030204" pitchFamily="34" charset="0"/>
              </a:rPr>
              <a:t>work. </a:t>
            </a:r>
            <a:r>
              <a:rPr lang="en-US" sz="1800" dirty="0">
                <a:effectLst/>
                <a:latin typeface="Times New Roman" panose="02020603050405020304" pitchFamily="18" charset="0"/>
                <a:ea typeface="Calibri" panose="020F0502020204030204" pitchFamily="34" charset="0"/>
              </a:rPr>
              <a:t>Positively engaged employees can stay focused and cherish their work, since they perceive that they are valued by the </a:t>
            </a:r>
            <a:r>
              <a:rPr lang="en-US" sz="1800" dirty="0" smtClean="0">
                <a:effectLst/>
                <a:latin typeface="Times New Roman" panose="02020603050405020304" pitchFamily="18" charset="0"/>
                <a:ea typeface="Calibri" panose="020F0502020204030204" pitchFamily="34" charset="0"/>
              </a:rPr>
              <a:t>Organisation. </a:t>
            </a:r>
            <a:r>
              <a:rPr lang="en-US" sz="1800" dirty="0">
                <a:effectLst/>
                <a:latin typeface="Times New Roman" panose="02020603050405020304" pitchFamily="18" charset="0"/>
                <a:ea typeface="Calibri" panose="020F0502020204030204" pitchFamily="34" charset="0"/>
              </a:rPr>
              <a:t>Besides, they also feel safe at work with minimal pushback (Ram and Prabhakar, 2011). Positive engagement promotes a sense of safety and security among the employees, resulting in positive performance. Lastly, they feeling mentally and physically supported within the work environment (Ram and Prabhakar, 2011). </a:t>
            </a:r>
            <a:r>
              <a:rPr lang="en-US" sz="1800" dirty="0" smtClean="0">
                <a:effectLst/>
                <a:latin typeface="Times New Roman" panose="02020603050405020304" pitchFamily="18" charset="0"/>
                <a:ea typeface="Calibri" panose="020F0502020204030204" pitchFamily="34" charset="0"/>
              </a:rPr>
              <a:t>Lastly,</a:t>
            </a:r>
            <a:r>
              <a:rPr lang="en-US" sz="1800" baseline="0" dirty="0" smtClean="0">
                <a:effectLst/>
                <a:latin typeface="Times New Roman" panose="02020603050405020304" pitchFamily="18" charset="0"/>
                <a:ea typeface="Calibri" panose="020F0502020204030204" pitchFamily="34" charset="0"/>
              </a:rPr>
              <a:t> a</a:t>
            </a:r>
            <a:r>
              <a:rPr lang="en-US" sz="1800" dirty="0" smtClean="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rPr>
              <a:t>positively engaging </a:t>
            </a:r>
            <a:r>
              <a:rPr lang="en-US" sz="1800" dirty="0" smtClean="0">
                <a:effectLst/>
                <a:latin typeface="Times New Roman" panose="02020603050405020304" pitchFamily="18" charset="0"/>
                <a:ea typeface="Calibri" panose="020F0502020204030204" pitchFamily="34" charset="0"/>
              </a:rPr>
              <a:t>Organisational </a:t>
            </a:r>
            <a:r>
              <a:rPr lang="en-US" sz="1800" dirty="0">
                <a:effectLst/>
                <a:latin typeface="Times New Roman" panose="02020603050405020304" pitchFamily="18" charset="0"/>
                <a:ea typeface="Calibri" panose="020F0502020204030204" pitchFamily="34" charset="0"/>
              </a:rPr>
              <a:t>leadership improves the emotional and physical well-being of employees, which improves their performance.</a:t>
            </a:r>
          </a:p>
          <a:p>
            <a:endParaRPr lang="en-US" dirty="0"/>
          </a:p>
        </p:txBody>
      </p:sp>
      <p:sp>
        <p:nvSpPr>
          <p:cNvPr id="4" name="Slide Number Placeholder 3"/>
          <p:cNvSpPr>
            <a:spLocks noGrp="1"/>
          </p:cNvSpPr>
          <p:nvPr>
            <p:ph type="sldNum" sz="quarter" idx="5"/>
          </p:nvPr>
        </p:nvSpPr>
        <p:spPr/>
        <p:txBody>
          <a:bodyPr/>
          <a:lstStyle/>
          <a:p>
            <a:fld id="{6AF2C9B4-12BE-4C20-8C63-91D7CCC36C17}" type="slidenum">
              <a:rPr lang="en-US" smtClean="0"/>
              <a:t>5</a:t>
            </a:fld>
            <a:endParaRPr lang="en-US"/>
          </a:p>
        </p:txBody>
      </p:sp>
    </p:spTree>
    <p:extLst>
      <p:ext uri="{BB962C8B-B14F-4D97-AF65-F5344CB8AC3E}">
        <p14:creationId xmlns:p14="http://schemas.microsoft.com/office/powerpoint/2010/main" val="1019903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rPr>
              <a:t>Organisations can improve employee engagement by considering </a:t>
            </a:r>
            <a:r>
              <a:rPr lang="en-US" sz="1800" dirty="0" smtClean="0">
                <a:effectLst/>
                <a:latin typeface="Times New Roman" panose="02020603050405020304" pitchFamily="18" charset="0"/>
                <a:ea typeface="Calibri" panose="020F0502020204030204" pitchFamily="34" charset="0"/>
              </a:rPr>
              <a:t>their </a:t>
            </a:r>
            <a:r>
              <a:rPr lang="en-US" sz="1800" dirty="0">
                <a:effectLst/>
                <a:latin typeface="Times New Roman" panose="02020603050405020304" pitchFamily="18" charset="0"/>
                <a:ea typeface="Calibri" panose="020F0502020204030204" pitchFamily="34" charset="0"/>
              </a:rPr>
              <a:t>employees as partners. This can create trust among the employees, giving them a reason to exhibit commitment in their activities. Besides, the </a:t>
            </a:r>
            <a:r>
              <a:rPr lang="en-US" sz="1800" dirty="0" smtClean="0">
                <a:effectLst/>
                <a:latin typeface="Times New Roman" panose="02020603050405020304" pitchFamily="18" charset="0"/>
                <a:ea typeface="Calibri" panose="020F0502020204030204" pitchFamily="34" charset="0"/>
              </a:rPr>
              <a:t>Organisation </a:t>
            </a:r>
            <a:r>
              <a:rPr lang="en-US" sz="1800" dirty="0">
                <a:effectLst/>
                <a:latin typeface="Times New Roman" panose="02020603050405020304" pitchFamily="18" charset="0"/>
                <a:ea typeface="Calibri" panose="020F0502020204030204" pitchFamily="34" charset="0"/>
              </a:rPr>
              <a:t>should </a:t>
            </a:r>
            <a:r>
              <a:rPr lang="en-US" sz="1800" dirty="0" smtClean="0">
                <a:effectLst/>
                <a:latin typeface="Times New Roman" panose="02020603050405020304" pitchFamily="18" charset="0"/>
                <a:ea typeface="Calibri" panose="020F0502020204030204" pitchFamily="34" charset="0"/>
              </a:rPr>
              <a:t>foster</a:t>
            </a:r>
            <a:r>
              <a:rPr lang="en-US" sz="1800" baseline="0" dirty="0" smtClean="0">
                <a:effectLst/>
                <a:latin typeface="Times New Roman" panose="02020603050405020304" pitchFamily="18" charset="0"/>
                <a:ea typeface="Calibri" panose="020F0502020204030204" pitchFamily="34" charset="0"/>
              </a:rPr>
              <a:t> an environment</a:t>
            </a:r>
            <a:r>
              <a:rPr lang="en-US" sz="1800" dirty="0" smtClean="0">
                <a:effectLst/>
                <a:latin typeface="Times New Roman" panose="02020603050405020304" pitchFamily="18" charset="0"/>
                <a:ea typeface="Calibri" panose="020F0502020204030204" pitchFamily="34" charset="0"/>
              </a:rPr>
              <a:t> </a:t>
            </a:r>
            <a:r>
              <a:rPr lang="en-US" sz="1800" dirty="0">
                <a:effectLst/>
                <a:latin typeface="Times New Roman" panose="02020603050405020304" pitchFamily="18" charset="0"/>
                <a:ea typeface="Calibri" panose="020F0502020204030204" pitchFamily="34" charset="0"/>
              </a:rPr>
              <a:t>for continuous conversation around the cleaning roles (Hans, 2015). The </a:t>
            </a:r>
            <a:r>
              <a:rPr lang="en-US" sz="1800" dirty="0" smtClean="0">
                <a:effectLst/>
                <a:latin typeface="Times New Roman" panose="02020603050405020304" pitchFamily="18" charset="0"/>
                <a:ea typeface="Calibri" panose="020F0502020204030204" pitchFamily="34" charset="0"/>
              </a:rPr>
              <a:t>Organisation </a:t>
            </a:r>
            <a:r>
              <a:rPr lang="en-US" sz="1800" dirty="0">
                <a:effectLst/>
                <a:latin typeface="Times New Roman" panose="02020603050405020304" pitchFamily="18" charset="0"/>
                <a:ea typeface="Calibri" panose="020F0502020204030204" pitchFamily="34" charset="0"/>
              </a:rPr>
              <a:t>should establish open communication channels for the employees to effectively engage with the management, such as the management receiving complaints and suggestions to help address issues affecting employees. Lastly, the employees should openly discuss work experience with the management and colleagues (Ariani, 2015). Such discussions can inform assignment of roles and development of trustful relationships between the employees and the management, which can open channels for positive engagement.</a:t>
            </a: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rPr>
              <a:t> </a:t>
            </a:r>
          </a:p>
          <a:p>
            <a:endParaRPr lang="en-US" dirty="0"/>
          </a:p>
        </p:txBody>
      </p:sp>
      <p:sp>
        <p:nvSpPr>
          <p:cNvPr id="4" name="Slide Number Placeholder 3"/>
          <p:cNvSpPr>
            <a:spLocks noGrp="1"/>
          </p:cNvSpPr>
          <p:nvPr>
            <p:ph type="sldNum" sz="quarter" idx="5"/>
          </p:nvPr>
        </p:nvSpPr>
        <p:spPr/>
        <p:txBody>
          <a:bodyPr/>
          <a:lstStyle/>
          <a:p>
            <a:fld id="{6AF2C9B4-12BE-4C20-8C63-91D7CCC36C17}" type="slidenum">
              <a:rPr lang="en-US" smtClean="0"/>
              <a:t>6</a:t>
            </a:fld>
            <a:endParaRPr lang="en-US"/>
          </a:p>
        </p:txBody>
      </p:sp>
    </p:spTree>
    <p:extLst>
      <p:ext uri="{BB962C8B-B14F-4D97-AF65-F5344CB8AC3E}">
        <p14:creationId xmlns:p14="http://schemas.microsoft.com/office/powerpoint/2010/main" val="324237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Housekeeping</a:t>
            </a:r>
            <a:r>
              <a:rPr lang="en-US" baseline="0" dirty="0" smtClean="0"/>
              <a:t> personnel can improve their workplace performance by learning g four main skills. The first skill is attention to details which refers to the ability </a:t>
            </a:r>
            <a:r>
              <a:rPr lang="en-US" dirty="0" smtClean="0"/>
              <a:t>to utilise cognitive resources to achieve accuracy in task completion. Attention to details also</a:t>
            </a:r>
            <a:r>
              <a:rPr lang="en-US" baseline="0" dirty="0" smtClean="0"/>
              <a:t> allow housekeepers to pay attention to smaller aspect of their work such spots on the windows and floor. Communication skills also allow personnel </a:t>
            </a:r>
            <a:r>
              <a:rPr lang="en-US" dirty="0" smtClean="0"/>
              <a:t>to effectively pass information</a:t>
            </a:r>
            <a:r>
              <a:rPr lang="en-US" baseline="0" dirty="0" smtClean="0"/>
              <a:t> on work related issues</a:t>
            </a:r>
            <a:r>
              <a:rPr lang="en-US" dirty="0" smtClean="0"/>
              <a:t> (George and Hancer, 2008). Thirdly, time management</a:t>
            </a:r>
            <a:r>
              <a:rPr lang="en-US" baseline="0" dirty="0" smtClean="0"/>
              <a:t> skills allow workers to strategies and accomplish tasks within the required time. Lastly, housekeepers should embrace organisation skills to help them in prioritising tasks, set goals and effectively execute their roles.</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6AF2C9B4-12BE-4C20-8C63-91D7CCC36C17}" type="slidenum">
              <a:rPr lang="en-US" smtClean="0"/>
              <a:t>7</a:t>
            </a:fld>
            <a:endParaRPr lang="en-US"/>
          </a:p>
        </p:txBody>
      </p:sp>
    </p:spTree>
    <p:extLst>
      <p:ext uri="{BB962C8B-B14F-4D97-AF65-F5344CB8AC3E}">
        <p14:creationId xmlns:p14="http://schemas.microsoft.com/office/powerpoint/2010/main" val="2049314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Housekeepers should also participate in the implementation of best industry practice set by an organisation. Some of these practices include </a:t>
            </a:r>
            <a:r>
              <a:rPr lang="en-US" sz="1200" b="1" kern="1200" dirty="0" smtClean="0">
                <a:solidFill>
                  <a:schemeClr val="tx1"/>
                </a:solidFill>
                <a:effectLst/>
                <a:latin typeface="+mn-lt"/>
                <a:ea typeface="+mn-ea"/>
                <a:cs typeface="+mn-cs"/>
              </a:rPr>
              <a:t>Reuse</a:t>
            </a:r>
            <a:r>
              <a:rPr lang="en-US" sz="1200" kern="1200" dirty="0" smtClean="0">
                <a:solidFill>
                  <a:schemeClr val="tx1"/>
                </a:solidFill>
                <a:effectLst/>
                <a:latin typeface="+mn-lt"/>
                <a:ea typeface="+mn-ea"/>
                <a:cs typeface="+mn-cs"/>
              </a:rPr>
              <a:t> which relates to looking for alternative ways to use housekeeping items. Secondly, </a:t>
            </a:r>
            <a:r>
              <a:rPr lang="en-US" sz="1200" b="1" kern="1200" dirty="0" smtClean="0">
                <a:solidFill>
                  <a:schemeClr val="tx1"/>
                </a:solidFill>
                <a:effectLst/>
                <a:latin typeface="+mn-lt"/>
                <a:ea typeface="+mn-ea"/>
                <a:cs typeface="+mn-cs"/>
              </a:rPr>
              <a:t>Employee involvement </a:t>
            </a:r>
            <a:r>
              <a:rPr lang="en-US" sz="1200" kern="1200" dirty="0" smtClean="0">
                <a:solidFill>
                  <a:schemeClr val="tx1"/>
                </a:solidFill>
                <a:effectLst/>
                <a:latin typeface="+mn-lt"/>
                <a:ea typeface="+mn-ea"/>
                <a:cs typeface="+mn-cs"/>
              </a:rPr>
              <a:t>which entails creating incentive programs to motivate employees (</a:t>
            </a:r>
            <a:r>
              <a:rPr lang="en-US" dirty="0" smtClean="0"/>
              <a:t>Montana State University)</a:t>
            </a:r>
            <a:r>
              <a:rPr lang="en-US" sz="1200" kern="1200" dirty="0" smtClean="0">
                <a:solidFill>
                  <a:schemeClr val="tx1"/>
                </a:solidFill>
                <a:effectLst/>
                <a:latin typeface="+mn-lt"/>
                <a:ea typeface="+mn-ea"/>
                <a:cs typeface="+mn-cs"/>
              </a:rPr>
              <a:t>.  Thirdly,</a:t>
            </a:r>
            <a:r>
              <a:rPr lang="en-US" sz="1200" kern="1200" baseline="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Continuous employee education, </a:t>
            </a:r>
            <a:r>
              <a:rPr lang="en-US" sz="1200" kern="1200" dirty="0" smtClean="0">
                <a:solidFill>
                  <a:schemeClr val="tx1"/>
                </a:solidFill>
                <a:effectLst/>
                <a:latin typeface="+mn-lt"/>
                <a:ea typeface="+mn-ea"/>
                <a:cs typeface="+mn-cs"/>
              </a:rPr>
              <a:t>that is, regular training of housekeepers to improve in their work. </a:t>
            </a:r>
            <a:r>
              <a:rPr lang="en-US" sz="1200" b="1" kern="1200" dirty="0" smtClean="0">
                <a:solidFill>
                  <a:schemeClr val="tx1"/>
                </a:solidFill>
                <a:effectLst/>
                <a:latin typeface="+mn-lt"/>
                <a:ea typeface="+mn-ea"/>
                <a:cs typeface="+mn-cs"/>
              </a:rPr>
              <a:t>Safe storage </a:t>
            </a:r>
            <a:r>
              <a:rPr lang="en-US" sz="1200" kern="1200" dirty="0" smtClean="0">
                <a:solidFill>
                  <a:schemeClr val="tx1"/>
                </a:solidFill>
                <a:effectLst/>
                <a:latin typeface="+mn-lt"/>
                <a:ea typeface="+mn-ea"/>
                <a:cs typeface="+mn-cs"/>
              </a:rPr>
              <a:t>is also an industry practice that ensures employees are safe and from harm caused by chemical leaks and spills. Lastly,</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 </a:t>
            </a:r>
            <a:r>
              <a:rPr lang="en-US" sz="1200" b="1" kern="1200" dirty="0" smtClean="0">
                <a:solidFill>
                  <a:schemeClr val="tx1"/>
                </a:solidFill>
                <a:effectLst/>
                <a:latin typeface="+mn-lt"/>
                <a:ea typeface="+mn-ea"/>
                <a:cs typeface="+mn-cs"/>
              </a:rPr>
              <a:t>Use of phosphate free-chemicals</a:t>
            </a:r>
            <a:r>
              <a:rPr lang="en-US" sz="1200" kern="1200" dirty="0" smtClean="0">
                <a:solidFill>
                  <a:schemeClr val="tx1"/>
                </a:solidFill>
                <a:effectLst/>
                <a:latin typeface="+mn-lt"/>
                <a:ea typeface="+mn-ea"/>
                <a:cs typeface="+mn-cs"/>
              </a:rPr>
              <a:t> which is aimed at minimizing pollution (</a:t>
            </a:r>
            <a:r>
              <a:rPr lang="en-US" dirty="0" smtClean="0"/>
              <a:t>Montana State University)</a:t>
            </a:r>
            <a:r>
              <a:rPr lang="en-US" sz="1200" kern="1200" dirty="0" smtClean="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6AF2C9B4-12BE-4C20-8C63-91D7CCC36C17}" type="slidenum">
              <a:rPr lang="en-US" smtClean="0"/>
              <a:t>8</a:t>
            </a:fld>
            <a:endParaRPr lang="en-US"/>
          </a:p>
        </p:txBody>
      </p:sp>
    </p:spTree>
    <p:extLst>
      <p:ext uri="{BB962C8B-B14F-4D97-AF65-F5344CB8AC3E}">
        <p14:creationId xmlns:p14="http://schemas.microsoft.com/office/powerpoint/2010/main" val="5643468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Some of</a:t>
            </a:r>
            <a:r>
              <a:rPr lang="en-US" baseline="0" dirty="0" smtClean="0"/>
              <a:t> the health and safety procedures that the housekeepers should uphold include cleaning up spills immediately, keeping pathways clean and clear, identifying fire risks and hazards with the work environment. Other procedures include use of personal protective equipment (PPE),  replacing damaged cleaning tools and reporting any adverse issues to the relevant authority. </a:t>
            </a:r>
            <a:endParaRPr lang="en-US" dirty="0"/>
          </a:p>
        </p:txBody>
      </p:sp>
      <p:sp>
        <p:nvSpPr>
          <p:cNvPr id="4" name="Slide Number Placeholder 3"/>
          <p:cNvSpPr>
            <a:spLocks noGrp="1"/>
          </p:cNvSpPr>
          <p:nvPr>
            <p:ph type="sldNum" sz="quarter" idx="10"/>
          </p:nvPr>
        </p:nvSpPr>
        <p:spPr/>
        <p:txBody>
          <a:bodyPr/>
          <a:lstStyle/>
          <a:p>
            <a:fld id="{6AF2C9B4-12BE-4C20-8C63-91D7CCC36C17}" type="slidenum">
              <a:rPr lang="en-US" smtClean="0"/>
              <a:t>9</a:t>
            </a:fld>
            <a:endParaRPr lang="en-US"/>
          </a:p>
        </p:txBody>
      </p:sp>
    </p:spTree>
    <p:extLst>
      <p:ext uri="{BB962C8B-B14F-4D97-AF65-F5344CB8AC3E}">
        <p14:creationId xmlns:p14="http://schemas.microsoft.com/office/powerpoint/2010/main" val="1236763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None/>
            </a:pPr>
            <a:r>
              <a:rPr lang="en-US" dirty="0" smtClean="0"/>
              <a:t>The</a:t>
            </a:r>
            <a:r>
              <a:rPr lang="en-US" baseline="0" dirty="0" smtClean="0"/>
              <a:t> housekeepers need to execute their work according to the hotel’s housekeeping standards. The property utilises the 5S concept which include </a:t>
            </a:r>
            <a:r>
              <a:rPr lang="en-US" b="1" dirty="0" smtClean="0"/>
              <a:t>Sorting</a:t>
            </a:r>
            <a:r>
              <a:rPr lang="en-US" b="0" dirty="0" smtClean="0"/>
              <a:t>,</a:t>
            </a:r>
            <a:r>
              <a:rPr lang="en-US" b="0" baseline="0" dirty="0" smtClean="0"/>
              <a:t> that is, organising</a:t>
            </a:r>
            <a:r>
              <a:rPr lang="en-US" dirty="0" smtClean="0"/>
              <a:t> and properly disposing items.</a:t>
            </a:r>
            <a:r>
              <a:rPr lang="en-US" baseline="0" dirty="0" smtClean="0"/>
              <a:t> Secondly is </a:t>
            </a:r>
            <a:r>
              <a:rPr lang="en-US" b="1" dirty="0" smtClean="0"/>
              <a:t>Set in order </a:t>
            </a:r>
            <a:r>
              <a:rPr lang="en-US" b="0" dirty="0" smtClean="0"/>
              <a:t>which</a:t>
            </a:r>
            <a:r>
              <a:rPr lang="en-US" b="0" baseline="0" dirty="0" smtClean="0"/>
              <a:t> refers to o</a:t>
            </a:r>
            <a:r>
              <a:rPr lang="en-US" dirty="0" smtClean="0"/>
              <a:t>rderly arrangement of items for easy removal or access.</a:t>
            </a:r>
            <a:r>
              <a:rPr lang="en-US" baseline="0" dirty="0" smtClean="0"/>
              <a:t> Third is </a:t>
            </a:r>
            <a:r>
              <a:rPr lang="en-US" b="1" dirty="0" smtClean="0"/>
              <a:t>Shine</a:t>
            </a:r>
            <a:r>
              <a:rPr lang="en-US" b="0" dirty="0" smtClean="0"/>
              <a:t>,</a:t>
            </a:r>
            <a:r>
              <a:rPr lang="en-US" b="0" baseline="0" dirty="0" smtClean="0"/>
              <a:t> described as keeping the environment</a:t>
            </a:r>
            <a:r>
              <a:rPr lang="en-US" dirty="0" smtClean="0"/>
              <a:t> in tidy state.</a:t>
            </a:r>
            <a:r>
              <a:rPr lang="en-US" baseline="0" dirty="0" smtClean="0"/>
              <a:t> Fourth is </a:t>
            </a:r>
            <a:r>
              <a:rPr lang="en-US" b="1" dirty="0" smtClean="0"/>
              <a:t>Standisation</a:t>
            </a:r>
            <a:r>
              <a:rPr lang="en-US" b="0" dirty="0" smtClean="0"/>
              <a:t>,</a:t>
            </a:r>
            <a:r>
              <a:rPr lang="en-US" b="0" baseline="0" dirty="0" smtClean="0"/>
              <a:t> that is, ensuring</a:t>
            </a:r>
            <a:r>
              <a:rPr lang="en-US" dirty="0" smtClean="0"/>
              <a:t> neatness, organisation and cleanliness as per the guidelines and procedures.</a:t>
            </a:r>
            <a:r>
              <a:rPr lang="en-US" baseline="0" dirty="0" smtClean="0"/>
              <a:t> Lastly is </a:t>
            </a:r>
            <a:r>
              <a:rPr lang="en-US" b="1" dirty="0" smtClean="0"/>
              <a:t>Sustenance,</a:t>
            </a:r>
            <a:r>
              <a:rPr lang="en-US" b="0" baseline="0" dirty="0" smtClean="0"/>
              <a:t> which relates to c</a:t>
            </a:r>
            <a:r>
              <a:rPr lang="en-US" dirty="0" smtClean="0"/>
              <a:t>ontinuous adherence to the 5S concept on</a:t>
            </a:r>
            <a:r>
              <a:rPr lang="en-US" baseline="0" dirty="0" smtClean="0"/>
              <a:t> daily basis.</a:t>
            </a:r>
            <a:endParaRPr lang="en-US" dirty="0" smtClean="0"/>
          </a:p>
          <a:p>
            <a:endParaRPr lang="en-US" dirty="0"/>
          </a:p>
        </p:txBody>
      </p:sp>
      <p:sp>
        <p:nvSpPr>
          <p:cNvPr id="4" name="Slide Number Placeholder 3"/>
          <p:cNvSpPr>
            <a:spLocks noGrp="1"/>
          </p:cNvSpPr>
          <p:nvPr>
            <p:ph type="sldNum" sz="quarter" idx="10"/>
          </p:nvPr>
        </p:nvSpPr>
        <p:spPr/>
        <p:txBody>
          <a:bodyPr/>
          <a:lstStyle/>
          <a:p>
            <a:fld id="{6AF2C9B4-12BE-4C20-8C63-91D7CCC36C17}" type="slidenum">
              <a:rPr lang="en-US" smtClean="0"/>
              <a:t>10</a:t>
            </a:fld>
            <a:endParaRPr lang="en-US"/>
          </a:p>
        </p:txBody>
      </p:sp>
    </p:spTree>
    <p:extLst>
      <p:ext uri="{BB962C8B-B14F-4D97-AF65-F5344CB8AC3E}">
        <p14:creationId xmlns:p14="http://schemas.microsoft.com/office/powerpoint/2010/main" val="33292970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summary,</a:t>
            </a:r>
            <a:r>
              <a:rPr lang="en-US" baseline="0" dirty="0" smtClean="0"/>
              <a:t> the training touches on the use of cleaning check list which </a:t>
            </a:r>
            <a:r>
              <a:rPr lang="en-US" dirty="0" smtClean="0"/>
              <a:t>Keeps employees organized and focused, allows for easy delegation of duties and makes cleaning tasks become a routine. The training also uses Kahn’s employee engagement model to help employees find meaning at work, feel safe and get holistic support. Some of</a:t>
            </a:r>
            <a:r>
              <a:rPr lang="en-US" baseline="0" dirty="0" smtClean="0"/>
              <a:t> the engagement approaches proposed in this training include </a:t>
            </a:r>
            <a:r>
              <a:rPr lang="en-US" dirty="0" smtClean="0"/>
              <a:t>having open discussions, treating employees as partners and having continuous conversation. Vital</a:t>
            </a:r>
            <a:r>
              <a:rPr lang="en-US" baseline="0" dirty="0" smtClean="0"/>
              <a:t> skills housekeepers are expected to gain include </a:t>
            </a:r>
            <a:r>
              <a:rPr lang="en-US" dirty="0" smtClean="0"/>
              <a:t>attention to details, communication skills, time management and Organisation skills. On the other hand, best industry practice</a:t>
            </a:r>
            <a:r>
              <a:rPr lang="en-US" baseline="0" dirty="0" smtClean="0"/>
              <a:t> to be observed include </a:t>
            </a:r>
            <a:r>
              <a:rPr lang="en-US" dirty="0" smtClean="0"/>
              <a:t>reuse, employee involvement, employee training and safe storage practices. Lastly, house keeping</a:t>
            </a:r>
            <a:r>
              <a:rPr lang="en-US" baseline="0" dirty="0" smtClean="0"/>
              <a:t> standards to observe include </a:t>
            </a:r>
            <a:r>
              <a:rPr lang="en-US" dirty="0" smtClean="0"/>
              <a:t>sorting, setting in order, shining, Standisation and sustenance.</a:t>
            </a:r>
            <a:endParaRPr lang="en-US" dirty="0"/>
          </a:p>
        </p:txBody>
      </p:sp>
      <p:sp>
        <p:nvSpPr>
          <p:cNvPr id="4" name="Slide Number Placeholder 3"/>
          <p:cNvSpPr>
            <a:spLocks noGrp="1"/>
          </p:cNvSpPr>
          <p:nvPr>
            <p:ph type="sldNum" sz="quarter" idx="10"/>
          </p:nvPr>
        </p:nvSpPr>
        <p:spPr/>
        <p:txBody>
          <a:bodyPr/>
          <a:lstStyle/>
          <a:p>
            <a:fld id="{6AF2C9B4-12BE-4C20-8C63-91D7CCC36C17}" type="slidenum">
              <a:rPr lang="en-US" smtClean="0"/>
              <a:t>11</a:t>
            </a:fld>
            <a:endParaRPr lang="en-US"/>
          </a:p>
        </p:txBody>
      </p:sp>
    </p:spTree>
    <p:extLst>
      <p:ext uri="{BB962C8B-B14F-4D97-AF65-F5344CB8AC3E}">
        <p14:creationId xmlns:p14="http://schemas.microsoft.com/office/powerpoint/2010/main" val="23264999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07D131E-4282-42AD-B152-98CA8B1F1CA2}"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2242815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7D131E-4282-42AD-B152-98CA8B1F1CA2}"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3010270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7D131E-4282-42AD-B152-98CA8B1F1CA2}"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1031811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07D131E-4282-42AD-B152-98CA8B1F1CA2}"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337052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07D131E-4282-42AD-B152-98CA8B1F1CA2}" type="datetimeFigureOut">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4151928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07D131E-4282-42AD-B152-98CA8B1F1CA2}" type="datetimeFigureOut">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885439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7D131E-4282-42AD-B152-98CA8B1F1CA2}" type="datetimeFigureOut">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2597857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7D131E-4282-42AD-B152-98CA8B1F1CA2}"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1753618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07D131E-4282-42AD-B152-98CA8B1F1CA2}"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3010473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7D131E-4282-42AD-B152-98CA8B1F1CA2}"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95150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7D131E-4282-42AD-B152-98CA8B1F1CA2}"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4B9CED-55FE-407B-8DEC-5A4A099B887E}" type="slidenum">
              <a:rPr lang="en-US" smtClean="0"/>
              <a:t>‹#›</a:t>
            </a:fld>
            <a:endParaRPr lang="en-US"/>
          </a:p>
        </p:txBody>
      </p:sp>
    </p:spTree>
    <p:extLst>
      <p:ext uri="{BB962C8B-B14F-4D97-AF65-F5344CB8AC3E}">
        <p14:creationId xmlns:p14="http://schemas.microsoft.com/office/powerpoint/2010/main" val="3422839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7D131E-4282-42AD-B152-98CA8B1F1CA2}" type="datetimeFigureOut">
              <a:rPr lang="en-US" smtClean="0"/>
              <a:t>11/3/2023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4B9CED-55FE-407B-8DEC-5A4A099B887E}" type="slidenum">
              <a:rPr lang="en-US" smtClean="0"/>
              <a:t>‹#›</a:t>
            </a:fld>
            <a:endParaRPr lang="en-US"/>
          </a:p>
        </p:txBody>
      </p:sp>
    </p:spTree>
    <p:extLst>
      <p:ext uri="{BB962C8B-B14F-4D97-AF65-F5344CB8AC3E}">
        <p14:creationId xmlns:p14="http://schemas.microsoft.com/office/powerpoint/2010/main" val="10497471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suncatcherstudio.com/printables/cleaning-checklist/"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hyperlink" Target="https://www.investopedia.com/terms/e/employee-engagement.asp"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hyperlink" Target="https://www.safegardgroup.com/blog/2016/09/21/warehouse-housekeeping-improve-safety/"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montana.edu/pollution-prevention/professionaleducation/hospfcthousekeeping.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8000" r="-4000" b="-1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mn-lt"/>
              </a:rPr>
              <a:t>TRAINING PRESENTATION</a:t>
            </a:r>
          </a:p>
        </p:txBody>
      </p:sp>
      <p:sp>
        <p:nvSpPr>
          <p:cNvPr id="5" name="Content Placeholder 4"/>
          <p:cNvSpPr>
            <a:spLocks noGrp="1"/>
          </p:cNvSpPr>
          <p:nvPr>
            <p:ph idx="1"/>
          </p:nvPr>
        </p:nvSpPr>
        <p:spPr>
          <a:xfrm>
            <a:off x="649515" y="1312484"/>
            <a:ext cx="10828252" cy="4747121"/>
          </a:xfrm>
        </p:spPr>
        <p:txBody>
          <a:bodyPr/>
          <a:lstStyle/>
          <a:p>
            <a:pPr marL="0" indent="0" algn="ctr">
              <a:buNone/>
            </a:pPr>
            <a:endParaRPr lang="en-US" dirty="0"/>
          </a:p>
          <a:p>
            <a:pPr marL="0" indent="0" algn="ctr">
              <a:buNone/>
            </a:pPr>
            <a:r>
              <a:rPr lang="en-US" b="1" dirty="0"/>
              <a:t>Student number</a:t>
            </a:r>
            <a:r>
              <a:rPr lang="en-US" b="1" dirty="0"/>
              <a:t>: 2231945</a:t>
            </a:r>
            <a:endParaRPr lang="en-US" b="1" dirty="0"/>
          </a:p>
          <a:p>
            <a:pPr marL="0" indent="0" algn="ctr">
              <a:buNone/>
            </a:pPr>
            <a:r>
              <a:rPr lang="en-US" b="1" dirty="0"/>
              <a:t>Module name: </a:t>
            </a:r>
            <a:r>
              <a:rPr lang="en-US" dirty="0"/>
              <a:t>Operating Hotel </a:t>
            </a:r>
            <a:r>
              <a:rPr lang="en-US" dirty="0" smtClean="0"/>
              <a:t>Facilities</a:t>
            </a:r>
          </a:p>
          <a:p>
            <a:pPr marL="0" indent="0" algn="ctr">
              <a:buNone/>
            </a:pPr>
            <a:r>
              <a:rPr lang="en-US" b="1" dirty="0" smtClean="0"/>
              <a:t>Module Code</a:t>
            </a:r>
            <a:r>
              <a:rPr lang="en-US" dirty="0" smtClean="0"/>
              <a:t>: BMIH4006</a:t>
            </a:r>
            <a:endParaRPr lang="en-US" dirty="0"/>
          </a:p>
          <a:p>
            <a:pPr marL="0" indent="0" algn="ctr">
              <a:buNone/>
            </a:pPr>
            <a:r>
              <a:rPr lang="en-US" b="1" dirty="0"/>
              <a:t>Lecturer</a:t>
            </a:r>
            <a:r>
              <a:rPr lang="en-US" dirty="0"/>
              <a:t>: Natalie </a:t>
            </a:r>
            <a:r>
              <a:rPr lang="en-US" dirty="0" smtClean="0"/>
              <a:t>Brailsford. </a:t>
            </a:r>
            <a:endParaRPr lang="en-US" dirty="0"/>
          </a:p>
          <a:p>
            <a:pPr marL="0" indent="0">
              <a:buNone/>
            </a:pPr>
            <a:endParaRPr lang="en-US" b="1" dirty="0"/>
          </a:p>
          <a:p>
            <a:endParaRPr lang="en-US" dirty="0"/>
          </a:p>
        </p:txBody>
      </p:sp>
    </p:spTree>
    <p:extLst>
      <p:ext uri="{BB962C8B-B14F-4D97-AF65-F5344CB8AC3E}">
        <p14:creationId xmlns:p14="http://schemas.microsoft.com/office/powerpoint/2010/main" val="3012666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dirty="0">
                <a:latin typeface="+mn-lt"/>
              </a:rPr>
              <a:t>Contents Table</a:t>
            </a:r>
          </a:p>
        </p:txBody>
      </p:sp>
      <p:sp>
        <p:nvSpPr>
          <p:cNvPr id="5" name="Content Placeholder 4"/>
          <p:cNvSpPr>
            <a:spLocks noGrp="1"/>
          </p:cNvSpPr>
          <p:nvPr>
            <p:ph idx="1"/>
          </p:nvPr>
        </p:nvSpPr>
        <p:spPr/>
        <p:txBody>
          <a:bodyPr>
            <a:normAutofit fontScale="92500" lnSpcReduction="20000"/>
          </a:bodyPr>
          <a:lstStyle/>
          <a:p>
            <a:pPr>
              <a:buFont typeface="Wingdings" panose="05000000000000000000" pitchFamily="2" charset="2"/>
              <a:buChar char="v"/>
            </a:pPr>
            <a:r>
              <a:rPr lang="en-US" dirty="0">
                <a:latin typeface="+mn-lt"/>
              </a:rPr>
              <a:t>Room Cleaning Check List.</a:t>
            </a:r>
          </a:p>
          <a:p>
            <a:pPr>
              <a:buFont typeface="Wingdings" panose="05000000000000000000" pitchFamily="2" charset="2"/>
              <a:buChar char="v"/>
            </a:pPr>
            <a:r>
              <a:rPr lang="en-US" dirty="0">
                <a:latin typeface="+mn-lt"/>
              </a:rPr>
              <a:t>The Kahn Model of Employee Engagement.</a:t>
            </a:r>
          </a:p>
          <a:p>
            <a:pPr>
              <a:buFont typeface="Wingdings" panose="05000000000000000000" pitchFamily="2" charset="2"/>
              <a:buChar char="v"/>
            </a:pPr>
            <a:r>
              <a:rPr lang="en-US" dirty="0">
                <a:latin typeface="+mn-lt"/>
              </a:rPr>
              <a:t>Expected Employee engagement outcomes.</a:t>
            </a:r>
          </a:p>
          <a:p>
            <a:pPr>
              <a:buFont typeface="Wingdings" panose="05000000000000000000" pitchFamily="2" charset="2"/>
              <a:buChar char="v"/>
            </a:pPr>
            <a:r>
              <a:rPr lang="en-US" dirty="0">
                <a:latin typeface="+mn-lt"/>
              </a:rPr>
              <a:t>Approaches to improve employee engagement within the work environment.</a:t>
            </a:r>
          </a:p>
          <a:p>
            <a:pPr>
              <a:buFont typeface="Wingdings" panose="05000000000000000000" pitchFamily="2" charset="2"/>
              <a:buChar char="v"/>
            </a:pPr>
            <a:r>
              <a:rPr lang="en-US" dirty="0">
                <a:latin typeface="+mn-lt"/>
              </a:rPr>
              <a:t>4 Main Skills required in housekeeping.</a:t>
            </a:r>
          </a:p>
          <a:p>
            <a:pPr>
              <a:buFont typeface="Wingdings" panose="05000000000000000000" pitchFamily="2" charset="2"/>
              <a:buChar char="v"/>
            </a:pPr>
            <a:r>
              <a:rPr lang="en-US" dirty="0">
                <a:latin typeface="+mn-lt"/>
              </a:rPr>
              <a:t>Best industry Practices in housekeeping.</a:t>
            </a:r>
          </a:p>
          <a:p>
            <a:pPr>
              <a:buFont typeface="Wingdings" panose="05000000000000000000" pitchFamily="2" charset="2"/>
              <a:buChar char="v"/>
            </a:pPr>
            <a:r>
              <a:rPr lang="en-US" dirty="0">
                <a:latin typeface="+mn-lt"/>
              </a:rPr>
              <a:t>Health and Safety Procedures of the Brand.</a:t>
            </a:r>
          </a:p>
          <a:p>
            <a:pPr>
              <a:buFont typeface="Wingdings" panose="05000000000000000000" pitchFamily="2" charset="2"/>
              <a:buChar char="v"/>
            </a:pPr>
            <a:r>
              <a:rPr lang="en-US" dirty="0">
                <a:latin typeface="+mn-lt"/>
              </a:rPr>
              <a:t>Health and Safety Procedures of the Brand.</a:t>
            </a:r>
          </a:p>
          <a:p>
            <a:pPr>
              <a:buFont typeface="Wingdings" panose="05000000000000000000" pitchFamily="2" charset="2"/>
              <a:buChar char="v"/>
            </a:pPr>
            <a:r>
              <a:rPr lang="en-US" dirty="0">
                <a:latin typeface="+mn-lt"/>
              </a:rPr>
              <a:t>Brand’s Housekeeping standards.</a:t>
            </a:r>
          </a:p>
          <a:p>
            <a:pPr>
              <a:buFont typeface="Wingdings" panose="05000000000000000000" pitchFamily="2" charset="2"/>
              <a:buChar char="v"/>
            </a:pPr>
            <a:r>
              <a:rPr lang="en-US" dirty="0"/>
              <a:t>Conclusion.</a:t>
            </a:r>
            <a:endParaRPr lang="en-US" dirty="0">
              <a:latin typeface="+mn-lt"/>
            </a:endParaRPr>
          </a:p>
          <a:p>
            <a:endParaRPr lang="en-US" dirty="0"/>
          </a:p>
        </p:txBody>
      </p:sp>
      <p:pic>
        <p:nvPicPr>
          <p:cNvPr id="6" name="Picture 5"/>
          <p:cNvPicPr>
            <a:picLocks noChangeAspect="1"/>
          </p:cNvPicPr>
          <p:nvPr/>
        </p:nvPicPr>
        <p:blipFill>
          <a:blip r:embed="rId2"/>
          <a:stretch>
            <a:fillRect/>
          </a:stretch>
        </p:blipFill>
        <p:spPr>
          <a:xfrm>
            <a:off x="10604309" y="5841241"/>
            <a:ext cx="1587689" cy="1016757"/>
          </a:xfrm>
          <a:prstGeom prst="rect">
            <a:avLst/>
          </a:prstGeom>
        </p:spPr>
      </p:pic>
    </p:spTree>
    <p:extLst>
      <p:ext uri="{BB962C8B-B14F-4D97-AF65-F5344CB8AC3E}">
        <p14:creationId xmlns:p14="http://schemas.microsoft.com/office/powerpoint/2010/main" val="3156102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mn-lt"/>
              </a:rPr>
              <a:t>Room Cleaning Check List</a:t>
            </a:r>
          </a:p>
        </p:txBody>
      </p:sp>
      <p:sp>
        <p:nvSpPr>
          <p:cNvPr id="3" name="Content Placeholder 2"/>
          <p:cNvSpPr>
            <a:spLocks noGrp="1"/>
          </p:cNvSpPr>
          <p:nvPr>
            <p:ph sz="half" idx="1"/>
          </p:nvPr>
        </p:nvSpPr>
        <p:spPr>
          <a:xfrm>
            <a:off x="464024" y="1825624"/>
            <a:ext cx="5555776" cy="4834483"/>
          </a:xfrm>
        </p:spPr>
        <p:txBody>
          <a:bodyPr>
            <a:normAutofit fontScale="92500" lnSpcReduction="10000"/>
          </a:bodyPr>
          <a:lstStyle/>
          <a:p>
            <a:pPr>
              <a:buFont typeface="Wingdings" panose="05000000000000000000" pitchFamily="2" charset="2"/>
              <a:buChar char="v"/>
            </a:pPr>
            <a:r>
              <a:rPr lang="en-US" b="1" dirty="0"/>
              <a:t>Cleaning checklist</a:t>
            </a:r>
            <a:r>
              <a:rPr lang="en-US" dirty="0"/>
              <a:t>: This is an outline of tasks cleaning employees are required to complete in order to meet guests’ expectation (Sever, 2019).</a:t>
            </a:r>
          </a:p>
          <a:p>
            <a:pPr marL="0" indent="0">
              <a:buNone/>
            </a:pPr>
            <a:r>
              <a:rPr lang="en-US" b="1" dirty="0"/>
              <a:t>Importance of cleaning checklist</a:t>
            </a:r>
          </a:p>
          <a:p>
            <a:pPr>
              <a:buFont typeface="Wingdings" panose="05000000000000000000" pitchFamily="2" charset="2"/>
              <a:buChar char="v"/>
            </a:pPr>
            <a:r>
              <a:rPr lang="en-US" dirty="0"/>
              <a:t>Keeps employees organized and focused (Dancer, S.J. and Kramer, 2019).</a:t>
            </a:r>
          </a:p>
          <a:p>
            <a:pPr>
              <a:buFont typeface="Wingdings" panose="05000000000000000000" pitchFamily="2" charset="2"/>
              <a:buChar char="v"/>
            </a:pPr>
            <a:r>
              <a:rPr lang="en-US" dirty="0"/>
              <a:t>Allows for easy delegation of duties.</a:t>
            </a:r>
          </a:p>
          <a:p>
            <a:pPr>
              <a:buFont typeface="Wingdings" panose="05000000000000000000" pitchFamily="2" charset="2"/>
              <a:buChar char="v"/>
            </a:pPr>
            <a:r>
              <a:rPr lang="en-US" dirty="0"/>
              <a:t>Makes cleaning tasks become a routine (Ho, Sherman, and Wyman, 2018).</a:t>
            </a:r>
          </a:p>
          <a:p>
            <a:pPr>
              <a:buFont typeface="Wingdings" panose="05000000000000000000" pitchFamily="2" charset="2"/>
              <a:buChar char="v"/>
            </a:pPr>
            <a:endParaRPr lang="en-US" dirty="0"/>
          </a:p>
          <a:p>
            <a:pPr>
              <a:buFont typeface="Wingdings" panose="05000000000000000000" pitchFamily="2" charset="2"/>
              <a:buChar char="v"/>
            </a:pPr>
            <a:endParaRPr lang="en-US" dirty="0"/>
          </a:p>
        </p:txBody>
      </p:sp>
      <p:sp>
        <p:nvSpPr>
          <p:cNvPr id="6" name="Content Placeholder 5"/>
          <p:cNvSpPr>
            <a:spLocks noGrp="1"/>
          </p:cNvSpPr>
          <p:nvPr>
            <p:ph sz="half" idx="2"/>
          </p:nvPr>
        </p:nvSpPr>
        <p:spPr>
          <a:xfrm>
            <a:off x="6172200" y="1825625"/>
            <a:ext cx="5181600" cy="4834482"/>
          </a:xfrm>
        </p:spPr>
        <p:txBody>
          <a:bodyPr>
            <a:normAutofit fontScale="92500" lnSpcReduction="10000"/>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sz="1900" dirty="0">
                <a:hlinkClick r:id="rId3"/>
              </a:rPr>
              <a:t>Source: https://suncatcherstudio.com/printables/cleaning-checklist/</a:t>
            </a:r>
            <a:r>
              <a:rPr lang="en-US" sz="1900" dirty="0"/>
              <a:t>.</a:t>
            </a: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pic>
        <p:nvPicPr>
          <p:cNvPr id="8" name="Picture 7"/>
          <p:cNvPicPr>
            <a:picLocks noChangeAspect="1"/>
          </p:cNvPicPr>
          <p:nvPr/>
        </p:nvPicPr>
        <p:blipFill>
          <a:blip r:embed="rId4"/>
          <a:stretch>
            <a:fillRect/>
          </a:stretch>
        </p:blipFill>
        <p:spPr>
          <a:xfrm>
            <a:off x="6172200" y="1825623"/>
            <a:ext cx="5181600" cy="3920083"/>
          </a:xfrm>
          <a:prstGeom prst="rect">
            <a:avLst/>
          </a:prstGeom>
        </p:spPr>
      </p:pic>
      <p:pic>
        <p:nvPicPr>
          <p:cNvPr id="9" name="Picture 8"/>
          <p:cNvPicPr>
            <a:picLocks noChangeAspect="1"/>
          </p:cNvPicPr>
          <p:nvPr/>
        </p:nvPicPr>
        <p:blipFill>
          <a:blip r:embed="rId5"/>
          <a:stretch>
            <a:fillRect/>
          </a:stretch>
        </p:blipFill>
        <p:spPr>
          <a:xfrm>
            <a:off x="10604309" y="5880641"/>
            <a:ext cx="1587689" cy="977357"/>
          </a:xfrm>
          <a:prstGeom prst="rect">
            <a:avLst/>
          </a:prstGeom>
        </p:spPr>
      </p:pic>
    </p:spTree>
    <p:extLst>
      <p:ext uri="{BB962C8B-B14F-4D97-AF65-F5344CB8AC3E}">
        <p14:creationId xmlns:p14="http://schemas.microsoft.com/office/powerpoint/2010/main" val="2767514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mn-lt"/>
              </a:rPr>
              <a:t>The Kahn Model of Employee Engagement</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v"/>
            </a:pPr>
            <a:r>
              <a:rPr lang="en-US" dirty="0"/>
              <a:t>Created by William Kahn in 1990.</a:t>
            </a:r>
          </a:p>
          <a:p>
            <a:pPr>
              <a:buFont typeface="Wingdings" panose="05000000000000000000" pitchFamily="2" charset="2"/>
              <a:buChar char="v"/>
            </a:pPr>
            <a:r>
              <a:rPr lang="en-US" dirty="0"/>
              <a:t>The model focuses on employee’s safety, and harness individual strengths to achieve greater results (Kahn, W.A., 1990).</a:t>
            </a:r>
          </a:p>
          <a:p>
            <a:endParaRPr lang="en-US" dirty="0"/>
          </a:p>
        </p:txBody>
      </p:sp>
      <p:sp>
        <p:nvSpPr>
          <p:cNvPr id="6" name="Content Placeholder 5"/>
          <p:cNvSpPr>
            <a:spLocks noGrp="1"/>
          </p:cNvSpPr>
          <p:nvPr>
            <p:ph sz="half" idx="2"/>
          </p:nvPr>
        </p:nvSpPr>
        <p:spPr/>
        <p:txBody>
          <a:bodyPr>
            <a:normAutofit/>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sz="1400" dirty="0"/>
          </a:p>
          <a:p>
            <a:pPr marL="0" indent="0">
              <a:buNone/>
            </a:pPr>
            <a:r>
              <a:rPr lang="en-US" sz="1400" dirty="0"/>
              <a:t>Kahn (1990) Model of Employee Engagement.</a:t>
            </a:r>
          </a:p>
        </p:txBody>
      </p:sp>
      <p:pic>
        <p:nvPicPr>
          <p:cNvPr id="8" name="Picture 7"/>
          <p:cNvPicPr>
            <a:picLocks noChangeAspect="1"/>
          </p:cNvPicPr>
          <p:nvPr/>
        </p:nvPicPr>
        <p:blipFill>
          <a:blip r:embed="rId3"/>
          <a:stretch>
            <a:fillRect/>
          </a:stretch>
        </p:blipFill>
        <p:spPr>
          <a:xfrm>
            <a:off x="6172200" y="1825625"/>
            <a:ext cx="5540829" cy="3933730"/>
          </a:xfrm>
          <a:prstGeom prst="rect">
            <a:avLst/>
          </a:prstGeom>
        </p:spPr>
      </p:pic>
      <p:pic>
        <p:nvPicPr>
          <p:cNvPr id="9" name="Picture 8"/>
          <p:cNvPicPr>
            <a:picLocks noChangeAspect="1"/>
          </p:cNvPicPr>
          <p:nvPr/>
        </p:nvPicPr>
        <p:blipFill>
          <a:blip r:embed="rId4"/>
          <a:stretch>
            <a:fillRect/>
          </a:stretch>
        </p:blipFill>
        <p:spPr>
          <a:xfrm>
            <a:off x="10604309" y="5894291"/>
            <a:ext cx="1587689" cy="963707"/>
          </a:xfrm>
          <a:prstGeom prst="rect">
            <a:avLst/>
          </a:prstGeom>
        </p:spPr>
      </p:pic>
    </p:spTree>
    <p:extLst>
      <p:ext uri="{BB962C8B-B14F-4D97-AF65-F5344CB8AC3E}">
        <p14:creationId xmlns:p14="http://schemas.microsoft.com/office/powerpoint/2010/main" val="3551184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 </a:t>
            </a:r>
            <a:r>
              <a:rPr lang="en-US" b="1" dirty="0">
                <a:latin typeface="+mn-lt"/>
              </a:rPr>
              <a:t>Expected Employee engagement outcomes</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v"/>
            </a:pPr>
            <a:r>
              <a:rPr lang="en-US" dirty="0"/>
              <a:t>Finding meaning in your work (housekeeping)</a:t>
            </a:r>
          </a:p>
          <a:p>
            <a:pPr>
              <a:buFont typeface="Wingdings" panose="05000000000000000000" pitchFamily="2" charset="2"/>
              <a:buChar char="v"/>
            </a:pPr>
            <a:r>
              <a:rPr lang="en-US" dirty="0"/>
              <a:t>Feeling safe at work with minimal pushback (Ram and Prabhakar, 2011).</a:t>
            </a:r>
          </a:p>
          <a:p>
            <a:pPr>
              <a:buFont typeface="Wingdings" panose="05000000000000000000" pitchFamily="2" charset="2"/>
              <a:buChar char="v"/>
            </a:pPr>
            <a:r>
              <a:rPr lang="en-US" dirty="0"/>
              <a:t>Feeling mentally and physically supported within the work environment (Ram and Prabhakar, 2011).</a:t>
            </a:r>
          </a:p>
        </p:txBody>
      </p:sp>
      <p:sp>
        <p:nvSpPr>
          <p:cNvPr id="8" name="Content Placeholder 7"/>
          <p:cNvSpPr>
            <a:spLocks noGrp="1"/>
          </p:cNvSpPr>
          <p:nvPr>
            <p:ph sz="half" idx="2"/>
          </p:nvPr>
        </p:nvSpPr>
        <p:spPr/>
        <p:txBody>
          <a:bodyPr>
            <a:normAutofit/>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sz="1500" dirty="0" err="1"/>
              <a:t>Source:https</a:t>
            </a:r>
            <a:r>
              <a:rPr lang="en-US" sz="1500" dirty="0"/>
              <a:t>://www.alert-software.com/blog/employee-engagement-roi. </a:t>
            </a:r>
          </a:p>
        </p:txBody>
      </p:sp>
      <p:pic>
        <p:nvPicPr>
          <p:cNvPr id="9" name="Picture 8"/>
          <p:cNvPicPr>
            <a:picLocks noChangeAspect="1"/>
          </p:cNvPicPr>
          <p:nvPr/>
        </p:nvPicPr>
        <p:blipFill>
          <a:blip r:embed="rId3"/>
          <a:stretch>
            <a:fillRect/>
          </a:stretch>
        </p:blipFill>
        <p:spPr>
          <a:xfrm>
            <a:off x="6458234" y="1825624"/>
            <a:ext cx="4609531" cy="2855557"/>
          </a:xfrm>
          <a:prstGeom prst="rect">
            <a:avLst/>
          </a:prstGeom>
        </p:spPr>
      </p:pic>
      <p:pic>
        <p:nvPicPr>
          <p:cNvPr id="10" name="Picture 9"/>
          <p:cNvPicPr>
            <a:picLocks noChangeAspect="1"/>
          </p:cNvPicPr>
          <p:nvPr/>
        </p:nvPicPr>
        <p:blipFill>
          <a:blip r:embed="rId4"/>
          <a:stretch>
            <a:fillRect/>
          </a:stretch>
        </p:blipFill>
        <p:spPr>
          <a:xfrm>
            <a:off x="10604309" y="5868537"/>
            <a:ext cx="1587689" cy="989461"/>
          </a:xfrm>
          <a:prstGeom prst="rect">
            <a:avLst/>
          </a:prstGeom>
        </p:spPr>
      </p:pic>
    </p:spTree>
    <p:extLst>
      <p:ext uri="{BB962C8B-B14F-4D97-AF65-F5344CB8AC3E}">
        <p14:creationId xmlns:p14="http://schemas.microsoft.com/office/powerpoint/2010/main" val="2884595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mn-lt"/>
              </a:rPr>
              <a:t>Approaches to improve employee engagement within the work environment.</a:t>
            </a:r>
          </a:p>
        </p:txBody>
      </p:sp>
      <p:sp>
        <p:nvSpPr>
          <p:cNvPr id="3" name="Content Placeholder 2"/>
          <p:cNvSpPr>
            <a:spLocks noGrp="1"/>
          </p:cNvSpPr>
          <p:nvPr>
            <p:ph sz="half" idx="1"/>
          </p:nvPr>
        </p:nvSpPr>
        <p:spPr/>
        <p:txBody>
          <a:bodyPr>
            <a:normAutofit lnSpcReduction="10000"/>
          </a:bodyPr>
          <a:lstStyle/>
          <a:p>
            <a:pPr>
              <a:buFont typeface="Wingdings" panose="05000000000000000000" pitchFamily="2" charset="2"/>
              <a:buChar char="v"/>
            </a:pPr>
            <a:r>
              <a:rPr lang="en-US" dirty="0"/>
              <a:t>Approach employees as partners.</a:t>
            </a:r>
          </a:p>
          <a:p>
            <a:pPr>
              <a:buFont typeface="Wingdings" panose="05000000000000000000" pitchFamily="2" charset="2"/>
              <a:buChar char="v"/>
            </a:pPr>
            <a:r>
              <a:rPr lang="en-US" dirty="0"/>
              <a:t>Create a continuous conversation around the cleaning roles (Hans, 2015).</a:t>
            </a:r>
          </a:p>
          <a:p>
            <a:pPr>
              <a:buFont typeface="Wingdings" panose="05000000000000000000" pitchFamily="2" charset="2"/>
              <a:buChar char="v"/>
            </a:pPr>
            <a:r>
              <a:rPr lang="en-US" dirty="0"/>
              <a:t>Openly discuss work experience with the management and colleagues (Ariani, 2015).</a:t>
            </a:r>
          </a:p>
        </p:txBody>
      </p:sp>
      <p:sp>
        <p:nvSpPr>
          <p:cNvPr id="6" name="Content Placeholder 5"/>
          <p:cNvSpPr>
            <a:spLocks noGrp="1"/>
          </p:cNvSpPr>
          <p:nvPr>
            <p:ph sz="half" idx="2"/>
          </p:nvPr>
        </p:nvSpPr>
        <p:spPr/>
        <p:txBody>
          <a:bodyPr>
            <a:normAutofit lnSpcReduction="10000"/>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sz="1500" dirty="0"/>
              <a:t>Source: </a:t>
            </a:r>
            <a:r>
              <a:rPr lang="en-US" sz="1500" dirty="0">
                <a:hlinkClick r:id="rId3"/>
              </a:rPr>
              <a:t>https://www.investopedia.com/terms/e/employee-engagement.asp</a:t>
            </a:r>
            <a:r>
              <a:rPr lang="en-US" sz="1500" dirty="0"/>
              <a:t>. </a:t>
            </a:r>
          </a:p>
        </p:txBody>
      </p:sp>
      <p:pic>
        <p:nvPicPr>
          <p:cNvPr id="7" name="Picture 6"/>
          <p:cNvPicPr>
            <a:picLocks noChangeAspect="1"/>
          </p:cNvPicPr>
          <p:nvPr/>
        </p:nvPicPr>
        <p:blipFill>
          <a:blip r:embed="rId4"/>
          <a:stretch>
            <a:fillRect/>
          </a:stretch>
        </p:blipFill>
        <p:spPr>
          <a:xfrm>
            <a:off x="6523631" y="1825625"/>
            <a:ext cx="4435522" cy="3592536"/>
          </a:xfrm>
          <a:prstGeom prst="rect">
            <a:avLst/>
          </a:prstGeom>
        </p:spPr>
      </p:pic>
      <p:pic>
        <p:nvPicPr>
          <p:cNvPr id="8" name="Picture 7"/>
          <p:cNvPicPr>
            <a:picLocks noChangeAspect="1"/>
          </p:cNvPicPr>
          <p:nvPr/>
        </p:nvPicPr>
        <p:blipFill>
          <a:blip r:embed="rId5"/>
          <a:stretch>
            <a:fillRect/>
          </a:stretch>
        </p:blipFill>
        <p:spPr>
          <a:xfrm>
            <a:off x="10604309" y="5841243"/>
            <a:ext cx="1587689" cy="1016756"/>
          </a:xfrm>
          <a:prstGeom prst="rect">
            <a:avLst/>
          </a:prstGeom>
        </p:spPr>
      </p:pic>
    </p:spTree>
    <p:extLst>
      <p:ext uri="{BB962C8B-B14F-4D97-AF65-F5344CB8AC3E}">
        <p14:creationId xmlns:p14="http://schemas.microsoft.com/office/powerpoint/2010/main" val="611190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mn-lt"/>
              </a:rPr>
              <a:t>4 Main Skills required in housekeeping</a:t>
            </a:r>
          </a:p>
        </p:txBody>
      </p:sp>
      <p:sp>
        <p:nvSpPr>
          <p:cNvPr id="3" name="Content Placeholder 2"/>
          <p:cNvSpPr>
            <a:spLocks noGrp="1"/>
          </p:cNvSpPr>
          <p:nvPr>
            <p:ph sz="half" idx="1"/>
          </p:nvPr>
        </p:nvSpPr>
        <p:spPr>
          <a:xfrm>
            <a:off x="914400" y="1667912"/>
            <a:ext cx="5181600" cy="4351338"/>
          </a:xfrm>
        </p:spPr>
        <p:txBody>
          <a:bodyPr>
            <a:normAutofit fontScale="77500" lnSpcReduction="20000"/>
          </a:bodyPr>
          <a:lstStyle/>
          <a:p>
            <a:pPr marL="0" indent="0">
              <a:buNone/>
            </a:pPr>
            <a:endParaRPr lang="en-US" dirty="0"/>
          </a:p>
          <a:p>
            <a:pPr marL="0" indent="0">
              <a:buNone/>
            </a:pPr>
            <a:r>
              <a:rPr lang="en-US" b="1" dirty="0"/>
              <a:t>These skills include:</a:t>
            </a:r>
          </a:p>
          <a:p>
            <a:pPr>
              <a:buFont typeface="Wingdings" panose="05000000000000000000" pitchFamily="2" charset="2"/>
              <a:buChar char="v"/>
            </a:pPr>
            <a:r>
              <a:rPr lang="en-US" b="1" dirty="0"/>
              <a:t>Attention to details</a:t>
            </a:r>
            <a:r>
              <a:rPr lang="en-US" dirty="0"/>
              <a:t>-ability to utilize cognitive resources to achieve accuracy in task completion.</a:t>
            </a:r>
          </a:p>
          <a:p>
            <a:pPr>
              <a:buFont typeface="Wingdings" panose="05000000000000000000" pitchFamily="2" charset="2"/>
              <a:buChar char="v"/>
            </a:pPr>
            <a:r>
              <a:rPr lang="en-US" b="1" dirty="0"/>
              <a:t>Communication skills</a:t>
            </a:r>
            <a:r>
              <a:rPr lang="en-US" dirty="0"/>
              <a:t>-Ability to effectively pass information (George and Hancer, 2008).</a:t>
            </a:r>
          </a:p>
          <a:p>
            <a:pPr>
              <a:buFont typeface="Wingdings" panose="05000000000000000000" pitchFamily="2" charset="2"/>
              <a:buChar char="v"/>
            </a:pPr>
            <a:r>
              <a:rPr lang="en-US" b="1" dirty="0"/>
              <a:t>Time management skills</a:t>
            </a:r>
            <a:r>
              <a:rPr lang="en-US" dirty="0"/>
              <a:t>-The capability to accomplish tasks within the required time frame.</a:t>
            </a:r>
          </a:p>
          <a:p>
            <a:pPr>
              <a:buFont typeface="Wingdings" panose="05000000000000000000" pitchFamily="2" charset="2"/>
              <a:buChar char="v"/>
            </a:pPr>
            <a:r>
              <a:rPr lang="en-US" b="1" dirty="0"/>
              <a:t>Organisational skills</a:t>
            </a:r>
            <a:r>
              <a:rPr lang="en-US" dirty="0"/>
              <a:t>-Refers to task prioritisation, goal setting in accomplishing housekeeping tasks.</a:t>
            </a:r>
          </a:p>
          <a:p>
            <a:endParaRPr lang="en-US" dirty="0"/>
          </a:p>
        </p:txBody>
      </p:sp>
      <p:sp>
        <p:nvSpPr>
          <p:cNvPr id="6" name="Content Placeholder 5"/>
          <p:cNvSpPr>
            <a:spLocks noGrp="1"/>
          </p:cNvSpPr>
          <p:nvPr>
            <p:ph sz="half" idx="2"/>
          </p:nvPr>
        </p:nvSpPr>
        <p:spPr>
          <a:xfrm>
            <a:off x="6172200" y="1825625"/>
            <a:ext cx="5181600" cy="4035913"/>
          </a:xfrm>
        </p:spPr>
        <p:txBody>
          <a:bodyPr>
            <a:normAutofit fontScale="77500" lnSpcReduction="20000"/>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sz="1500" dirty="0"/>
          </a:p>
          <a:p>
            <a:pPr marL="0" indent="0">
              <a:buNone/>
            </a:pPr>
            <a:endParaRPr lang="en-US" sz="1500" dirty="0"/>
          </a:p>
          <a:p>
            <a:pPr marL="0" indent="0">
              <a:buNone/>
            </a:pPr>
            <a:endParaRPr lang="en-US" sz="1500" dirty="0"/>
          </a:p>
          <a:p>
            <a:pPr marL="0" indent="0">
              <a:buNone/>
            </a:pPr>
            <a:endParaRPr lang="en-US" sz="1500" dirty="0"/>
          </a:p>
          <a:p>
            <a:pPr marL="0" indent="0">
              <a:buNone/>
            </a:pPr>
            <a:r>
              <a:rPr lang="en-US" sz="1500" dirty="0"/>
              <a:t>Source: https://www.homekeepermaidagency.com/the-best-skills-a-housekeeper-should-possess/. </a:t>
            </a:r>
          </a:p>
        </p:txBody>
      </p:sp>
      <p:pic>
        <p:nvPicPr>
          <p:cNvPr id="7" name="Picture 6"/>
          <p:cNvPicPr>
            <a:picLocks noChangeAspect="1"/>
          </p:cNvPicPr>
          <p:nvPr/>
        </p:nvPicPr>
        <p:blipFill>
          <a:blip r:embed="rId3"/>
          <a:stretch>
            <a:fillRect/>
          </a:stretch>
        </p:blipFill>
        <p:spPr>
          <a:xfrm>
            <a:off x="6019800" y="1825625"/>
            <a:ext cx="5181599" cy="3469706"/>
          </a:xfrm>
          <a:prstGeom prst="rect">
            <a:avLst/>
          </a:prstGeom>
        </p:spPr>
      </p:pic>
      <p:pic>
        <p:nvPicPr>
          <p:cNvPr id="8" name="Picture 7"/>
          <p:cNvPicPr>
            <a:picLocks noChangeAspect="1"/>
          </p:cNvPicPr>
          <p:nvPr/>
        </p:nvPicPr>
        <p:blipFill>
          <a:blip r:embed="rId4"/>
          <a:stretch>
            <a:fillRect/>
          </a:stretch>
        </p:blipFill>
        <p:spPr>
          <a:xfrm>
            <a:off x="10604309" y="5861537"/>
            <a:ext cx="1587689" cy="996461"/>
          </a:xfrm>
          <a:prstGeom prst="rect">
            <a:avLst/>
          </a:prstGeom>
        </p:spPr>
      </p:pic>
    </p:spTree>
    <p:extLst>
      <p:ext uri="{BB962C8B-B14F-4D97-AF65-F5344CB8AC3E}">
        <p14:creationId xmlns:p14="http://schemas.microsoft.com/office/powerpoint/2010/main" val="859266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mn-lt"/>
              </a:rPr>
              <a:t>Best industry Practices in housekeeping</a:t>
            </a:r>
          </a:p>
        </p:txBody>
      </p:sp>
      <p:sp>
        <p:nvSpPr>
          <p:cNvPr id="3" name="Content Placeholder 2"/>
          <p:cNvSpPr>
            <a:spLocks noGrp="1"/>
          </p:cNvSpPr>
          <p:nvPr>
            <p:ph sz="half" idx="1"/>
          </p:nvPr>
        </p:nvSpPr>
        <p:spPr/>
        <p:txBody>
          <a:bodyPr>
            <a:normAutofit fontScale="92500" lnSpcReduction="10000"/>
          </a:bodyPr>
          <a:lstStyle/>
          <a:p>
            <a:pPr>
              <a:buFont typeface="Wingdings" panose="05000000000000000000" pitchFamily="2" charset="2"/>
              <a:buChar char="v"/>
            </a:pPr>
            <a:r>
              <a:rPr lang="en-US" b="1" dirty="0"/>
              <a:t>Reuse</a:t>
            </a:r>
            <a:r>
              <a:rPr lang="en-US" dirty="0"/>
              <a:t>-look for alternative ways to use housekeeping items.</a:t>
            </a:r>
          </a:p>
          <a:p>
            <a:pPr>
              <a:buFont typeface="Wingdings" panose="05000000000000000000" pitchFamily="2" charset="2"/>
              <a:buChar char="v"/>
            </a:pPr>
            <a:r>
              <a:rPr lang="en-US" b="1" dirty="0"/>
              <a:t>Employee involvement-</a:t>
            </a:r>
            <a:r>
              <a:rPr lang="en-US" dirty="0"/>
              <a:t>Create incentive programs to motivate employees.</a:t>
            </a:r>
          </a:p>
          <a:p>
            <a:pPr>
              <a:buFont typeface="Wingdings" panose="05000000000000000000" pitchFamily="2" charset="2"/>
              <a:buChar char="v"/>
            </a:pPr>
            <a:r>
              <a:rPr lang="en-US" b="1" dirty="0"/>
              <a:t>Continuous employee education-</a:t>
            </a:r>
            <a:r>
              <a:rPr lang="en-US" dirty="0"/>
              <a:t>train housekeepers regularly.</a:t>
            </a:r>
          </a:p>
          <a:p>
            <a:pPr>
              <a:buFont typeface="Wingdings" panose="05000000000000000000" pitchFamily="2" charset="2"/>
              <a:buChar char="v"/>
            </a:pPr>
            <a:r>
              <a:rPr lang="en-US" b="1" dirty="0"/>
              <a:t>Safe storage</a:t>
            </a:r>
            <a:r>
              <a:rPr lang="en-US" dirty="0"/>
              <a:t>-Check chemical leaks and spills.</a:t>
            </a:r>
          </a:p>
          <a:p>
            <a:pPr>
              <a:buFont typeface="Wingdings" panose="05000000000000000000" pitchFamily="2" charset="2"/>
              <a:buChar char="v"/>
            </a:pPr>
            <a:r>
              <a:rPr lang="en-US" b="1" dirty="0"/>
              <a:t>Use of phosphate </a:t>
            </a:r>
            <a:r>
              <a:rPr lang="en-US" b="1" dirty="0" smtClean="0"/>
              <a:t>free-chemicals</a:t>
            </a:r>
            <a:r>
              <a:rPr lang="en-US" dirty="0" smtClean="0"/>
              <a:t>-minimises </a:t>
            </a:r>
            <a:r>
              <a:rPr lang="en-US" dirty="0"/>
              <a:t>pollution.</a:t>
            </a:r>
          </a:p>
        </p:txBody>
      </p:sp>
      <p:sp>
        <p:nvSpPr>
          <p:cNvPr id="6" name="Content Placeholder 5"/>
          <p:cNvSpPr>
            <a:spLocks noGrp="1"/>
          </p:cNvSpPr>
          <p:nvPr>
            <p:ph sz="half" idx="2"/>
          </p:nvPr>
        </p:nvSpPr>
        <p:spPr/>
        <p:txBody>
          <a:bodyPr>
            <a:normAutofit fontScale="92500" lnSpcReduction="10000"/>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sz="1600" dirty="0"/>
              <a:t>Montana State University: https://www.montana.edu/pollution-prevention/professionaleducation/hospfcthousekeeping.html</a:t>
            </a:r>
          </a:p>
        </p:txBody>
      </p:sp>
      <p:pic>
        <p:nvPicPr>
          <p:cNvPr id="7" name="Picture 6"/>
          <p:cNvPicPr>
            <a:picLocks noChangeAspect="1"/>
          </p:cNvPicPr>
          <p:nvPr/>
        </p:nvPicPr>
        <p:blipFill>
          <a:blip r:embed="rId3"/>
          <a:stretch>
            <a:fillRect/>
          </a:stretch>
        </p:blipFill>
        <p:spPr>
          <a:xfrm>
            <a:off x="6305266" y="1825625"/>
            <a:ext cx="4872250" cy="3401468"/>
          </a:xfrm>
          <a:prstGeom prst="rect">
            <a:avLst/>
          </a:prstGeom>
        </p:spPr>
      </p:pic>
      <p:pic>
        <p:nvPicPr>
          <p:cNvPr id="8" name="Picture 7"/>
          <p:cNvPicPr>
            <a:picLocks noChangeAspect="1"/>
          </p:cNvPicPr>
          <p:nvPr/>
        </p:nvPicPr>
        <p:blipFill>
          <a:blip r:embed="rId4"/>
          <a:stretch>
            <a:fillRect/>
          </a:stretch>
        </p:blipFill>
        <p:spPr>
          <a:xfrm>
            <a:off x="10604309" y="5895833"/>
            <a:ext cx="1587689" cy="962165"/>
          </a:xfrm>
          <a:prstGeom prst="rect">
            <a:avLst/>
          </a:prstGeom>
        </p:spPr>
      </p:pic>
    </p:spTree>
    <p:extLst>
      <p:ext uri="{BB962C8B-B14F-4D97-AF65-F5344CB8AC3E}">
        <p14:creationId xmlns:p14="http://schemas.microsoft.com/office/powerpoint/2010/main" val="2992526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mn-lt"/>
              </a:rPr>
              <a:t>Health and Safety Procedures of the Brand</a:t>
            </a:r>
          </a:p>
        </p:txBody>
      </p:sp>
      <p:sp>
        <p:nvSpPr>
          <p:cNvPr id="3" name="Content Placeholder 2"/>
          <p:cNvSpPr>
            <a:spLocks noGrp="1"/>
          </p:cNvSpPr>
          <p:nvPr>
            <p:ph sz="half" idx="1"/>
          </p:nvPr>
        </p:nvSpPr>
        <p:spPr/>
        <p:txBody>
          <a:bodyPr>
            <a:normAutofit/>
          </a:bodyPr>
          <a:lstStyle/>
          <a:p>
            <a:pPr>
              <a:buFont typeface="Wingdings" panose="05000000000000000000" pitchFamily="2" charset="2"/>
              <a:buChar char="v"/>
            </a:pPr>
            <a:r>
              <a:rPr lang="en-US" dirty="0"/>
              <a:t>Clean up spills immediately.</a:t>
            </a:r>
          </a:p>
          <a:p>
            <a:pPr>
              <a:buFont typeface="Wingdings" panose="05000000000000000000" pitchFamily="2" charset="2"/>
              <a:buChar char="v"/>
            </a:pPr>
            <a:r>
              <a:rPr lang="en-US" dirty="0"/>
              <a:t>Keep pathways clear.</a:t>
            </a:r>
          </a:p>
          <a:p>
            <a:pPr>
              <a:buFont typeface="Wingdings" panose="05000000000000000000" pitchFamily="2" charset="2"/>
              <a:buChar char="v"/>
            </a:pPr>
            <a:r>
              <a:rPr lang="en-US" dirty="0"/>
              <a:t>Identify fire hazards.</a:t>
            </a:r>
          </a:p>
          <a:p>
            <a:pPr>
              <a:buFont typeface="Wingdings" panose="05000000000000000000" pitchFamily="2" charset="2"/>
              <a:buChar char="v"/>
            </a:pPr>
            <a:r>
              <a:rPr lang="en-US" dirty="0"/>
              <a:t>Use personal protective equipment.</a:t>
            </a:r>
          </a:p>
          <a:p>
            <a:pPr>
              <a:buFont typeface="Wingdings" panose="05000000000000000000" pitchFamily="2" charset="2"/>
              <a:buChar char="v"/>
            </a:pPr>
            <a:r>
              <a:rPr lang="en-US" dirty="0"/>
              <a:t>Replace damaged cleaning tools.</a:t>
            </a:r>
          </a:p>
          <a:p>
            <a:pPr>
              <a:buFont typeface="Wingdings" panose="05000000000000000000" pitchFamily="2" charset="2"/>
              <a:buChar char="v"/>
            </a:pPr>
            <a:r>
              <a:rPr lang="en-US" dirty="0"/>
              <a:t>Report any adverse issue to the authority.</a:t>
            </a:r>
          </a:p>
        </p:txBody>
      </p:sp>
      <p:sp>
        <p:nvSpPr>
          <p:cNvPr id="6" name="Content Placeholder 5"/>
          <p:cNvSpPr>
            <a:spLocks noGrp="1"/>
          </p:cNvSpPr>
          <p:nvPr>
            <p:ph sz="half" idx="2"/>
          </p:nvPr>
        </p:nvSpPr>
        <p:spPr/>
        <p:txBody>
          <a:bodyPr>
            <a:normAutofit/>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r>
              <a:rPr lang="en-US" sz="1500" dirty="0">
                <a:hlinkClick r:id="rId3"/>
              </a:rPr>
              <a:t>https://www.safegardgroup.com/blog/2016/09/21/warehouse-housekeeping-improve-safety</a:t>
            </a:r>
            <a:r>
              <a:rPr lang="en-US" sz="1500" dirty="0" smtClean="0">
                <a:hlinkClick r:id="rId3"/>
              </a:rPr>
              <a:t>/</a:t>
            </a:r>
            <a:r>
              <a:rPr lang="en-US" sz="1500" dirty="0" smtClean="0"/>
              <a:t> </a:t>
            </a:r>
            <a:endParaRPr lang="en-US" sz="1500" dirty="0"/>
          </a:p>
          <a:p>
            <a:pPr marL="0" indent="0">
              <a:buNone/>
            </a:pPr>
            <a:endParaRPr lang="en-US" dirty="0"/>
          </a:p>
        </p:txBody>
      </p:sp>
      <p:pic>
        <p:nvPicPr>
          <p:cNvPr id="7" name="Picture 6"/>
          <p:cNvPicPr>
            <a:picLocks noChangeAspect="1"/>
          </p:cNvPicPr>
          <p:nvPr/>
        </p:nvPicPr>
        <p:blipFill>
          <a:blip r:embed="rId4"/>
          <a:stretch>
            <a:fillRect/>
          </a:stretch>
        </p:blipFill>
        <p:spPr>
          <a:xfrm>
            <a:off x="6019800" y="1690688"/>
            <a:ext cx="4953000" cy="3694112"/>
          </a:xfrm>
          <a:prstGeom prst="rect">
            <a:avLst/>
          </a:prstGeom>
        </p:spPr>
      </p:pic>
      <p:pic>
        <p:nvPicPr>
          <p:cNvPr id="8" name="Picture 7"/>
          <p:cNvPicPr>
            <a:picLocks noChangeAspect="1"/>
          </p:cNvPicPr>
          <p:nvPr/>
        </p:nvPicPr>
        <p:blipFill>
          <a:blip r:embed="rId5"/>
          <a:stretch>
            <a:fillRect/>
          </a:stretch>
        </p:blipFill>
        <p:spPr>
          <a:xfrm>
            <a:off x="10563368" y="5854891"/>
            <a:ext cx="1628632" cy="1003110"/>
          </a:xfrm>
          <a:prstGeom prst="rect">
            <a:avLst/>
          </a:prstGeom>
        </p:spPr>
      </p:pic>
    </p:spTree>
    <p:extLst>
      <p:ext uri="{BB962C8B-B14F-4D97-AF65-F5344CB8AC3E}">
        <p14:creationId xmlns:p14="http://schemas.microsoft.com/office/powerpoint/2010/main" val="3750528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mn-lt"/>
              </a:rPr>
              <a:t>Brand’s Housekeeping standards</a:t>
            </a:r>
          </a:p>
        </p:txBody>
      </p:sp>
      <p:sp>
        <p:nvSpPr>
          <p:cNvPr id="3" name="Content Placeholder 2"/>
          <p:cNvSpPr>
            <a:spLocks noGrp="1"/>
          </p:cNvSpPr>
          <p:nvPr>
            <p:ph sz="half" idx="1"/>
          </p:nvPr>
        </p:nvSpPr>
        <p:spPr/>
        <p:txBody>
          <a:bodyPr>
            <a:normAutofit fontScale="92500" lnSpcReduction="20000"/>
          </a:bodyPr>
          <a:lstStyle/>
          <a:p>
            <a:pPr marL="0" indent="0">
              <a:buNone/>
            </a:pPr>
            <a:r>
              <a:rPr lang="en-US" dirty="0"/>
              <a:t>The property uses the 5S concept in setting housekeeping standards.</a:t>
            </a:r>
          </a:p>
          <a:p>
            <a:pPr>
              <a:buFont typeface="Wingdings" panose="05000000000000000000" pitchFamily="2" charset="2"/>
              <a:buChar char="v"/>
            </a:pPr>
            <a:r>
              <a:rPr lang="en-US" b="1" dirty="0" smtClean="0"/>
              <a:t>Sort</a:t>
            </a:r>
            <a:r>
              <a:rPr lang="en-US" dirty="0" smtClean="0"/>
              <a:t>-</a:t>
            </a:r>
            <a:r>
              <a:rPr lang="en-US" dirty="0" err="1" smtClean="0"/>
              <a:t>organising</a:t>
            </a:r>
            <a:r>
              <a:rPr lang="en-US" dirty="0" smtClean="0"/>
              <a:t> </a:t>
            </a:r>
            <a:r>
              <a:rPr lang="en-US" dirty="0"/>
              <a:t>and properly disposing items.</a:t>
            </a:r>
          </a:p>
          <a:p>
            <a:pPr>
              <a:buFont typeface="Wingdings" panose="05000000000000000000" pitchFamily="2" charset="2"/>
              <a:buChar char="v"/>
            </a:pPr>
            <a:r>
              <a:rPr lang="en-US" b="1" dirty="0"/>
              <a:t>Set in order</a:t>
            </a:r>
            <a:r>
              <a:rPr lang="en-US" dirty="0"/>
              <a:t>-Orderly arrangement of items for easy removal or access.</a:t>
            </a:r>
          </a:p>
          <a:p>
            <a:pPr>
              <a:buFont typeface="Wingdings" panose="05000000000000000000" pitchFamily="2" charset="2"/>
              <a:buChar char="v"/>
            </a:pPr>
            <a:r>
              <a:rPr lang="en-US" b="1" dirty="0"/>
              <a:t>Shine</a:t>
            </a:r>
            <a:r>
              <a:rPr lang="en-US" dirty="0"/>
              <a:t>-Kept in tidy state.</a:t>
            </a:r>
          </a:p>
          <a:p>
            <a:pPr>
              <a:buFont typeface="Wingdings" panose="05000000000000000000" pitchFamily="2" charset="2"/>
              <a:buChar char="v"/>
            </a:pPr>
            <a:r>
              <a:rPr lang="en-US" b="1" dirty="0"/>
              <a:t>Standisation</a:t>
            </a:r>
            <a:r>
              <a:rPr lang="en-US" dirty="0"/>
              <a:t>-Achieve neatness, Organisation and cleanliness as per the guidelines and procedures.</a:t>
            </a:r>
          </a:p>
          <a:p>
            <a:pPr>
              <a:buFont typeface="Wingdings" panose="05000000000000000000" pitchFamily="2" charset="2"/>
              <a:buChar char="v"/>
            </a:pPr>
            <a:r>
              <a:rPr lang="en-US" b="1" dirty="0"/>
              <a:t>Sustain</a:t>
            </a:r>
            <a:r>
              <a:rPr lang="en-US" dirty="0"/>
              <a:t>- Continuous adherence to the 5S concept everyday.</a:t>
            </a:r>
          </a:p>
        </p:txBody>
      </p:sp>
      <p:sp>
        <p:nvSpPr>
          <p:cNvPr id="6" name="Content Placeholder 5"/>
          <p:cNvSpPr>
            <a:spLocks noGrp="1"/>
          </p:cNvSpPr>
          <p:nvPr>
            <p:ph sz="half" idx="2"/>
          </p:nvPr>
        </p:nvSpPr>
        <p:spPr/>
        <p:txBody>
          <a:bodyPr>
            <a:normAutofit fontScale="92500" lnSpcReduction="20000"/>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pPr marL="0" indent="0">
              <a:buNone/>
            </a:pPr>
            <a:r>
              <a:rPr lang="en-US" sz="1800" dirty="0"/>
              <a:t>(Occupational Safety and Health Council. 2022).</a:t>
            </a:r>
          </a:p>
        </p:txBody>
      </p:sp>
      <p:pic>
        <p:nvPicPr>
          <p:cNvPr id="7" name="Picture 6"/>
          <p:cNvPicPr>
            <a:picLocks noChangeAspect="1"/>
          </p:cNvPicPr>
          <p:nvPr/>
        </p:nvPicPr>
        <p:blipFill>
          <a:blip r:embed="rId3"/>
          <a:stretch>
            <a:fillRect/>
          </a:stretch>
        </p:blipFill>
        <p:spPr>
          <a:xfrm>
            <a:off x="6172200" y="1825624"/>
            <a:ext cx="5181600" cy="3756309"/>
          </a:xfrm>
          <a:prstGeom prst="rect">
            <a:avLst/>
          </a:prstGeom>
        </p:spPr>
      </p:pic>
      <p:pic>
        <p:nvPicPr>
          <p:cNvPr id="8" name="Picture 7"/>
          <p:cNvPicPr>
            <a:picLocks noChangeAspect="1"/>
          </p:cNvPicPr>
          <p:nvPr/>
        </p:nvPicPr>
        <p:blipFill>
          <a:blip r:embed="rId4"/>
          <a:stretch>
            <a:fillRect/>
          </a:stretch>
        </p:blipFill>
        <p:spPr>
          <a:xfrm>
            <a:off x="10563368" y="5773003"/>
            <a:ext cx="1628632" cy="1084997"/>
          </a:xfrm>
          <a:prstGeom prst="rect">
            <a:avLst/>
          </a:prstGeom>
        </p:spPr>
      </p:pic>
    </p:spTree>
    <p:extLst>
      <p:ext uri="{BB962C8B-B14F-4D97-AF65-F5344CB8AC3E}">
        <p14:creationId xmlns:p14="http://schemas.microsoft.com/office/powerpoint/2010/main" val="1585616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dirty="0">
                <a:latin typeface="+mn-lt"/>
              </a:rPr>
              <a:t>Conclusion</a:t>
            </a:r>
          </a:p>
        </p:txBody>
      </p:sp>
      <p:sp>
        <p:nvSpPr>
          <p:cNvPr id="5" name="Content Placeholder 4"/>
          <p:cNvSpPr>
            <a:spLocks noGrp="1"/>
          </p:cNvSpPr>
          <p:nvPr>
            <p:ph idx="1"/>
          </p:nvPr>
        </p:nvSpPr>
        <p:spPr>
          <a:xfrm>
            <a:off x="838200" y="1470783"/>
            <a:ext cx="10515600" cy="4351338"/>
          </a:xfrm>
        </p:spPr>
        <p:txBody>
          <a:bodyPr>
            <a:normAutofit fontScale="92500" lnSpcReduction="20000"/>
          </a:bodyPr>
          <a:lstStyle/>
          <a:p>
            <a:pPr lvl="0">
              <a:buFont typeface="Wingdings" panose="05000000000000000000" pitchFamily="2" charset="2"/>
              <a:buChar char="v"/>
            </a:pPr>
            <a:r>
              <a:rPr lang="en-US" dirty="0"/>
              <a:t>Checklist Keeps employees organized and focused, allows for easy delegation of duties and makes cleaning tasks become a routine.</a:t>
            </a:r>
          </a:p>
          <a:p>
            <a:pPr lvl="0">
              <a:buFont typeface="Wingdings" panose="05000000000000000000" pitchFamily="2" charset="2"/>
              <a:buChar char="v"/>
            </a:pPr>
            <a:r>
              <a:rPr lang="en-US" dirty="0"/>
              <a:t>The Kahn’s employee engagement model is aimed at helping employees find meaning at work, feel safe and get holistic support.</a:t>
            </a:r>
          </a:p>
          <a:p>
            <a:pPr lvl="0">
              <a:buFont typeface="Wingdings" panose="05000000000000000000" pitchFamily="2" charset="2"/>
              <a:buChar char="v"/>
            </a:pPr>
            <a:r>
              <a:rPr lang="en-US" dirty="0"/>
              <a:t>Engagement approach to be used include having open discussions, treating employees as partners and having continuous conversation.</a:t>
            </a:r>
          </a:p>
          <a:p>
            <a:pPr lvl="0">
              <a:buFont typeface="Wingdings" panose="05000000000000000000" pitchFamily="2" charset="2"/>
              <a:buChar char="v"/>
            </a:pPr>
            <a:r>
              <a:rPr lang="en-US" dirty="0"/>
              <a:t>Vital skills required in a house keeping team include attention to details, communication skills, time management and Organisation skills.</a:t>
            </a:r>
          </a:p>
          <a:p>
            <a:pPr lvl="0">
              <a:buFont typeface="Wingdings" panose="05000000000000000000" pitchFamily="2" charset="2"/>
              <a:buChar char="v"/>
            </a:pPr>
            <a:r>
              <a:rPr lang="en-US" dirty="0"/>
              <a:t>Best industry practices to be embraced by employees include reuse, employee involvement, employee training and safe storage practices.</a:t>
            </a:r>
          </a:p>
          <a:p>
            <a:pPr lvl="0">
              <a:buFont typeface="Wingdings" panose="05000000000000000000" pitchFamily="2" charset="2"/>
              <a:buChar char="v"/>
            </a:pPr>
            <a:r>
              <a:rPr lang="en-US" dirty="0"/>
              <a:t>Housekeeping standards to embrace include sorting, setting in order, shining, Standisation and sustenance. </a:t>
            </a:r>
          </a:p>
        </p:txBody>
      </p:sp>
      <p:pic>
        <p:nvPicPr>
          <p:cNvPr id="6" name="Picture 5"/>
          <p:cNvPicPr>
            <a:picLocks noChangeAspect="1"/>
          </p:cNvPicPr>
          <p:nvPr/>
        </p:nvPicPr>
        <p:blipFill>
          <a:blip r:embed="rId3"/>
          <a:stretch>
            <a:fillRect/>
          </a:stretch>
        </p:blipFill>
        <p:spPr>
          <a:xfrm>
            <a:off x="10563368" y="5822121"/>
            <a:ext cx="1628632" cy="1035879"/>
          </a:xfrm>
          <a:prstGeom prst="rect">
            <a:avLst/>
          </a:prstGeom>
        </p:spPr>
      </p:pic>
    </p:spTree>
    <p:extLst>
      <p:ext uri="{BB962C8B-B14F-4D97-AF65-F5344CB8AC3E}">
        <p14:creationId xmlns:p14="http://schemas.microsoft.com/office/powerpoint/2010/main" val="4012411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b="1" dirty="0">
                <a:latin typeface="+mn-lt"/>
              </a:rPr>
              <a:t>Reference List</a:t>
            </a:r>
          </a:p>
        </p:txBody>
      </p:sp>
      <p:sp>
        <p:nvSpPr>
          <p:cNvPr id="5" name="Content Placeholder 4"/>
          <p:cNvSpPr>
            <a:spLocks noGrp="1"/>
          </p:cNvSpPr>
          <p:nvPr>
            <p:ph idx="1"/>
          </p:nvPr>
        </p:nvSpPr>
        <p:spPr/>
        <p:txBody>
          <a:bodyPr>
            <a:normAutofit fontScale="92500" lnSpcReduction="20000"/>
          </a:bodyPr>
          <a:lstStyle/>
          <a:p>
            <a:pPr>
              <a:buFont typeface="Wingdings" panose="05000000000000000000" pitchFamily="2" charset="2"/>
              <a:buChar char="v"/>
            </a:pPr>
            <a:r>
              <a:rPr lang="en-US" dirty="0"/>
              <a:t>‌</a:t>
            </a:r>
            <a:r>
              <a:rPr lang="en-US" dirty="0" err="1"/>
              <a:t>Ariani</a:t>
            </a:r>
            <a:r>
              <a:rPr lang="en-US" dirty="0"/>
              <a:t>, D.W., 2015. Relationship with supervisor and co-workers, psychological condition and employee engagement in the workplace. </a:t>
            </a:r>
            <a:r>
              <a:rPr lang="en-US" i="1" dirty="0"/>
              <a:t>Journal of Business and Management</a:t>
            </a:r>
            <a:r>
              <a:rPr lang="en-US" dirty="0"/>
              <a:t>, </a:t>
            </a:r>
            <a:r>
              <a:rPr lang="en-US" i="1" dirty="0"/>
              <a:t>4</a:t>
            </a:r>
            <a:r>
              <a:rPr lang="en-US" dirty="0"/>
              <a:t>(3), pp.34-47.</a:t>
            </a:r>
          </a:p>
          <a:p>
            <a:pPr>
              <a:buFont typeface="Wingdings" panose="05000000000000000000" pitchFamily="2" charset="2"/>
              <a:buChar char="v"/>
            </a:pPr>
            <a:r>
              <a:rPr lang="en-US" dirty="0"/>
              <a:t>Dancer, S.J. and Kramer, A., 2019. Four steps to clean hospitals: LOOK, PLAN, CLEAN and DRY. </a:t>
            </a:r>
            <a:r>
              <a:rPr lang="en-US" i="1" dirty="0"/>
              <a:t>Journal of Hospital Infection</a:t>
            </a:r>
            <a:r>
              <a:rPr lang="en-US" dirty="0"/>
              <a:t>, </a:t>
            </a:r>
            <a:r>
              <a:rPr lang="en-US" i="1" dirty="0"/>
              <a:t>103</a:t>
            </a:r>
            <a:r>
              <a:rPr lang="en-US" dirty="0"/>
              <a:t>(1), pp.e1-e8.</a:t>
            </a:r>
          </a:p>
          <a:p>
            <a:pPr>
              <a:buFont typeface="Wingdings" panose="05000000000000000000" pitchFamily="2" charset="2"/>
              <a:buChar char="v"/>
            </a:pPr>
            <a:r>
              <a:rPr lang="en-US" dirty="0"/>
              <a:t>George, R.T. and Hancer, M., 2008. Housekeeping managers and the administration of housekeeping service. </a:t>
            </a:r>
            <a:r>
              <a:rPr lang="en-US" i="1" dirty="0"/>
              <a:t>International journal of hospitality &amp; tourism administration</a:t>
            </a:r>
            <a:r>
              <a:rPr lang="en-US" dirty="0"/>
              <a:t>, </a:t>
            </a:r>
            <a:r>
              <a:rPr lang="en-US" i="1" dirty="0"/>
              <a:t>9</a:t>
            </a:r>
            <a:r>
              <a:rPr lang="en-US" dirty="0"/>
              <a:t>(4), pp.365-38</a:t>
            </a:r>
          </a:p>
          <a:p>
            <a:pPr>
              <a:buFont typeface="Wingdings" panose="05000000000000000000" pitchFamily="2" charset="2"/>
              <a:buChar char="v"/>
            </a:pPr>
            <a:r>
              <a:rPr lang="en-US" dirty="0"/>
              <a:t>Hans, K., 2015. Exploring employee engagement for understanding employee perspective.</a:t>
            </a:r>
          </a:p>
          <a:p>
            <a:pPr>
              <a:buFont typeface="Wingdings" panose="05000000000000000000" pitchFamily="2" charset="2"/>
              <a:buChar char="v"/>
            </a:pPr>
            <a:r>
              <a:rPr lang="en-US" dirty="0"/>
              <a:t>Ho, D.E., Sherman, S. and Wyman, P., 2018. Do checklists make a difference? A natural experiment from food safety enforcement. </a:t>
            </a:r>
            <a:r>
              <a:rPr lang="en-US" i="1" dirty="0"/>
              <a:t>Journal of Empirical Legal Studies</a:t>
            </a:r>
            <a:r>
              <a:rPr lang="en-US" dirty="0"/>
              <a:t>, </a:t>
            </a:r>
            <a:r>
              <a:rPr lang="en-US" i="1" dirty="0"/>
              <a:t>15</a:t>
            </a:r>
            <a:r>
              <a:rPr lang="en-US" dirty="0"/>
              <a:t>(2), pp.242-277.</a:t>
            </a:r>
          </a:p>
          <a:p>
            <a:pPr marL="0" indent="0">
              <a:buNone/>
            </a:pPr>
            <a:endParaRPr lang="en-US" dirty="0"/>
          </a:p>
        </p:txBody>
      </p:sp>
      <p:pic>
        <p:nvPicPr>
          <p:cNvPr id="6" name="Picture 5"/>
          <p:cNvPicPr>
            <a:picLocks noChangeAspect="1"/>
          </p:cNvPicPr>
          <p:nvPr/>
        </p:nvPicPr>
        <p:blipFill>
          <a:blip r:embed="rId2"/>
          <a:stretch>
            <a:fillRect/>
          </a:stretch>
        </p:blipFill>
        <p:spPr>
          <a:xfrm>
            <a:off x="10563368" y="5822121"/>
            <a:ext cx="1628632" cy="1035879"/>
          </a:xfrm>
          <a:prstGeom prst="rect">
            <a:avLst/>
          </a:prstGeom>
        </p:spPr>
      </p:pic>
    </p:spTree>
    <p:extLst>
      <p:ext uri="{BB962C8B-B14F-4D97-AF65-F5344CB8AC3E}">
        <p14:creationId xmlns:p14="http://schemas.microsoft.com/office/powerpoint/2010/main" val="24695770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mn-lt"/>
              </a:rPr>
              <a:t>Reference List</a:t>
            </a:r>
          </a:p>
        </p:txBody>
      </p:sp>
      <p:sp>
        <p:nvSpPr>
          <p:cNvPr id="3" name="Content Placeholder 2"/>
          <p:cNvSpPr>
            <a:spLocks noGrp="1"/>
          </p:cNvSpPr>
          <p:nvPr>
            <p:ph idx="1"/>
          </p:nvPr>
        </p:nvSpPr>
        <p:spPr/>
        <p:txBody>
          <a:bodyPr>
            <a:normAutofit fontScale="77500" lnSpcReduction="20000"/>
          </a:bodyPr>
          <a:lstStyle/>
          <a:p>
            <a:pPr>
              <a:buFont typeface="Wingdings" panose="05000000000000000000" pitchFamily="2" charset="2"/>
              <a:buChar char="v"/>
            </a:pPr>
            <a:r>
              <a:rPr lang="en-US" dirty="0"/>
              <a:t>Kahn, W.A., 1990. Psychological conditions of personal engagement and disengagement at work. </a:t>
            </a:r>
            <a:r>
              <a:rPr lang="en-US" i="1" dirty="0"/>
              <a:t>Academy of management journal</a:t>
            </a:r>
            <a:r>
              <a:rPr lang="en-US" dirty="0"/>
              <a:t>, </a:t>
            </a:r>
            <a:r>
              <a:rPr lang="en-US" i="1" dirty="0"/>
              <a:t>33</a:t>
            </a:r>
            <a:r>
              <a:rPr lang="en-US" dirty="0"/>
              <a:t>(4), pp.692-724.</a:t>
            </a:r>
          </a:p>
          <a:p>
            <a:pPr>
              <a:buFont typeface="Wingdings" panose="05000000000000000000" pitchFamily="2" charset="2"/>
              <a:buChar char="v"/>
            </a:pPr>
            <a:r>
              <a:rPr lang="en-US" dirty="0" err="1"/>
              <a:t>Mahto</a:t>
            </a:r>
            <a:r>
              <a:rPr lang="en-US" dirty="0"/>
              <a:t>, D.G., 2016. Productivity Safety and Test of Hypothesis: An Analysis of Significance of Good Housekeeping and Safety Initiatives in Industries. </a:t>
            </a:r>
            <a:r>
              <a:rPr lang="en-US" i="1" dirty="0"/>
              <a:t>Available at SSRN 2773163</a:t>
            </a:r>
            <a:r>
              <a:rPr lang="en-US" dirty="0"/>
              <a:t>.</a:t>
            </a:r>
          </a:p>
          <a:p>
            <a:pPr>
              <a:buFont typeface="Wingdings" panose="05000000000000000000" pitchFamily="2" charset="2"/>
              <a:buChar char="v"/>
            </a:pPr>
            <a:r>
              <a:rPr lang="en-US" dirty="0"/>
              <a:t>Montana State University. </a:t>
            </a:r>
            <a:r>
              <a:rPr lang="en-US" i="1" dirty="0"/>
              <a:t>Housekeeping Best Practices - Pollution Prevention Program | Montana State University</a:t>
            </a:r>
            <a:r>
              <a:rPr lang="en-US" dirty="0"/>
              <a:t>. [online] Available at: </a:t>
            </a:r>
            <a:r>
              <a:rPr lang="en-US" u="sng" dirty="0">
                <a:hlinkClick r:id="rId2"/>
              </a:rPr>
              <a:t>https://www.montana.edu/pollution-prevention/professionaleducation/hospfcthousekeeping.html</a:t>
            </a:r>
            <a:r>
              <a:rPr lang="en-US" dirty="0"/>
              <a:t>.</a:t>
            </a:r>
          </a:p>
          <a:p>
            <a:pPr>
              <a:buFont typeface="Wingdings" panose="05000000000000000000" pitchFamily="2" charset="2"/>
              <a:buChar char="v"/>
            </a:pPr>
            <a:r>
              <a:rPr lang="en-US" dirty="0"/>
              <a:t>Ram, P. and Prabhakar, G.V., 2011. The role of employee engagement in work-related outcomes. </a:t>
            </a:r>
            <a:r>
              <a:rPr lang="en-US" i="1" dirty="0"/>
              <a:t>Interdisciplinary Journal of Research in Business</a:t>
            </a:r>
            <a:r>
              <a:rPr lang="en-US" dirty="0"/>
              <a:t>, </a:t>
            </a:r>
            <a:r>
              <a:rPr lang="en-US" i="1" dirty="0"/>
              <a:t>1</a:t>
            </a:r>
            <a:r>
              <a:rPr lang="en-US" dirty="0"/>
              <a:t>(3), pp.47-61.</a:t>
            </a:r>
          </a:p>
          <a:p>
            <a:pPr>
              <a:buFont typeface="Wingdings" panose="05000000000000000000" pitchFamily="2" charset="2"/>
              <a:buChar char="v"/>
            </a:pPr>
            <a:r>
              <a:rPr lang="en-US" dirty="0"/>
              <a:t>Sever, M.M., 2019. Improving ergonomic conditions at hospitality industry. </a:t>
            </a:r>
            <a:r>
              <a:rPr lang="en-US" i="1" dirty="0"/>
              <a:t>International Journal of Research in Business and Social Science (2147-4478)</a:t>
            </a:r>
            <a:r>
              <a:rPr lang="en-US" dirty="0"/>
              <a:t>, </a:t>
            </a:r>
            <a:r>
              <a:rPr lang="en-US" i="1" dirty="0"/>
              <a:t>8</a:t>
            </a:r>
            <a:r>
              <a:rPr lang="en-US" dirty="0"/>
              <a:t>(2), pp.91-101.</a:t>
            </a:r>
          </a:p>
          <a:p>
            <a:pPr>
              <a:buFont typeface="Wingdings" panose="05000000000000000000" pitchFamily="2" charset="2"/>
              <a:buChar char="v"/>
            </a:pPr>
            <a:r>
              <a:rPr lang="en-US" dirty="0"/>
              <a:t>Occupational Safety and Health Council. 2022 The 5S concept of housekeeping standards. Available </a:t>
            </a:r>
            <a:r>
              <a:rPr lang="en-US" dirty="0" err="1"/>
              <a:t>at:shc.org.hk</a:t>
            </a:r>
            <a:r>
              <a:rPr lang="en-US" dirty="0"/>
              <a:t>/</a:t>
            </a:r>
            <a:r>
              <a:rPr lang="en-US" dirty="0" err="1"/>
              <a:t>eng</a:t>
            </a:r>
            <a:r>
              <a:rPr lang="en-US" dirty="0"/>
              <a:t>/main/hot/5S/#:~:text=The%20management%20concept%20of%20%E2%80%9C5S,Standisation%E2%80%9D%20and%20%E2%80%9CDiscipline%E2%80%9D. </a:t>
            </a:r>
          </a:p>
          <a:p>
            <a:endParaRPr lang="en-US" dirty="0"/>
          </a:p>
        </p:txBody>
      </p:sp>
      <p:pic>
        <p:nvPicPr>
          <p:cNvPr id="4" name="Picture 3"/>
          <p:cNvPicPr>
            <a:picLocks noChangeAspect="1"/>
          </p:cNvPicPr>
          <p:nvPr/>
        </p:nvPicPr>
        <p:blipFill>
          <a:blip r:embed="rId3"/>
          <a:stretch>
            <a:fillRect/>
          </a:stretch>
        </p:blipFill>
        <p:spPr>
          <a:xfrm>
            <a:off x="10563368" y="5822121"/>
            <a:ext cx="1628632" cy="1035879"/>
          </a:xfrm>
          <a:prstGeom prst="rect">
            <a:avLst/>
          </a:prstGeom>
        </p:spPr>
      </p:pic>
    </p:spTree>
    <p:extLst>
      <p:ext uri="{BB962C8B-B14F-4D97-AF65-F5344CB8AC3E}">
        <p14:creationId xmlns:p14="http://schemas.microsoft.com/office/powerpoint/2010/main" val="4247252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442</TotalTime>
  <Words>1785</Words>
  <Application>Microsoft Office PowerPoint</Application>
  <PresentationFormat>Widescreen</PresentationFormat>
  <Paragraphs>179</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Times New Roman</vt:lpstr>
      <vt:lpstr>Wingdings</vt:lpstr>
      <vt:lpstr>Office Theme</vt:lpstr>
      <vt:lpstr>TRAINING PRESENTATION</vt:lpstr>
      <vt:lpstr>Contents Table</vt:lpstr>
      <vt:lpstr>Room Cleaning Check List</vt:lpstr>
      <vt:lpstr>The Kahn Model of Employee Engagement</vt:lpstr>
      <vt:lpstr> Expected Employee engagement outcomes</vt:lpstr>
      <vt:lpstr>Approaches to improve employee engagement within the work environment.</vt:lpstr>
      <vt:lpstr>4 Main Skills required in housekeeping</vt:lpstr>
      <vt:lpstr>Best industry Practices in housekeeping</vt:lpstr>
      <vt:lpstr>Health and Safety Procedures of the Brand</vt:lpstr>
      <vt:lpstr>Brand’s Housekeeping standards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Nelsha Akinyi</dc:creator>
  <cp:lastModifiedBy>Nelsha Akinyi</cp:lastModifiedBy>
  <cp:revision>96</cp:revision>
  <dcterms:created xsi:type="dcterms:W3CDTF">2023-11-02T23:01:51Z</dcterms:created>
  <dcterms:modified xsi:type="dcterms:W3CDTF">2023-11-03T13:46:58Z</dcterms:modified>
</cp:coreProperties>
</file>