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90" r:id="rId3"/>
    <p:sldId id="289" r:id="rId4"/>
    <p:sldId id="306" r:id="rId5"/>
    <p:sldId id="291" r:id="rId6"/>
    <p:sldId id="293" r:id="rId7"/>
    <p:sldId id="294" r:id="rId8"/>
    <p:sldId id="304" r:id="rId9"/>
    <p:sldId id="295" r:id="rId10"/>
    <p:sldId id="296" r:id="rId11"/>
    <p:sldId id="305" r:id="rId12"/>
    <p:sldId id="297" r:id="rId13"/>
    <p:sldId id="298" r:id="rId14"/>
    <p:sldId id="288" r:id="rId15"/>
    <p:sldId id="299" r:id="rId16"/>
    <p:sldId id="300" r:id="rId17"/>
    <p:sldId id="303" r:id="rId18"/>
    <p:sldId id="301" r:id="rId19"/>
    <p:sldId id="308" r:id="rId20"/>
    <p:sldId id="307" r:id="rId21"/>
    <p:sldId id="30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9963" autoAdjust="0"/>
    <p:restoredTop sz="94660"/>
  </p:normalViewPr>
  <p:slideViewPr>
    <p:cSldViewPr snapToGrid="0" showGuides="1">
      <p:cViewPr varScale="1">
        <p:scale>
          <a:sx n="62" d="100"/>
          <a:sy n="62" d="100"/>
        </p:scale>
        <p:origin x="27" y="6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l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261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466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61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7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74638"/>
            <a:ext cx="10515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1489075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2193925"/>
            <a:ext cx="515620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1489075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2193925"/>
            <a:ext cx="5157787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40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62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65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9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9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235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56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Contemporary Mental Health ECHC5001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Nature v Nurture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060848"/>
            <a:ext cx="9601200" cy="411135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Genetic Paradigm ‘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Genes do not on their own make us smart, polite, depressed, joyful, musical, athletic or clumsy.  Those characteristics come from a complex interplay within a dynamic system.  Everyday in everyway, you are helping to shape which genes become active.  Your life is interacting with your genes’ (Shenk,2010, p.27).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We now know that almost all behaviour is heritable to some degree, despite this, genes do not operate in isolation from the environment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environment shapes how genes are expressed, just as genes shape our environment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098" y="381000"/>
            <a:ext cx="1950010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001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Neuropsychotherapy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Daniel Segal ‘ The developing mind: How relationships and the brain interact to shape who we </a:t>
            </a:r>
            <a:r>
              <a:rPr lang="en-GB" dirty="0" err="1" smtClean="0"/>
              <a:t>are’ouis</a:t>
            </a:r>
            <a:r>
              <a:rPr lang="en-GB" dirty="0" smtClean="0"/>
              <a:t> </a:t>
            </a:r>
            <a:r>
              <a:rPr lang="en-GB" dirty="0" err="1" smtClean="0"/>
              <a:t>Cozolino</a:t>
            </a:r>
            <a:endParaRPr lang="en-GB" dirty="0" smtClean="0"/>
          </a:p>
          <a:p>
            <a:r>
              <a:rPr lang="en-GB" dirty="0"/>
              <a:t>Early experience shapes the structure and function of the brain</a:t>
            </a:r>
          </a:p>
          <a:p>
            <a:r>
              <a:rPr lang="en-GB" dirty="0"/>
              <a:t>Genes are determined by </a:t>
            </a:r>
            <a:r>
              <a:rPr lang="en-GB" dirty="0" smtClean="0"/>
              <a:t>experience</a:t>
            </a:r>
          </a:p>
          <a:p>
            <a:r>
              <a:rPr lang="en-GB" dirty="0" smtClean="0"/>
              <a:t>Louis </a:t>
            </a:r>
            <a:r>
              <a:rPr lang="en-GB" dirty="0" err="1" smtClean="0"/>
              <a:t>Cozolino</a:t>
            </a:r>
            <a:r>
              <a:rPr lang="en-GB" dirty="0" smtClean="0"/>
              <a:t>, ‘ The neuroscience of Human Relationship: Attachment and the developing social brain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98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loud Callout 3"/>
          <p:cNvSpPr/>
          <p:nvPr/>
        </p:nvSpPr>
        <p:spPr>
          <a:xfrm>
            <a:off x="1490703" y="2067005"/>
            <a:ext cx="9863097" cy="426463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Research suggests that the mind is formed by the relationships we have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58292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Emphasis on ‘whole person’</a:t>
            </a:r>
          </a:p>
          <a:p>
            <a:r>
              <a:rPr lang="en-GB" sz="3600" dirty="0" smtClean="0"/>
              <a:t>Brain/mind</a:t>
            </a:r>
          </a:p>
          <a:p>
            <a:r>
              <a:rPr lang="en-GB" sz="3600" dirty="0" smtClean="0"/>
              <a:t>Genetics</a:t>
            </a:r>
          </a:p>
          <a:p>
            <a:r>
              <a:rPr lang="en-GB" sz="3600" dirty="0" smtClean="0"/>
              <a:t>Biological</a:t>
            </a:r>
          </a:p>
          <a:p>
            <a:r>
              <a:rPr lang="en-GB" sz="3600" dirty="0" smtClean="0"/>
              <a:t>Environment </a:t>
            </a:r>
          </a:p>
          <a:p>
            <a:r>
              <a:rPr lang="en-GB" sz="3600" dirty="0" smtClean="0"/>
              <a:t>Spirit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1014292"/>
            <a:ext cx="5051559" cy="5162671"/>
          </a:xfrm>
        </p:spPr>
      </p:pic>
    </p:spTree>
    <p:extLst>
      <p:ext uri="{BB962C8B-B14F-4D97-AF65-F5344CB8AC3E}">
        <p14:creationId xmlns:p14="http://schemas.microsoft.com/office/powerpoint/2010/main" val="1022669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188642"/>
            <a:ext cx="7123080" cy="1411559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Neuroendocrine System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47528" y="1700810"/>
            <a:ext cx="4896544" cy="489654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Autonomic Nervous System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Sympathetic nervous system prepares Fight-Flight Response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When people are faced with threat the hypothalamus releases CRF and sets off a process that promotes release of cortisol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Chronic stress and its effects are linked to disorders such as schizophrenia, depression and PTSD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168" y="2060849"/>
            <a:ext cx="2676966" cy="361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719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2"/>
            <a:ext cx="7123080" cy="209005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Structure and Function of the Brain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30413" y="2374366"/>
            <a:ext cx="8137391" cy="415097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Frontal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lobe associated with reasoning, problem-solving, working memory and emotion regulation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Amygdala in the temporal lobe is an important area for attention to emotion and memory of emotionally relevant events.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People with depression  show more activity in the amygdala when watching pictures of emotional faces (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Sheline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2001)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309" y="1986859"/>
            <a:ext cx="3063531" cy="3297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7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Frontal Lobe – Emotional Centre</a:t>
            </a:r>
          </a:p>
          <a:p>
            <a:r>
              <a:rPr lang="en-GB" dirty="0" smtClean="0"/>
              <a:t>Parietal Lobe- Sensation, movement and orientation, speech, cognition, reading writing, understanding symbols</a:t>
            </a:r>
          </a:p>
          <a:p>
            <a:r>
              <a:rPr lang="en-GB" dirty="0" smtClean="0"/>
              <a:t>Temporal – Auditory, hippocampus, short term – long term memory, visual and verbal memory, smell, sound</a:t>
            </a:r>
          </a:p>
          <a:p>
            <a:r>
              <a:rPr lang="en-GB" dirty="0" smtClean="0"/>
              <a:t>Occipital – visual –spatial, movement and colour recognition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149" y="1559858"/>
            <a:ext cx="5420447" cy="5862917"/>
          </a:xfrm>
        </p:spPr>
      </p:pic>
    </p:spTree>
    <p:extLst>
      <p:ext uri="{BB962C8B-B14F-4D97-AF65-F5344CB8AC3E}">
        <p14:creationId xmlns:p14="http://schemas.microsoft.com/office/powerpoint/2010/main" val="3349822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Neuroplasticity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brains ability to change and adapt as a result of life experience (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Holtmaat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&amp; Svoboda, 2009)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Psychologists are interested in epigenetic processes because external triggers such as diet, parental care, attachment, drug abuse and stress can influence a person’s vulnerability to many diseases including mental health (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Volkow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, 2010)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627" y="36341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9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Cerebral Hemispheres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Right-Brain - Right-Mode Processing </a:t>
            </a:r>
          </a:p>
          <a:p>
            <a:r>
              <a:rPr lang="en-GB" dirty="0" smtClean="0"/>
              <a:t>Sensory input – Auditory and Visual Awareness</a:t>
            </a:r>
          </a:p>
          <a:p>
            <a:r>
              <a:rPr lang="en-GB" dirty="0" smtClean="0"/>
              <a:t>Creativity</a:t>
            </a:r>
          </a:p>
          <a:p>
            <a:r>
              <a:rPr lang="en-GB" dirty="0" smtClean="0"/>
              <a:t>intuitive</a:t>
            </a:r>
          </a:p>
          <a:p>
            <a:r>
              <a:rPr lang="en-GB" dirty="0" smtClean="0"/>
              <a:t>Spatial and </a:t>
            </a:r>
            <a:r>
              <a:rPr lang="en-GB" dirty="0"/>
              <a:t>T</a:t>
            </a:r>
            <a:r>
              <a:rPr lang="en-GB" dirty="0" smtClean="0"/>
              <a:t>emporal Awareness</a:t>
            </a:r>
          </a:p>
          <a:p>
            <a:r>
              <a:rPr lang="en-GB" dirty="0" smtClean="0"/>
              <a:t>Emotional and Social Awareness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Left-Brain – Left mode processing</a:t>
            </a:r>
          </a:p>
          <a:p>
            <a:r>
              <a:rPr lang="en-GB" dirty="0" smtClean="0"/>
              <a:t>Language – Speech and Reasoning</a:t>
            </a:r>
          </a:p>
          <a:p>
            <a:r>
              <a:rPr lang="en-GB" dirty="0" smtClean="0"/>
              <a:t>Logic – Reasoning and Logic</a:t>
            </a:r>
          </a:p>
          <a:p>
            <a:r>
              <a:rPr lang="en-GB" dirty="0" smtClean="0"/>
              <a:t>Literality – Facts, numbers and details</a:t>
            </a:r>
          </a:p>
          <a:p>
            <a:r>
              <a:rPr lang="en-GB" dirty="0" smtClean="0"/>
              <a:t>Linearity – straight-line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33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loud Callout 5"/>
          <p:cNvSpPr/>
          <p:nvPr/>
        </p:nvSpPr>
        <p:spPr>
          <a:xfrm>
            <a:off x="838200" y="1690688"/>
            <a:ext cx="10111548" cy="444885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/>
              <a:t>Do you consider yourself more ‘right-brained’ or ‘left -brained’?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42700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Cerebral Hemispheres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Right-Brain - Right-Mode Processing </a:t>
            </a:r>
          </a:p>
          <a:p>
            <a:r>
              <a:rPr lang="en-GB" dirty="0" smtClean="0"/>
              <a:t>Sensory input – Auditory and Visual Awareness</a:t>
            </a:r>
          </a:p>
          <a:p>
            <a:r>
              <a:rPr lang="en-GB" dirty="0" smtClean="0"/>
              <a:t>Creativity</a:t>
            </a:r>
          </a:p>
          <a:p>
            <a:r>
              <a:rPr lang="en-GB" dirty="0" smtClean="0"/>
              <a:t>intuitive</a:t>
            </a:r>
          </a:p>
          <a:p>
            <a:r>
              <a:rPr lang="en-GB" dirty="0" smtClean="0"/>
              <a:t>Spatial and </a:t>
            </a:r>
            <a:r>
              <a:rPr lang="en-GB" dirty="0"/>
              <a:t>T</a:t>
            </a:r>
            <a:r>
              <a:rPr lang="en-GB" dirty="0" smtClean="0"/>
              <a:t>emporal Awareness</a:t>
            </a:r>
          </a:p>
          <a:p>
            <a:r>
              <a:rPr lang="en-GB" dirty="0" smtClean="0"/>
              <a:t>Emotional and Social Awareness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Left-Brain – Left mode processing</a:t>
            </a:r>
          </a:p>
          <a:p>
            <a:r>
              <a:rPr lang="en-GB" dirty="0" smtClean="0"/>
              <a:t>Language – Speech and Reasoning</a:t>
            </a:r>
          </a:p>
          <a:p>
            <a:r>
              <a:rPr lang="en-GB" dirty="0" smtClean="0"/>
              <a:t>Logic – Reasoning and Logic</a:t>
            </a:r>
          </a:p>
          <a:p>
            <a:r>
              <a:rPr lang="en-GB" dirty="0" smtClean="0"/>
              <a:t>Literality – Facts, numbers and details</a:t>
            </a:r>
          </a:p>
          <a:p>
            <a:r>
              <a:rPr lang="en-GB" dirty="0" smtClean="0"/>
              <a:t>Linearity – straight-line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53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Neuroscience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4490"/>
            <a:ext cx="10515600" cy="525587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Brain is what makes us human </a:t>
            </a:r>
          </a:p>
          <a:p>
            <a:r>
              <a:rPr lang="en-GB" dirty="0" smtClean="0"/>
              <a:t>Neuroscientists maintain that human emotion and motivation arise from distinct neural activity (</a:t>
            </a:r>
            <a:r>
              <a:rPr lang="en-GB" dirty="0" err="1" smtClean="0"/>
              <a:t>Bartel</a:t>
            </a:r>
            <a:r>
              <a:rPr lang="en-GB" dirty="0" smtClean="0"/>
              <a:t> &amp; </a:t>
            </a:r>
            <a:r>
              <a:rPr lang="en-GB" dirty="0" err="1" smtClean="0"/>
              <a:t>Zeki</a:t>
            </a:r>
            <a:r>
              <a:rPr lang="en-GB" dirty="0" smtClean="0"/>
              <a:t>, 2004)</a:t>
            </a:r>
          </a:p>
          <a:p>
            <a:r>
              <a:rPr lang="en-GB" dirty="0" smtClean="0"/>
              <a:t>Popova (2010) stated that love is a combination of neurochemistry and storytelling, the hormones, neurotransmitters that make us feel certain emotions, and the stories we tell ourselves about those emotions.</a:t>
            </a:r>
          </a:p>
          <a:p>
            <a:r>
              <a:rPr lang="en-GB" dirty="0" smtClean="0"/>
              <a:t>A major contribution of neuroscience is that it unites the mind body and emotion ( Segal, 2010)</a:t>
            </a:r>
          </a:p>
          <a:p>
            <a:r>
              <a:rPr lang="en-GB" dirty="0" smtClean="0"/>
              <a:t>Emotional trauma causes structural changes and damage to certain brain areas (</a:t>
            </a:r>
            <a:r>
              <a:rPr lang="en-GB" dirty="0" err="1" smtClean="0"/>
              <a:t>Frodl</a:t>
            </a:r>
            <a:r>
              <a:rPr lang="en-GB" dirty="0" smtClean="0"/>
              <a:t> et al, 2010)</a:t>
            </a:r>
          </a:p>
          <a:p>
            <a:r>
              <a:rPr lang="en-GB" dirty="0" smtClean="0"/>
              <a:t>Attachment Theory and maternal separation ( Bowlby, 1969, 1988)</a:t>
            </a:r>
          </a:p>
          <a:p>
            <a:r>
              <a:rPr lang="en-GB" dirty="0" smtClean="0"/>
              <a:t>The practice of mindfulness can change the structure of the brain</a:t>
            </a:r>
          </a:p>
          <a:p>
            <a:r>
              <a:rPr lang="en-GB" dirty="0" smtClean="0"/>
              <a:t>The brain engages in neuroplasticity until death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02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>Resources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endParaRPr lang="en-GB" sz="2800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Psychopharmacology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</a:rPr>
              <a:t>Claringbull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, N</a:t>
            </a: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</a:rPr>
              <a:t>. (2011)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  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</a:rPr>
              <a:t>Mental Health in Counselling and Psychotherapy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. Learning Matters. Chapter 8.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Feltham, C. and Horton, I</a:t>
            </a: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</a:rPr>
              <a:t>. (2012) 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</a:rPr>
              <a:t>The Sage Handbook of Counselling and Psychotherapy.  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London: Sage. P408-415 </a:t>
            </a:r>
            <a:endParaRPr lang="en-GB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</a:rPr>
              <a:t>Pilgrim, D (2017) Key Concepts in Mental Health 4thedn.  London: Sage</a:t>
            </a:r>
            <a:endParaRPr lang="en-GB" sz="24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err="1">
                <a:solidFill>
                  <a:schemeClr val="accent5">
                    <a:lumMod val="50000"/>
                  </a:schemeClr>
                </a:solidFill>
              </a:rPr>
              <a:t>Woolfe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, R., Strawbridge, S., Douglas, B. and Dryden, W., </a:t>
            </a: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</a:rPr>
              <a:t>(2010)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  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</a:rPr>
              <a:t>Handbook of Counselling Psychology 3rd ed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.  London: Sage. Chapter 32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2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Neuropsychotherapy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Advances in neuroscience have changed our knowledge of the brain and the role in mental health and illness (</a:t>
            </a:r>
            <a:r>
              <a:rPr lang="en-GB" dirty="0" err="1" smtClean="0"/>
              <a:t>Andreasen</a:t>
            </a:r>
            <a:r>
              <a:rPr lang="en-GB" dirty="0" smtClean="0"/>
              <a:t>, 2001) </a:t>
            </a:r>
          </a:p>
          <a:p>
            <a:r>
              <a:rPr lang="en-GB" dirty="0" smtClean="0"/>
              <a:t>A paradigm shift involving the use of neuroscience to inform psychotherapy (</a:t>
            </a:r>
            <a:r>
              <a:rPr lang="en-GB" dirty="0" err="1" smtClean="0"/>
              <a:t>Rossou</a:t>
            </a:r>
            <a:r>
              <a:rPr lang="en-GB" dirty="0" smtClean="0"/>
              <a:t>, 2013)</a:t>
            </a:r>
          </a:p>
          <a:p>
            <a:r>
              <a:rPr lang="en-GB" dirty="0" smtClean="0"/>
              <a:t>The brain is a social organ – Human interactions shape the brain , for example, the brain is shaped during attachment process with a primary caregiver (</a:t>
            </a:r>
            <a:r>
              <a:rPr lang="en-GB" dirty="0" err="1" smtClean="0"/>
              <a:t>Cozolino</a:t>
            </a:r>
            <a:r>
              <a:rPr lang="en-GB" dirty="0" smtClean="0"/>
              <a:t>, 2010)</a:t>
            </a:r>
          </a:p>
          <a:p>
            <a:r>
              <a:rPr lang="en-GB" dirty="0" smtClean="0"/>
              <a:t>Brain is an organ of adaptation, continually building and rebuilding itself and adapting to life experience and the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78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188643"/>
            <a:ext cx="7125113" cy="93610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Emotions and Neuroscience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13" y="922084"/>
            <a:ext cx="9489781" cy="531522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Emotions influence how we respond to challenge in our environment and help us organise our thoughts and actions explicitly and implicitly.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Emotions comprise of a number of components including expressive, experiential and physiological components.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term ‘affect’ is used to describe short-lasting emotional feelings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‘Moods’ are emotional experiences that endure for a longer period of time.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Emotion influences thinking and behaviour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‘Ideal emotions’ vary in cultures.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2109" y="5360234"/>
            <a:ext cx="1872208" cy="149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556" y="332656"/>
            <a:ext cx="1836204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290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Neuropsychotherapy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Coherence Therapy (Ecker,2012)</a:t>
            </a:r>
          </a:p>
          <a:p>
            <a:r>
              <a:rPr lang="en-GB" dirty="0" smtClean="0"/>
              <a:t>EMDR – Eye-movement desensitisation and reprocessing (Shapiro, 2001)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61365" y="852929"/>
            <a:ext cx="10972800" cy="54940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Think about an event you have experienced in your life that you would like to erase or reconsolidate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What is the memory?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800" dirty="0"/>
              <a:t>Do you have any symptoms connected to this memory?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05522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61365" y="852929"/>
            <a:ext cx="10972800" cy="54940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4400" dirty="0" smtClean="0"/>
              <a:t>Does labelling a mental illness as a brain disorder increase or decrease it stigmatising effect?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53815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53240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Recommended 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Smith-Jones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E., 2016. Theories of Counselling and Psychotherapy: An Integrative Approach. London: Sage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Feltham, C. and Horton, I., 2012. The Sage Handbook of Counselling and Psychotherapy.  London: Sage.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Woolfe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R., Strawbridge, S., Douglas, B. and Dryden, W., 2010.  Handbook of Counselling Psychology 3rd ed.  London: Sage.p83-173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99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elancholy abstract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lancholy abstract design slides.potx" id="{0C631111-0761-4095-80FF-907E1270642A}" vid="{4C722CC6-EA24-4B9B-A48E-3EC5DC6964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Melancholy abstract design slides</Template>
  <TotalTime>471</TotalTime>
  <Words>974</Words>
  <Application>Microsoft Office PowerPoint</Application>
  <PresentationFormat>Widescreen</PresentationFormat>
  <Paragraphs>102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Californian FB</vt:lpstr>
      <vt:lpstr>Century Gothic</vt:lpstr>
      <vt:lpstr>Wingdings</vt:lpstr>
      <vt:lpstr>Melancholy abstract design template</vt:lpstr>
      <vt:lpstr>Contemporary Mental Health ECHC5001</vt:lpstr>
      <vt:lpstr>Nature v Nurture</vt:lpstr>
      <vt:lpstr>Neuropsychotherapy</vt:lpstr>
      <vt:lpstr>Discuss</vt:lpstr>
      <vt:lpstr>Holistic Approach</vt:lpstr>
      <vt:lpstr>Neuroendocrine System</vt:lpstr>
      <vt:lpstr>Structure and Function of the Brain</vt:lpstr>
      <vt:lpstr>PowerPoint Presentation</vt:lpstr>
      <vt:lpstr>Neuroplasticity</vt:lpstr>
      <vt:lpstr>Two Cerebral Hemispheres</vt:lpstr>
      <vt:lpstr>PowerPoint Presentation</vt:lpstr>
      <vt:lpstr>Two Cerebral Hemispheres</vt:lpstr>
      <vt:lpstr>Neuroscience</vt:lpstr>
      <vt:lpstr>Resources </vt:lpstr>
      <vt:lpstr>Neuropsychotherapy</vt:lpstr>
      <vt:lpstr>Emotions and Neuroscience</vt:lpstr>
      <vt:lpstr>Neuropsychotherapy</vt:lpstr>
      <vt:lpstr>PowerPoint Presentation</vt:lpstr>
      <vt:lpstr>PowerPoint Presentation</vt:lpstr>
      <vt:lpstr>PowerPoint Presentation</vt:lpstr>
      <vt:lpstr>Recommended Reading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Mental Health ECHC5001</dc:title>
  <dc:creator>Andrea Williams</dc:creator>
  <cp:lastModifiedBy>Andrea Williams</cp:lastModifiedBy>
  <cp:revision>28</cp:revision>
  <dcterms:created xsi:type="dcterms:W3CDTF">2018-11-04T11:27:50Z</dcterms:created>
  <dcterms:modified xsi:type="dcterms:W3CDTF">2018-11-19T20:33:08Z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