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79" r:id="rId10"/>
    <p:sldId id="271" r:id="rId11"/>
    <p:sldId id="264" r:id="rId12"/>
    <p:sldId id="277" r:id="rId13"/>
    <p:sldId id="265" r:id="rId14"/>
    <p:sldId id="266" r:id="rId15"/>
    <p:sldId id="276" r:id="rId16"/>
    <p:sldId id="267" r:id="rId17"/>
    <p:sldId id="274" r:id="rId18"/>
    <p:sldId id="273" r:id="rId19"/>
    <p:sldId id="272" r:id="rId20"/>
    <p:sldId id="278" r:id="rId21"/>
    <p:sldId id="268" r:id="rId22"/>
    <p:sldId id="275" r:id="rId23"/>
    <p:sldId id="269" r:id="rId24"/>
    <p:sldId id="280"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11E908-5D8A-436C-8148-B17AA4B3E359}">
          <p14:sldIdLst>
            <p14:sldId id="256"/>
            <p14:sldId id="257"/>
            <p14:sldId id="258"/>
            <p14:sldId id="259"/>
            <p14:sldId id="260"/>
            <p14:sldId id="261"/>
            <p14:sldId id="262"/>
            <p14:sldId id="263"/>
            <p14:sldId id="279"/>
            <p14:sldId id="271"/>
            <p14:sldId id="264"/>
            <p14:sldId id="277"/>
            <p14:sldId id="265"/>
            <p14:sldId id="266"/>
            <p14:sldId id="276"/>
            <p14:sldId id="267"/>
            <p14:sldId id="274"/>
            <p14:sldId id="273"/>
            <p14:sldId id="272"/>
            <p14:sldId id="278"/>
            <p14:sldId id="268"/>
            <p14:sldId id="275"/>
            <p14:sldId id="269"/>
            <p14:sldId id="280"/>
            <p14:sldId id="2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62" autoAdjust="0"/>
    <p:restoredTop sz="94660"/>
  </p:normalViewPr>
  <p:slideViewPr>
    <p:cSldViewPr snapToGrid="0">
      <p:cViewPr varScale="1">
        <p:scale>
          <a:sx n="116" d="100"/>
          <a:sy n="116" d="100"/>
        </p:scale>
        <p:origin x="28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11/16/2017</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11/16/2017</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11/16/2017</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3.jpg"/><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3.jpg"/><Relationship Id="rId5" Type="http://schemas.openxmlformats.org/officeDocument/2006/relationships/image" Target="../media/image7.png"/><Relationship Id="rId4" Type="http://schemas.openxmlformats.org/officeDocument/2006/relationships/image" Target="../media/image6.jpg"/></Relationships>
</file>

<file path=ppt/slides/_rels/slide23.xml.rels><?xml version="1.0" encoding="UTF-8" standalone="yes"?>
<Relationships xmlns="http://schemas.openxmlformats.org/package/2006/relationships"><Relationship Id="rId8" Type="http://schemas.openxmlformats.org/officeDocument/2006/relationships/hyperlink" Target="https://www.ukcoaching.org/sites/default/files/sports%20coach%20UK%20Satellite%20Clubs%20Animations%20Motivations.pdf" TargetMode="External"/><Relationship Id="rId3" Type="http://schemas.openxmlformats.org/officeDocument/2006/relationships/hyperlink" Target="https://www.gov.uk/government/uploads/system/uploads/attachment_data/file/137997/TP_Barriersrreport.pdf" TargetMode="External"/><Relationship Id="rId7" Type="http://schemas.openxmlformats.org/officeDocument/2006/relationships/hyperlink" Target="http://sport.wales/media/1701808/1165_sports_wales_facilities_for_future_generations_report_v8.pdf" TargetMode="External"/><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hyperlink" Target="http://sport.wales/media/1685977/1._who_is_hooked_on_sport.pdf" TargetMode="External"/><Relationship Id="rId5" Type="http://schemas.openxmlformats.org/officeDocument/2006/relationships/hyperlink" Target="http://www.sport.wales/media/1656484/carmarthenshire.pdf" TargetMode="External"/><Relationship Id="rId4" Type="http://schemas.openxmlformats.org/officeDocument/2006/relationships/hyperlink" Target="https://www.gov.uk/government/uploads/system/uploads/attachment_data/file/590578/Sporting_Future_-_first_annual_report_final.pdf"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ctrTitle"/>
          </p:nvPr>
        </p:nvSpPr>
        <p:spPr>
          <a:xfrm>
            <a:off x="763348" y="202346"/>
            <a:ext cx="10572000" cy="815826"/>
          </a:xfrm>
        </p:spPr>
        <p:txBody>
          <a:bodyPr/>
          <a:lstStyle/>
          <a:p>
            <a:r>
              <a:rPr lang="en-GB" sz="4000" dirty="0">
                <a:solidFill>
                  <a:schemeClr val="bg1"/>
                </a:solidFill>
                <a:latin typeface="Century Gothic" panose="020B0502020202020204" pitchFamily="34" charset="0"/>
                <a:cs typeface="Arial" panose="020B0604020202020204" pitchFamily="34" charset="0"/>
              </a:rPr>
              <a:t>Sports Industry Research Project</a:t>
            </a:r>
          </a:p>
        </p:txBody>
      </p:sp>
      <p:sp>
        <p:nvSpPr>
          <p:cNvPr id="5" name="Subtitle 2"/>
          <p:cNvSpPr>
            <a:spLocks noGrp="1"/>
          </p:cNvSpPr>
          <p:nvPr>
            <p:ph type="subTitle" idx="1"/>
          </p:nvPr>
        </p:nvSpPr>
        <p:spPr>
          <a:xfrm>
            <a:off x="763348" y="1018172"/>
            <a:ext cx="10572000" cy="434974"/>
          </a:xfrm>
        </p:spPr>
        <p:txBody>
          <a:bodyPr>
            <a:noAutofit/>
          </a:bodyPr>
          <a:lstStyle/>
          <a:p>
            <a:r>
              <a:rPr lang="en-GB" sz="1600" dirty="0">
                <a:solidFill>
                  <a:schemeClr val="bg1"/>
                </a:solidFill>
                <a:latin typeface="Century Gothic" panose="020B0502020202020204" pitchFamily="34" charset="0"/>
              </a:rPr>
              <a:t>Jonathan Booth – P148104</a:t>
            </a:r>
            <a:r>
              <a:rPr lang="en-GB" sz="1600" dirty="0"/>
              <a:t>	</a:t>
            </a:r>
          </a:p>
        </p:txBody>
      </p:sp>
    </p:spTree>
    <p:extLst>
      <p:ext uri="{BB962C8B-B14F-4D97-AF65-F5344CB8AC3E}">
        <p14:creationId xmlns:p14="http://schemas.microsoft.com/office/powerpoint/2010/main" val="15528519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503738" y="74646"/>
            <a:ext cx="10572000" cy="1676998"/>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solidFill>
                  <a:schemeClr val="bg1"/>
                </a:solidFill>
                <a:latin typeface="Century Gothic" panose="020B0502020202020204" pitchFamily="34" charset="0"/>
                <a:cs typeface="Arial" panose="020B0604020202020204" pitchFamily="34" charset="0"/>
              </a:rPr>
              <a:t>An investigation into the potential barriers to local football participation in Carmarthenshire – A case study of </a:t>
            </a:r>
            <a:r>
              <a:rPr lang="en-GB" dirty="0">
                <a:solidFill>
                  <a:srgbClr val="FFFF00"/>
                </a:solidFill>
                <a:latin typeface="Century Gothic" panose="020B0502020202020204" pitchFamily="34" charset="0"/>
                <a:cs typeface="Arial" panose="020B0604020202020204" pitchFamily="34" charset="0"/>
              </a:rPr>
              <a:t>‘Evans &amp; Williams FC’</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2944" y="4288860"/>
            <a:ext cx="1833285" cy="1837112"/>
          </a:xfrm>
          <a:prstGeom prst="rect">
            <a:avLst/>
          </a:prstGeom>
        </p:spPr>
      </p:pic>
    </p:spTree>
    <p:extLst>
      <p:ext uri="{BB962C8B-B14F-4D97-AF65-F5344CB8AC3E}">
        <p14:creationId xmlns:p14="http://schemas.microsoft.com/office/powerpoint/2010/main" val="4391251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a:xfrm>
            <a:off x="810000" y="512820"/>
            <a:ext cx="10572000" cy="434974"/>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800" dirty="0"/>
              <a:t>How can a nation continue a legacy, if facilities and pitches are no longer available and affordable in the local community?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005" y="1730186"/>
            <a:ext cx="3927256" cy="2733115"/>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8261" y="1730187"/>
            <a:ext cx="3248585" cy="273311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6846" y="1730186"/>
            <a:ext cx="3251201" cy="273311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29972" y="4773943"/>
            <a:ext cx="1467411" cy="1306311"/>
          </a:xfrm>
          <a:prstGeom prst="rect">
            <a:avLst/>
          </a:prstGeom>
        </p:spPr>
      </p:pic>
      <p:sp>
        <p:nvSpPr>
          <p:cNvPr id="9" name="TextBox 8"/>
          <p:cNvSpPr txBox="1"/>
          <p:nvPr/>
        </p:nvSpPr>
        <p:spPr>
          <a:xfrm>
            <a:off x="4918261" y="4849952"/>
            <a:ext cx="6499786" cy="646331"/>
          </a:xfrm>
          <a:prstGeom prst="rect">
            <a:avLst/>
          </a:prstGeom>
          <a:noFill/>
        </p:spPr>
        <p:txBody>
          <a:bodyPr wrap="square" rtlCol="0">
            <a:spAutoFit/>
          </a:bodyPr>
          <a:lstStyle/>
          <a:p>
            <a:r>
              <a:rPr lang="en-GB" dirty="0"/>
              <a:t>Where will the next Gareth Bale come from with no grass roots local facilities ?</a:t>
            </a:r>
          </a:p>
        </p:txBody>
      </p:sp>
      <p:pic>
        <p:nvPicPr>
          <p:cNvPr id="10" name="Picture 9">
            <a:extLst>
              <a:ext uri="{FF2B5EF4-FFF2-40B4-BE49-F238E27FC236}">
                <a16:creationId xmlns:a16="http://schemas.microsoft.com/office/drawing/2014/main" xmlns="" id="{87352F43-1580-44D9-9261-2A03BDB085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405411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ppt_x"/>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859416" y="148187"/>
            <a:ext cx="10572000" cy="825351"/>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Rationale.</a:t>
            </a:r>
          </a:p>
        </p:txBody>
      </p:sp>
      <p:sp>
        <p:nvSpPr>
          <p:cNvPr id="6" name="TextBox 5"/>
          <p:cNvSpPr txBox="1"/>
          <p:nvPr/>
        </p:nvSpPr>
        <p:spPr>
          <a:xfrm>
            <a:off x="859416" y="1161797"/>
            <a:ext cx="10685929" cy="2585323"/>
          </a:xfrm>
          <a:prstGeom prst="rect">
            <a:avLst/>
          </a:prstGeom>
          <a:noFill/>
        </p:spPr>
        <p:txBody>
          <a:bodyPr wrap="square" rtlCol="0">
            <a:spAutoFit/>
          </a:bodyPr>
          <a:lstStyle/>
          <a:p>
            <a:endParaRPr lang="en-GB" dirty="0"/>
          </a:p>
          <a:p>
            <a:r>
              <a:rPr lang="en-GB" dirty="0"/>
              <a:t>1 – Involved in the development of senior and junior club players.</a:t>
            </a:r>
          </a:p>
          <a:p>
            <a:endParaRPr lang="en-GB" dirty="0"/>
          </a:p>
          <a:p>
            <a:endParaRPr lang="en-GB" dirty="0"/>
          </a:p>
          <a:p>
            <a:r>
              <a:rPr lang="en-GB" dirty="0"/>
              <a:t>2 – To raise awareness of barriers faced by local clubs and there players.</a:t>
            </a:r>
          </a:p>
          <a:p>
            <a:endParaRPr lang="en-GB" dirty="0"/>
          </a:p>
          <a:p>
            <a:endParaRPr lang="en-GB" dirty="0"/>
          </a:p>
          <a:p>
            <a:r>
              <a:rPr lang="en-GB" dirty="0"/>
              <a:t>3 – Interested in expanding knowledge of the impact barriers to participation may have on local community football.</a:t>
            </a:r>
          </a:p>
        </p:txBody>
      </p:sp>
      <p:pic>
        <p:nvPicPr>
          <p:cNvPr id="7" name="Picture 6">
            <a:extLst>
              <a:ext uri="{FF2B5EF4-FFF2-40B4-BE49-F238E27FC236}">
                <a16:creationId xmlns:a16="http://schemas.microsoft.com/office/drawing/2014/main" xmlns="" id="{C8A65B15-1C6D-4E14-B74E-C72502AF5D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290310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679372" y="20808"/>
            <a:ext cx="10572000" cy="1007780"/>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rPr>
              <a:t>Aim</a:t>
            </a:r>
            <a:endParaRPr lang="en-GB" sz="4000" b="1" u="sng" dirty="0">
              <a:latin typeface="Century Gothic" panose="020B0502020202020204" pitchFamily="34" charset="0"/>
            </a:endParaRPr>
          </a:p>
        </p:txBody>
      </p:sp>
      <p:sp>
        <p:nvSpPr>
          <p:cNvPr id="4" name="Subtitle 4"/>
          <p:cNvSpPr txBox="1">
            <a:spLocks/>
          </p:cNvSpPr>
          <p:nvPr/>
        </p:nvSpPr>
        <p:spPr>
          <a:xfrm>
            <a:off x="810000" y="703377"/>
            <a:ext cx="10572000" cy="1452819"/>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endParaRPr lang="en-GB" sz="1800" dirty="0"/>
          </a:p>
          <a:p>
            <a:r>
              <a:rPr lang="en-GB" sz="1800" dirty="0"/>
              <a:t>To identify barriers to football participation within the Carmarthenshire community</a:t>
            </a:r>
            <a:r>
              <a:rPr lang="en-GB" sz="1800" dirty="0">
                <a:latin typeface="Century Gothic" panose="020B0502020202020204" pitchFamily="34" charset="0"/>
              </a:rPr>
              <a:t>.</a:t>
            </a:r>
          </a:p>
          <a:p>
            <a:pPr marL="0" indent="0">
              <a:buNone/>
            </a:pPr>
            <a:endParaRPr lang="en-GB" dirty="0"/>
          </a:p>
        </p:txBody>
      </p:sp>
      <p:pic>
        <p:nvPicPr>
          <p:cNvPr id="6" name="Picture 5">
            <a:extLst>
              <a:ext uri="{FF2B5EF4-FFF2-40B4-BE49-F238E27FC236}">
                <a16:creationId xmlns:a16="http://schemas.microsoft.com/office/drawing/2014/main" xmlns="" id="{F8CE4852-56D9-4E20-A01D-B13963E19F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5664" y="3283806"/>
            <a:ext cx="3338698" cy="2626822"/>
          </a:xfrm>
          <a:prstGeom prst="rect">
            <a:avLst/>
          </a:prstGeom>
        </p:spPr>
      </p:pic>
    </p:spTree>
    <p:extLst>
      <p:ext uri="{BB962C8B-B14F-4D97-AF65-F5344CB8AC3E}">
        <p14:creationId xmlns:p14="http://schemas.microsoft.com/office/powerpoint/2010/main" val="369394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71717"/>
            <a:ext cx="10572000" cy="655022"/>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Objectives</a:t>
            </a:r>
          </a:p>
        </p:txBody>
      </p:sp>
      <p:sp>
        <p:nvSpPr>
          <p:cNvPr id="3" name="Rectangle 2"/>
          <p:cNvSpPr/>
          <p:nvPr/>
        </p:nvSpPr>
        <p:spPr>
          <a:xfrm>
            <a:off x="810001" y="933216"/>
            <a:ext cx="9845558" cy="2031325"/>
          </a:xfrm>
          <a:prstGeom prst="rect">
            <a:avLst/>
          </a:prstGeom>
        </p:spPr>
        <p:txBody>
          <a:bodyPr wrap="square">
            <a:spAutoFit/>
          </a:bodyPr>
          <a:lstStyle/>
          <a:p>
            <a:r>
              <a:rPr lang="en-GB" dirty="0"/>
              <a:t>1 – Undertake primary and secondary research to develop an understanding of current and future barriers to community football participation.</a:t>
            </a:r>
          </a:p>
          <a:p>
            <a:endParaRPr lang="en-GB" dirty="0"/>
          </a:p>
          <a:p>
            <a:r>
              <a:rPr lang="en-GB" dirty="0"/>
              <a:t>2 - Analyse the opinions of local people and players, and get their opinion on the current situation.</a:t>
            </a:r>
          </a:p>
          <a:p>
            <a:endParaRPr lang="en-GB" dirty="0"/>
          </a:p>
          <a:p>
            <a:r>
              <a:rPr lang="en-GB" dirty="0"/>
              <a:t>3 – Identify what factors could improve the situation and how these facilities and costs could be shared between organisations. </a:t>
            </a:r>
          </a:p>
        </p:txBody>
      </p:sp>
      <p:pic>
        <p:nvPicPr>
          <p:cNvPr id="5" name="Picture 4">
            <a:extLst>
              <a:ext uri="{FF2B5EF4-FFF2-40B4-BE49-F238E27FC236}">
                <a16:creationId xmlns:a16="http://schemas.microsoft.com/office/drawing/2014/main" xmlns="" id="{9C3A054C-581C-49E0-887A-39BD850A6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31638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810001" y="71717"/>
            <a:ext cx="10572000" cy="655022"/>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Background of Club in Question - History</a:t>
            </a:r>
          </a:p>
        </p:txBody>
      </p:sp>
      <p:sp>
        <p:nvSpPr>
          <p:cNvPr id="4" name="Subtitle 4"/>
          <p:cNvSpPr txBox="1">
            <a:spLocks/>
          </p:cNvSpPr>
          <p:nvPr/>
        </p:nvSpPr>
        <p:spPr>
          <a:xfrm>
            <a:off x="743499" y="803222"/>
            <a:ext cx="10572000" cy="434974"/>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GB" sz="1800" dirty="0"/>
              <a:t>Evans &amp; Williams FC , is a local sports club that was established in 1950 (57 years old to date)</a:t>
            </a:r>
            <a:endParaRPr lang="en-GB" sz="1800" dirty="0">
              <a:solidFill>
                <a:schemeClr val="bg1"/>
              </a:solidFill>
            </a:endParaRPr>
          </a:p>
        </p:txBody>
      </p:sp>
      <p:sp>
        <p:nvSpPr>
          <p:cNvPr id="5" name="TextBox 4"/>
          <p:cNvSpPr txBox="1"/>
          <p:nvPr/>
        </p:nvSpPr>
        <p:spPr>
          <a:xfrm>
            <a:off x="743499" y="1298145"/>
            <a:ext cx="10505498" cy="2677656"/>
          </a:xfrm>
          <a:prstGeom prst="rect">
            <a:avLst/>
          </a:prstGeom>
          <a:noFill/>
        </p:spPr>
        <p:txBody>
          <a:bodyPr wrap="square" rtlCol="0">
            <a:spAutoFit/>
          </a:bodyPr>
          <a:lstStyle/>
          <a:p>
            <a:r>
              <a:rPr lang="en-GB" dirty="0"/>
              <a:t>It was established by Albie Evans who later went into partnership with friend and associate Dave Williams.</a:t>
            </a:r>
          </a:p>
          <a:p>
            <a:endParaRPr lang="en-GB" dirty="0"/>
          </a:p>
          <a:p>
            <a:r>
              <a:rPr lang="en-GB" dirty="0"/>
              <a:t>Before the football club was established the 2 individuals mentioned above run Evans &amp; Williams Wagon Repairs, where they would repair old wagons which were owned by The Great Western Railway.</a:t>
            </a:r>
          </a:p>
          <a:p>
            <a:r>
              <a:rPr lang="en-GB" dirty="0"/>
              <a:t>The football club was introduced as a pass time for the workers to participate in on their break from work.</a:t>
            </a:r>
          </a:p>
          <a:p>
            <a:endParaRPr lang="en-GB" dirty="0"/>
          </a:p>
          <a:p>
            <a:r>
              <a:rPr lang="en-GB" dirty="0"/>
              <a:t>The nickname of the football club </a:t>
            </a:r>
            <a:r>
              <a:rPr lang="en-GB" b="1" dirty="0"/>
              <a:t>‘</a:t>
            </a:r>
            <a:r>
              <a:rPr lang="en-GB" b="1" dirty="0" err="1"/>
              <a:t>Albies</a:t>
            </a:r>
            <a:r>
              <a:rPr lang="en-GB" b="1" dirty="0"/>
              <a:t>’ </a:t>
            </a:r>
            <a:r>
              <a:rPr lang="en-GB" dirty="0"/>
              <a:t>originates from the name of the founder member of the club</a:t>
            </a:r>
            <a:r>
              <a:rPr lang="en-GB" dirty="0">
                <a:solidFill>
                  <a:schemeClr val="bg1"/>
                </a:solidFill>
              </a:rPr>
              <a:t>.</a:t>
            </a:r>
          </a:p>
          <a:p>
            <a:endParaRPr lang="en-GB" sz="1400" dirty="0"/>
          </a:p>
          <a:p>
            <a:endParaRPr lang="en-GB" sz="1400" dirty="0"/>
          </a:p>
          <a:p>
            <a:endParaRPr lang="en-GB" sz="1400" dirty="0"/>
          </a:p>
        </p:txBody>
      </p:sp>
      <p:pic>
        <p:nvPicPr>
          <p:cNvPr id="7" name="Picture 6">
            <a:extLst>
              <a:ext uri="{FF2B5EF4-FFF2-40B4-BE49-F238E27FC236}">
                <a16:creationId xmlns:a16="http://schemas.microsoft.com/office/drawing/2014/main" xmlns="" id="{19A36A27-467E-41BF-A6DB-FD172B0C86EC}"/>
              </a:ext>
            </a:extLst>
          </p:cNvPr>
          <p:cNvPicPr>
            <a:picLocks noChangeAspect="1"/>
          </p:cNvPicPr>
          <p:nvPr/>
        </p:nvPicPr>
        <p:blipFill>
          <a:blip r:embed="rId2"/>
          <a:stretch>
            <a:fillRect/>
          </a:stretch>
        </p:blipFill>
        <p:spPr>
          <a:xfrm>
            <a:off x="3677897" y="4365922"/>
            <a:ext cx="3897588" cy="2492078"/>
          </a:xfrm>
          <a:prstGeom prst="rect">
            <a:avLst/>
          </a:prstGeom>
        </p:spPr>
      </p:pic>
      <p:pic>
        <p:nvPicPr>
          <p:cNvPr id="9" name="Picture 8">
            <a:extLst>
              <a:ext uri="{FF2B5EF4-FFF2-40B4-BE49-F238E27FC236}">
                <a16:creationId xmlns:a16="http://schemas.microsoft.com/office/drawing/2014/main" xmlns="" id="{CF31B898-6382-4231-8ACF-AAB4D81A4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431242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9331" y="81939"/>
            <a:ext cx="10572000" cy="762599"/>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Current Situation at the club</a:t>
            </a:r>
            <a:endParaRPr lang="en-GB" b="1" u="sng" dirty="0">
              <a:latin typeface="Century Gothic" panose="020B0502020202020204" pitchFamily="34" charset="0"/>
            </a:endParaRPr>
          </a:p>
        </p:txBody>
      </p:sp>
      <p:sp>
        <p:nvSpPr>
          <p:cNvPr id="4" name="TextBox 3">
            <a:extLst>
              <a:ext uri="{FF2B5EF4-FFF2-40B4-BE49-F238E27FC236}">
                <a16:creationId xmlns:a16="http://schemas.microsoft.com/office/drawing/2014/main" xmlns="" id="{C3AB8F53-2EF5-4A8B-8542-D042CB4EB27C}"/>
              </a:ext>
            </a:extLst>
          </p:cNvPr>
          <p:cNvSpPr txBox="1"/>
          <p:nvPr/>
        </p:nvSpPr>
        <p:spPr>
          <a:xfrm>
            <a:off x="945397" y="910731"/>
            <a:ext cx="9939131" cy="1200329"/>
          </a:xfrm>
          <a:prstGeom prst="rect">
            <a:avLst/>
          </a:prstGeom>
          <a:noFill/>
        </p:spPr>
        <p:txBody>
          <a:bodyPr wrap="square" rtlCol="0">
            <a:spAutoFit/>
          </a:bodyPr>
          <a:lstStyle/>
          <a:p>
            <a:pPr marL="285750" indent="-285750">
              <a:buFont typeface="Arial" panose="020B0604020202020204" pitchFamily="34" charset="0"/>
              <a:buChar char="•"/>
            </a:pPr>
            <a:r>
              <a:rPr lang="en-GB" dirty="0"/>
              <a:t>Evans &amp; Williams currently play in the Premier Division of the Carmarthenshire League.</a:t>
            </a:r>
          </a:p>
          <a:p>
            <a:pPr marL="285750" indent="-285750">
              <a:buFont typeface="Arial" panose="020B0604020202020204" pitchFamily="34" charset="0"/>
              <a:buChar char="•"/>
            </a:pPr>
            <a:r>
              <a:rPr lang="en-GB" dirty="0"/>
              <a:t>The senior side of the club consists of both a 1</a:t>
            </a:r>
            <a:r>
              <a:rPr lang="en-GB" baseline="30000" dirty="0"/>
              <a:t>st</a:t>
            </a:r>
            <a:r>
              <a:rPr lang="en-GB" dirty="0"/>
              <a:t> and 2</a:t>
            </a:r>
            <a:r>
              <a:rPr lang="en-GB" baseline="30000" dirty="0"/>
              <a:t>nd</a:t>
            </a:r>
            <a:r>
              <a:rPr lang="en-GB" dirty="0"/>
              <a:t> team.</a:t>
            </a:r>
          </a:p>
          <a:p>
            <a:pPr marL="285750" indent="-285750">
              <a:buFont typeface="Arial" panose="020B0604020202020204" pitchFamily="34" charset="0"/>
              <a:buChar char="•"/>
            </a:pPr>
            <a:r>
              <a:rPr lang="en-GB" dirty="0"/>
              <a:t>Between the two teams there are 44 players signed and available to play.</a:t>
            </a:r>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xmlns="" id="{DE09C51E-BCA4-4375-B707-F7FB132D77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
        <p:nvSpPr>
          <p:cNvPr id="3" name="TextBox 2"/>
          <p:cNvSpPr txBox="1"/>
          <p:nvPr/>
        </p:nvSpPr>
        <p:spPr>
          <a:xfrm>
            <a:off x="945397" y="2019311"/>
            <a:ext cx="1002030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The club also run a junior section and currently has 6 mini/junior football teams.</a:t>
            </a:r>
          </a:p>
          <a:p>
            <a:pPr marL="285750" indent="-285750">
              <a:buFont typeface="Arial" panose="020B0604020202020204" pitchFamily="34" charset="0"/>
              <a:buChar char="•"/>
            </a:pPr>
            <a:r>
              <a:rPr lang="en-GB" dirty="0"/>
              <a:t>There are approximately 65 players between the ages of 5-16 who make up these teams.</a:t>
            </a:r>
          </a:p>
          <a:p>
            <a:pPr marL="285750" indent="-285750">
              <a:buFont typeface="Arial" panose="020B0604020202020204" pitchFamily="34" charset="0"/>
              <a:buChar char="•"/>
            </a:pPr>
            <a:r>
              <a:rPr lang="en-GB" dirty="0"/>
              <a:t>The club also has 16 FAW standard qualified coaches.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5681" y="3709782"/>
            <a:ext cx="1983640" cy="2282300"/>
          </a:xfrm>
          <a:prstGeom prst="rect">
            <a:avLst/>
          </a:prstGeom>
        </p:spPr>
      </p:pic>
    </p:spTree>
    <p:extLst>
      <p:ext uri="{BB962C8B-B14F-4D97-AF65-F5344CB8AC3E}">
        <p14:creationId xmlns:p14="http://schemas.microsoft.com/office/powerpoint/2010/main" val="405077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9331" y="81939"/>
            <a:ext cx="10572000" cy="762599"/>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Participation growth at the club</a:t>
            </a:r>
            <a:endParaRPr lang="en-GB" b="1" u="sng" dirty="0">
              <a:latin typeface="Century Gothic" panose="020B0502020202020204" pitchFamily="34" charset="0"/>
            </a:endParaRPr>
          </a:p>
        </p:txBody>
      </p:sp>
      <p:pic>
        <p:nvPicPr>
          <p:cNvPr id="3" name="Picture 2">
            <a:extLst>
              <a:ext uri="{FF2B5EF4-FFF2-40B4-BE49-F238E27FC236}">
                <a16:creationId xmlns:a16="http://schemas.microsoft.com/office/drawing/2014/main" xmlns="" id="{DE09C51E-BCA4-4375-B707-F7FB132D77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735133343"/>
              </p:ext>
            </p:extLst>
          </p:nvPr>
        </p:nvGraphicFramePr>
        <p:xfrm>
          <a:off x="2701731" y="920133"/>
          <a:ext cx="6299394" cy="3251816"/>
        </p:xfrm>
        <a:graphic>
          <a:graphicData uri="http://schemas.openxmlformats.org/drawingml/2006/table">
            <a:tbl>
              <a:tblPr>
                <a:tableStyleId>{5C22544A-7EE6-4342-B048-85BDC9FD1C3A}</a:tableStyleId>
              </a:tblPr>
              <a:tblGrid>
                <a:gridCol w="881548">
                  <a:extLst>
                    <a:ext uri="{9D8B030D-6E8A-4147-A177-3AD203B41FA5}">
                      <a16:colId xmlns:a16="http://schemas.microsoft.com/office/drawing/2014/main" xmlns="" val="3746671754"/>
                    </a:ext>
                  </a:extLst>
                </a:gridCol>
                <a:gridCol w="1322321">
                  <a:extLst>
                    <a:ext uri="{9D8B030D-6E8A-4147-A177-3AD203B41FA5}">
                      <a16:colId xmlns:a16="http://schemas.microsoft.com/office/drawing/2014/main" xmlns="" val="978518124"/>
                    </a:ext>
                  </a:extLst>
                </a:gridCol>
                <a:gridCol w="2332429">
                  <a:extLst>
                    <a:ext uri="{9D8B030D-6E8A-4147-A177-3AD203B41FA5}">
                      <a16:colId xmlns:a16="http://schemas.microsoft.com/office/drawing/2014/main" xmlns="" val="3741566056"/>
                    </a:ext>
                  </a:extLst>
                </a:gridCol>
                <a:gridCol w="1763096">
                  <a:extLst>
                    <a:ext uri="{9D8B030D-6E8A-4147-A177-3AD203B41FA5}">
                      <a16:colId xmlns:a16="http://schemas.microsoft.com/office/drawing/2014/main" xmlns="" val="678590956"/>
                    </a:ext>
                  </a:extLst>
                </a:gridCol>
              </a:tblGrid>
              <a:tr h="406477">
                <a:tc>
                  <a:txBody>
                    <a:bodyPr/>
                    <a:lstStyle/>
                    <a:p>
                      <a:pPr algn="ctr" fontAlgn="b"/>
                      <a:r>
                        <a:rPr lang="en-GB" sz="1100" b="1" i="1" u="none" strike="noStrike" dirty="0">
                          <a:effectLst/>
                        </a:rPr>
                        <a:t>Year</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i="1" u="none" strike="noStrike" dirty="0">
                          <a:effectLst/>
                        </a:rPr>
                        <a:t>Age Group</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i="1" u="none" strike="noStrike" dirty="0">
                          <a:effectLst/>
                        </a:rPr>
                        <a:t>Participants When Started</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i="1" u="none" strike="noStrike" dirty="0">
                          <a:effectLst/>
                        </a:rPr>
                        <a:t>Participants Now</a:t>
                      </a:r>
                      <a:endParaRPr lang="en-GB" sz="1100" b="1" i="1"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025981964"/>
                  </a:ext>
                </a:extLst>
              </a:tr>
              <a:tr h="406477">
                <a:tc>
                  <a:txBody>
                    <a:bodyPr/>
                    <a:lstStyle/>
                    <a:p>
                      <a:pPr algn="ctr" fontAlgn="b"/>
                      <a:r>
                        <a:rPr lang="en-GB" sz="1100" b="1" i="1" u="none" strike="noStrike" dirty="0">
                          <a:effectLst/>
                        </a:rPr>
                        <a:t>2005</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16's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14 players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 players</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377565172"/>
                  </a:ext>
                </a:extLst>
              </a:tr>
              <a:tr h="406477">
                <a:tc>
                  <a:txBody>
                    <a:bodyPr/>
                    <a:lstStyle/>
                    <a:p>
                      <a:pPr algn="ctr" fontAlgn="b"/>
                      <a:r>
                        <a:rPr lang="en-GB" sz="1100" b="1" i="1" u="none" strike="noStrike" dirty="0">
                          <a:effectLst/>
                        </a:rPr>
                        <a:t>2011</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5's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6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15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435125465"/>
                  </a:ext>
                </a:extLst>
              </a:tr>
              <a:tr h="406477">
                <a:tc>
                  <a:txBody>
                    <a:bodyPr/>
                    <a:lstStyle/>
                    <a:p>
                      <a:pPr algn="ctr" fontAlgn="b"/>
                      <a:r>
                        <a:rPr lang="en-GB" sz="1100" b="1" i="1" u="none" strike="noStrike" dirty="0">
                          <a:effectLst/>
                        </a:rPr>
                        <a:t>2015</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6's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6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14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515974723"/>
                  </a:ext>
                </a:extLst>
              </a:tr>
              <a:tr h="406477">
                <a:tc>
                  <a:txBody>
                    <a:bodyPr/>
                    <a:lstStyle/>
                    <a:p>
                      <a:pPr algn="ctr" fontAlgn="b"/>
                      <a:r>
                        <a:rPr lang="en-GB" sz="1100" b="1" i="1" u="none" strike="noStrike" dirty="0">
                          <a:effectLst/>
                        </a:rPr>
                        <a:t>2016</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8's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8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12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053845889"/>
                  </a:ext>
                </a:extLst>
              </a:tr>
              <a:tr h="406477">
                <a:tc>
                  <a:txBody>
                    <a:bodyPr/>
                    <a:lstStyle/>
                    <a:p>
                      <a:pPr algn="ctr" fontAlgn="b"/>
                      <a:r>
                        <a:rPr lang="en-GB" sz="1100" b="1" i="1" u="none" strike="noStrike" dirty="0">
                          <a:effectLst/>
                        </a:rPr>
                        <a:t>2016</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6's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5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14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07732390"/>
                  </a:ext>
                </a:extLst>
              </a:tr>
              <a:tr h="406477">
                <a:tc>
                  <a:txBody>
                    <a:bodyPr/>
                    <a:lstStyle/>
                    <a:p>
                      <a:pPr algn="ctr" fontAlgn="b"/>
                      <a:r>
                        <a:rPr lang="en-GB" sz="1100" b="1" i="1" u="none" strike="noStrike" dirty="0">
                          <a:effectLst/>
                        </a:rPr>
                        <a:t>2017</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13's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8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16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278597273"/>
                  </a:ext>
                </a:extLst>
              </a:tr>
              <a:tr h="406477">
                <a:tc>
                  <a:txBody>
                    <a:bodyPr/>
                    <a:lstStyle/>
                    <a:p>
                      <a:pPr algn="ctr" fontAlgn="b"/>
                      <a:r>
                        <a:rPr lang="en-GB" sz="1100" b="1" i="1" u="none" strike="noStrike" dirty="0">
                          <a:effectLst/>
                        </a:rPr>
                        <a:t>2017</a:t>
                      </a:r>
                      <a:endParaRPr lang="en-GB" sz="1100" b="1" i="1"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Under 6's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8 player’s</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ctr" fontAlgn="b"/>
                      <a:r>
                        <a:rPr lang="en-GB" sz="1100" b="1" u="none" strike="noStrike" dirty="0">
                          <a:effectLst/>
                        </a:rPr>
                        <a:t>16 player’s</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5512168"/>
                  </a:ext>
                </a:extLst>
              </a:tr>
            </a:tbl>
          </a:graphicData>
        </a:graphic>
      </p:graphicFrame>
    </p:spTree>
    <p:extLst>
      <p:ext uri="{BB962C8B-B14F-4D97-AF65-F5344CB8AC3E}">
        <p14:creationId xmlns:p14="http://schemas.microsoft.com/office/powerpoint/2010/main" val="1071712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50DECC1F-B51F-4284-97AA-B69A7E2810CB}"/>
              </a:ext>
            </a:extLst>
          </p:cNvPr>
          <p:cNvSpPr txBox="1"/>
          <p:nvPr/>
        </p:nvSpPr>
        <p:spPr>
          <a:xfrm>
            <a:off x="861391" y="172278"/>
            <a:ext cx="10495722" cy="584775"/>
          </a:xfrm>
          <a:prstGeom prst="rect">
            <a:avLst/>
          </a:prstGeom>
          <a:noFill/>
        </p:spPr>
        <p:txBody>
          <a:bodyPr wrap="square" rtlCol="0">
            <a:spAutoFit/>
          </a:bodyPr>
          <a:lstStyle/>
          <a:p>
            <a:r>
              <a:rPr lang="en-GB" sz="3200" b="1" u="sng" dirty="0">
                <a:latin typeface="Century Gothic" panose="020B0502020202020204" pitchFamily="34" charset="0"/>
              </a:rPr>
              <a:t>Current and Future Participation Barriers to the sport.</a:t>
            </a:r>
          </a:p>
        </p:txBody>
      </p:sp>
      <p:sp>
        <p:nvSpPr>
          <p:cNvPr id="4" name="TextBox 3">
            <a:extLst>
              <a:ext uri="{FF2B5EF4-FFF2-40B4-BE49-F238E27FC236}">
                <a16:creationId xmlns:a16="http://schemas.microsoft.com/office/drawing/2014/main" xmlns="" id="{A2D802EC-B1A8-46C4-AAF8-3B0EC3A6E1EF}"/>
              </a:ext>
            </a:extLst>
          </p:cNvPr>
          <p:cNvSpPr txBox="1"/>
          <p:nvPr/>
        </p:nvSpPr>
        <p:spPr>
          <a:xfrm>
            <a:off x="945397" y="983516"/>
            <a:ext cx="9939131" cy="2308324"/>
          </a:xfrm>
          <a:prstGeom prst="rect">
            <a:avLst/>
          </a:prstGeom>
          <a:noFill/>
        </p:spPr>
        <p:txBody>
          <a:bodyPr wrap="square" rtlCol="0">
            <a:spAutoFit/>
          </a:bodyPr>
          <a:lstStyle/>
          <a:p>
            <a:pPr marL="285750" indent="-285750">
              <a:buFont typeface="Arial" panose="020B0604020202020204" pitchFamily="34" charset="0"/>
              <a:buChar char="•"/>
            </a:pPr>
            <a:r>
              <a:rPr lang="en-GB" dirty="0"/>
              <a:t>Lack of funding for grass roots clubs/sports clubs</a:t>
            </a:r>
          </a:p>
          <a:p>
            <a:pPr marL="285750" indent="-285750">
              <a:buFont typeface="Arial" panose="020B0604020202020204" pitchFamily="34" charset="0"/>
              <a:buChar char="•"/>
            </a:pPr>
            <a:r>
              <a:rPr lang="en-GB" dirty="0"/>
              <a:t>Possible lack of funding for FAW qualified coaches to coach the children.</a:t>
            </a:r>
          </a:p>
          <a:p>
            <a:pPr marL="285750" indent="-285750">
              <a:buFont typeface="Arial" panose="020B0604020202020204" pitchFamily="34" charset="0"/>
              <a:buChar char="•"/>
            </a:pPr>
            <a:r>
              <a:rPr lang="en-GB" dirty="0"/>
              <a:t>Lack of local facilities available to local teams. (Changing Rooms)</a:t>
            </a:r>
          </a:p>
          <a:p>
            <a:pPr marL="285750" indent="-285750">
              <a:buFont typeface="Arial" panose="020B0604020202020204" pitchFamily="34" charset="0"/>
              <a:buChar char="•"/>
            </a:pPr>
            <a:r>
              <a:rPr lang="en-GB" dirty="0"/>
              <a:t>Lack of playing opportunities available for senior players and children. (Game Time)</a:t>
            </a:r>
          </a:p>
          <a:p>
            <a:pPr marL="285750" indent="-285750">
              <a:buFont typeface="Arial" panose="020B0604020202020204" pitchFamily="34" charset="0"/>
              <a:buChar char="•"/>
            </a:pPr>
            <a:r>
              <a:rPr lang="en-GB" dirty="0"/>
              <a:t>More opportunities available in other sports competing with football in the local area.</a:t>
            </a:r>
          </a:p>
          <a:p>
            <a:pPr marL="285750" indent="-285750">
              <a:buFont typeface="Arial" panose="020B0604020202020204" pitchFamily="34" charset="0"/>
              <a:buChar char="•"/>
            </a:pPr>
            <a:r>
              <a:rPr lang="en-GB" dirty="0"/>
              <a:t>Lack of referee’s to officiate games.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xmlns="" id="{1969159D-CB77-414B-A45A-AF80058300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7421" y="3291840"/>
            <a:ext cx="3810000" cy="2776428"/>
          </a:xfrm>
          <a:prstGeom prst="rect">
            <a:avLst/>
          </a:prstGeom>
        </p:spPr>
      </p:pic>
    </p:spTree>
    <p:extLst>
      <p:ext uri="{BB962C8B-B14F-4D97-AF65-F5344CB8AC3E}">
        <p14:creationId xmlns:p14="http://schemas.microsoft.com/office/powerpoint/2010/main" val="130924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71717"/>
            <a:ext cx="10572000" cy="61916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Literature Review</a:t>
            </a:r>
          </a:p>
        </p:txBody>
      </p:sp>
      <p:pic>
        <p:nvPicPr>
          <p:cNvPr id="5" name="Picture 4">
            <a:extLst>
              <a:ext uri="{FF2B5EF4-FFF2-40B4-BE49-F238E27FC236}">
                <a16:creationId xmlns:a16="http://schemas.microsoft.com/office/drawing/2014/main" xmlns="" id="{E1A70CDD-8EFC-437A-B418-51BC20F7FA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
        <p:nvSpPr>
          <p:cNvPr id="3" name="TextBox 2"/>
          <p:cNvSpPr txBox="1"/>
          <p:nvPr/>
        </p:nvSpPr>
        <p:spPr>
          <a:xfrm>
            <a:off x="810001" y="814245"/>
            <a:ext cx="10893677" cy="923330"/>
          </a:xfrm>
          <a:prstGeom prst="rect">
            <a:avLst/>
          </a:prstGeom>
          <a:noFill/>
        </p:spPr>
        <p:txBody>
          <a:bodyPr wrap="square" rtlCol="0">
            <a:spAutoFit/>
          </a:bodyPr>
          <a:lstStyle/>
          <a:p>
            <a:r>
              <a:rPr lang="en-GB" dirty="0"/>
              <a:t>“Our aim is to improve the quality of life for all through cultural and sporting activities, support the pursuit of excellence, and champion the tourism, creative and leisure industries” (Department of Culture, Media and Sport,2010) </a:t>
            </a:r>
          </a:p>
        </p:txBody>
      </p:sp>
      <p:sp>
        <p:nvSpPr>
          <p:cNvPr id="6" name="TextBox 5"/>
          <p:cNvSpPr txBox="1"/>
          <p:nvPr/>
        </p:nvSpPr>
        <p:spPr>
          <a:xfrm>
            <a:off x="810001" y="1860940"/>
            <a:ext cx="10093905" cy="646331"/>
          </a:xfrm>
          <a:prstGeom prst="rect">
            <a:avLst/>
          </a:prstGeom>
          <a:noFill/>
        </p:spPr>
        <p:txBody>
          <a:bodyPr wrap="square" rtlCol="0">
            <a:spAutoFit/>
          </a:bodyPr>
          <a:lstStyle/>
          <a:p>
            <a:r>
              <a:rPr lang="en-GB" dirty="0"/>
              <a:t>“Supporting a more productive, sustainable, and responsible sport sector for the United Kingdom” (Sporting Future, First Annual Report, February 2017)</a:t>
            </a:r>
          </a:p>
        </p:txBody>
      </p:sp>
      <p:sp>
        <p:nvSpPr>
          <p:cNvPr id="7" name="TextBox 6"/>
          <p:cNvSpPr txBox="1"/>
          <p:nvPr/>
        </p:nvSpPr>
        <p:spPr>
          <a:xfrm>
            <a:off x="810001" y="2685425"/>
            <a:ext cx="10107614" cy="369332"/>
          </a:xfrm>
          <a:prstGeom prst="rect">
            <a:avLst/>
          </a:prstGeom>
          <a:noFill/>
        </p:spPr>
        <p:txBody>
          <a:bodyPr wrap="square" rtlCol="0">
            <a:spAutoFit/>
          </a:bodyPr>
          <a:lstStyle/>
          <a:p>
            <a:r>
              <a:rPr lang="en-GB" dirty="0"/>
              <a:t>“71% of pupils enjoy sport outside of school a lot” (Carmarthenshire School Sport Survey)</a:t>
            </a:r>
          </a:p>
        </p:txBody>
      </p:sp>
      <p:sp>
        <p:nvSpPr>
          <p:cNvPr id="8" name="TextBox 7"/>
          <p:cNvSpPr txBox="1"/>
          <p:nvPr/>
        </p:nvSpPr>
        <p:spPr>
          <a:xfrm>
            <a:off x="810001" y="3152442"/>
            <a:ext cx="10275096" cy="369332"/>
          </a:xfrm>
          <a:prstGeom prst="rect">
            <a:avLst/>
          </a:prstGeom>
          <a:noFill/>
        </p:spPr>
        <p:txBody>
          <a:bodyPr wrap="square" rtlCol="0">
            <a:spAutoFit/>
          </a:bodyPr>
          <a:lstStyle/>
          <a:p>
            <a:r>
              <a:rPr lang="en-GB" dirty="0"/>
              <a:t>“60% of school pupils are members of a sports club” (Carmarthenshire School Sport Survey)</a:t>
            </a:r>
          </a:p>
        </p:txBody>
      </p:sp>
      <p:sp>
        <p:nvSpPr>
          <p:cNvPr id="9" name="TextBox 8"/>
          <p:cNvSpPr txBox="1"/>
          <p:nvPr/>
        </p:nvSpPr>
        <p:spPr>
          <a:xfrm>
            <a:off x="810001" y="3554910"/>
            <a:ext cx="10893677" cy="369332"/>
          </a:xfrm>
          <a:prstGeom prst="rect">
            <a:avLst/>
          </a:prstGeom>
          <a:noFill/>
        </p:spPr>
        <p:txBody>
          <a:bodyPr wrap="square" rtlCol="0">
            <a:spAutoFit/>
          </a:bodyPr>
          <a:lstStyle/>
          <a:p>
            <a:r>
              <a:rPr lang="en-GB" dirty="0"/>
              <a:t> “The younger the person the more likely that are to be ‘Hooked on Sport” (Who is Hooked on Sport? , 2014)</a:t>
            </a:r>
          </a:p>
        </p:txBody>
      </p:sp>
      <p:sp>
        <p:nvSpPr>
          <p:cNvPr id="4" name="TextBox 3"/>
          <p:cNvSpPr txBox="1"/>
          <p:nvPr/>
        </p:nvSpPr>
        <p:spPr>
          <a:xfrm>
            <a:off x="810001" y="4201241"/>
            <a:ext cx="10139700" cy="923330"/>
          </a:xfrm>
          <a:prstGeom prst="rect">
            <a:avLst/>
          </a:prstGeom>
          <a:noFill/>
        </p:spPr>
        <p:txBody>
          <a:bodyPr wrap="square" rtlCol="0">
            <a:spAutoFit/>
          </a:bodyPr>
          <a:lstStyle/>
          <a:p>
            <a:r>
              <a:rPr lang="en-GB" dirty="0"/>
              <a:t>Ken Skates , Deputy Minister for Culture, Sport and Tourism states that "The well-being and wellness of our citizens relies on their motivation, ability and opportunity to be physically active on a regular basis” (Facilities for Future Generations, March 2016)</a:t>
            </a:r>
          </a:p>
        </p:txBody>
      </p:sp>
    </p:spTree>
    <p:extLst>
      <p:ext uri="{BB962C8B-B14F-4D97-AF65-F5344CB8AC3E}">
        <p14:creationId xmlns:p14="http://schemas.microsoft.com/office/powerpoint/2010/main" val="1282261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 calcmode="lin" valueType="num">
                                      <p:cBhvr additive="base">
                                        <p:cTn id="42" dur="500" fill="hold"/>
                                        <p:tgtEl>
                                          <p:spTgt spid="4"/>
                                        </p:tgtEl>
                                        <p:attrNameLst>
                                          <p:attrName>ppt_x</p:attrName>
                                        </p:attrNameLst>
                                      </p:cBhvr>
                                      <p:tavLst>
                                        <p:tav tm="0">
                                          <p:val>
                                            <p:strVal val="#ppt_x"/>
                                          </p:val>
                                        </p:tav>
                                        <p:tav tm="100000">
                                          <p:val>
                                            <p:strVal val="#ppt_x"/>
                                          </p:val>
                                        </p:tav>
                                      </p:tavLst>
                                    </p:anim>
                                    <p:anim calcmode="lin" valueType="num">
                                      <p:cBhvr additive="base">
                                        <p:cTn id="4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P spid="8" grpId="0"/>
      <p:bldP spid="9"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71717"/>
            <a:ext cx="10572000" cy="61916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Literature Review</a:t>
            </a:r>
          </a:p>
        </p:txBody>
      </p:sp>
      <p:sp>
        <p:nvSpPr>
          <p:cNvPr id="3" name="TextBox 2"/>
          <p:cNvSpPr txBox="1"/>
          <p:nvPr/>
        </p:nvSpPr>
        <p:spPr>
          <a:xfrm>
            <a:off x="906087" y="822960"/>
            <a:ext cx="9892146" cy="2031325"/>
          </a:xfrm>
          <a:prstGeom prst="rect">
            <a:avLst/>
          </a:prstGeom>
          <a:noFill/>
        </p:spPr>
        <p:txBody>
          <a:bodyPr wrap="square" rtlCol="0">
            <a:spAutoFit/>
          </a:bodyPr>
          <a:lstStyle/>
          <a:p>
            <a:r>
              <a:rPr lang="en-GB" dirty="0"/>
              <a:t>‘Why do children take part in sport?</a:t>
            </a:r>
          </a:p>
          <a:p>
            <a:pPr marL="285750" indent="-285750">
              <a:buFont typeface="Arial" panose="020B0604020202020204" pitchFamily="34" charset="0"/>
              <a:buChar char="•"/>
            </a:pPr>
            <a:r>
              <a:rPr lang="en-GB" dirty="0"/>
              <a:t>Meet new people</a:t>
            </a:r>
          </a:p>
          <a:p>
            <a:pPr marL="285750" indent="-285750">
              <a:buFont typeface="Arial" panose="020B0604020202020204" pitchFamily="34" charset="0"/>
              <a:buChar char="•"/>
            </a:pPr>
            <a:r>
              <a:rPr lang="en-GB" dirty="0"/>
              <a:t>Meet new friends</a:t>
            </a:r>
          </a:p>
          <a:p>
            <a:pPr marL="285750" indent="-285750">
              <a:buFont typeface="Arial" panose="020B0604020202020204" pitchFamily="34" charset="0"/>
              <a:buChar char="•"/>
            </a:pPr>
            <a:r>
              <a:rPr lang="en-GB" dirty="0"/>
              <a:t>To get healthy</a:t>
            </a:r>
          </a:p>
          <a:p>
            <a:pPr marL="285750" indent="-285750">
              <a:buFont typeface="Arial" panose="020B0604020202020204" pitchFamily="34" charset="0"/>
              <a:buChar char="•"/>
            </a:pPr>
            <a:r>
              <a:rPr lang="en-GB" dirty="0"/>
              <a:t>Enjoyment and Fun</a:t>
            </a:r>
          </a:p>
          <a:p>
            <a:pPr marL="285750" indent="-285750">
              <a:buFont typeface="Arial" panose="020B0604020202020204" pitchFamily="34" charset="0"/>
              <a:buChar char="•"/>
            </a:pPr>
            <a:r>
              <a:rPr lang="en-GB" dirty="0"/>
              <a:t>Learn new skills.</a:t>
            </a:r>
          </a:p>
          <a:p>
            <a:r>
              <a:rPr lang="en-GB" dirty="0"/>
              <a:t>What motivates young people to be active? (Sport England)</a:t>
            </a:r>
          </a:p>
        </p:txBody>
      </p:sp>
    </p:spTree>
    <p:extLst>
      <p:ext uri="{BB962C8B-B14F-4D97-AF65-F5344CB8AC3E}">
        <p14:creationId xmlns:p14="http://schemas.microsoft.com/office/powerpoint/2010/main" val="327024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0001" y="80682"/>
            <a:ext cx="10572000" cy="60123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Access to Resources</a:t>
            </a:r>
          </a:p>
        </p:txBody>
      </p:sp>
      <p:sp>
        <p:nvSpPr>
          <p:cNvPr id="4" name="TextBox 3"/>
          <p:cNvSpPr txBox="1"/>
          <p:nvPr/>
        </p:nvSpPr>
        <p:spPr>
          <a:xfrm>
            <a:off x="849086" y="923731"/>
            <a:ext cx="10235681" cy="1200329"/>
          </a:xfrm>
          <a:prstGeom prst="rect">
            <a:avLst/>
          </a:prstGeom>
          <a:noFill/>
        </p:spPr>
        <p:txBody>
          <a:bodyPr wrap="square" rtlCol="0">
            <a:spAutoFit/>
          </a:bodyPr>
          <a:lstStyle/>
          <a:p>
            <a:r>
              <a:rPr lang="en-GB" b="1" u="sng" dirty="0"/>
              <a:t>Primary Resources</a:t>
            </a:r>
          </a:p>
          <a:p>
            <a:r>
              <a:rPr lang="en-GB" dirty="0"/>
              <a:t>Contacts and Local club members from within the local game and Carmarthenshire League.</a:t>
            </a:r>
          </a:p>
          <a:p>
            <a:r>
              <a:rPr lang="en-GB" dirty="0"/>
              <a:t>Weekly in contact with other junior teams and coaches in the local area.</a:t>
            </a:r>
          </a:p>
          <a:p>
            <a:r>
              <a:rPr lang="en-GB" dirty="0"/>
              <a:t>Through interactions with fellow coaches, questionnaires can then be handed out to parents.</a:t>
            </a:r>
          </a:p>
        </p:txBody>
      </p:sp>
      <p:sp>
        <p:nvSpPr>
          <p:cNvPr id="5" name="TextBox 4"/>
          <p:cNvSpPr txBox="1"/>
          <p:nvPr/>
        </p:nvSpPr>
        <p:spPr>
          <a:xfrm>
            <a:off x="849086" y="2349319"/>
            <a:ext cx="9993085" cy="923330"/>
          </a:xfrm>
          <a:prstGeom prst="rect">
            <a:avLst/>
          </a:prstGeom>
          <a:noFill/>
        </p:spPr>
        <p:txBody>
          <a:bodyPr wrap="square" rtlCol="0">
            <a:spAutoFit/>
          </a:bodyPr>
          <a:lstStyle/>
          <a:p>
            <a:r>
              <a:rPr lang="en-GB" b="1" u="sng" dirty="0"/>
              <a:t>Secondary Resources</a:t>
            </a:r>
          </a:p>
          <a:p>
            <a:r>
              <a:rPr lang="en-GB" dirty="0"/>
              <a:t>Journals, books , website’s, online articles , council reports and meetings , local newspapers, government documents.</a:t>
            </a:r>
          </a:p>
        </p:txBody>
      </p:sp>
      <p:pic>
        <p:nvPicPr>
          <p:cNvPr id="8" name="Picture 7">
            <a:extLst>
              <a:ext uri="{FF2B5EF4-FFF2-40B4-BE49-F238E27FC236}">
                <a16:creationId xmlns:a16="http://schemas.microsoft.com/office/drawing/2014/main" xmlns="" id="{4B07861B-5564-48D8-812D-BC5F1D2755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103711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143435"/>
            <a:ext cx="10572000" cy="646057"/>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Methodology</a:t>
            </a:r>
          </a:p>
        </p:txBody>
      </p:sp>
      <p:sp>
        <p:nvSpPr>
          <p:cNvPr id="3" name="TextBox 2"/>
          <p:cNvSpPr txBox="1"/>
          <p:nvPr/>
        </p:nvSpPr>
        <p:spPr>
          <a:xfrm>
            <a:off x="650430" y="697159"/>
            <a:ext cx="10436604" cy="369332"/>
          </a:xfrm>
          <a:prstGeom prst="rect">
            <a:avLst/>
          </a:prstGeom>
          <a:noFill/>
        </p:spPr>
        <p:txBody>
          <a:bodyPr wrap="square" rtlCol="0">
            <a:spAutoFit/>
          </a:bodyPr>
          <a:lstStyle/>
          <a:p>
            <a:endParaRPr lang="en-GB" b="1" u="sng" dirty="0">
              <a:latin typeface="Century Gothic" panose="020B0502020202020204" pitchFamily="34" charset="0"/>
            </a:endParaRPr>
          </a:p>
        </p:txBody>
      </p:sp>
      <p:sp>
        <p:nvSpPr>
          <p:cNvPr id="4" name="TextBox 3"/>
          <p:cNvSpPr txBox="1"/>
          <p:nvPr/>
        </p:nvSpPr>
        <p:spPr>
          <a:xfrm>
            <a:off x="945397" y="782868"/>
            <a:ext cx="10786820" cy="1723549"/>
          </a:xfrm>
          <a:prstGeom prst="rect">
            <a:avLst/>
          </a:prstGeom>
          <a:noFill/>
        </p:spPr>
        <p:txBody>
          <a:bodyPr wrap="square" rtlCol="0">
            <a:spAutoFit/>
          </a:bodyPr>
          <a:lstStyle/>
          <a:p>
            <a:r>
              <a:rPr lang="en-GB" b="1" u="sng" dirty="0"/>
              <a:t>Questionnaire’s</a:t>
            </a:r>
          </a:p>
          <a:p>
            <a:r>
              <a:rPr lang="en-GB" dirty="0"/>
              <a:t>15-20 questionnaires handed out to parents.</a:t>
            </a:r>
          </a:p>
          <a:p>
            <a:r>
              <a:rPr lang="en-GB" dirty="0"/>
              <a:t>Questionnaire will gather information from parents on their current opinion of grass roots football.</a:t>
            </a:r>
          </a:p>
          <a:p>
            <a:r>
              <a:rPr lang="en-GB" dirty="0"/>
              <a:t>It will also gain information into any behavioural changes or habits of children since they have been taking part in football.</a:t>
            </a:r>
          </a:p>
          <a:p>
            <a:endParaRPr lang="en-GB" sz="1600" dirty="0">
              <a:latin typeface="Century Gothic" panose="020B0502020202020204" pitchFamily="34" charset="0"/>
            </a:endParaRPr>
          </a:p>
        </p:txBody>
      </p:sp>
      <p:sp>
        <p:nvSpPr>
          <p:cNvPr id="5" name="TextBox 4"/>
          <p:cNvSpPr txBox="1"/>
          <p:nvPr/>
        </p:nvSpPr>
        <p:spPr>
          <a:xfrm>
            <a:off x="945397" y="2274838"/>
            <a:ext cx="10538847" cy="2308324"/>
          </a:xfrm>
          <a:prstGeom prst="rect">
            <a:avLst/>
          </a:prstGeom>
          <a:noFill/>
        </p:spPr>
        <p:txBody>
          <a:bodyPr wrap="square" rtlCol="0">
            <a:spAutoFit/>
          </a:bodyPr>
          <a:lstStyle/>
          <a:p>
            <a:r>
              <a:rPr lang="en-GB" sz="2000" b="1" u="sng" dirty="0"/>
              <a:t>Interviews</a:t>
            </a:r>
          </a:p>
          <a:p>
            <a:r>
              <a:rPr lang="en-GB" dirty="0"/>
              <a:t>10 in depth interviews with both parents and individuals who are involved in Carmarthenshire League Football.</a:t>
            </a:r>
          </a:p>
          <a:p>
            <a:endParaRPr lang="en-GB" dirty="0"/>
          </a:p>
          <a:p>
            <a:r>
              <a:rPr lang="en-GB" b="1" u="sng" dirty="0"/>
              <a:t>Surveys</a:t>
            </a:r>
          </a:p>
          <a:p>
            <a:r>
              <a:rPr lang="en-GB" dirty="0"/>
              <a:t>Conduct a survey amongst the children I currently coach, to get their opinion on the enjoyment factor of football.</a:t>
            </a:r>
          </a:p>
          <a:p>
            <a:endParaRPr lang="en-GB" b="1" dirty="0">
              <a:latin typeface="Century Gothic" panose="020B0502020202020204" pitchFamily="34" charset="0"/>
            </a:endParaRPr>
          </a:p>
          <a:p>
            <a:endParaRPr lang="en-GB" sz="1600" dirty="0">
              <a:latin typeface="Century Gothic" panose="020B0502020202020204" pitchFamily="34" charset="0"/>
            </a:endParaRPr>
          </a:p>
        </p:txBody>
      </p:sp>
      <p:pic>
        <p:nvPicPr>
          <p:cNvPr id="6" name="Picture 5">
            <a:extLst>
              <a:ext uri="{FF2B5EF4-FFF2-40B4-BE49-F238E27FC236}">
                <a16:creationId xmlns:a16="http://schemas.microsoft.com/office/drawing/2014/main" xmlns="" id="{56223282-C1C5-49E1-B41B-B3887AF3FC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104759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143435"/>
            <a:ext cx="10572000" cy="646057"/>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Methodology</a:t>
            </a:r>
          </a:p>
        </p:txBody>
      </p:sp>
      <p:graphicFrame>
        <p:nvGraphicFramePr>
          <p:cNvPr id="3" name="Table 2"/>
          <p:cNvGraphicFramePr>
            <a:graphicFrameLocks noGrp="1"/>
          </p:cNvGraphicFramePr>
          <p:nvPr>
            <p:extLst>
              <p:ext uri="{D42A27DB-BD31-4B8C-83A1-F6EECF244321}">
                <p14:modId xmlns:p14="http://schemas.microsoft.com/office/powerpoint/2010/main" val="819937408"/>
              </p:ext>
            </p:extLst>
          </p:nvPr>
        </p:nvGraphicFramePr>
        <p:xfrm>
          <a:off x="2032000" y="719664"/>
          <a:ext cx="6970684" cy="1828800"/>
        </p:xfrm>
        <a:graphic>
          <a:graphicData uri="http://schemas.openxmlformats.org/drawingml/2006/table">
            <a:tbl>
              <a:tblPr firstRow="1" bandRow="1" bandCol="1">
                <a:tableStyleId>{3C2FFA5D-87B4-456A-9821-1D502468CF0F}</a:tableStyleId>
              </a:tblPr>
              <a:tblGrid>
                <a:gridCol w="3485342">
                  <a:extLst>
                    <a:ext uri="{9D8B030D-6E8A-4147-A177-3AD203B41FA5}">
                      <a16:colId xmlns:a16="http://schemas.microsoft.com/office/drawing/2014/main" xmlns="" val="3721893702"/>
                    </a:ext>
                  </a:extLst>
                </a:gridCol>
                <a:gridCol w="3485342">
                  <a:extLst>
                    <a:ext uri="{9D8B030D-6E8A-4147-A177-3AD203B41FA5}">
                      <a16:colId xmlns:a16="http://schemas.microsoft.com/office/drawing/2014/main" xmlns="" val="2250671236"/>
                    </a:ext>
                  </a:extLst>
                </a:gridCol>
              </a:tblGrid>
              <a:tr h="319917">
                <a:tc>
                  <a:txBody>
                    <a:bodyPr/>
                    <a:lstStyle/>
                    <a:p>
                      <a:r>
                        <a:rPr lang="en-GB" dirty="0"/>
                        <a:t>Questionnaires</a:t>
                      </a:r>
                    </a:p>
                  </a:txBody>
                  <a:tcPr/>
                </a:tc>
                <a:tc>
                  <a:txBody>
                    <a:bodyPr/>
                    <a:lstStyle/>
                    <a:p>
                      <a:endParaRPr lang="en-GB" dirty="0"/>
                    </a:p>
                  </a:txBody>
                  <a:tcPr/>
                </a:tc>
                <a:extLst>
                  <a:ext uri="{0D108BD9-81ED-4DB2-BD59-A6C34878D82A}">
                    <a16:rowId xmlns:a16="http://schemas.microsoft.com/office/drawing/2014/main" xmlns="" val="88697807"/>
                  </a:ext>
                </a:extLst>
              </a:tr>
              <a:tr h="319917">
                <a:tc>
                  <a:txBody>
                    <a:bodyPr/>
                    <a:lstStyle/>
                    <a:p>
                      <a:r>
                        <a:rPr lang="en-GB" b="1" dirty="0"/>
                        <a:t>Advantages</a:t>
                      </a:r>
                    </a:p>
                  </a:txBody>
                  <a:tcPr/>
                </a:tc>
                <a:tc>
                  <a:txBody>
                    <a:bodyPr/>
                    <a:lstStyle/>
                    <a:p>
                      <a:r>
                        <a:rPr lang="en-GB" b="1" dirty="0"/>
                        <a:t>Disadvantages</a:t>
                      </a:r>
                    </a:p>
                  </a:txBody>
                  <a:tcPr/>
                </a:tc>
                <a:extLst>
                  <a:ext uri="{0D108BD9-81ED-4DB2-BD59-A6C34878D82A}">
                    <a16:rowId xmlns:a16="http://schemas.microsoft.com/office/drawing/2014/main" xmlns="" val="372745608"/>
                  </a:ext>
                </a:extLst>
              </a:tr>
              <a:tr h="319917">
                <a:tc>
                  <a:txBody>
                    <a:bodyPr/>
                    <a:lstStyle/>
                    <a:p>
                      <a:r>
                        <a:rPr lang="en-GB" dirty="0"/>
                        <a:t>Low</a:t>
                      </a:r>
                      <a:r>
                        <a:rPr lang="en-GB" baseline="0" dirty="0"/>
                        <a:t> Cost to carry out</a:t>
                      </a:r>
                    </a:p>
                  </a:txBody>
                  <a:tcPr/>
                </a:tc>
                <a:tc>
                  <a:txBody>
                    <a:bodyPr/>
                    <a:lstStyle/>
                    <a:p>
                      <a:r>
                        <a:rPr lang="en-GB" dirty="0"/>
                        <a:t>Lack</a:t>
                      </a:r>
                      <a:r>
                        <a:rPr lang="en-GB" baseline="0" dirty="0"/>
                        <a:t> of completion</a:t>
                      </a:r>
                    </a:p>
                  </a:txBody>
                  <a:tcPr/>
                </a:tc>
                <a:extLst>
                  <a:ext uri="{0D108BD9-81ED-4DB2-BD59-A6C34878D82A}">
                    <a16:rowId xmlns:a16="http://schemas.microsoft.com/office/drawing/2014/main" xmlns="" val="980571232"/>
                  </a:ext>
                </a:extLst>
              </a:tr>
              <a:tr h="319917">
                <a:tc>
                  <a:txBody>
                    <a:bodyPr/>
                    <a:lstStyle/>
                    <a:p>
                      <a:r>
                        <a:rPr lang="en-GB" dirty="0"/>
                        <a:t>Low cost to</a:t>
                      </a:r>
                      <a:r>
                        <a:rPr lang="en-GB" baseline="0" dirty="0"/>
                        <a:t> produce/print out</a:t>
                      </a:r>
                      <a:endParaRPr lang="en-GB" dirty="0"/>
                    </a:p>
                  </a:txBody>
                  <a:tcPr/>
                </a:tc>
                <a:tc>
                  <a:txBody>
                    <a:bodyPr/>
                    <a:lstStyle/>
                    <a:p>
                      <a:r>
                        <a:rPr lang="en-GB" dirty="0"/>
                        <a:t>People read the question differently</a:t>
                      </a:r>
                    </a:p>
                  </a:txBody>
                  <a:tcPr/>
                </a:tc>
                <a:extLst>
                  <a:ext uri="{0D108BD9-81ED-4DB2-BD59-A6C34878D82A}">
                    <a16:rowId xmlns:a16="http://schemas.microsoft.com/office/drawing/2014/main" xmlns="" val="3576308428"/>
                  </a:ext>
                </a:extLst>
              </a:tr>
              <a:tr h="319917">
                <a:tc>
                  <a:txBody>
                    <a:bodyPr/>
                    <a:lstStyle/>
                    <a:p>
                      <a:r>
                        <a:rPr lang="en-GB" dirty="0"/>
                        <a:t>Data is easy</a:t>
                      </a:r>
                      <a:r>
                        <a:rPr lang="en-GB" baseline="0" dirty="0"/>
                        <a:t> to Analyse</a:t>
                      </a:r>
                      <a:endParaRPr lang="en-GB" dirty="0"/>
                    </a:p>
                  </a:txBody>
                  <a:tcPr/>
                </a:tc>
                <a:tc>
                  <a:txBody>
                    <a:bodyPr/>
                    <a:lstStyle/>
                    <a:p>
                      <a:r>
                        <a:rPr lang="en-GB" dirty="0"/>
                        <a:t>Can’t tell if answers are thoughtful</a:t>
                      </a:r>
                    </a:p>
                  </a:txBody>
                  <a:tcPr/>
                </a:tc>
                <a:extLst>
                  <a:ext uri="{0D108BD9-81ED-4DB2-BD59-A6C34878D82A}">
                    <a16:rowId xmlns:a16="http://schemas.microsoft.com/office/drawing/2014/main" xmlns="" val="1009569735"/>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392663672"/>
              </p:ext>
            </p:extLst>
          </p:nvPr>
        </p:nvGraphicFramePr>
        <p:xfrm>
          <a:off x="2032000" y="2548464"/>
          <a:ext cx="6970684" cy="1828800"/>
        </p:xfrm>
        <a:graphic>
          <a:graphicData uri="http://schemas.openxmlformats.org/drawingml/2006/table">
            <a:tbl>
              <a:tblPr firstRow="1" bandRow="1" bandCol="1">
                <a:tableStyleId>{3C2FFA5D-87B4-456A-9821-1D502468CF0F}</a:tableStyleId>
              </a:tblPr>
              <a:tblGrid>
                <a:gridCol w="3485342">
                  <a:extLst>
                    <a:ext uri="{9D8B030D-6E8A-4147-A177-3AD203B41FA5}">
                      <a16:colId xmlns:a16="http://schemas.microsoft.com/office/drawing/2014/main" xmlns="" val="3721893702"/>
                    </a:ext>
                  </a:extLst>
                </a:gridCol>
                <a:gridCol w="3485342">
                  <a:extLst>
                    <a:ext uri="{9D8B030D-6E8A-4147-A177-3AD203B41FA5}">
                      <a16:colId xmlns:a16="http://schemas.microsoft.com/office/drawing/2014/main" xmlns="" val="2250671236"/>
                    </a:ext>
                  </a:extLst>
                </a:gridCol>
              </a:tblGrid>
              <a:tr h="319917">
                <a:tc>
                  <a:txBody>
                    <a:bodyPr/>
                    <a:lstStyle/>
                    <a:p>
                      <a:r>
                        <a:rPr lang="en-GB" dirty="0"/>
                        <a:t>Interviews</a:t>
                      </a:r>
                    </a:p>
                  </a:txBody>
                  <a:tcPr/>
                </a:tc>
                <a:tc>
                  <a:txBody>
                    <a:bodyPr/>
                    <a:lstStyle/>
                    <a:p>
                      <a:endParaRPr lang="en-GB" dirty="0"/>
                    </a:p>
                  </a:txBody>
                  <a:tcPr/>
                </a:tc>
                <a:extLst>
                  <a:ext uri="{0D108BD9-81ED-4DB2-BD59-A6C34878D82A}">
                    <a16:rowId xmlns:a16="http://schemas.microsoft.com/office/drawing/2014/main" xmlns="" val="88697807"/>
                  </a:ext>
                </a:extLst>
              </a:tr>
              <a:tr h="319917">
                <a:tc>
                  <a:txBody>
                    <a:bodyPr/>
                    <a:lstStyle/>
                    <a:p>
                      <a:r>
                        <a:rPr lang="en-GB" b="1" dirty="0"/>
                        <a:t>Advantages</a:t>
                      </a:r>
                    </a:p>
                  </a:txBody>
                  <a:tcPr/>
                </a:tc>
                <a:tc>
                  <a:txBody>
                    <a:bodyPr/>
                    <a:lstStyle/>
                    <a:p>
                      <a:r>
                        <a:rPr lang="en-GB" b="1" dirty="0"/>
                        <a:t>Disadvantages</a:t>
                      </a:r>
                    </a:p>
                  </a:txBody>
                  <a:tcPr/>
                </a:tc>
                <a:extLst>
                  <a:ext uri="{0D108BD9-81ED-4DB2-BD59-A6C34878D82A}">
                    <a16:rowId xmlns:a16="http://schemas.microsoft.com/office/drawing/2014/main" xmlns="" val="372745608"/>
                  </a:ext>
                </a:extLst>
              </a:tr>
              <a:tr h="319917">
                <a:tc>
                  <a:txBody>
                    <a:bodyPr/>
                    <a:lstStyle/>
                    <a:p>
                      <a:r>
                        <a:rPr lang="en-GB" baseline="0" dirty="0"/>
                        <a:t>They can be face to face</a:t>
                      </a:r>
                    </a:p>
                  </a:txBody>
                  <a:tcPr/>
                </a:tc>
                <a:tc>
                  <a:txBody>
                    <a:bodyPr/>
                    <a:lstStyle/>
                    <a:p>
                      <a:r>
                        <a:rPr lang="en-GB" baseline="0" dirty="0"/>
                        <a:t>Not guaranteed quality data</a:t>
                      </a:r>
                    </a:p>
                  </a:txBody>
                  <a:tcPr/>
                </a:tc>
                <a:extLst>
                  <a:ext uri="{0D108BD9-81ED-4DB2-BD59-A6C34878D82A}">
                    <a16:rowId xmlns:a16="http://schemas.microsoft.com/office/drawing/2014/main" xmlns="" val="980571232"/>
                  </a:ext>
                </a:extLst>
              </a:tr>
              <a:tr h="319917">
                <a:tc>
                  <a:txBody>
                    <a:bodyPr/>
                    <a:lstStyle/>
                    <a:p>
                      <a:r>
                        <a:rPr lang="en-GB" dirty="0"/>
                        <a:t>You can see a person’s reaction</a:t>
                      </a:r>
                    </a:p>
                  </a:txBody>
                  <a:tcPr/>
                </a:tc>
                <a:tc>
                  <a:txBody>
                    <a:bodyPr/>
                    <a:lstStyle/>
                    <a:p>
                      <a:r>
                        <a:rPr lang="en-GB" dirty="0"/>
                        <a:t>Can be time consuming</a:t>
                      </a:r>
                    </a:p>
                  </a:txBody>
                  <a:tcPr/>
                </a:tc>
                <a:extLst>
                  <a:ext uri="{0D108BD9-81ED-4DB2-BD59-A6C34878D82A}">
                    <a16:rowId xmlns:a16="http://schemas.microsoft.com/office/drawing/2014/main" xmlns="" val="3576308428"/>
                  </a:ext>
                </a:extLst>
              </a:tr>
              <a:tr h="319917">
                <a:tc>
                  <a:txBody>
                    <a:bodyPr/>
                    <a:lstStyle/>
                    <a:p>
                      <a:r>
                        <a:rPr lang="en-GB" dirty="0"/>
                        <a:t>Can capture ques</a:t>
                      </a:r>
                    </a:p>
                  </a:txBody>
                  <a:tcPr/>
                </a:tc>
                <a:tc>
                  <a:txBody>
                    <a:bodyPr/>
                    <a:lstStyle/>
                    <a:p>
                      <a:endParaRPr lang="en-GB" dirty="0"/>
                    </a:p>
                  </a:txBody>
                  <a:tcPr/>
                </a:tc>
                <a:extLst>
                  <a:ext uri="{0D108BD9-81ED-4DB2-BD59-A6C34878D82A}">
                    <a16:rowId xmlns:a16="http://schemas.microsoft.com/office/drawing/2014/main" xmlns="" val="100956973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99277163"/>
              </p:ext>
            </p:extLst>
          </p:nvPr>
        </p:nvGraphicFramePr>
        <p:xfrm>
          <a:off x="2032000" y="4377264"/>
          <a:ext cx="6970684" cy="2377440"/>
        </p:xfrm>
        <a:graphic>
          <a:graphicData uri="http://schemas.openxmlformats.org/drawingml/2006/table">
            <a:tbl>
              <a:tblPr firstRow="1" bandRow="1" bandCol="1">
                <a:tableStyleId>{3C2FFA5D-87B4-456A-9821-1D502468CF0F}</a:tableStyleId>
              </a:tblPr>
              <a:tblGrid>
                <a:gridCol w="3485342">
                  <a:extLst>
                    <a:ext uri="{9D8B030D-6E8A-4147-A177-3AD203B41FA5}">
                      <a16:colId xmlns:a16="http://schemas.microsoft.com/office/drawing/2014/main" xmlns="" val="3721893702"/>
                    </a:ext>
                  </a:extLst>
                </a:gridCol>
                <a:gridCol w="3485342">
                  <a:extLst>
                    <a:ext uri="{9D8B030D-6E8A-4147-A177-3AD203B41FA5}">
                      <a16:colId xmlns:a16="http://schemas.microsoft.com/office/drawing/2014/main" xmlns="" val="2250671236"/>
                    </a:ext>
                  </a:extLst>
                </a:gridCol>
              </a:tblGrid>
              <a:tr h="319917">
                <a:tc>
                  <a:txBody>
                    <a:bodyPr/>
                    <a:lstStyle/>
                    <a:p>
                      <a:r>
                        <a:rPr lang="en-GB" dirty="0"/>
                        <a:t>Surveys</a:t>
                      </a:r>
                    </a:p>
                  </a:txBody>
                  <a:tcPr/>
                </a:tc>
                <a:tc>
                  <a:txBody>
                    <a:bodyPr/>
                    <a:lstStyle/>
                    <a:p>
                      <a:endParaRPr lang="en-GB" dirty="0"/>
                    </a:p>
                  </a:txBody>
                  <a:tcPr/>
                </a:tc>
                <a:extLst>
                  <a:ext uri="{0D108BD9-81ED-4DB2-BD59-A6C34878D82A}">
                    <a16:rowId xmlns:a16="http://schemas.microsoft.com/office/drawing/2014/main" xmlns="" val="88697807"/>
                  </a:ext>
                </a:extLst>
              </a:tr>
              <a:tr h="319917">
                <a:tc>
                  <a:txBody>
                    <a:bodyPr/>
                    <a:lstStyle/>
                    <a:p>
                      <a:r>
                        <a:rPr lang="en-GB" b="1" dirty="0"/>
                        <a:t>Advantages</a:t>
                      </a:r>
                    </a:p>
                  </a:txBody>
                  <a:tcPr/>
                </a:tc>
                <a:tc>
                  <a:txBody>
                    <a:bodyPr/>
                    <a:lstStyle/>
                    <a:p>
                      <a:r>
                        <a:rPr lang="en-GB" b="1" dirty="0"/>
                        <a:t>Disadvantages</a:t>
                      </a:r>
                    </a:p>
                  </a:txBody>
                  <a:tcPr/>
                </a:tc>
                <a:extLst>
                  <a:ext uri="{0D108BD9-81ED-4DB2-BD59-A6C34878D82A}">
                    <a16:rowId xmlns:a16="http://schemas.microsoft.com/office/drawing/2014/main" xmlns="" val="372745608"/>
                  </a:ext>
                </a:extLst>
              </a:tr>
              <a:tr h="319917">
                <a:tc>
                  <a:txBody>
                    <a:bodyPr/>
                    <a:lstStyle/>
                    <a:p>
                      <a:r>
                        <a:rPr lang="en-GB" baseline="0" dirty="0"/>
                        <a:t>Ability to collect a large amount of data, quickly</a:t>
                      </a:r>
                    </a:p>
                  </a:txBody>
                  <a:tcPr/>
                </a:tc>
                <a:tc>
                  <a:txBody>
                    <a:bodyPr/>
                    <a:lstStyle/>
                    <a:p>
                      <a:r>
                        <a:rPr lang="en-GB" baseline="0" dirty="0"/>
                        <a:t>Data will not always be accurate</a:t>
                      </a:r>
                    </a:p>
                  </a:txBody>
                  <a:tcPr/>
                </a:tc>
                <a:extLst>
                  <a:ext uri="{0D108BD9-81ED-4DB2-BD59-A6C34878D82A}">
                    <a16:rowId xmlns:a16="http://schemas.microsoft.com/office/drawing/2014/main" xmlns="" val="980571232"/>
                  </a:ext>
                </a:extLst>
              </a:tr>
              <a:tr h="319917">
                <a:tc>
                  <a:txBody>
                    <a:bodyPr/>
                    <a:lstStyle/>
                    <a:p>
                      <a:r>
                        <a:rPr lang="en-GB" dirty="0"/>
                        <a:t>Can be carried out in several different ways</a:t>
                      </a:r>
                    </a:p>
                  </a:txBody>
                  <a:tcPr/>
                </a:tc>
                <a:tc>
                  <a:txBody>
                    <a:bodyPr/>
                    <a:lstStyle/>
                    <a:p>
                      <a:r>
                        <a:rPr lang="en-GB" dirty="0"/>
                        <a:t>Questions may not always be valid to the person </a:t>
                      </a:r>
                    </a:p>
                  </a:txBody>
                  <a:tcPr/>
                </a:tc>
                <a:extLst>
                  <a:ext uri="{0D108BD9-81ED-4DB2-BD59-A6C34878D82A}">
                    <a16:rowId xmlns:a16="http://schemas.microsoft.com/office/drawing/2014/main" xmlns="" val="3576308428"/>
                  </a:ext>
                </a:extLst>
              </a:tr>
              <a:tr h="319917">
                <a:tc>
                  <a:txBody>
                    <a:bodyPr/>
                    <a:lstStyle/>
                    <a:p>
                      <a:r>
                        <a:rPr lang="en-GB" dirty="0"/>
                        <a:t>Easy to carry out</a:t>
                      </a:r>
                    </a:p>
                  </a:txBody>
                  <a:tcPr/>
                </a:tc>
                <a:tc>
                  <a:txBody>
                    <a:bodyPr/>
                    <a:lstStyle/>
                    <a:p>
                      <a:endParaRPr lang="en-GB" dirty="0"/>
                    </a:p>
                  </a:txBody>
                  <a:tcPr/>
                </a:tc>
                <a:extLst>
                  <a:ext uri="{0D108BD9-81ED-4DB2-BD59-A6C34878D82A}">
                    <a16:rowId xmlns:a16="http://schemas.microsoft.com/office/drawing/2014/main" xmlns="" val="1009569735"/>
                  </a:ext>
                </a:extLst>
              </a:tr>
            </a:tbl>
          </a:graphicData>
        </a:graphic>
      </p:graphicFrame>
    </p:spTree>
    <p:extLst>
      <p:ext uri="{BB962C8B-B14F-4D97-AF65-F5344CB8AC3E}">
        <p14:creationId xmlns:p14="http://schemas.microsoft.com/office/powerpoint/2010/main" val="337513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917578" y="80683"/>
            <a:ext cx="10572000" cy="61916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Methodology Diagram</a:t>
            </a:r>
          </a:p>
        </p:txBody>
      </p:sp>
      <p:pic>
        <p:nvPicPr>
          <p:cNvPr id="3" name="Picture 2">
            <a:extLst>
              <a:ext uri="{FF2B5EF4-FFF2-40B4-BE49-F238E27FC236}">
                <a16:creationId xmlns:a16="http://schemas.microsoft.com/office/drawing/2014/main" xmlns="" id="{605EB571-CD13-4103-98E3-FBCB1F3E11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
        <p:nvSpPr>
          <p:cNvPr id="5" name="Rounded Rectangle 4"/>
          <p:cNvSpPr/>
          <p:nvPr/>
        </p:nvSpPr>
        <p:spPr>
          <a:xfrm>
            <a:off x="945397" y="786340"/>
            <a:ext cx="2635135" cy="881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Questionnaires</a:t>
            </a:r>
          </a:p>
        </p:txBody>
      </p:sp>
      <p:sp>
        <p:nvSpPr>
          <p:cNvPr id="8" name="Rounded Rectangle 7"/>
          <p:cNvSpPr/>
          <p:nvPr/>
        </p:nvSpPr>
        <p:spPr>
          <a:xfrm>
            <a:off x="980550" y="2111433"/>
            <a:ext cx="2635135" cy="881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Handed out to parents, children and coaches</a:t>
            </a:r>
          </a:p>
        </p:txBody>
      </p:sp>
      <p:sp>
        <p:nvSpPr>
          <p:cNvPr id="9" name="Rounded Rectangle 8"/>
          <p:cNvSpPr/>
          <p:nvPr/>
        </p:nvSpPr>
        <p:spPr>
          <a:xfrm>
            <a:off x="980550" y="3423049"/>
            <a:ext cx="2635135" cy="881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Collected and Analysed</a:t>
            </a:r>
          </a:p>
        </p:txBody>
      </p:sp>
      <p:sp>
        <p:nvSpPr>
          <p:cNvPr id="10" name="Rounded Rectangle 9"/>
          <p:cNvSpPr/>
          <p:nvPr/>
        </p:nvSpPr>
        <p:spPr>
          <a:xfrm>
            <a:off x="4552428" y="2142102"/>
            <a:ext cx="2635135" cy="881149"/>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Face to Face Interviews</a:t>
            </a:r>
          </a:p>
        </p:txBody>
      </p:sp>
      <p:sp>
        <p:nvSpPr>
          <p:cNvPr id="11" name="Rounded Rectangle 10"/>
          <p:cNvSpPr/>
          <p:nvPr/>
        </p:nvSpPr>
        <p:spPr>
          <a:xfrm>
            <a:off x="4552428" y="786233"/>
            <a:ext cx="2635135" cy="881149"/>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Interviews</a:t>
            </a:r>
          </a:p>
        </p:txBody>
      </p:sp>
      <p:sp>
        <p:nvSpPr>
          <p:cNvPr id="12" name="Rounded Rectangle 11"/>
          <p:cNvSpPr/>
          <p:nvPr/>
        </p:nvSpPr>
        <p:spPr>
          <a:xfrm>
            <a:off x="8158073" y="751855"/>
            <a:ext cx="2635135" cy="88114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Surveys</a:t>
            </a:r>
          </a:p>
        </p:txBody>
      </p:sp>
      <p:sp>
        <p:nvSpPr>
          <p:cNvPr id="13" name="Rounded Rectangle 12"/>
          <p:cNvSpPr/>
          <p:nvPr/>
        </p:nvSpPr>
        <p:spPr>
          <a:xfrm>
            <a:off x="8124305" y="2142102"/>
            <a:ext cx="2635135" cy="88114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Surveys to be handed out on a match day/training session</a:t>
            </a:r>
          </a:p>
        </p:txBody>
      </p:sp>
      <p:sp>
        <p:nvSpPr>
          <p:cNvPr id="14" name="Rounded Rectangle 13"/>
          <p:cNvSpPr/>
          <p:nvPr/>
        </p:nvSpPr>
        <p:spPr>
          <a:xfrm>
            <a:off x="8182494" y="3423049"/>
            <a:ext cx="2635135" cy="88114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Collected and Analysed</a:t>
            </a:r>
          </a:p>
        </p:txBody>
      </p:sp>
      <p:sp>
        <p:nvSpPr>
          <p:cNvPr id="15" name="Rounded Rectangle 14"/>
          <p:cNvSpPr/>
          <p:nvPr/>
        </p:nvSpPr>
        <p:spPr>
          <a:xfrm>
            <a:off x="4581522" y="3423049"/>
            <a:ext cx="2635135" cy="881149"/>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Analysed and put into readable graphs/pie charts</a:t>
            </a:r>
          </a:p>
        </p:txBody>
      </p:sp>
      <p:cxnSp>
        <p:nvCxnSpPr>
          <p:cNvPr id="17" name="Straight Connector 16"/>
          <p:cNvCxnSpPr>
            <a:stCxn id="5" idx="2"/>
          </p:cNvCxnSpPr>
          <p:nvPr/>
        </p:nvCxnSpPr>
        <p:spPr>
          <a:xfrm flipH="1">
            <a:off x="2262964" y="1667489"/>
            <a:ext cx="1" cy="369129"/>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2262963" y="3023251"/>
            <a:ext cx="1" cy="3691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1" idx="2"/>
            <a:endCxn id="10" idx="0"/>
          </p:cNvCxnSpPr>
          <p:nvPr/>
        </p:nvCxnSpPr>
        <p:spPr>
          <a:xfrm>
            <a:off x="5869996" y="1667382"/>
            <a:ext cx="0" cy="4747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5869994" y="3014545"/>
            <a:ext cx="1" cy="3691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9429919" y="1685013"/>
            <a:ext cx="1" cy="3691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9427663" y="3014545"/>
            <a:ext cx="1" cy="36912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8134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917578" y="80683"/>
            <a:ext cx="10572000" cy="61916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EXAMPLE QUESTIONNAIRE</a:t>
            </a:r>
          </a:p>
        </p:txBody>
      </p:sp>
      <p:pic>
        <p:nvPicPr>
          <p:cNvPr id="5" name="Picture 4"/>
          <p:cNvPicPr>
            <a:picLocks noChangeAspect="1"/>
          </p:cNvPicPr>
          <p:nvPr/>
        </p:nvPicPr>
        <p:blipFill rotWithShape="1">
          <a:blip r:embed="rId2"/>
          <a:srcRect l="488" b="18089"/>
          <a:stretch/>
        </p:blipFill>
        <p:spPr>
          <a:xfrm>
            <a:off x="2551471" y="699847"/>
            <a:ext cx="6957282" cy="189587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875" y="3378200"/>
            <a:ext cx="4019550" cy="1519830"/>
          </a:xfrm>
          <a:prstGeom prst="rect">
            <a:avLst/>
          </a:prstGeom>
        </p:spPr>
      </p:pic>
      <p:sp>
        <p:nvSpPr>
          <p:cNvPr id="6" name="TextBox 5"/>
          <p:cNvSpPr txBox="1"/>
          <p:nvPr/>
        </p:nvSpPr>
        <p:spPr>
          <a:xfrm>
            <a:off x="4514850" y="3310418"/>
            <a:ext cx="6438900" cy="646331"/>
          </a:xfrm>
          <a:prstGeom prst="rect">
            <a:avLst/>
          </a:prstGeom>
          <a:noFill/>
        </p:spPr>
        <p:txBody>
          <a:bodyPr wrap="square" rtlCol="0">
            <a:spAutoFit/>
          </a:bodyPr>
          <a:lstStyle/>
          <a:p>
            <a:r>
              <a:rPr lang="en-GB" dirty="0"/>
              <a:t>Kumar (2014. P204) states ‘a Likert scale can help to assess the intensity of a persons attitude to a particular topic in question’ </a:t>
            </a:r>
          </a:p>
        </p:txBody>
      </p:sp>
    </p:spTree>
    <p:extLst>
      <p:ext uri="{BB962C8B-B14F-4D97-AF65-F5344CB8AC3E}">
        <p14:creationId xmlns:p14="http://schemas.microsoft.com/office/powerpoint/2010/main" val="184721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917578" y="80683"/>
            <a:ext cx="10572000" cy="61916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ethics Form</a:t>
            </a:r>
          </a:p>
        </p:txBody>
      </p:sp>
      <p:pic>
        <p:nvPicPr>
          <p:cNvPr id="4" name="Picture 3">
            <a:extLst>
              <a:ext uri="{FF2B5EF4-FFF2-40B4-BE49-F238E27FC236}">
                <a16:creationId xmlns:a16="http://schemas.microsoft.com/office/drawing/2014/main" xmlns="" id="{D04050FC-CC4B-4029-9CF0-A19A21C5AF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pic>
        <p:nvPicPr>
          <p:cNvPr id="5" name="Picture 4"/>
          <p:cNvPicPr>
            <a:picLocks noChangeAspect="1"/>
          </p:cNvPicPr>
          <p:nvPr/>
        </p:nvPicPr>
        <p:blipFill>
          <a:blip r:embed="rId3"/>
          <a:stretch>
            <a:fillRect/>
          </a:stretch>
        </p:blipFill>
        <p:spPr>
          <a:xfrm>
            <a:off x="2508671" y="694967"/>
            <a:ext cx="3776662" cy="5366835"/>
          </a:xfrm>
          <a:prstGeom prst="rect">
            <a:avLst/>
          </a:prstGeom>
        </p:spPr>
      </p:pic>
      <p:pic>
        <p:nvPicPr>
          <p:cNvPr id="6" name="Picture 5"/>
          <p:cNvPicPr>
            <a:picLocks noChangeAspect="1"/>
          </p:cNvPicPr>
          <p:nvPr/>
        </p:nvPicPr>
        <p:blipFill>
          <a:blip r:embed="rId4"/>
          <a:stretch>
            <a:fillRect/>
          </a:stretch>
        </p:blipFill>
        <p:spPr>
          <a:xfrm>
            <a:off x="6285333" y="699846"/>
            <a:ext cx="3776662" cy="5376593"/>
          </a:xfrm>
          <a:prstGeom prst="rect">
            <a:avLst/>
          </a:prstGeom>
        </p:spPr>
      </p:pic>
    </p:spTree>
    <p:extLst>
      <p:ext uri="{BB962C8B-B14F-4D97-AF65-F5344CB8AC3E}">
        <p14:creationId xmlns:p14="http://schemas.microsoft.com/office/powerpoint/2010/main" val="367947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B4BD71-BE43-4AE8-9BC8-0FF15F91A709}"/>
              </a:ext>
            </a:extLst>
          </p:cNvPr>
          <p:cNvSpPr txBox="1">
            <a:spLocks/>
          </p:cNvSpPr>
          <p:nvPr/>
        </p:nvSpPr>
        <p:spPr>
          <a:xfrm>
            <a:off x="810001" y="80682"/>
            <a:ext cx="10572000" cy="60123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Methodology -Validity and reliability</a:t>
            </a:r>
          </a:p>
        </p:txBody>
      </p:sp>
      <p:pic>
        <p:nvPicPr>
          <p:cNvPr id="4" name="Picture 3">
            <a:extLst>
              <a:ext uri="{FF2B5EF4-FFF2-40B4-BE49-F238E27FC236}">
                <a16:creationId xmlns:a16="http://schemas.microsoft.com/office/drawing/2014/main" xmlns="" id="{D04050FC-CC4B-4029-9CF0-A19A21C5AF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27254"/>
            <a:ext cx="945397" cy="947371"/>
          </a:xfrm>
          <a:prstGeom prst="rect">
            <a:avLst/>
          </a:prstGeom>
        </p:spPr>
      </p:pic>
      <p:sp>
        <p:nvSpPr>
          <p:cNvPr id="5" name="TextBox 4"/>
          <p:cNvSpPr txBox="1"/>
          <p:nvPr/>
        </p:nvSpPr>
        <p:spPr>
          <a:xfrm>
            <a:off x="945397" y="752475"/>
            <a:ext cx="9646403" cy="1754326"/>
          </a:xfrm>
          <a:prstGeom prst="rect">
            <a:avLst/>
          </a:prstGeom>
          <a:noFill/>
        </p:spPr>
        <p:txBody>
          <a:bodyPr wrap="square" rtlCol="0">
            <a:spAutoFit/>
          </a:bodyPr>
          <a:lstStyle/>
          <a:p>
            <a:r>
              <a:rPr lang="en-GB" b="1" dirty="0"/>
              <a:t>Validity </a:t>
            </a:r>
          </a:p>
          <a:p>
            <a:pPr marL="285750" indent="-285750">
              <a:buFont typeface="Arial" panose="020B0604020202020204" pitchFamily="34" charset="0"/>
              <a:buChar char="•"/>
            </a:pPr>
            <a:r>
              <a:rPr lang="en-GB" dirty="0"/>
              <a:t>Primary Resources, will include data gathered from people who have experience/insight into the game.</a:t>
            </a:r>
          </a:p>
          <a:p>
            <a:pPr marL="285750" indent="-285750">
              <a:buFont typeface="Arial" panose="020B0604020202020204" pitchFamily="34" charset="0"/>
              <a:buChar char="•"/>
            </a:pPr>
            <a:r>
              <a:rPr lang="en-GB" dirty="0"/>
              <a:t>Secondary Resources are valid as they have been researched from academic books, journals and government documents.</a:t>
            </a:r>
          </a:p>
          <a:p>
            <a:r>
              <a:rPr lang="en-GB" dirty="0"/>
              <a:t>			 </a:t>
            </a:r>
            <a:endParaRPr lang="en-GB" b="1" dirty="0"/>
          </a:p>
        </p:txBody>
      </p:sp>
      <p:sp>
        <p:nvSpPr>
          <p:cNvPr id="6" name="TextBox 5"/>
          <p:cNvSpPr txBox="1"/>
          <p:nvPr/>
        </p:nvSpPr>
        <p:spPr>
          <a:xfrm>
            <a:off x="945397" y="2254195"/>
            <a:ext cx="9153525" cy="1477328"/>
          </a:xfrm>
          <a:prstGeom prst="rect">
            <a:avLst/>
          </a:prstGeom>
          <a:noFill/>
        </p:spPr>
        <p:txBody>
          <a:bodyPr wrap="square" rtlCol="0">
            <a:spAutoFit/>
          </a:bodyPr>
          <a:lstStyle/>
          <a:p>
            <a:r>
              <a:rPr lang="en-GB" b="1" dirty="0"/>
              <a:t>Reliability</a:t>
            </a:r>
          </a:p>
          <a:p>
            <a:pPr marL="285750" indent="-285750">
              <a:buFont typeface="Arial" panose="020B0604020202020204" pitchFamily="34" charset="0"/>
              <a:buChar char="•"/>
            </a:pPr>
            <a:r>
              <a:rPr lang="en-GB" dirty="0"/>
              <a:t>Primary Resources are reliable, as the questionnaire’s handed out shall be tailored to the topic in question.</a:t>
            </a:r>
          </a:p>
          <a:p>
            <a:pPr marL="285750" indent="-285750">
              <a:buFont typeface="Arial" panose="020B0604020202020204" pitchFamily="34" charset="0"/>
              <a:buChar char="•"/>
            </a:pPr>
            <a:r>
              <a:rPr lang="en-GB" dirty="0"/>
              <a:t>Secondary Resources will be reliable as the research will have been done on up to date journals, academic books and government documents.  </a:t>
            </a:r>
          </a:p>
        </p:txBody>
      </p:sp>
    </p:spTree>
    <p:extLst>
      <p:ext uri="{BB962C8B-B14F-4D97-AF65-F5344CB8AC3E}">
        <p14:creationId xmlns:p14="http://schemas.microsoft.com/office/powerpoint/2010/main" val="234604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9596EB-DA1B-40A7-B62C-2C4F7AD5602C}"/>
              </a:ext>
            </a:extLst>
          </p:cNvPr>
          <p:cNvSpPr txBox="1">
            <a:spLocks/>
          </p:cNvSpPr>
          <p:nvPr/>
        </p:nvSpPr>
        <p:spPr>
          <a:xfrm>
            <a:off x="810001" y="80682"/>
            <a:ext cx="10572000" cy="601233"/>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Methodology – ethics and confidentiality</a:t>
            </a:r>
          </a:p>
        </p:txBody>
      </p:sp>
      <p:sp>
        <p:nvSpPr>
          <p:cNvPr id="3" name="TextBox 2">
            <a:extLst>
              <a:ext uri="{FF2B5EF4-FFF2-40B4-BE49-F238E27FC236}">
                <a16:creationId xmlns:a16="http://schemas.microsoft.com/office/drawing/2014/main" xmlns="" id="{22481772-19AE-4198-8F0D-9F00C4101EFF}"/>
              </a:ext>
            </a:extLst>
          </p:cNvPr>
          <p:cNvSpPr txBox="1"/>
          <p:nvPr/>
        </p:nvSpPr>
        <p:spPr>
          <a:xfrm>
            <a:off x="810001" y="681915"/>
            <a:ext cx="10873999" cy="2031325"/>
          </a:xfrm>
          <a:prstGeom prst="rect">
            <a:avLst/>
          </a:prstGeom>
          <a:noFill/>
        </p:spPr>
        <p:txBody>
          <a:bodyPr wrap="square" rtlCol="0">
            <a:spAutoFit/>
          </a:bodyPr>
          <a:lstStyle/>
          <a:p>
            <a:pPr marL="285750" indent="-285750">
              <a:buFont typeface="Arial" panose="020B0604020202020204" pitchFamily="34" charset="0"/>
              <a:buChar char="•"/>
            </a:pPr>
            <a:r>
              <a:rPr lang="en-GB" dirty="0"/>
              <a:t>Before conducting any research, an ethics form shall be completed</a:t>
            </a:r>
          </a:p>
          <a:p>
            <a:pPr marL="285750" indent="-285750">
              <a:buFont typeface="Arial" panose="020B0604020202020204" pitchFamily="34" charset="0"/>
              <a:buChar char="•"/>
            </a:pPr>
            <a:r>
              <a:rPr lang="en-GB" dirty="0"/>
              <a:t>Permission from parents shall be asked for before undertaking any research with children under 16.</a:t>
            </a:r>
          </a:p>
          <a:p>
            <a:pPr marL="285750" indent="-285750">
              <a:buFont typeface="Arial" panose="020B0604020202020204" pitchFamily="34" charset="0"/>
              <a:buChar char="•"/>
            </a:pPr>
            <a:endParaRPr lang="en-GB" dirty="0">
              <a:latin typeface="Century Gothic" panose="020B0502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 data shall be kept private and confidential.</a:t>
            </a:r>
          </a:p>
          <a:p>
            <a:pPr marL="285750" indent="-285750">
              <a:buFont typeface="Arial" panose="020B0604020202020204" pitchFamily="34" charset="0"/>
              <a:buChar char="•"/>
            </a:pPr>
            <a:r>
              <a:rPr lang="en-GB" dirty="0"/>
              <a:t>All data that is collected shall be kept secure on a USB stick which is password protected. </a:t>
            </a:r>
          </a:p>
          <a:p>
            <a:pPr marL="285750" indent="-285750">
              <a:buFont typeface="Arial" panose="020B0604020202020204" pitchFamily="34" charset="0"/>
              <a:buChar char="•"/>
            </a:pPr>
            <a:r>
              <a:rPr lang="en-GB" dirty="0"/>
              <a:t>Qualified FAW coach, with a valid and up to date DBS Certificate.</a:t>
            </a:r>
          </a:p>
        </p:txBody>
      </p:sp>
    </p:spTree>
    <p:extLst>
      <p:ext uri="{BB962C8B-B14F-4D97-AF65-F5344CB8AC3E}">
        <p14:creationId xmlns:p14="http://schemas.microsoft.com/office/powerpoint/2010/main" val="196416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134471"/>
            <a:ext cx="10572000" cy="780527"/>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Timeline</a:t>
            </a:r>
          </a:p>
        </p:txBody>
      </p:sp>
      <p:pic>
        <p:nvPicPr>
          <p:cNvPr id="3" name="Picture 2">
            <a:extLst>
              <a:ext uri="{FF2B5EF4-FFF2-40B4-BE49-F238E27FC236}">
                <a16:creationId xmlns:a16="http://schemas.microsoft.com/office/drawing/2014/main" xmlns="" id="{D04050FC-CC4B-4029-9CF0-A19A21C5AF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pic>
        <p:nvPicPr>
          <p:cNvPr id="8" name="Picture 7">
            <a:extLst>
              <a:ext uri="{FF2B5EF4-FFF2-40B4-BE49-F238E27FC236}">
                <a16:creationId xmlns:a16="http://schemas.microsoft.com/office/drawing/2014/main" xmlns="" id="{990773CA-A5A8-4503-AB60-AC10D7C2998B}"/>
              </a:ext>
            </a:extLst>
          </p:cNvPr>
          <p:cNvPicPr>
            <a:picLocks noChangeAspect="1"/>
          </p:cNvPicPr>
          <p:nvPr/>
        </p:nvPicPr>
        <p:blipFill>
          <a:blip r:embed="rId3"/>
          <a:stretch>
            <a:fillRect/>
          </a:stretch>
        </p:blipFill>
        <p:spPr>
          <a:xfrm>
            <a:off x="682170" y="648236"/>
            <a:ext cx="10827659" cy="5262391"/>
          </a:xfrm>
          <a:prstGeom prst="rect">
            <a:avLst/>
          </a:prstGeom>
        </p:spPr>
      </p:pic>
    </p:spTree>
    <p:extLst>
      <p:ext uri="{BB962C8B-B14F-4D97-AF65-F5344CB8AC3E}">
        <p14:creationId xmlns:p14="http://schemas.microsoft.com/office/powerpoint/2010/main" val="389114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a:xfrm>
            <a:off x="810001" y="206824"/>
            <a:ext cx="10572000" cy="434974"/>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800" dirty="0"/>
              <a:t>How can a nation continue a legacy, if facilities and pitches are no longer available and affordable in the local community?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005" y="1730186"/>
            <a:ext cx="3927256" cy="2733115"/>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8261" y="1740019"/>
            <a:ext cx="3248585" cy="273311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6846" y="1730186"/>
            <a:ext cx="3251201" cy="273311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08729" y="4898533"/>
            <a:ext cx="1467411" cy="1306311"/>
          </a:xfrm>
          <a:prstGeom prst="rect">
            <a:avLst/>
          </a:prstGeom>
        </p:spPr>
      </p:pic>
      <p:sp>
        <p:nvSpPr>
          <p:cNvPr id="9" name="TextBox 8"/>
          <p:cNvSpPr txBox="1"/>
          <p:nvPr/>
        </p:nvSpPr>
        <p:spPr>
          <a:xfrm>
            <a:off x="4918261" y="4905358"/>
            <a:ext cx="6499786" cy="646331"/>
          </a:xfrm>
          <a:prstGeom prst="rect">
            <a:avLst/>
          </a:prstGeom>
          <a:noFill/>
        </p:spPr>
        <p:txBody>
          <a:bodyPr wrap="square" rtlCol="0">
            <a:spAutoFit/>
          </a:bodyPr>
          <a:lstStyle/>
          <a:p>
            <a:r>
              <a:rPr lang="en-GB" dirty="0"/>
              <a:t>Where will the next Gareth Bale come from with no grass roots local facilities ?</a:t>
            </a:r>
          </a:p>
        </p:txBody>
      </p:sp>
      <p:pic>
        <p:nvPicPr>
          <p:cNvPr id="10" name="Picture 9">
            <a:extLst>
              <a:ext uri="{FF2B5EF4-FFF2-40B4-BE49-F238E27FC236}">
                <a16:creationId xmlns:a16="http://schemas.microsoft.com/office/drawing/2014/main" xmlns="" id="{87352F43-1580-44D9-9261-2A03BDB085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Tree>
    <p:extLst>
      <p:ext uri="{BB962C8B-B14F-4D97-AF65-F5344CB8AC3E}">
        <p14:creationId xmlns:p14="http://schemas.microsoft.com/office/powerpoint/2010/main" val="46450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80682"/>
            <a:ext cx="10572000" cy="583304"/>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Bibliography</a:t>
            </a:r>
          </a:p>
        </p:txBody>
      </p:sp>
      <p:pic>
        <p:nvPicPr>
          <p:cNvPr id="3" name="Picture 2">
            <a:extLst>
              <a:ext uri="{FF2B5EF4-FFF2-40B4-BE49-F238E27FC236}">
                <a16:creationId xmlns:a16="http://schemas.microsoft.com/office/drawing/2014/main" xmlns="" id="{AE97F456-D0FF-414E-95CF-BFBA77B863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10628"/>
            <a:ext cx="945397" cy="947371"/>
          </a:xfrm>
          <a:prstGeom prst="rect">
            <a:avLst/>
          </a:prstGeom>
        </p:spPr>
      </p:pic>
      <p:sp>
        <p:nvSpPr>
          <p:cNvPr id="5" name="TextBox 4"/>
          <p:cNvSpPr txBox="1"/>
          <p:nvPr/>
        </p:nvSpPr>
        <p:spPr>
          <a:xfrm>
            <a:off x="810001" y="569327"/>
            <a:ext cx="10989929" cy="6647974"/>
          </a:xfrm>
          <a:prstGeom prst="rect">
            <a:avLst/>
          </a:prstGeom>
          <a:noFill/>
        </p:spPr>
        <p:txBody>
          <a:bodyPr wrap="square" rtlCol="0">
            <a:spAutoFit/>
          </a:bodyPr>
          <a:lstStyle/>
          <a:p>
            <a:r>
              <a:rPr lang="en-GB" sz="1400" dirty="0"/>
              <a:t>Department of Culture, Media and Sport,2010</a:t>
            </a:r>
          </a:p>
          <a:p>
            <a:r>
              <a:rPr lang="en-GB" sz="1400" dirty="0">
                <a:hlinkClick r:id="rId3"/>
              </a:rPr>
              <a:t>https://www.gov.uk/government/uploads/system/uploads/attachment_data/file/137997/TP_Barriersrreport.pdf</a:t>
            </a:r>
            <a:endParaRPr lang="en-GB" sz="1400" dirty="0"/>
          </a:p>
          <a:p>
            <a:r>
              <a:rPr lang="en-GB" sz="1400" dirty="0"/>
              <a:t>Date Accessed – (3</a:t>
            </a:r>
            <a:r>
              <a:rPr lang="en-GB" sz="1400" baseline="30000" dirty="0"/>
              <a:t>rd</a:t>
            </a:r>
            <a:r>
              <a:rPr lang="en-GB" sz="1400" dirty="0"/>
              <a:t> November, 2017)</a:t>
            </a:r>
          </a:p>
          <a:p>
            <a:endParaRPr lang="en-GB" sz="1400" dirty="0"/>
          </a:p>
          <a:p>
            <a:r>
              <a:rPr lang="en-GB" sz="1400" dirty="0"/>
              <a:t>Sporting Future, First Annual Report, February 2017</a:t>
            </a:r>
          </a:p>
          <a:p>
            <a:r>
              <a:rPr lang="en-GB" sz="1400" dirty="0">
                <a:hlinkClick r:id="rId4"/>
              </a:rPr>
              <a:t>https://www.gov.uk/government/uploads/system/uploads/attachment_data/file/590578/Sporting_Future_-_first_annual_report_final.pdf</a:t>
            </a:r>
            <a:endParaRPr lang="en-GB" sz="1400" dirty="0"/>
          </a:p>
          <a:p>
            <a:r>
              <a:rPr lang="en-GB" sz="1400" dirty="0"/>
              <a:t>Date Accessed – (3</a:t>
            </a:r>
            <a:r>
              <a:rPr lang="en-GB" sz="1400" baseline="30000" dirty="0"/>
              <a:t>rd</a:t>
            </a:r>
            <a:r>
              <a:rPr lang="en-GB" sz="1400" dirty="0"/>
              <a:t> November, 2017)</a:t>
            </a:r>
          </a:p>
          <a:p>
            <a:endParaRPr lang="en-GB" dirty="0"/>
          </a:p>
          <a:p>
            <a:r>
              <a:rPr lang="en-GB" sz="1400" dirty="0"/>
              <a:t>Carmarthenshire School Sport Survey (No Date)</a:t>
            </a:r>
          </a:p>
          <a:p>
            <a:r>
              <a:rPr lang="en-GB" sz="1400" dirty="0">
                <a:hlinkClick r:id="rId5"/>
              </a:rPr>
              <a:t>http://www.sport.wales/media/1656484/carmarthenshire.pdf</a:t>
            </a:r>
            <a:endParaRPr lang="en-GB" sz="1400" dirty="0"/>
          </a:p>
          <a:p>
            <a:r>
              <a:rPr lang="en-GB" sz="1400" dirty="0"/>
              <a:t>Date Accessed – (3</a:t>
            </a:r>
            <a:r>
              <a:rPr lang="en-GB" sz="1400" baseline="30000" dirty="0"/>
              <a:t>rd</a:t>
            </a:r>
            <a:r>
              <a:rPr lang="en-GB" sz="1400" dirty="0"/>
              <a:t> November, 2017)</a:t>
            </a:r>
          </a:p>
          <a:p>
            <a:endParaRPr lang="en-GB" dirty="0"/>
          </a:p>
          <a:p>
            <a:r>
              <a:rPr lang="en-GB" sz="1400" dirty="0"/>
              <a:t>Who is Hooked on Sport? (2014)</a:t>
            </a:r>
          </a:p>
          <a:p>
            <a:r>
              <a:rPr lang="en-GB" sz="1400" dirty="0">
                <a:hlinkClick r:id="rId6"/>
              </a:rPr>
              <a:t>http://sport.wales/media/1685977/1._who_is_hooked_on_sport.pdf</a:t>
            </a:r>
            <a:endParaRPr lang="en-GB" sz="1400" dirty="0"/>
          </a:p>
          <a:p>
            <a:r>
              <a:rPr lang="en-GB" sz="1400" dirty="0"/>
              <a:t>Date Accessed – (3</a:t>
            </a:r>
            <a:r>
              <a:rPr lang="en-GB" sz="1400" baseline="30000" dirty="0"/>
              <a:t>rd</a:t>
            </a:r>
            <a:r>
              <a:rPr lang="en-GB" sz="1400" dirty="0"/>
              <a:t> November, 2017)</a:t>
            </a:r>
          </a:p>
          <a:p>
            <a:endParaRPr lang="en-GB" sz="1600" dirty="0"/>
          </a:p>
          <a:p>
            <a:r>
              <a:rPr lang="en-GB" sz="1400" dirty="0" err="1"/>
              <a:t>Skates.K</a:t>
            </a:r>
            <a:r>
              <a:rPr lang="en-GB" sz="1400" dirty="0"/>
              <a:t> , (2014) (Facilities for Future Generations, March 2016)</a:t>
            </a:r>
          </a:p>
          <a:p>
            <a:r>
              <a:rPr lang="en-GB" sz="1400" dirty="0">
                <a:hlinkClick r:id="rId7"/>
              </a:rPr>
              <a:t>http://sport.wales/media/1701808/1165_sports_wales_facilities_for_future_generations_report_v8.pdf</a:t>
            </a:r>
            <a:endParaRPr lang="en-GB" sz="1400" dirty="0"/>
          </a:p>
          <a:p>
            <a:r>
              <a:rPr lang="en-GB" sz="1400" dirty="0"/>
              <a:t>Date Accessed – (3</a:t>
            </a:r>
            <a:r>
              <a:rPr lang="en-GB" sz="1400" baseline="30000" dirty="0"/>
              <a:t>rd</a:t>
            </a:r>
            <a:r>
              <a:rPr lang="en-GB" sz="1400" dirty="0"/>
              <a:t> November, 2017)</a:t>
            </a:r>
          </a:p>
          <a:p>
            <a:endParaRPr lang="en-GB" dirty="0"/>
          </a:p>
          <a:p>
            <a:r>
              <a:rPr lang="en-GB" sz="1400" dirty="0"/>
              <a:t>Sport England (No Date)</a:t>
            </a:r>
          </a:p>
          <a:p>
            <a:r>
              <a:rPr lang="en-GB" sz="1400" dirty="0">
                <a:hlinkClick r:id="rId8"/>
              </a:rPr>
              <a:t>https://www.ukcoaching.org/sites/default/files/sports%20coach%20UK%20Satellite%20Clubs%20Animations%20Motivations.pdf</a:t>
            </a:r>
            <a:endParaRPr lang="en-GB" sz="1400" dirty="0"/>
          </a:p>
          <a:p>
            <a:r>
              <a:rPr lang="en-GB" sz="1400" dirty="0"/>
              <a:t>Date Accessed – (3</a:t>
            </a:r>
            <a:r>
              <a:rPr lang="en-GB" sz="1400" baseline="30000" dirty="0"/>
              <a:t>rd</a:t>
            </a:r>
            <a:r>
              <a:rPr lang="en-GB" sz="1400" dirty="0"/>
              <a:t> November, 2017)</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6222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810001" y="80682"/>
            <a:ext cx="10572000" cy="583304"/>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u="sng" dirty="0">
                <a:latin typeface="Century Gothic" panose="020B0502020202020204" pitchFamily="34" charset="0"/>
                <a:cs typeface="Arial" panose="020B0604020202020204" pitchFamily="34" charset="0"/>
              </a:rPr>
              <a:t>Bibliography</a:t>
            </a:r>
          </a:p>
        </p:txBody>
      </p:sp>
      <p:sp>
        <p:nvSpPr>
          <p:cNvPr id="3" name="Rectangle 2"/>
          <p:cNvSpPr/>
          <p:nvPr/>
        </p:nvSpPr>
        <p:spPr>
          <a:xfrm>
            <a:off x="810001" y="758309"/>
            <a:ext cx="5628079" cy="369332"/>
          </a:xfrm>
          <a:prstGeom prst="rect">
            <a:avLst/>
          </a:prstGeom>
        </p:spPr>
        <p:txBody>
          <a:bodyPr wrap="none">
            <a:spAutoFit/>
          </a:bodyPr>
          <a:lstStyle/>
          <a:p>
            <a:r>
              <a:rPr lang="en-GB" dirty="0"/>
              <a:t>Kumar, R. (2014). </a:t>
            </a:r>
            <a:r>
              <a:rPr lang="en-GB" i="1" dirty="0"/>
              <a:t>Research methodology</a:t>
            </a:r>
            <a:r>
              <a:rPr lang="en-GB" dirty="0"/>
              <a:t>. Los Angeles: SAGE.</a:t>
            </a:r>
          </a:p>
        </p:txBody>
      </p:sp>
    </p:spTree>
    <p:extLst>
      <p:ext uri="{BB962C8B-B14F-4D97-AF65-F5344CB8AC3E}">
        <p14:creationId xmlns:p14="http://schemas.microsoft.com/office/powerpoint/2010/main" val="177761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E37B80F3-4E22-4304-98DA-39952282F965}"/>
              </a:ext>
            </a:extLst>
          </p:cNvPr>
          <p:cNvSpPr txBox="1"/>
          <p:nvPr/>
        </p:nvSpPr>
        <p:spPr>
          <a:xfrm>
            <a:off x="4064277" y="6150114"/>
            <a:ext cx="7229475" cy="707886"/>
          </a:xfrm>
          <a:prstGeom prst="rect">
            <a:avLst/>
          </a:prstGeom>
          <a:noFill/>
        </p:spPr>
        <p:txBody>
          <a:bodyPr wrap="square" rtlCol="0">
            <a:spAutoFit/>
          </a:bodyPr>
          <a:lstStyle/>
          <a:p>
            <a:r>
              <a:rPr lang="en-GB" sz="4000" dirty="0">
                <a:solidFill>
                  <a:schemeClr val="bg1"/>
                </a:solidFill>
              </a:rPr>
              <a:t>Any Questions ?</a:t>
            </a:r>
          </a:p>
        </p:txBody>
      </p:sp>
    </p:spTree>
    <p:extLst>
      <p:ext uri="{BB962C8B-B14F-4D97-AF65-F5344CB8AC3E}">
        <p14:creationId xmlns:p14="http://schemas.microsoft.com/office/powerpoint/2010/main" val="3390249189"/>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507</TotalTime>
  <Words>1442</Words>
  <Application>Microsoft Office PowerPoint</Application>
  <PresentationFormat>Widescreen</PresentationFormat>
  <Paragraphs>199</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Gill Sans MT</vt:lpstr>
      <vt:lpstr>Gallery</vt:lpstr>
      <vt:lpstr>Sports Industry Research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Industry Research Project</dc:title>
  <dc:creator>Jonathan Booth</dc:creator>
  <cp:lastModifiedBy>Andrew Thomas</cp:lastModifiedBy>
  <cp:revision>77</cp:revision>
  <dcterms:created xsi:type="dcterms:W3CDTF">2017-10-27T10:56:51Z</dcterms:created>
  <dcterms:modified xsi:type="dcterms:W3CDTF">2017-11-16T18:57:16Z</dcterms:modified>
</cp:coreProperties>
</file>