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02" r:id="rId1"/>
  </p:sldMasterIdLst>
  <p:sldIdLst>
    <p:sldId id="256" r:id="rId2"/>
    <p:sldId id="257" r:id="rId3"/>
    <p:sldId id="258" r:id="rId4"/>
    <p:sldId id="259" r:id="rId5"/>
    <p:sldId id="260" r:id="rId6"/>
    <p:sldId id="263"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7C00DF-DB12-5E53-7F99-DC6A0B6819A1}" v="27" dt="2025-10-11T15:43:43.6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dirty="0"/>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770499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03558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dirty="0"/>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020725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44080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720910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253589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57497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75375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03724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11/1/2025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368607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587255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5511795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934298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1034360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144534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246177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56703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11/1/2025</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41193156"/>
      </p:ext>
    </p:extLst>
  </p:cSld>
  <p:clrMap bg1="dk1" tx1="lt1" bg2="dk2" tx2="lt2" accent1="accent1" accent2="accent2" accent3="accent3" accent4="accent4" accent5="accent5" accent6="accent6" hlink="hlink" folHlink="folHlink"/>
  <p:sldLayoutIdLst>
    <p:sldLayoutId id="2147484103" r:id="rId1"/>
    <p:sldLayoutId id="2147484104" r:id="rId2"/>
    <p:sldLayoutId id="2147484105" r:id="rId3"/>
    <p:sldLayoutId id="2147484106" r:id="rId4"/>
    <p:sldLayoutId id="2147484107" r:id="rId5"/>
    <p:sldLayoutId id="2147484108" r:id="rId6"/>
    <p:sldLayoutId id="2147484109" r:id="rId7"/>
    <p:sldLayoutId id="2147484110" r:id="rId8"/>
    <p:sldLayoutId id="2147484111" r:id="rId9"/>
    <p:sldLayoutId id="2147484112" r:id="rId10"/>
    <p:sldLayoutId id="2147484113" r:id="rId11"/>
    <p:sldLayoutId id="2147484114" r:id="rId12"/>
    <p:sldLayoutId id="2147484115" r:id="rId13"/>
    <p:sldLayoutId id="2147484116" r:id="rId14"/>
    <p:sldLayoutId id="2147484117" r:id="rId15"/>
    <p:sldLayoutId id="2147484118" r:id="rId16"/>
    <p:sldLayoutId id="214748411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hyperlink" Target="https://www.wework.com/en-GB/ideas/professional-development/how-to-write-a-business-plan" TargetMode="External"/><Relationship Id="rId3" Type="http://schemas.openxmlformats.org/officeDocument/2006/relationships/hyperlink" Target="https://www.google.com/aclk?sa=L&amp;ai=DChsSEwjPrNnJp42QAxUCllAGHctZKxwYACICCAEQAhoCZGc&amp;ae=2&amp;aspm=1&amp;co=1&amp;ase=2&amp;gclid=Cj0KCQjwrojHBhDdARIsAJdEJ_cydYVNq5Kyl52ohOx6nvo1YUXZsIcyom6o9dFInY8R43e5nDwpItkaAiSpEALw_wcB&amp;cce=2&amp;category=acrcp_v1_35&amp;sig=AOD64_3Y-pJk5XY1nO4pNoVplN2E8kJU9A&amp;q&amp;nis=4&amp;adurl&amp;ved=2ahUKEwiYzM_Jp42QAxW2WkEAHQioJtIQ0Qx6BAgXEAE" TargetMode="External"/><Relationship Id="rId7" Type="http://schemas.openxmlformats.org/officeDocument/2006/relationships/hyperlink" Target="https://www.instructables.com/How-to-make-perfume/" TargetMode="External"/><Relationship Id="rId2" Type="http://schemas.openxmlformats.org/officeDocument/2006/relationships/hyperlink" Target="https://www.metrobankonline.co.uk/borrowing/" TargetMode="External"/><Relationship Id="rId1" Type="http://schemas.openxmlformats.org/officeDocument/2006/relationships/slideLayout" Target="../slideLayouts/slideLayout6.xml"/><Relationship Id="rId6" Type="http://schemas.openxmlformats.org/officeDocument/2006/relationships/hyperlink" Target="https://www.google.com/search" TargetMode="External"/><Relationship Id="rId5" Type="http://schemas.openxmlformats.org/officeDocument/2006/relationships/hyperlink" Target="https://greenly.earth/en-gb/blog/industries/perfume-is-the-industry-threatened-by-climate-change" TargetMode="External"/><Relationship Id="rId4" Type="http://schemas.openxmlformats.org/officeDocument/2006/relationships/hyperlink" Target="https://duncantoplis.co.uk/news/benefits-of-social-media-marketing/"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10001" y="1707940"/>
            <a:ext cx="10572000" cy="2971051"/>
          </a:xfrm>
        </p:spPr>
        <p:txBody>
          <a:bodyPr/>
          <a:lstStyle/>
          <a:p>
            <a:pPr algn="l"/>
            <a:r>
              <a:rPr lang="en-US" sz="2000" b="0">
                <a:solidFill>
                  <a:schemeClr val="bg1"/>
                </a:solidFill>
                <a:latin typeface="Arial"/>
                <a:cs typeface="Segoe UI"/>
              </a:rPr>
              <a:t>LCLM4006 </a:t>
            </a:r>
          </a:p>
          <a:p>
            <a:pPr algn="l"/>
            <a:r>
              <a:rPr lang="en-US" sz="2000" b="0">
                <a:solidFill>
                  <a:schemeClr val="bg1"/>
                </a:solidFill>
                <a:latin typeface="Arial"/>
                <a:cs typeface="Segoe UI"/>
              </a:rPr>
              <a:t>Enterprise &amp; Entrepreneurship</a:t>
            </a:r>
          </a:p>
          <a:p>
            <a:pPr algn="l"/>
            <a:r>
              <a:rPr lang="en-US" sz="2000" b="0">
                <a:solidFill>
                  <a:schemeClr val="bg1"/>
                </a:solidFill>
                <a:latin typeface="Arial"/>
                <a:cs typeface="Arial"/>
              </a:rPr>
              <a:t>Vlasta Daniela </a:t>
            </a:r>
            <a:r>
              <a:rPr lang="en-US" sz="2000" b="0" err="1">
                <a:solidFill>
                  <a:schemeClr val="bg1"/>
                </a:solidFill>
                <a:latin typeface="Arial"/>
                <a:cs typeface="Arial"/>
              </a:rPr>
              <a:t>Kovacova</a:t>
            </a:r>
            <a:r>
              <a:rPr lang="en-US" sz="2000" b="0">
                <a:solidFill>
                  <a:schemeClr val="bg1"/>
                </a:solidFill>
                <a:latin typeface="Arial"/>
                <a:cs typeface="Arial"/>
              </a:rPr>
              <a:t> : 2421028 </a:t>
            </a:r>
          </a:p>
          <a:p>
            <a:pPr algn="l"/>
            <a:r>
              <a:rPr lang="en-US" sz="2000" b="0" err="1">
                <a:solidFill>
                  <a:schemeClr val="bg1"/>
                </a:solidFill>
                <a:latin typeface="Arial"/>
                <a:cs typeface="Arial"/>
              </a:rPr>
              <a:t>Fouziya</a:t>
            </a:r>
            <a:r>
              <a:rPr lang="en-US" sz="2000" b="0">
                <a:solidFill>
                  <a:schemeClr val="bg1"/>
                </a:solidFill>
                <a:latin typeface="Arial"/>
                <a:cs typeface="Arial"/>
              </a:rPr>
              <a:t> Farheen </a:t>
            </a:r>
          </a:p>
          <a:p>
            <a:endParaRPr lang="en-US"/>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32C8393-159B-F6CE-1CAF-B700BD07F68D}"/>
              </a:ext>
            </a:extLst>
          </p:cNvPr>
          <p:cNvSpPr>
            <a:spLocks noGrp="1"/>
          </p:cNvSpPr>
          <p:nvPr>
            <p:ph type="body" sz="half" idx="2"/>
          </p:nvPr>
        </p:nvSpPr>
        <p:spPr>
          <a:xfrm>
            <a:off x="-3025" y="1476554"/>
            <a:ext cx="6303032" cy="5383681"/>
          </a:xfrm>
        </p:spPr>
        <p:txBody>
          <a:bodyPr/>
          <a:lstStyle/>
          <a:p>
            <a:r>
              <a:rPr lang="en-US">
                <a:solidFill>
                  <a:schemeClr val="bg1"/>
                </a:solidFill>
                <a:latin typeface="Arial"/>
                <a:cs typeface="Arial"/>
              </a:rPr>
              <a:t>My Business idea is an opening a frequence shop where I will be selling an environmentally friendly perfume that will be made from natural oils and ingrediencies and will not contain any harmful chemicals, it will be made from coconut oil, perfume alcohol, organic jojoba oil, resins, spies such as cinnamon and warm ginger, and vanilla. </a:t>
            </a:r>
          </a:p>
          <a:p>
            <a:r>
              <a:rPr lang="en-US">
                <a:solidFill>
                  <a:schemeClr val="bg1"/>
                </a:solidFill>
                <a:latin typeface="Arial"/>
                <a:cs typeface="Arial"/>
              </a:rPr>
              <a:t>The services that will be offered in the shop are customer service, gift wrapping, FREE samples, click and collect as customers can order through the website. The business name is la Flore. The</a:t>
            </a:r>
            <a:r>
              <a:rPr lang="en-US">
                <a:solidFill>
                  <a:schemeClr val="bg1">
                    <a:lumMod val="95000"/>
                    <a:lumOff val="5000"/>
                  </a:schemeClr>
                </a:solidFill>
                <a:latin typeface="Arial"/>
                <a:cs typeface="Arial"/>
              </a:rPr>
              <a:t> bottle will be made from recycle glass bottle with diamonds; it will come in a light baby purple.</a:t>
            </a:r>
          </a:p>
          <a:p>
            <a:r>
              <a:rPr lang="en-US">
                <a:solidFill>
                  <a:schemeClr val="bg1">
                    <a:lumMod val="95000"/>
                    <a:lumOff val="5000"/>
                  </a:schemeClr>
                </a:solidFill>
                <a:latin typeface="Arial"/>
                <a:cs typeface="Arial"/>
              </a:rPr>
              <a:t>As you can see from the picture this is how my website will look, it will contain a tab off hone, about us – for information such as location, and phone numbers, content- information off how and what's inside off the perfume as well as upcoming perfumes, there will be contact us where there will  be a chat box and email for customers to chat to us. </a:t>
            </a:r>
          </a:p>
          <a:p>
            <a:endParaRPr lang="en-US">
              <a:solidFill>
                <a:schemeClr val="bg1"/>
              </a:solidFill>
              <a:latin typeface="Aptos"/>
            </a:endParaRPr>
          </a:p>
        </p:txBody>
      </p:sp>
      <p:sp>
        <p:nvSpPr>
          <p:cNvPr id="7" name="TextBox 6">
            <a:extLst>
              <a:ext uri="{FF2B5EF4-FFF2-40B4-BE49-F238E27FC236}">
                <a16:creationId xmlns:a16="http://schemas.microsoft.com/office/drawing/2014/main" id="{239C8522-7B0D-668A-9D7A-E9DCAF6A1758}"/>
              </a:ext>
            </a:extLst>
          </p:cNvPr>
          <p:cNvSpPr txBox="1"/>
          <p:nvPr/>
        </p:nvSpPr>
        <p:spPr>
          <a:xfrm>
            <a:off x="4937759" y="472440"/>
            <a:ext cx="37516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a:solidFill>
                  <a:schemeClr val="bg1"/>
                </a:solidFill>
              </a:rPr>
              <a:t>The business idea </a:t>
            </a:r>
          </a:p>
        </p:txBody>
      </p:sp>
      <p:pic>
        <p:nvPicPr>
          <p:cNvPr id="2" name="Picture 1">
            <a:extLst>
              <a:ext uri="{FF2B5EF4-FFF2-40B4-BE49-F238E27FC236}">
                <a16:creationId xmlns:a16="http://schemas.microsoft.com/office/drawing/2014/main" id="{53E4AC7F-4058-EE95-96F8-70C553823995}"/>
              </a:ext>
            </a:extLst>
          </p:cNvPr>
          <p:cNvPicPr>
            <a:picLocks noChangeAspect="1"/>
          </p:cNvPicPr>
          <p:nvPr/>
        </p:nvPicPr>
        <p:blipFill>
          <a:blip r:embed="rId2"/>
          <a:srcRect l="1843" t="-1181" r="3084" b="1575"/>
          <a:stretch>
            <a:fillRect/>
          </a:stretch>
        </p:blipFill>
        <p:spPr>
          <a:xfrm>
            <a:off x="6491351" y="3435650"/>
            <a:ext cx="5905479" cy="3422946"/>
          </a:xfrm>
          <a:prstGeom prst="rect">
            <a:avLst/>
          </a:prstGeom>
        </p:spPr>
      </p:pic>
    </p:spTree>
    <p:extLst>
      <p:ext uri="{BB962C8B-B14F-4D97-AF65-F5344CB8AC3E}">
        <p14:creationId xmlns:p14="http://schemas.microsoft.com/office/powerpoint/2010/main" val="3315454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7398CC-CF71-328D-F29C-6733C0E02EEA}"/>
              </a:ext>
            </a:extLst>
          </p:cNvPr>
          <p:cNvSpPr txBox="1"/>
          <p:nvPr/>
        </p:nvSpPr>
        <p:spPr>
          <a:xfrm>
            <a:off x="4312920" y="411480"/>
            <a:ext cx="332232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a:solidFill>
                  <a:schemeClr val="bg1"/>
                </a:solidFill>
              </a:rPr>
              <a:t>Enviromental analysis - PESTLE</a:t>
            </a:r>
          </a:p>
        </p:txBody>
      </p:sp>
      <p:sp>
        <p:nvSpPr>
          <p:cNvPr id="4" name="TextBox 3">
            <a:extLst>
              <a:ext uri="{FF2B5EF4-FFF2-40B4-BE49-F238E27FC236}">
                <a16:creationId xmlns:a16="http://schemas.microsoft.com/office/drawing/2014/main" id="{6F2A2C2C-E72D-CD25-BD2B-92B522B8E250}"/>
              </a:ext>
            </a:extLst>
          </p:cNvPr>
          <p:cNvSpPr txBox="1"/>
          <p:nvPr/>
        </p:nvSpPr>
        <p:spPr>
          <a:xfrm>
            <a:off x="126808" y="3305642"/>
            <a:ext cx="987552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lumMod val="95000"/>
                    <a:lumOff val="5000"/>
                  </a:schemeClr>
                </a:solidFill>
              </a:rPr>
              <a:t>P-  Stabilities off government, Potential changes to legislations,  Global influence.  </a:t>
            </a:r>
          </a:p>
          <a:p>
            <a:endParaRPr lang="en-US">
              <a:solidFill>
                <a:schemeClr val="bg1">
                  <a:lumMod val="95000"/>
                  <a:lumOff val="5000"/>
                </a:schemeClr>
              </a:solidFill>
            </a:endParaRPr>
          </a:p>
          <a:p>
            <a:r>
              <a:rPr lang="en-US">
                <a:solidFill>
                  <a:schemeClr val="bg1">
                    <a:lumMod val="95000"/>
                    <a:lumOff val="5000"/>
                  </a:schemeClr>
                </a:solidFill>
              </a:rPr>
              <a:t>E-  Economic growth,  Employment rates,  Monetary policy,  Customer confidence </a:t>
            </a:r>
          </a:p>
          <a:p>
            <a:endParaRPr lang="en-US">
              <a:solidFill>
                <a:schemeClr val="bg1">
                  <a:lumMod val="95000"/>
                  <a:lumOff val="5000"/>
                </a:schemeClr>
              </a:solidFill>
            </a:endParaRPr>
          </a:p>
          <a:p>
            <a:r>
              <a:rPr lang="en-US">
                <a:solidFill>
                  <a:schemeClr val="bg1">
                    <a:lumMod val="95000"/>
                    <a:lumOff val="5000"/>
                  </a:schemeClr>
                </a:solidFill>
              </a:rPr>
              <a:t>S- Income disruption,  Demographic influence,  Lifestyle factors</a:t>
            </a:r>
          </a:p>
          <a:p>
            <a:endParaRPr lang="en-US">
              <a:solidFill>
                <a:schemeClr val="bg1">
                  <a:lumMod val="95000"/>
                  <a:lumOff val="5000"/>
                </a:schemeClr>
              </a:solidFill>
            </a:endParaRPr>
          </a:p>
          <a:p>
            <a:r>
              <a:rPr lang="en-US">
                <a:solidFill>
                  <a:schemeClr val="bg1">
                    <a:lumMod val="95000"/>
                    <a:lumOff val="5000"/>
                  </a:schemeClr>
                </a:solidFill>
              </a:rPr>
              <a:t>T-  International influence,   Changes in technology,  Take up rates</a:t>
            </a:r>
          </a:p>
          <a:p>
            <a:endParaRPr lang="en-US">
              <a:solidFill>
                <a:schemeClr val="bg1">
                  <a:lumMod val="95000"/>
                  <a:lumOff val="5000"/>
                </a:schemeClr>
              </a:solidFill>
            </a:endParaRPr>
          </a:p>
          <a:p>
            <a:r>
              <a:rPr lang="en-US">
                <a:solidFill>
                  <a:schemeClr val="bg1">
                    <a:lumMod val="95000"/>
                    <a:lumOff val="5000"/>
                  </a:schemeClr>
                </a:solidFill>
              </a:rPr>
              <a:t>L-  Tax,  Employment laws,  Industry regulations,  Health and safety </a:t>
            </a:r>
          </a:p>
          <a:p>
            <a:endParaRPr lang="en-US">
              <a:solidFill>
                <a:schemeClr val="bg1">
                  <a:lumMod val="95000"/>
                  <a:lumOff val="5000"/>
                </a:schemeClr>
              </a:solidFill>
            </a:endParaRPr>
          </a:p>
          <a:p>
            <a:r>
              <a:rPr lang="en-US">
                <a:solidFill>
                  <a:schemeClr val="bg1">
                    <a:lumMod val="95000"/>
                    <a:lumOff val="5000"/>
                  </a:schemeClr>
                </a:solidFill>
              </a:rPr>
              <a:t>E-  Regulations,  Restrictions,  Attitudes off customers </a:t>
            </a:r>
          </a:p>
        </p:txBody>
      </p:sp>
      <p:sp>
        <p:nvSpPr>
          <p:cNvPr id="5" name="TextBox 4">
            <a:extLst>
              <a:ext uri="{FF2B5EF4-FFF2-40B4-BE49-F238E27FC236}">
                <a16:creationId xmlns:a16="http://schemas.microsoft.com/office/drawing/2014/main" id="{D0084DC6-9722-98ED-D260-B9ED71E17ABA}"/>
              </a:ext>
            </a:extLst>
          </p:cNvPr>
          <p:cNvSpPr txBox="1"/>
          <p:nvPr/>
        </p:nvSpPr>
        <p:spPr>
          <a:xfrm>
            <a:off x="457200" y="1280160"/>
            <a:ext cx="1155192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lumMod val="95000"/>
                    <a:lumOff val="5000"/>
                  </a:schemeClr>
                </a:solidFill>
                <a:latin typeface="Arial"/>
                <a:cs typeface="Arial"/>
              </a:rPr>
              <a:t>Political                    Economical             Social              Technological             Legal            Enviromental  </a:t>
            </a:r>
            <a:r>
              <a:rPr lang="en-US"/>
              <a:t>                      </a:t>
            </a:r>
          </a:p>
        </p:txBody>
      </p:sp>
      <p:pic>
        <p:nvPicPr>
          <p:cNvPr id="6" name="Picture 5" descr="PESTLE Analysis: The CEO's Guide to ...">
            <a:extLst>
              <a:ext uri="{FF2B5EF4-FFF2-40B4-BE49-F238E27FC236}">
                <a16:creationId xmlns:a16="http://schemas.microsoft.com/office/drawing/2014/main" id="{AE5FAFE5-E534-3201-C687-934A3AC7D399}"/>
              </a:ext>
            </a:extLst>
          </p:cNvPr>
          <p:cNvPicPr>
            <a:picLocks noChangeAspect="1"/>
          </p:cNvPicPr>
          <p:nvPr/>
        </p:nvPicPr>
        <p:blipFill>
          <a:blip r:embed="rId2"/>
          <a:stretch>
            <a:fillRect/>
          </a:stretch>
        </p:blipFill>
        <p:spPr>
          <a:xfrm>
            <a:off x="9424090" y="4777416"/>
            <a:ext cx="2760991" cy="2076450"/>
          </a:xfrm>
          <a:prstGeom prst="rect">
            <a:avLst/>
          </a:prstGeom>
        </p:spPr>
      </p:pic>
    </p:spTree>
    <p:extLst>
      <p:ext uri="{BB962C8B-B14F-4D97-AF65-F5344CB8AC3E}">
        <p14:creationId xmlns:p14="http://schemas.microsoft.com/office/powerpoint/2010/main" val="5246883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162000"/>
                <a:satMod val="200000"/>
                <a:lumMod val="124000"/>
              </a:schemeClr>
            </a:gs>
            <a:gs pos="100000">
              <a:schemeClr val="bg2">
                <a:shade val="96000"/>
                <a:hueMod val="88000"/>
                <a:satMod val="220000"/>
                <a:lumMod val="82000"/>
              </a:schemeClr>
            </a:gs>
          </a:gsLst>
          <a:lin ang="612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2B9713-52FA-F5C9-A849-516AA05447AC}"/>
              </a:ext>
            </a:extLst>
          </p:cNvPr>
          <p:cNvSpPr txBox="1"/>
          <p:nvPr/>
        </p:nvSpPr>
        <p:spPr>
          <a:xfrm>
            <a:off x="7532710" y="620722"/>
            <a:ext cx="3518748" cy="1142462"/>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r>
              <a:rPr lang="en-US" sz="2800" b="1" u="sng" cap="all">
                <a:ln w="3175" cmpd="sng">
                  <a:noFill/>
                </a:ln>
                <a:latin typeface="+mj-lt"/>
                <a:ea typeface="+mj-ea"/>
                <a:cs typeface="+mj-cs"/>
              </a:rPr>
              <a:t>Marketing strategy's </a:t>
            </a:r>
          </a:p>
        </p:txBody>
      </p:sp>
      <p:pic>
        <p:nvPicPr>
          <p:cNvPr id="6" name="Picture 5" descr="Twitter X Logo PNG 2025 ...">
            <a:extLst>
              <a:ext uri="{FF2B5EF4-FFF2-40B4-BE49-F238E27FC236}">
                <a16:creationId xmlns:a16="http://schemas.microsoft.com/office/drawing/2014/main" id="{EB917586-AFFF-1434-5F44-D889D6BD3C44}"/>
              </a:ext>
            </a:extLst>
          </p:cNvPr>
          <p:cNvPicPr>
            <a:picLocks noChangeAspect="1"/>
          </p:cNvPicPr>
          <p:nvPr/>
        </p:nvPicPr>
        <p:blipFill>
          <a:blip r:embed="rId2"/>
          <a:stretch>
            <a:fillRect/>
          </a:stretch>
        </p:blipFill>
        <p:spPr>
          <a:xfrm>
            <a:off x="1023408" y="1194932"/>
            <a:ext cx="2852928" cy="1597639"/>
          </a:xfrm>
          <a:custGeom>
            <a:avLst/>
            <a:gdLst/>
            <a:ahLst/>
            <a:cxnLst/>
            <a:rect l="l" t="t" r="r" b="b"/>
            <a:pathLst>
              <a:path w="2852928" h="1938921">
                <a:moveTo>
                  <a:pt x="377025" y="0"/>
                </a:moveTo>
                <a:lnTo>
                  <a:pt x="2852928" y="0"/>
                </a:lnTo>
                <a:lnTo>
                  <a:pt x="2852928" y="1938921"/>
                </a:lnTo>
                <a:lnTo>
                  <a:pt x="0" y="1938921"/>
                </a:lnTo>
                <a:lnTo>
                  <a:pt x="0" y="377025"/>
                </a:lnTo>
                <a:close/>
              </a:path>
            </a:pathLst>
          </a:custGeom>
        </p:spPr>
      </p:pic>
      <p:pic>
        <p:nvPicPr>
          <p:cNvPr id="5" name="Picture 4" descr="Facebook">
            <a:extLst>
              <a:ext uri="{FF2B5EF4-FFF2-40B4-BE49-F238E27FC236}">
                <a16:creationId xmlns:a16="http://schemas.microsoft.com/office/drawing/2014/main" id="{07E4F578-331D-1B74-CE32-C7C31F6A8157}"/>
              </a:ext>
            </a:extLst>
          </p:cNvPr>
          <p:cNvPicPr>
            <a:picLocks noChangeAspect="1"/>
          </p:cNvPicPr>
          <p:nvPr/>
        </p:nvPicPr>
        <p:blipFill>
          <a:blip r:embed="rId3"/>
          <a:stretch>
            <a:fillRect/>
          </a:stretch>
        </p:blipFill>
        <p:spPr>
          <a:xfrm>
            <a:off x="4685457" y="1024291"/>
            <a:ext cx="1934512" cy="1934512"/>
          </a:xfrm>
          <a:prstGeom prst="rect">
            <a:avLst/>
          </a:prstGeom>
        </p:spPr>
      </p:pic>
      <p:pic>
        <p:nvPicPr>
          <p:cNvPr id="9" name="Picture 8">
            <a:extLst>
              <a:ext uri="{FF2B5EF4-FFF2-40B4-BE49-F238E27FC236}">
                <a16:creationId xmlns:a16="http://schemas.microsoft.com/office/drawing/2014/main" id="{2E27F9B4-E67E-8F6A-9ADB-36FB0030192C}"/>
              </a:ext>
            </a:extLst>
          </p:cNvPr>
          <p:cNvPicPr>
            <a:picLocks noChangeAspect="1"/>
          </p:cNvPicPr>
          <p:nvPr/>
        </p:nvPicPr>
        <p:blipFill>
          <a:blip r:embed="rId4"/>
          <a:srcRect l="1843" t="-1181" r="3084" b="1575"/>
          <a:stretch>
            <a:fillRect/>
          </a:stretch>
        </p:blipFill>
        <p:spPr>
          <a:xfrm>
            <a:off x="1023407" y="3721405"/>
            <a:ext cx="2852928" cy="1643923"/>
          </a:xfrm>
          <a:prstGeom prst="rect">
            <a:avLst/>
          </a:prstGeom>
        </p:spPr>
      </p:pic>
      <p:pic>
        <p:nvPicPr>
          <p:cNvPr id="7" name="Picture 6" descr="TikTok - Make Your Day">
            <a:extLst>
              <a:ext uri="{FF2B5EF4-FFF2-40B4-BE49-F238E27FC236}">
                <a16:creationId xmlns:a16="http://schemas.microsoft.com/office/drawing/2014/main" id="{8DD86A64-E094-C4D2-FF99-DC11BF591C15}"/>
              </a:ext>
            </a:extLst>
          </p:cNvPr>
          <p:cNvPicPr>
            <a:picLocks noChangeAspect="1"/>
          </p:cNvPicPr>
          <p:nvPr/>
        </p:nvPicPr>
        <p:blipFill>
          <a:blip r:embed="rId5"/>
          <a:stretch>
            <a:fillRect/>
          </a:stretch>
        </p:blipFill>
        <p:spPr>
          <a:xfrm>
            <a:off x="4691157" y="3554700"/>
            <a:ext cx="1923111" cy="1923111"/>
          </a:xfrm>
          <a:custGeom>
            <a:avLst/>
            <a:gdLst/>
            <a:ahLst/>
            <a:cxnLst/>
            <a:rect l="l" t="t" r="r" b="b"/>
            <a:pathLst>
              <a:path w="2370673" h="1923111">
                <a:moveTo>
                  <a:pt x="0" y="0"/>
                </a:moveTo>
                <a:lnTo>
                  <a:pt x="2370673" y="0"/>
                </a:lnTo>
                <a:lnTo>
                  <a:pt x="2370673" y="1556375"/>
                </a:lnTo>
                <a:lnTo>
                  <a:pt x="2003937" y="1923111"/>
                </a:lnTo>
                <a:lnTo>
                  <a:pt x="0" y="1923111"/>
                </a:lnTo>
                <a:close/>
              </a:path>
            </a:pathLst>
          </a:custGeom>
        </p:spPr>
      </p:pic>
      <p:sp>
        <p:nvSpPr>
          <p:cNvPr id="4" name="TextBox 3">
            <a:extLst>
              <a:ext uri="{FF2B5EF4-FFF2-40B4-BE49-F238E27FC236}">
                <a16:creationId xmlns:a16="http://schemas.microsoft.com/office/drawing/2014/main" id="{5B099CF5-4DB7-7054-A661-C39A4B91E246}"/>
              </a:ext>
            </a:extLst>
          </p:cNvPr>
          <p:cNvSpPr txBox="1"/>
          <p:nvPr/>
        </p:nvSpPr>
        <p:spPr>
          <a:xfrm>
            <a:off x="7532710" y="1822448"/>
            <a:ext cx="3872576" cy="366395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spcBef>
                <a:spcPct val="20000"/>
              </a:spcBef>
              <a:spcAft>
                <a:spcPts val="600"/>
              </a:spcAft>
              <a:buClr>
                <a:schemeClr val="tx1"/>
              </a:buClr>
              <a:buSzPct val="80000"/>
              <a:buFont typeface="Wingdings 3" panose="05040102010807070707" pitchFamily="18" charset="2"/>
              <a:buChar char=""/>
            </a:pPr>
            <a:r>
              <a:rPr lang="en-US" sz="1600">
                <a:solidFill>
                  <a:schemeClr val="bg1">
                    <a:lumMod val="95000"/>
                    <a:lumOff val="5000"/>
                  </a:schemeClr>
                </a:solidFill>
              </a:rPr>
              <a:t>The marketing strategy that will be used to help the business idea grow and gain as much potential customers as possible, is through social media- Facebook, twitter, Ticktock and through self-made website.</a:t>
            </a:r>
          </a:p>
          <a:p>
            <a:pPr defTabSz="457200">
              <a:spcBef>
                <a:spcPct val="20000"/>
              </a:spcBef>
              <a:spcAft>
                <a:spcPts val="600"/>
              </a:spcAft>
              <a:buClr>
                <a:schemeClr val="tx1"/>
              </a:buClr>
              <a:buSzPct val="80000"/>
              <a:buFont typeface="Wingdings 3" panose="05040102010807070707" pitchFamily="18" charset="2"/>
              <a:buChar char=""/>
            </a:pPr>
            <a:r>
              <a:rPr lang="en-US" sz="1600">
                <a:solidFill>
                  <a:schemeClr val="bg1">
                    <a:lumMod val="95000"/>
                    <a:lumOff val="5000"/>
                  </a:schemeClr>
                </a:solidFill>
              </a:rPr>
              <a:t>I have chosen this marketing strategy as its FREE therefore there's no money to invest into this, meaning I can use the money to invest into the product. This marketing strategy is also very effective and can reach many people, as I will be doing orders through websites, I will be able to reach many customers across the world/social media.</a:t>
            </a:r>
          </a:p>
          <a:p>
            <a:pPr defTabSz="457200">
              <a:spcBef>
                <a:spcPct val="20000"/>
              </a:spcBef>
              <a:spcAft>
                <a:spcPts val="600"/>
              </a:spcAft>
              <a:buClr>
                <a:schemeClr val="tx1"/>
              </a:buClr>
              <a:buSzPct val="80000"/>
              <a:buFont typeface="Wingdings 3" panose="05040102010807070707" pitchFamily="18" charset="2"/>
              <a:buChar char=""/>
            </a:pPr>
            <a:endParaRPr lang="en-US" sz="1400">
              <a:solidFill>
                <a:schemeClr val="bg2">
                  <a:lumMod val="50000"/>
                </a:schemeClr>
              </a:solidFill>
            </a:endParaRPr>
          </a:p>
          <a:p>
            <a:pPr defTabSz="457200">
              <a:spcBef>
                <a:spcPct val="20000"/>
              </a:spcBef>
              <a:spcAft>
                <a:spcPts val="600"/>
              </a:spcAft>
              <a:buClr>
                <a:schemeClr val="tx1"/>
              </a:buClr>
              <a:buSzPct val="80000"/>
              <a:buFont typeface="Wingdings 3" panose="05040102010807070707" pitchFamily="18" charset="2"/>
              <a:buChar char=""/>
            </a:pPr>
            <a:endParaRPr lang="en-US" sz="1400">
              <a:solidFill>
                <a:schemeClr val="bg2">
                  <a:lumMod val="50000"/>
                </a:schemeClr>
              </a:solidFill>
            </a:endParaRPr>
          </a:p>
          <a:p>
            <a:pPr defTabSz="457200">
              <a:spcBef>
                <a:spcPct val="20000"/>
              </a:spcBef>
              <a:spcAft>
                <a:spcPts val="600"/>
              </a:spcAft>
              <a:buClr>
                <a:schemeClr val="tx1"/>
              </a:buClr>
              <a:buSzPct val="80000"/>
              <a:buFont typeface="Wingdings 3" panose="05040102010807070707" pitchFamily="18" charset="2"/>
              <a:buChar char=""/>
            </a:pPr>
            <a:endParaRPr lang="en-US" sz="1400">
              <a:solidFill>
                <a:schemeClr val="bg2">
                  <a:lumMod val="50000"/>
                </a:schemeClr>
              </a:solidFill>
            </a:endParaRPr>
          </a:p>
        </p:txBody>
      </p:sp>
    </p:spTree>
    <p:extLst>
      <p:ext uri="{BB962C8B-B14F-4D97-AF65-F5344CB8AC3E}">
        <p14:creationId xmlns:p14="http://schemas.microsoft.com/office/powerpoint/2010/main" val="4321609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C627F7-8FF1-5DA6-E0DB-44CF3F9E5A9A}"/>
              </a:ext>
            </a:extLst>
          </p:cNvPr>
          <p:cNvSpPr txBox="1"/>
          <p:nvPr/>
        </p:nvSpPr>
        <p:spPr>
          <a:xfrm>
            <a:off x="5013960" y="182880"/>
            <a:ext cx="3535680" cy="8229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TextBox 2">
            <a:extLst>
              <a:ext uri="{FF2B5EF4-FFF2-40B4-BE49-F238E27FC236}">
                <a16:creationId xmlns:a16="http://schemas.microsoft.com/office/drawing/2014/main" id="{FA8C766A-D394-F4B3-155C-4F966D0A4A7D}"/>
              </a:ext>
            </a:extLst>
          </p:cNvPr>
          <p:cNvSpPr txBox="1"/>
          <p:nvPr/>
        </p:nvSpPr>
        <p:spPr>
          <a:xfrm>
            <a:off x="4389120" y="350520"/>
            <a:ext cx="34442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a:solidFill>
                  <a:schemeClr val="bg1"/>
                </a:solidFill>
              </a:rPr>
              <a:t>Funding, allocation and cost</a:t>
            </a:r>
          </a:p>
        </p:txBody>
      </p:sp>
      <p:sp>
        <p:nvSpPr>
          <p:cNvPr id="5" name="TextBox 4">
            <a:extLst>
              <a:ext uri="{FF2B5EF4-FFF2-40B4-BE49-F238E27FC236}">
                <a16:creationId xmlns:a16="http://schemas.microsoft.com/office/drawing/2014/main" id="{90B94761-6AD7-53A7-056C-BF1EAEDB3607}"/>
              </a:ext>
            </a:extLst>
          </p:cNvPr>
          <p:cNvSpPr txBox="1"/>
          <p:nvPr/>
        </p:nvSpPr>
        <p:spPr>
          <a:xfrm>
            <a:off x="384451" y="1196484"/>
            <a:ext cx="883920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chemeClr val="bg1">
                    <a:lumMod val="95000"/>
                    <a:lumOff val="5000"/>
                  </a:schemeClr>
                </a:solidFill>
                <a:latin typeface="Arial"/>
                <a:cs typeface="Arial"/>
              </a:rPr>
              <a:t>Bank loans is going to be the funding option for this business idea this is because Interest rates on bank loans are usually lower than those in other financing methods (e.g. inventory and invoice financing), which is the safest option for my business. The amount off financial support that </a:t>
            </a:r>
            <a:r>
              <a:rPr lang="en-US" sz="1600" err="1">
                <a:solidFill>
                  <a:schemeClr val="bg1">
                    <a:lumMod val="95000"/>
                    <a:lumOff val="5000"/>
                  </a:schemeClr>
                </a:solidFill>
                <a:latin typeface="Arial"/>
                <a:cs typeface="Arial"/>
              </a:rPr>
              <a:t>i</a:t>
            </a:r>
            <a:r>
              <a:rPr lang="en-US" sz="1600">
                <a:solidFill>
                  <a:schemeClr val="bg1">
                    <a:lumMod val="95000"/>
                    <a:lumOff val="5000"/>
                  </a:schemeClr>
                </a:solidFill>
                <a:latin typeface="Arial"/>
                <a:cs typeface="Arial"/>
              </a:rPr>
              <a:t> need for my business idea is £30,000. </a:t>
            </a:r>
          </a:p>
          <a:p>
            <a:endParaRPr lang="en-US" sz="1600">
              <a:solidFill>
                <a:schemeClr val="bg1">
                  <a:lumMod val="95000"/>
                  <a:lumOff val="5000"/>
                </a:schemeClr>
              </a:solidFill>
              <a:latin typeface="Arial"/>
              <a:cs typeface="Arial"/>
            </a:endParaRPr>
          </a:p>
          <a:p>
            <a:endParaRPr lang="en-US" sz="1600">
              <a:solidFill>
                <a:schemeClr val="bg1">
                  <a:lumMod val="95000"/>
                  <a:lumOff val="5000"/>
                </a:schemeClr>
              </a:solidFill>
              <a:latin typeface="Arial"/>
              <a:cs typeface="Arial"/>
            </a:endParaRPr>
          </a:p>
        </p:txBody>
      </p:sp>
      <p:sp>
        <p:nvSpPr>
          <p:cNvPr id="6" name="TextBox 5">
            <a:extLst>
              <a:ext uri="{FF2B5EF4-FFF2-40B4-BE49-F238E27FC236}">
                <a16:creationId xmlns:a16="http://schemas.microsoft.com/office/drawing/2014/main" id="{22B3D25D-AC6F-44DA-1191-46BB7831F611}"/>
              </a:ext>
            </a:extLst>
          </p:cNvPr>
          <p:cNvSpPr txBox="1"/>
          <p:nvPr/>
        </p:nvSpPr>
        <p:spPr>
          <a:xfrm>
            <a:off x="899160" y="2712720"/>
            <a:ext cx="461772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lumMod val="95000"/>
                    <a:lumOff val="5000"/>
                  </a:schemeClr>
                </a:solidFill>
              </a:rPr>
              <a:t>Bank loans positives</a:t>
            </a:r>
          </a:p>
          <a:p>
            <a:endParaRPr lang="en-US">
              <a:solidFill>
                <a:schemeClr val="bg1">
                  <a:lumMod val="95000"/>
                  <a:lumOff val="5000"/>
                </a:schemeClr>
              </a:solidFill>
            </a:endParaRPr>
          </a:p>
          <a:p>
            <a:pPr marL="342900" indent="-342900">
              <a:buAutoNum type="arabicPeriod"/>
            </a:pPr>
            <a:r>
              <a:rPr lang="en-US" dirty="0">
                <a:solidFill>
                  <a:schemeClr val="bg1">
                    <a:lumMod val="95000"/>
                    <a:lumOff val="5000"/>
                  </a:schemeClr>
                </a:solidFill>
              </a:rPr>
              <a:t>Quick capital opportunities </a:t>
            </a:r>
          </a:p>
          <a:p>
            <a:endParaRPr lang="en-US">
              <a:solidFill>
                <a:schemeClr val="bg1">
                  <a:lumMod val="95000"/>
                  <a:lumOff val="5000"/>
                </a:schemeClr>
              </a:solidFill>
            </a:endParaRPr>
          </a:p>
          <a:p>
            <a:r>
              <a:rPr lang="en-US" dirty="0">
                <a:solidFill>
                  <a:schemeClr val="bg1">
                    <a:lumMod val="95000"/>
                    <a:lumOff val="5000"/>
                  </a:schemeClr>
                </a:solidFill>
              </a:rPr>
              <a:t>2. Flexibility</a:t>
            </a:r>
          </a:p>
          <a:p>
            <a:endParaRPr lang="en-US">
              <a:solidFill>
                <a:schemeClr val="bg1">
                  <a:lumMod val="95000"/>
                  <a:lumOff val="5000"/>
                </a:schemeClr>
              </a:solidFill>
            </a:endParaRPr>
          </a:p>
          <a:p>
            <a:r>
              <a:rPr lang="en-US" dirty="0">
                <a:solidFill>
                  <a:schemeClr val="bg1">
                    <a:lumMod val="95000"/>
                    <a:lumOff val="5000"/>
                  </a:schemeClr>
                </a:solidFill>
              </a:rPr>
              <a:t>3. Retain ownership and control off assists </a:t>
            </a:r>
          </a:p>
          <a:p>
            <a:endParaRPr lang="en-US">
              <a:solidFill>
                <a:schemeClr val="bg1">
                  <a:lumMod val="95000"/>
                  <a:lumOff val="5000"/>
                </a:schemeClr>
              </a:solidFill>
            </a:endParaRPr>
          </a:p>
          <a:p>
            <a:r>
              <a:rPr lang="en-US" dirty="0">
                <a:solidFill>
                  <a:schemeClr val="bg1">
                    <a:lumMod val="95000"/>
                    <a:lumOff val="5000"/>
                  </a:schemeClr>
                </a:solidFill>
              </a:rPr>
              <a:t>4. No loss of equity </a:t>
            </a:r>
          </a:p>
          <a:p>
            <a:endParaRPr lang="en-US">
              <a:solidFill>
                <a:schemeClr val="bg1">
                  <a:lumMod val="95000"/>
                  <a:lumOff val="5000"/>
                </a:schemeClr>
              </a:solidFill>
            </a:endParaRPr>
          </a:p>
          <a:p>
            <a:r>
              <a:rPr lang="en-US" dirty="0">
                <a:solidFill>
                  <a:schemeClr val="bg1">
                    <a:lumMod val="95000"/>
                    <a:lumOff val="5000"/>
                  </a:schemeClr>
                </a:solidFill>
              </a:rPr>
              <a:t>5. Credit building </a:t>
            </a:r>
          </a:p>
        </p:txBody>
      </p:sp>
      <p:sp>
        <p:nvSpPr>
          <p:cNvPr id="7" name="TextBox 6">
            <a:extLst>
              <a:ext uri="{FF2B5EF4-FFF2-40B4-BE49-F238E27FC236}">
                <a16:creationId xmlns:a16="http://schemas.microsoft.com/office/drawing/2014/main" id="{20956C98-0646-D9FC-7EC4-DAB3C3E13C32}"/>
              </a:ext>
            </a:extLst>
          </p:cNvPr>
          <p:cNvSpPr txBox="1"/>
          <p:nvPr/>
        </p:nvSpPr>
        <p:spPr>
          <a:xfrm>
            <a:off x="6779500" y="2892436"/>
            <a:ext cx="443484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lumMod val="95000"/>
                    <a:lumOff val="5000"/>
                  </a:schemeClr>
                </a:solidFill>
              </a:rPr>
              <a:t>Bank loans negatives </a:t>
            </a:r>
          </a:p>
          <a:p>
            <a:endParaRPr lang="en-US">
              <a:solidFill>
                <a:schemeClr val="bg1">
                  <a:lumMod val="95000"/>
                  <a:lumOff val="5000"/>
                </a:schemeClr>
              </a:solidFill>
            </a:endParaRPr>
          </a:p>
          <a:p>
            <a:pPr marL="342900" indent="-342900">
              <a:buAutoNum type="arabicPeriod"/>
            </a:pPr>
            <a:r>
              <a:rPr lang="en-US" dirty="0">
                <a:solidFill>
                  <a:schemeClr val="bg1">
                    <a:lumMod val="95000"/>
                    <a:lumOff val="5000"/>
                  </a:schemeClr>
                </a:solidFill>
              </a:rPr>
              <a:t>Cash flow problems- if no income</a:t>
            </a:r>
          </a:p>
          <a:p>
            <a:endParaRPr lang="en-US">
              <a:solidFill>
                <a:schemeClr val="bg1">
                  <a:lumMod val="95000"/>
                  <a:lumOff val="5000"/>
                </a:schemeClr>
              </a:solidFill>
            </a:endParaRPr>
          </a:p>
          <a:p>
            <a:r>
              <a:rPr lang="en-US" dirty="0">
                <a:solidFill>
                  <a:schemeClr val="bg1">
                    <a:lumMod val="95000"/>
                    <a:lumOff val="5000"/>
                  </a:schemeClr>
                </a:solidFill>
              </a:rPr>
              <a:t>2. Extra fees </a:t>
            </a:r>
          </a:p>
          <a:p>
            <a:endParaRPr lang="en-US">
              <a:solidFill>
                <a:schemeClr val="bg1">
                  <a:lumMod val="95000"/>
                  <a:lumOff val="5000"/>
                </a:schemeClr>
              </a:solidFill>
            </a:endParaRPr>
          </a:p>
          <a:p>
            <a:r>
              <a:rPr lang="en-US" dirty="0">
                <a:solidFill>
                  <a:schemeClr val="bg1">
                    <a:lumMod val="95000"/>
                    <a:lumOff val="5000"/>
                  </a:schemeClr>
                </a:solidFill>
              </a:rPr>
              <a:t>3. More pressure</a:t>
            </a:r>
          </a:p>
          <a:p>
            <a:endParaRPr lang="en-US">
              <a:solidFill>
                <a:schemeClr val="bg1">
                  <a:lumMod val="95000"/>
                  <a:lumOff val="5000"/>
                </a:schemeClr>
              </a:solidFill>
            </a:endParaRPr>
          </a:p>
          <a:p>
            <a:r>
              <a:rPr lang="en-US" dirty="0">
                <a:solidFill>
                  <a:schemeClr val="bg1">
                    <a:lumMod val="95000"/>
                    <a:lumOff val="5000"/>
                  </a:schemeClr>
                </a:solidFill>
              </a:rPr>
              <a:t>4. Can cause debt</a:t>
            </a:r>
          </a:p>
          <a:p>
            <a:endParaRPr lang="en-US">
              <a:solidFill>
                <a:schemeClr val="bg1">
                  <a:lumMod val="95000"/>
                  <a:lumOff val="5000"/>
                </a:schemeClr>
              </a:solidFill>
            </a:endParaRPr>
          </a:p>
          <a:p>
            <a:r>
              <a:rPr lang="en-US" dirty="0">
                <a:solidFill>
                  <a:schemeClr val="bg1">
                    <a:lumMod val="95000"/>
                    <a:lumOff val="5000"/>
                  </a:schemeClr>
                </a:solidFill>
              </a:rPr>
              <a:t>5. deadlines/ forms</a:t>
            </a:r>
          </a:p>
        </p:txBody>
      </p:sp>
      <p:pic>
        <p:nvPicPr>
          <p:cNvPr id="4" name="Picture 3" descr="Metro Bank sells £584m personal loan ...">
            <a:extLst>
              <a:ext uri="{FF2B5EF4-FFF2-40B4-BE49-F238E27FC236}">
                <a16:creationId xmlns:a16="http://schemas.microsoft.com/office/drawing/2014/main" id="{48EF8C54-7071-79B4-C444-132620EF2B71}"/>
              </a:ext>
            </a:extLst>
          </p:cNvPr>
          <p:cNvPicPr>
            <a:picLocks noChangeAspect="1"/>
          </p:cNvPicPr>
          <p:nvPr/>
        </p:nvPicPr>
        <p:blipFill>
          <a:blip r:embed="rId2"/>
          <a:stretch>
            <a:fillRect/>
          </a:stretch>
        </p:blipFill>
        <p:spPr>
          <a:xfrm>
            <a:off x="9387068" y="530255"/>
            <a:ext cx="2619375" cy="1743075"/>
          </a:xfrm>
          <a:prstGeom prst="rect">
            <a:avLst/>
          </a:prstGeom>
        </p:spPr>
      </p:pic>
    </p:spTree>
    <p:extLst>
      <p:ext uri="{BB962C8B-B14F-4D97-AF65-F5344CB8AC3E}">
        <p14:creationId xmlns:p14="http://schemas.microsoft.com/office/powerpoint/2010/main" val="28260483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D9D605A-0422-50A9-A72B-7892481AA67C}"/>
              </a:ext>
            </a:extLst>
          </p:cNvPr>
          <p:cNvSpPr txBox="1"/>
          <p:nvPr/>
        </p:nvSpPr>
        <p:spPr>
          <a:xfrm>
            <a:off x="2124399" y="277195"/>
            <a:ext cx="7315200" cy="68634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solidFill>
                  <a:schemeClr val="bg2"/>
                </a:solidFill>
              </a:rPr>
              <a:t>Reference list </a:t>
            </a:r>
          </a:p>
          <a:p>
            <a:endParaRPr lang="en-US" b="1" u="sng" dirty="0">
              <a:solidFill>
                <a:schemeClr val="bg2"/>
              </a:solidFill>
              <a:latin typeface="Arial"/>
              <a:cs typeface="Arial"/>
            </a:endParaRPr>
          </a:p>
          <a:p>
            <a:pPr marL="342900" indent="-342900">
              <a:buAutoNum type="arabicPeriod"/>
            </a:pPr>
            <a:r>
              <a:rPr lang="en-US" dirty="0">
                <a:solidFill>
                  <a:schemeClr val="bg2"/>
                </a:solidFill>
                <a:latin typeface="Century Gothic"/>
                <a:cs typeface="Arial"/>
                <a:hlinkClick r:id="rId2">
                  <a:extLst>
                    <a:ext uri="{A12FA001-AC4F-418D-AE19-62706E023703}">
                      <ahyp:hlinkClr xmlns:ahyp="http://schemas.microsoft.com/office/drawing/2018/hyperlinkcolor" val="tx"/>
                    </a:ext>
                  </a:extLst>
                </a:hlinkClick>
              </a:rPr>
              <a:t>https://www.metrobankonline.co.uk/borrowing/</a:t>
            </a:r>
          </a:p>
          <a:p>
            <a:pPr>
              <a:buFont typeface="Arial"/>
              <a:buChar char="•"/>
            </a:pPr>
            <a:r>
              <a:rPr lang="en-US" sz="1500" dirty="0">
                <a:solidFill>
                  <a:schemeClr val="bg2"/>
                </a:solidFill>
                <a:latin typeface="Google Sans"/>
                <a:cs typeface="Arial"/>
                <a:hlinkClick r:id="rId3">
                  <a:extLst>
                    <a:ext uri="{A12FA001-AC4F-418D-AE19-62706E023703}">
                      <ahyp:hlinkClr xmlns:ahyp="http://schemas.microsoft.com/office/drawing/2018/hyperlinkcolor" val="tx"/>
                    </a:ext>
                  </a:extLst>
                </a:hlinkClick>
              </a:rPr>
              <a:t>Build Your Own Website (Free)</a:t>
            </a:r>
            <a:endParaRPr lang="en-US">
              <a:solidFill>
                <a:schemeClr val="bg2"/>
              </a:solidFill>
              <a:latin typeface="Century Gothic"/>
              <a:cs typeface="Arial"/>
              <a:hlinkClick r:id="" action="ppaction://noaction">
                <a:extLst>
                  <a:ext uri="{A12FA001-AC4F-418D-AE19-62706E023703}">
                    <ahyp:hlinkClr xmlns:ahyp="http://schemas.microsoft.com/office/drawing/2018/hyperlinkcolor" val="tx"/>
                  </a:ext>
                </a:extLst>
              </a:hlinkClick>
            </a:endParaRPr>
          </a:p>
          <a:p>
            <a:pPr>
              <a:buFont typeface="Arial"/>
              <a:buChar char="•"/>
            </a:pPr>
            <a:endParaRPr lang="en-US" sz="1500" dirty="0">
              <a:solidFill>
                <a:schemeClr val="bg2"/>
              </a:solidFill>
              <a:latin typeface="Google Sans"/>
              <a:ea typeface="Roboto"/>
              <a:cs typeface="Arial"/>
            </a:endParaRPr>
          </a:p>
          <a:p>
            <a:r>
              <a:rPr lang="en-US" sz="1500" dirty="0">
                <a:solidFill>
                  <a:schemeClr val="bg2"/>
                </a:solidFill>
                <a:latin typeface="Google Sans"/>
                <a:ea typeface="Roboto"/>
                <a:cs typeface="Arial"/>
              </a:rPr>
              <a:t>2. </a:t>
            </a:r>
            <a:r>
              <a:rPr lang="en-US" sz="1500" dirty="0">
                <a:solidFill>
                  <a:schemeClr val="bg2"/>
                </a:solidFill>
                <a:latin typeface="Century Gothic"/>
                <a:cs typeface="Arial"/>
                <a:hlinkClick r:id="rId4">
                  <a:extLst>
                    <a:ext uri="{A12FA001-AC4F-418D-AE19-62706E023703}">
                      <ahyp:hlinkClr xmlns:ahyp="http://schemas.microsoft.com/office/drawing/2018/hyperlinkcolor" val="tx"/>
                    </a:ext>
                  </a:extLst>
                </a:hlinkClick>
              </a:rPr>
              <a:t>https://duncantoplis.co.uk/news/benefits-of-social-media-marketing/</a:t>
            </a:r>
            <a:endParaRPr lang="en-US" sz="1500">
              <a:solidFill>
                <a:schemeClr val="bg2"/>
              </a:solidFill>
              <a:latin typeface="Century Gothic"/>
              <a:ea typeface="Roboto"/>
              <a:cs typeface="Arial"/>
              <a:hlinkClick r:id="" action="ppaction://noaction">
                <a:extLst>
                  <a:ext uri="{A12FA001-AC4F-418D-AE19-62706E023703}">
                    <ahyp:hlinkClr xmlns:ahyp="http://schemas.microsoft.com/office/drawing/2018/hyperlinkcolor" val="tx"/>
                  </a:ext>
                </a:extLst>
              </a:hlinkClick>
            </a:endParaRPr>
          </a:p>
          <a:p>
            <a:endParaRPr lang="en-US" sz="1500" dirty="0">
              <a:solidFill>
                <a:schemeClr val="bg2"/>
              </a:solidFill>
              <a:latin typeface="Century Gothic"/>
              <a:ea typeface="Roboto"/>
              <a:cs typeface="Arial"/>
            </a:endParaRPr>
          </a:p>
          <a:p>
            <a:r>
              <a:rPr lang="en-US" sz="1500" dirty="0">
                <a:solidFill>
                  <a:schemeClr val="bg2"/>
                </a:solidFill>
                <a:latin typeface="Century Gothic"/>
                <a:ea typeface="Roboto"/>
                <a:cs typeface="Arial"/>
              </a:rPr>
              <a:t>3. </a:t>
            </a:r>
            <a:r>
              <a:rPr lang="en-US" sz="1500" dirty="0">
                <a:solidFill>
                  <a:schemeClr val="bg2"/>
                </a:solidFill>
                <a:latin typeface="Century Gothic"/>
                <a:cs typeface="Arial"/>
                <a:hlinkClick r:id="rId5">
                  <a:extLst>
                    <a:ext uri="{A12FA001-AC4F-418D-AE19-62706E023703}">
                      <ahyp:hlinkClr xmlns:ahyp="http://schemas.microsoft.com/office/drawing/2018/hyperlinkcolor" val="tx"/>
                    </a:ext>
                  </a:extLst>
                </a:hlinkClick>
              </a:rPr>
              <a:t>https://greenly.earth/en-gb/blog/industries/perfume-is-the-industry-threatened-by-climate-change</a:t>
            </a:r>
            <a:r>
              <a:rPr lang="en-US" sz="1500" dirty="0">
                <a:solidFill>
                  <a:schemeClr val="bg2"/>
                </a:solidFill>
                <a:latin typeface="Century Gothic"/>
                <a:cs typeface="Arial"/>
              </a:rPr>
              <a:t> </a:t>
            </a:r>
            <a:endParaRPr lang="en-US">
              <a:solidFill>
                <a:schemeClr val="bg2"/>
              </a:solidFill>
            </a:endParaRPr>
          </a:p>
          <a:p>
            <a:endParaRPr lang="en-US" sz="1500" dirty="0">
              <a:solidFill>
                <a:schemeClr val="bg2"/>
              </a:solidFill>
              <a:latin typeface="Century Gothic"/>
              <a:ea typeface="Roboto"/>
              <a:cs typeface="Arial"/>
            </a:endParaRPr>
          </a:p>
          <a:p>
            <a:r>
              <a:rPr lang="en-US" sz="1500" dirty="0">
                <a:solidFill>
                  <a:schemeClr val="bg2"/>
                </a:solidFill>
                <a:latin typeface="Century Gothic"/>
                <a:ea typeface="Roboto"/>
                <a:cs typeface="Arial"/>
              </a:rPr>
              <a:t>3.</a:t>
            </a:r>
            <a:r>
              <a:rPr lang="en-US" sz="1500" dirty="0">
                <a:solidFill>
                  <a:schemeClr val="bg2"/>
                </a:solidFill>
                <a:ea typeface="+mn-lt"/>
                <a:cs typeface="+mn-lt"/>
              </a:rPr>
              <a:t>https://fullscale.io/blog/swot-analysis-for-startups/ </a:t>
            </a:r>
            <a:endParaRPr lang="en-US" sz="1500">
              <a:solidFill>
                <a:schemeClr val="bg2"/>
              </a:solidFill>
              <a:ea typeface="Roboto"/>
              <a:cs typeface="Arial"/>
            </a:endParaRPr>
          </a:p>
          <a:p>
            <a:endParaRPr lang="en-US" sz="1500" dirty="0">
              <a:solidFill>
                <a:schemeClr val="bg2"/>
              </a:solidFill>
              <a:latin typeface="Century Gothic"/>
              <a:ea typeface="Roboto"/>
              <a:cs typeface="Arial"/>
            </a:endParaRPr>
          </a:p>
          <a:p>
            <a:r>
              <a:rPr lang="en-US" sz="1500" dirty="0">
                <a:solidFill>
                  <a:schemeClr val="bg2"/>
                </a:solidFill>
                <a:latin typeface="Century Gothic"/>
                <a:ea typeface="Roboto"/>
                <a:cs typeface="Arial"/>
              </a:rPr>
              <a:t>4. </a:t>
            </a:r>
            <a:r>
              <a:rPr lang="en-US" sz="1500" dirty="0">
                <a:solidFill>
                  <a:schemeClr val="bg2"/>
                </a:solidFill>
                <a:ea typeface="+mn-lt"/>
                <a:cs typeface="+mn-lt"/>
                <a:hlinkClick r:id="rId6">
                  <a:extLst>
                    <a:ext uri="{A12FA001-AC4F-418D-AE19-62706E023703}">
                      <ahyp:hlinkClr xmlns:ahyp="http://schemas.microsoft.com/office/drawing/2018/hyperlinkcolor" val="tx"/>
                    </a:ext>
                  </a:extLst>
                </a:hlinkClick>
              </a:rPr>
              <a:t>https://www.google.com/search</a:t>
            </a:r>
            <a:r>
              <a:rPr lang="en-US" sz="1500" dirty="0">
                <a:solidFill>
                  <a:schemeClr val="bg2"/>
                </a:solidFill>
                <a:ea typeface="+mn-lt"/>
                <a:cs typeface="+mn-lt"/>
              </a:rPr>
              <a:t>?</a:t>
            </a:r>
            <a:endParaRPr lang="en-US" sz="1500" dirty="0">
              <a:solidFill>
                <a:schemeClr val="bg2"/>
              </a:solidFill>
              <a:latin typeface="Century Gothic"/>
              <a:ea typeface="Roboto"/>
              <a:cs typeface="Arial"/>
            </a:endParaRPr>
          </a:p>
          <a:p>
            <a:endParaRPr lang="en-US" sz="1500" dirty="0">
              <a:solidFill>
                <a:schemeClr val="bg2"/>
              </a:solidFill>
              <a:latin typeface="Century Gothic"/>
              <a:ea typeface="Roboto"/>
              <a:cs typeface="Arial"/>
            </a:endParaRPr>
          </a:p>
          <a:p>
            <a:endParaRPr lang="en-US" sz="1500" dirty="0">
              <a:solidFill>
                <a:schemeClr val="bg2"/>
              </a:solidFill>
              <a:latin typeface="Century Gothic"/>
              <a:ea typeface="Roboto"/>
              <a:cs typeface="Arial"/>
            </a:endParaRPr>
          </a:p>
          <a:p>
            <a:r>
              <a:rPr lang="en-US" sz="1500" dirty="0">
                <a:solidFill>
                  <a:schemeClr val="bg2"/>
                </a:solidFill>
                <a:latin typeface="Century Gothic"/>
                <a:ea typeface="Roboto"/>
                <a:cs typeface="Arial"/>
              </a:rPr>
              <a:t>5.  </a:t>
            </a:r>
            <a:r>
              <a:rPr lang="en-US" sz="1500" dirty="0">
                <a:solidFill>
                  <a:schemeClr val="bg2"/>
                </a:solidFill>
                <a:ea typeface="+mn-lt"/>
                <a:cs typeface="+mn-lt"/>
                <a:hlinkClick r:id="rId7">
                  <a:extLst>
                    <a:ext uri="{A12FA001-AC4F-418D-AE19-62706E023703}">
                      <ahyp:hlinkClr xmlns:ahyp="http://schemas.microsoft.com/office/drawing/2018/hyperlinkcolor" val="tx"/>
                    </a:ext>
                  </a:extLst>
                </a:hlinkClick>
              </a:rPr>
              <a:t>https://www.instructables.com/How-to-make-perfume/</a:t>
            </a:r>
            <a:endParaRPr lang="en-US" sz="1500" dirty="0">
              <a:solidFill>
                <a:schemeClr val="bg2"/>
              </a:solidFill>
              <a:ea typeface="+mn-lt"/>
              <a:cs typeface="+mn-lt"/>
            </a:endParaRPr>
          </a:p>
          <a:p>
            <a:endParaRPr lang="en-US" sz="1500" dirty="0">
              <a:solidFill>
                <a:schemeClr val="bg2"/>
              </a:solidFill>
              <a:latin typeface="Century Gothic"/>
              <a:ea typeface="Roboto"/>
              <a:cs typeface="Arial"/>
            </a:endParaRPr>
          </a:p>
          <a:p>
            <a:endParaRPr lang="en-US" sz="1500" dirty="0">
              <a:solidFill>
                <a:schemeClr val="bg2"/>
              </a:solidFill>
              <a:latin typeface="Century Gothic"/>
              <a:ea typeface="Roboto"/>
              <a:cs typeface="Arial"/>
            </a:endParaRPr>
          </a:p>
          <a:p>
            <a:r>
              <a:rPr lang="en-US" sz="1500" dirty="0">
                <a:solidFill>
                  <a:schemeClr val="bg2"/>
                </a:solidFill>
                <a:latin typeface="Century Gothic"/>
                <a:ea typeface="Roboto"/>
                <a:cs typeface="Arial"/>
              </a:rPr>
              <a:t>6.  week 3 – during lesson </a:t>
            </a:r>
          </a:p>
          <a:p>
            <a:endParaRPr lang="en-US" sz="1500" dirty="0">
              <a:solidFill>
                <a:schemeClr val="bg2"/>
              </a:solidFill>
              <a:latin typeface="Century Gothic"/>
              <a:ea typeface="Roboto"/>
              <a:cs typeface="Arial"/>
            </a:endParaRPr>
          </a:p>
          <a:p>
            <a:r>
              <a:rPr lang="en-US" sz="1500" dirty="0">
                <a:solidFill>
                  <a:schemeClr val="bg2"/>
                </a:solidFill>
                <a:latin typeface="Century Gothic"/>
                <a:ea typeface="Roboto"/>
                <a:cs typeface="Arial"/>
              </a:rPr>
              <a:t>7. week 2 – during lesson </a:t>
            </a:r>
          </a:p>
          <a:p>
            <a:endParaRPr lang="en-US" sz="1500" dirty="0">
              <a:solidFill>
                <a:schemeClr val="bg2"/>
              </a:solidFill>
              <a:latin typeface="Century Gothic"/>
              <a:ea typeface="Roboto"/>
              <a:cs typeface="Arial"/>
            </a:endParaRPr>
          </a:p>
          <a:p>
            <a:r>
              <a:rPr lang="en-US" sz="1500" dirty="0">
                <a:solidFill>
                  <a:schemeClr val="bg2"/>
                </a:solidFill>
                <a:latin typeface="Century Gothic"/>
                <a:ea typeface="Roboto"/>
                <a:cs typeface="Arial"/>
              </a:rPr>
              <a:t>8. </a:t>
            </a:r>
            <a:r>
              <a:rPr lang="en-US" sz="1500" dirty="0">
                <a:solidFill>
                  <a:schemeClr val="bg2"/>
                </a:solidFill>
                <a:ea typeface="+mn-lt"/>
                <a:cs typeface="+mn-lt"/>
                <a:hlinkClick r:id="rId8">
                  <a:extLst>
                    <a:ext uri="{A12FA001-AC4F-418D-AE19-62706E023703}">
                      <ahyp:hlinkClr xmlns:ahyp="http://schemas.microsoft.com/office/drawing/2018/hyperlinkcolor" val="tx"/>
                    </a:ext>
                  </a:extLst>
                </a:hlinkClick>
              </a:rPr>
              <a:t>https://www.wework.com/en-GB/ideas/professional-development/how-to-write-a-business-plan</a:t>
            </a:r>
            <a:endParaRPr lang="en-US" sz="1500">
              <a:solidFill>
                <a:schemeClr val="bg2"/>
              </a:solidFill>
              <a:ea typeface="+mn-lt"/>
              <a:cs typeface="+mn-lt"/>
              <a:hlinkClick r:id="rId8">
                <a:extLst>
                  <a:ext uri="{A12FA001-AC4F-418D-AE19-62706E023703}">
                    <ahyp:hlinkClr xmlns:ahyp="http://schemas.microsoft.com/office/drawing/2018/hyperlinkcolor" val="tx"/>
                  </a:ext>
                </a:extLst>
              </a:hlinkClick>
            </a:endParaRPr>
          </a:p>
          <a:p>
            <a:endParaRPr lang="en-US" sz="1500" dirty="0">
              <a:solidFill>
                <a:schemeClr val="bg1"/>
              </a:solidFill>
              <a:latin typeface="Century Gothic"/>
              <a:ea typeface="Roboto"/>
              <a:cs typeface="Roboto"/>
            </a:endParaRPr>
          </a:p>
          <a:p>
            <a:pPr>
              <a:buFont typeface="Arial"/>
              <a:buChar char="•"/>
            </a:pPr>
            <a:endParaRPr lang="en-US" sz="1100" dirty="0">
              <a:solidFill>
                <a:srgbClr val="DADCE0"/>
              </a:solidFill>
              <a:latin typeface="Roboto"/>
              <a:ea typeface="Roboto"/>
              <a:cs typeface="Roboto"/>
            </a:endParaRPr>
          </a:p>
          <a:p>
            <a:endParaRPr lang="en-US" sz="900" dirty="0">
              <a:solidFill>
                <a:srgbClr val="BDC1C6"/>
              </a:solidFill>
              <a:latin typeface="Roboto"/>
              <a:ea typeface="Roboto"/>
              <a:cs typeface="Roboto"/>
            </a:endParaRPr>
          </a:p>
          <a:p>
            <a:pPr marL="342900" indent="-342900">
              <a:buAutoNum type="arabicPeriod"/>
            </a:pPr>
            <a:endParaRPr lang="en-US" dirty="0">
              <a:solidFill>
                <a:schemeClr val="bg1"/>
              </a:solidFill>
              <a:latin typeface="Century Gothic"/>
              <a:cs typeface="Arial"/>
            </a:endParaRPr>
          </a:p>
          <a:p>
            <a:endParaRPr lang="en-US" b="1" dirty="0">
              <a:solidFill>
                <a:schemeClr val="bg1"/>
              </a:solidFill>
              <a:latin typeface="Arial"/>
              <a:cs typeface="Arial"/>
            </a:endParaRPr>
          </a:p>
        </p:txBody>
      </p:sp>
    </p:spTree>
    <p:extLst>
      <p:ext uri="{BB962C8B-B14F-4D97-AF65-F5344CB8AC3E}">
        <p14:creationId xmlns:p14="http://schemas.microsoft.com/office/powerpoint/2010/main" val="3425333588"/>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hank you for listening no questions ...">
            <a:extLst>
              <a:ext uri="{FF2B5EF4-FFF2-40B4-BE49-F238E27FC236}">
                <a16:creationId xmlns:a16="http://schemas.microsoft.com/office/drawing/2014/main" id="{E629BDE5-F540-F028-4B25-26E7D9EA7339}"/>
              </a:ext>
            </a:extLst>
          </p:cNvPr>
          <p:cNvPicPr>
            <a:picLocks noChangeAspect="1"/>
          </p:cNvPicPr>
          <p:nvPr/>
        </p:nvPicPr>
        <p:blipFill>
          <a:blip r:embed="rId2"/>
          <a:stretch>
            <a:fillRect/>
          </a:stretch>
        </p:blipFill>
        <p:spPr>
          <a:xfrm>
            <a:off x="3050966" y="1570547"/>
            <a:ext cx="5457465" cy="4090717"/>
          </a:xfrm>
          <a:prstGeom prst="rect">
            <a:avLst/>
          </a:prstGeom>
        </p:spPr>
      </p:pic>
    </p:spTree>
    <p:extLst>
      <p:ext uri="{BB962C8B-B14F-4D97-AF65-F5344CB8AC3E}">
        <p14:creationId xmlns:p14="http://schemas.microsoft.com/office/powerpoint/2010/main" val="26989026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Slice</vt:lpstr>
      <vt:lpstr>LCLM4006  Enterprise &amp; Entrepreneurship Vlasta Daniela Kovacova : 2421028  Fouziya Farheen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98</cp:revision>
  <dcterms:created xsi:type="dcterms:W3CDTF">2025-10-04T18:27:41Z</dcterms:created>
  <dcterms:modified xsi:type="dcterms:W3CDTF">2025-11-01T17:41:07Z</dcterms:modified>
</cp:coreProperties>
</file>