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70" r:id="rId3"/>
    <p:sldId id="271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7" r:id="rId20"/>
    <p:sldId id="288" r:id="rId21"/>
    <p:sldId id="289" r:id="rId22"/>
    <p:sldId id="290" r:id="rId23"/>
    <p:sldId id="291" r:id="rId24"/>
    <p:sldId id="292" r:id="rId25"/>
    <p:sldId id="293" r:id="rId26"/>
    <p:sldId id="294" r:id="rId27"/>
    <p:sldId id="295" r:id="rId28"/>
    <p:sldId id="296" r:id="rId29"/>
    <p:sldId id="297" r:id="rId30"/>
    <p:sldId id="298" r:id="rId31"/>
    <p:sldId id="299" r:id="rId32"/>
    <p:sldId id="300" r:id="rId33"/>
    <p:sldId id="301" r:id="rId34"/>
    <p:sldId id="302" r:id="rId35"/>
    <p:sldId id="303" r:id="rId36"/>
    <p:sldId id="304" r:id="rId37"/>
    <p:sldId id="305" r:id="rId38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36" d="100"/>
          <a:sy n="136" d="100"/>
        </p:scale>
        <p:origin x="-1664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notesMaster" Target="notesMasters/notesMaster1.xml"/><Relationship Id="rId40" Type="http://schemas.openxmlformats.org/officeDocument/2006/relationships/printerSettings" Target="printerSettings/printerSettings1.bin"/><Relationship Id="rId41" Type="http://schemas.openxmlformats.org/officeDocument/2006/relationships/presProps" Target="presProps.xml"/><Relationship Id="rId42" Type="http://schemas.openxmlformats.org/officeDocument/2006/relationships/viewProps" Target="viewProps.xml"/><Relationship Id="rId43" Type="http://schemas.openxmlformats.org/officeDocument/2006/relationships/theme" Target="theme/theme1.xml"/><Relationship Id="rId4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399704-4633-472D-A622-802593D3535C}" type="doc">
      <dgm:prSet loTypeId="urn:microsoft.com/office/officeart/2005/8/layout/pyramid4" loCatId="relationship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5EBEC99C-9B83-4D4E-B55E-E0A93822D53E}">
      <dgm:prSet phldrT="[Text]"/>
      <dgm:spPr/>
      <dgm:t>
        <a:bodyPr/>
        <a:lstStyle/>
        <a:p>
          <a:r>
            <a:rPr lang="en-GB" dirty="0" smtClean="0"/>
            <a:t>Participants</a:t>
          </a:r>
          <a:endParaRPr lang="en-GB" dirty="0"/>
        </a:p>
      </dgm:t>
    </dgm:pt>
    <dgm:pt modelId="{DCCE4BA0-1270-4394-9CD6-849BF5084CD4}" type="parTrans" cxnId="{214F318D-BA53-4C72-9E44-E80C87E05BB6}">
      <dgm:prSet/>
      <dgm:spPr/>
      <dgm:t>
        <a:bodyPr/>
        <a:lstStyle/>
        <a:p>
          <a:endParaRPr lang="en-GB"/>
        </a:p>
      </dgm:t>
    </dgm:pt>
    <dgm:pt modelId="{BAF38878-42D4-49BB-9D8A-0189579BA090}" type="sibTrans" cxnId="{214F318D-BA53-4C72-9E44-E80C87E05BB6}">
      <dgm:prSet/>
      <dgm:spPr/>
      <dgm:t>
        <a:bodyPr/>
        <a:lstStyle/>
        <a:p>
          <a:endParaRPr lang="en-GB"/>
        </a:p>
      </dgm:t>
    </dgm:pt>
    <dgm:pt modelId="{D914D5F6-7323-41F1-999E-B58EF4F27DB4}">
      <dgm:prSet phldrT="[Text]"/>
      <dgm:spPr/>
      <dgm:t>
        <a:bodyPr/>
        <a:lstStyle/>
        <a:p>
          <a:r>
            <a:rPr lang="en-GB" dirty="0" smtClean="0"/>
            <a:t>Places</a:t>
          </a:r>
          <a:endParaRPr lang="en-GB" dirty="0"/>
        </a:p>
      </dgm:t>
    </dgm:pt>
    <dgm:pt modelId="{776AB47A-725A-40E9-9ED2-8C79085026C9}" type="parTrans" cxnId="{5817E112-6671-46A2-831A-D840AE5984E9}">
      <dgm:prSet/>
      <dgm:spPr/>
      <dgm:t>
        <a:bodyPr/>
        <a:lstStyle/>
        <a:p>
          <a:endParaRPr lang="en-GB"/>
        </a:p>
      </dgm:t>
    </dgm:pt>
    <dgm:pt modelId="{96FCFC49-E994-4308-AB07-D6ACDCA389E4}" type="sibTrans" cxnId="{5817E112-6671-46A2-831A-D840AE5984E9}">
      <dgm:prSet/>
      <dgm:spPr/>
      <dgm:t>
        <a:bodyPr/>
        <a:lstStyle/>
        <a:p>
          <a:endParaRPr lang="en-GB"/>
        </a:p>
      </dgm:t>
    </dgm:pt>
    <dgm:pt modelId="{76A5E10F-6B71-43E7-8DCC-B626B38A4C94}">
      <dgm:prSet phldrT="[Text]"/>
      <dgm:spPr/>
      <dgm:t>
        <a:bodyPr/>
        <a:lstStyle/>
        <a:p>
          <a:r>
            <a:rPr lang="en-GB" dirty="0" smtClean="0"/>
            <a:t>Activity</a:t>
          </a:r>
          <a:endParaRPr lang="en-GB" dirty="0"/>
        </a:p>
      </dgm:t>
    </dgm:pt>
    <dgm:pt modelId="{5B293931-AC41-476A-8970-93E7DC87C218}" type="parTrans" cxnId="{38BF8647-2195-41F6-9A59-28EAB5338B1C}">
      <dgm:prSet/>
      <dgm:spPr/>
      <dgm:t>
        <a:bodyPr/>
        <a:lstStyle/>
        <a:p>
          <a:endParaRPr lang="en-GB"/>
        </a:p>
      </dgm:t>
    </dgm:pt>
    <dgm:pt modelId="{3A0D231E-D6C2-4BC1-9DBE-56F1708E7D77}" type="sibTrans" cxnId="{38BF8647-2195-41F6-9A59-28EAB5338B1C}">
      <dgm:prSet/>
      <dgm:spPr/>
      <dgm:t>
        <a:bodyPr/>
        <a:lstStyle/>
        <a:p>
          <a:endParaRPr lang="en-GB"/>
        </a:p>
      </dgm:t>
    </dgm:pt>
    <dgm:pt modelId="{41F5D69C-AE97-4759-B936-F585CC7373C8}">
      <dgm:prSet phldrT="[Text]"/>
      <dgm:spPr/>
      <dgm:t>
        <a:bodyPr/>
        <a:lstStyle/>
        <a:p>
          <a:r>
            <a:rPr lang="en-GB" dirty="0" smtClean="0"/>
            <a:t>People</a:t>
          </a:r>
          <a:endParaRPr lang="en-GB" dirty="0"/>
        </a:p>
      </dgm:t>
    </dgm:pt>
    <dgm:pt modelId="{0EBC45CC-38BA-4E85-92DC-B848E5DB9EF4}" type="parTrans" cxnId="{95CCE61B-AC3E-4510-A74C-0366AA7D263C}">
      <dgm:prSet/>
      <dgm:spPr/>
      <dgm:t>
        <a:bodyPr/>
        <a:lstStyle/>
        <a:p>
          <a:endParaRPr lang="en-GB"/>
        </a:p>
      </dgm:t>
    </dgm:pt>
    <dgm:pt modelId="{55E64666-52BC-4E2C-A464-45554456E8A6}" type="sibTrans" cxnId="{95CCE61B-AC3E-4510-A74C-0366AA7D263C}">
      <dgm:prSet/>
      <dgm:spPr/>
      <dgm:t>
        <a:bodyPr/>
        <a:lstStyle/>
        <a:p>
          <a:endParaRPr lang="en-GB"/>
        </a:p>
      </dgm:t>
    </dgm:pt>
    <dgm:pt modelId="{60CD8143-27E5-4917-A0C3-22FD4C8A18BE}" type="pres">
      <dgm:prSet presAssocID="{6A399704-4633-472D-A622-802593D3535C}" presName="compositeShape" presStyleCnt="0">
        <dgm:presLayoutVars>
          <dgm:chMax val="9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246D6A06-D844-4AC0-99D0-74480570C95F}" type="pres">
      <dgm:prSet presAssocID="{6A399704-4633-472D-A622-802593D3535C}" presName="triangle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51512C-813C-451A-AECB-1D98CCC7DD65}" type="pres">
      <dgm:prSet presAssocID="{6A399704-4633-472D-A622-802593D3535C}" presName="triangle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F3E149-FB54-4E48-9CA4-EAFBCFFABD27}" type="pres">
      <dgm:prSet presAssocID="{6A399704-4633-472D-A622-802593D3535C}" presName="triangle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4471566-B00E-45C5-9AE1-EE738EAEEDF3}" type="pres">
      <dgm:prSet presAssocID="{6A399704-4633-472D-A622-802593D3535C}" presName="triangle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EF47061-80BB-6641-B3ED-D4AE35CE3569}" type="presOf" srcId="{6A399704-4633-472D-A622-802593D3535C}" destId="{60CD8143-27E5-4917-A0C3-22FD4C8A18BE}" srcOrd="0" destOrd="0" presId="urn:microsoft.com/office/officeart/2005/8/layout/pyramid4"/>
    <dgm:cxn modelId="{9D987556-2748-0345-B7D5-68171E9297B9}" type="presOf" srcId="{D914D5F6-7323-41F1-999E-B58EF4F27DB4}" destId="{2351512C-813C-451A-AECB-1D98CCC7DD65}" srcOrd="0" destOrd="0" presId="urn:microsoft.com/office/officeart/2005/8/layout/pyramid4"/>
    <dgm:cxn modelId="{214F318D-BA53-4C72-9E44-E80C87E05BB6}" srcId="{6A399704-4633-472D-A622-802593D3535C}" destId="{5EBEC99C-9B83-4D4E-B55E-E0A93822D53E}" srcOrd="0" destOrd="0" parTransId="{DCCE4BA0-1270-4394-9CD6-849BF5084CD4}" sibTransId="{BAF38878-42D4-49BB-9D8A-0189579BA090}"/>
    <dgm:cxn modelId="{5817E112-6671-46A2-831A-D840AE5984E9}" srcId="{6A399704-4633-472D-A622-802593D3535C}" destId="{D914D5F6-7323-41F1-999E-B58EF4F27DB4}" srcOrd="1" destOrd="0" parTransId="{776AB47A-725A-40E9-9ED2-8C79085026C9}" sibTransId="{96FCFC49-E994-4308-AB07-D6ACDCA389E4}"/>
    <dgm:cxn modelId="{68FEDE3C-5D52-3345-82A5-63DB4C64CDB0}" type="presOf" srcId="{41F5D69C-AE97-4759-B936-F585CC7373C8}" destId="{04471566-B00E-45C5-9AE1-EE738EAEEDF3}" srcOrd="0" destOrd="0" presId="urn:microsoft.com/office/officeart/2005/8/layout/pyramid4"/>
    <dgm:cxn modelId="{C3AF8746-FC03-6849-9B33-41FF3AA07EE8}" type="presOf" srcId="{5EBEC99C-9B83-4D4E-B55E-E0A93822D53E}" destId="{246D6A06-D844-4AC0-99D0-74480570C95F}" srcOrd="0" destOrd="0" presId="urn:microsoft.com/office/officeart/2005/8/layout/pyramid4"/>
    <dgm:cxn modelId="{38BF8647-2195-41F6-9A59-28EAB5338B1C}" srcId="{6A399704-4633-472D-A622-802593D3535C}" destId="{76A5E10F-6B71-43E7-8DCC-B626B38A4C94}" srcOrd="2" destOrd="0" parTransId="{5B293931-AC41-476A-8970-93E7DC87C218}" sibTransId="{3A0D231E-D6C2-4BC1-9DBE-56F1708E7D77}"/>
    <dgm:cxn modelId="{C923A871-BAD6-BE4A-9FBB-50DE17C0F3D6}" type="presOf" srcId="{76A5E10F-6B71-43E7-8DCC-B626B38A4C94}" destId="{B4F3E149-FB54-4E48-9CA4-EAFBCFFABD27}" srcOrd="0" destOrd="0" presId="urn:microsoft.com/office/officeart/2005/8/layout/pyramid4"/>
    <dgm:cxn modelId="{95CCE61B-AC3E-4510-A74C-0366AA7D263C}" srcId="{6A399704-4633-472D-A622-802593D3535C}" destId="{41F5D69C-AE97-4759-B936-F585CC7373C8}" srcOrd="3" destOrd="0" parTransId="{0EBC45CC-38BA-4E85-92DC-B848E5DB9EF4}" sibTransId="{55E64666-52BC-4E2C-A464-45554456E8A6}"/>
    <dgm:cxn modelId="{47944A6B-699D-0149-B543-B88762567192}" type="presParOf" srcId="{60CD8143-27E5-4917-A0C3-22FD4C8A18BE}" destId="{246D6A06-D844-4AC0-99D0-74480570C95F}" srcOrd="0" destOrd="0" presId="urn:microsoft.com/office/officeart/2005/8/layout/pyramid4"/>
    <dgm:cxn modelId="{7E0C6220-76FA-8B41-99F4-CAAD83DA85E5}" type="presParOf" srcId="{60CD8143-27E5-4917-A0C3-22FD4C8A18BE}" destId="{2351512C-813C-451A-AECB-1D98CCC7DD65}" srcOrd="1" destOrd="0" presId="urn:microsoft.com/office/officeart/2005/8/layout/pyramid4"/>
    <dgm:cxn modelId="{BA93444D-0094-0C49-9EA9-95D29F6D91E4}" type="presParOf" srcId="{60CD8143-27E5-4917-A0C3-22FD4C8A18BE}" destId="{B4F3E149-FB54-4E48-9CA4-EAFBCFFABD27}" srcOrd="2" destOrd="0" presId="urn:microsoft.com/office/officeart/2005/8/layout/pyramid4"/>
    <dgm:cxn modelId="{AE3BC4C9-47DB-9C4A-BF7C-C1E38149638E}" type="presParOf" srcId="{60CD8143-27E5-4917-A0C3-22FD4C8A18BE}" destId="{04471566-B00E-45C5-9AE1-EE738EAEEDF3}" srcOrd="3" destOrd="0" presId="urn:microsoft.com/office/officeart/2005/8/layout/pyramid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6D6A06-D844-4AC0-99D0-74480570C95F}">
      <dsp:nvSpPr>
        <dsp:cNvPr id="0" name=""/>
        <dsp:cNvSpPr/>
      </dsp:nvSpPr>
      <dsp:spPr>
        <a:xfrm>
          <a:off x="3571900" y="0"/>
          <a:ext cx="2928958" cy="2928958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Participants</a:t>
          </a:r>
          <a:endParaRPr lang="en-GB" sz="2100" kern="1200" dirty="0"/>
        </a:p>
      </dsp:txBody>
      <dsp:txXfrm>
        <a:off x="4304140" y="1464479"/>
        <a:ext cx="1464479" cy="1464479"/>
      </dsp:txXfrm>
    </dsp:sp>
    <dsp:sp modelId="{2351512C-813C-451A-AECB-1D98CCC7DD65}">
      <dsp:nvSpPr>
        <dsp:cNvPr id="0" name=""/>
        <dsp:cNvSpPr/>
      </dsp:nvSpPr>
      <dsp:spPr>
        <a:xfrm>
          <a:off x="2107420" y="2928958"/>
          <a:ext cx="2928958" cy="2928958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Places</a:t>
          </a:r>
          <a:endParaRPr lang="en-GB" sz="2100" kern="1200" dirty="0"/>
        </a:p>
      </dsp:txBody>
      <dsp:txXfrm>
        <a:off x="2839660" y="4393437"/>
        <a:ext cx="1464479" cy="1464479"/>
      </dsp:txXfrm>
    </dsp:sp>
    <dsp:sp modelId="{B4F3E149-FB54-4E48-9CA4-EAFBCFFABD27}">
      <dsp:nvSpPr>
        <dsp:cNvPr id="0" name=""/>
        <dsp:cNvSpPr/>
      </dsp:nvSpPr>
      <dsp:spPr>
        <a:xfrm rot="10800000">
          <a:off x="3571900" y="2928958"/>
          <a:ext cx="2928958" cy="2928958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Activity</a:t>
          </a:r>
          <a:endParaRPr lang="en-GB" sz="2100" kern="1200" dirty="0"/>
        </a:p>
      </dsp:txBody>
      <dsp:txXfrm rot="10800000">
        <a:off x="4304139" y="2928958"/>
        <a:ext cx="1464479" cy="1464479"/>
      </dsp:txXfrm>
    </dsp:sp>
    <dsp:sp modelId="{04471566-B00E-45C5-9AE1-EE738EAEEDF3}">
      <dsp:nvSpPr>
        <dsp:cNvPr id="0" name=""/>
        <dsp:cNvSpPr/>
      </dsp:nvSpPr>
      <dsp:spPr>
        <a:xfrm>
          <a:off x="5036379" y="2928958"/>
          <a:ext cx="2928958" cy="2928958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/>
            <a:t>People</a:t>
          </a:r>
          <a:endParaRPr lang="en-GB" sz="2100" kern="1200" dirty="0"/>
        </a:p>
      </dsp:txBody>
      <dsp:txXfrm>
        <a:off x="5768619" y="4393437"/>
        <a:ext cx="1464479" cy="14644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4">
  <dgm:title val=""/>
  <dgm:desc val=""/>
  <dgm:catLst>
    <dgm:cat type="pyramid" pri="4000"/>
    <dgm:cat type="relationship" pri="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chMax val="9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4">
        <dgm:choose name="Name2">
          <dgm:if name="Name3" axis="ch" ptType="node" func="cnt" op="equ" val="1">
            <dgm:constrLst>
              <dgm:constr type="primFontSz" for="ch" ptType="node" op="equ" val="65"/>
              <dgm:constr type="t" for="ch" forName="triangle1"/>
              <dgm:constr type="l" for="ch" forName="triangle1"/>
              <dgm:constr type="h" for="ch" forName="triangle1" refType="h"/>
              <dgm:constr type="w" for="ch" forName="triangle1" refType="h"/>
            </dgm:constrLst>
          </dgm:if>
          <dgm:else name="Name4">
            <dgm:constrLst>
              <dgm:constr type="primFontSz" for="ch" ptType="node" op="equ" val="65"/>
              <dgm:constr type="t" for="ch" forName="triangle1"/>
              <dgm:constr type="l" for="ch" forName="triangle1" refType="h" fact="0.25"/>
              <dgm:constr type="h" for="ch" forName="triangle1" refType="h" fact="0.5"/>
              <dgm:constr type="w" for="ch" forName="triangle1" refType="h" fact="0.5"/>
              <dgm:constr type="t" for="ch" forName="triangle2" refType="h" fact="0.5"/>
              <dgm:constr type="l" for="ch" forName="triangle2"/>
              <dgm:constr type="h" for="ch" forName="triangle2" refType="h" fact="0.5"/>
              <dgm:constr type="w" for="ch" forName="triangle2" refType="h" fact="0.5"/>
              <dgm:constr type="t" for="ch" forName="triangle3" refType="h" fact="0.5"/>
              <dgm:constr type="l" for="ch" forName="triangle3" refType="h" fact="0.25"/>
              <dgm:constr type="h" for="ch" forName="triangle3" refType="h" fact="0.5"/>
              <dgm:constr type="w" for="ch" forName="triangle3" refType="h" fact="0.5"/>
              <dgm:constr type="t" for="ch" forName="triangle4" refType="h" fact="0.5"/>
              <dgm:constr type="l" for="ch" forName="triangle4" refType="h" fact="0.5"/>
              <dgm:constr type="h" for="ch" forName="triangle4" refType="h" fact="0.5"/>
              <dgm:constr type="w" for="ch" forName="triangle4" refType="h" fact="0.5"/>
            </dgm:constrLst>
          </dgm:else>
        </dgm:choose>
      </dgm:if>
      <dgm:else name="Name5">
        <dgm:constrLst>
          <dgm:constr type="primFontSz" for="ch" ptType="node" op="equ" val="65"/>
          <dgm:constr type="t" for="ch" forName="triangle1"/>
          <dgm:constr type="l" for="ch" forName="triangle1" refType="h" fact="0.33"/>
          <dgm:constr type="h" for="ch" forName="triangle1" refType="h" fact="0.33"/>
          <dgm:constr type="w" for="ch" forName="triangle1" refType="h" fact="0.33"/>
          <dgm:constr type="t" for="ch" forName="triangle2" refType="h" fact="0.33"/>
          <dgm:constr type="l" for="ch" forName="triangle2" refType="h" fact="0.165"/>
          <dgm:constr type="h" for="ch" forName="triangle2" refType="h" fact="0.33"/>
          <dgm:constr type="w" for="ch" forName="triangle2" refType="h" fact="0.33"/>
          <dgm:constr type="t" for="ch" forName="triangle3" refType="h" fact="0.33"/>
          <dgm:constr type="l" for="ch" forName="triangle3" refType="h" fact="0.33"/>
          <dgm:constr type="h" for="ch" forName="triangle3" refType="h" fact="0.33"/>
          <dgm:constr type="w" for="ch" forName="triangle3" refType="h" fact="0.33"/>
          <dgm:constr type="t" for="ch" forName="triangle4" refType="h" fact="0.33"/>
          <dgm:constr type="l" for="ch" forName="triangle4" refType="h" fact="0.495"/>
          <dgm:constr type="h" for="ch" forName="triangle4" refType="h" fact="0.33"/>
          <dgm:constr type="w" for="ch" forName="triangle4" refType="h" fact="0.33"/>
          <dgm:constr type="t" for="ch" forName="triangle5" refType="h" fact="0.66"/>
          <dgm:constr type="l" for="ch" forName="triangle5"/>
          <dgm:constr type="h" for="ch" forName="triangle5" refType="h" fact="0.33"/>
          <dgm:constr type="w" for="ch" forName="triangle5" refType="h" fact="0.33"/>
          <dgm:constr type="t" for="ch" forName="triangle6" refType="h" fact="0.66"/>
          <dgm:constr type="l" for="ch" forName="triangle6" refType="h" fact="0.165"/>
          <dgm:constr type="h" for="ch" forName="triangle6" refType="h" fact="0.33"/>
          <dgm:constr type="w" for="ch" forName="triangle6" refType="h" fact="0.33"/>
          <dgm:constr type="t" for="ch" forName="triangle7" refType="h" fact="0.66"/>
          <dgm:constr type="l" for="ch" forName="triangle7" refType="h" fact="0.33"/>
          <dgm:constr type="h" for="ch" forName="triangle7" refType="h" fact="0.33"/>
          <dgm:constr type="w" for="ch" forName="triangle7" refType="h" fact="0.33"/>
          <dgm:constr type="t" for="ch" forName="triangle8" refType="h" fact="0.66"/>
          <dgm:constr type="l" for="ch" forName="triangle8" refType="h" fact="0.495"/>
          <dgm:constr type="h" for="ch" forName="triangle8" refType="h" fact="0.33"/>
          <dgm:constr type="w" for="ch" forName="triangle8" refType="h" fact="0.33"/>
          <dgm:constr type="t" for="ch" forName="triangle9" refType="h" fact="0.66"/>
          <dgm:constr type="l" for="ch" forName="triangle9" refType="h" fact="0.66"/>
          <dgm:constr type="h" for="ch" forName="triangle9" refType="h" fact="0.33"/>
          <dgm:constr type="w" for="ch" forName="triangle9" refType="h" fact="0.33"/>
        </dgm:constrLst>
      </dgm:else>
    </dgm:choose>
    <dgm:ruleLst/>
    <dgm:choose name="Name6">
      <dgm:if name="Name7" axis="ch" ptType="node" func="cnt" op="gte" val="1">
        <dgm:layoutNode name="triangle1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8"/>
    </dgm:choose>
    <dgm:choose name="Name9">
      <dgm:if name="Name10" axis="ch" ptType="node" func="cnt" op="gte" val="2">
        <dgm:layoutNode name="triangle2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1">
            <dgm:if name="Name12" func="var" arg="dir" op="equ" val="norm">
              <dgm:presOf axis="ch desOrSelf" ptType="node node" st="2 1" cnt="1 0"/>
            </dgm:if>
            <dgm:else name="Name13">
              <dgm:presOf axis="ch desOrSelf" ptType="node node" st="4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3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4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14">
            <dgm:if name="Name15" func="var" arg="dir" op="equ" val="norm">
              <dgm:presOf axis="ch desOrSelf" ptType="node node" st="4 1" cnt="1 0"/>
            </dgm:if>
            <dgm:else name="Name16">
              <dgm:presOf axis="ch desOrSelf" ptType="node node" st="2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17"/>
    </dgm:choose>
    <dgm:choose name="Name18">
      <dgm:if name="Name19" axis="ch" ptType="node" func="cnt" op="gte" val="5">
        <dgm:layoutNode name="triangle5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0">
            <dgm:if name="Name21" func="var" arg="dir" op="equ" val="norm">
              <dgm:presOf axis="ch desOrSelf" ptType="node node" st="5 1" cnt="1 0"/>
            </dgm:if>
            <dgm:else name="Name22">
              <dgm:presOf axis="ch desOrSelf" ptType="node node" st="9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6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3">
            <dgm:if name="Name24" func="var" arg="dir" op="equ" val="norm">
              <dgm:presOf axis="ch desOrSelf" ptType="node node" st="6 1" cnt="1 0"/>
            </dgm:if>
            <dgm:else name="Name25">
              <dgm:presOf axis="ch desOrSelf" ptType="node node" st="8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7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presOf axis="ch desOrSelf" ptType="node node" st="7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8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rot="180" type="triangle" r:blip="">
            <dgm:adjLst/>
          </dgm:shape>
          <dgm:choose name="Name26">
            <dgm:if name="Name27" func="var" arg="dir" op="equ" val="norm">
              <dgm:presOf axis="ch desOrSelf" ptType="node node" st="8 1" cnt="1 0"/>
            </dgm:if>
            <dgm:else name="Name28">
              <dgm:presOf axis="ch desOrSelf" ptType="node node" st="6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triangle9" styleLbl="node1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triangle" r:blip="">
            <dgm:adjLst/>
          </dgm:shape>
          <dgm:choose name="Name29">
            <dgm:if name="Name30" func="var" arg="dir" op="equ" val="norm">
              <dgm:presOf axis="ch desOrSelf" ptType="node node" st="9 1" cnt="1 0"/>
            </dgm:if>
            <dgm:else name="Name31">
              <dgm:presOf axis="ch desOrSelf" ptType="node node" st="5 1" cnt="1 0"/>
            </dgm:else>
          </dgm:choose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2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CD6153-9A6F-E344-9C64-D0DC51183DB2}" type="datetimeFigureOut">
              <a:rPr lang="en-US" smtClean="0"/>
              <a:t>13/11/2011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D566F7-6726-D944-AEB5-8F4E10086E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304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9113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en-US">
              <a:latin typeface="Calibri" charset="0"/>
              <a:ea typeface="ＭＳ Ｐゴシック" charset="0"/>
              <a:cs typeface="ＭＳ Ｐゴシック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9B0473-1173-2D42-91D4-A4DE179832BE}" type="datetimeFigureOut">
              <a:rPr lang="en-GB" smtClean="0"/>
              <a:pPr/>
              <a:t>13/11/2011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E6A55-6425-E842-8DD0-A4E92D8DEC73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/>
          <p:cNvPicPr preferRelativeResize="0"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230938" y="6189663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5" Type="http://schemas.openxmlformats.org/officeDocument/2006/relationships/image" Target="../media/image5.png"/><Relationship Id="rId6" Type="http://schemas.openxmlformats.org/officeDocument/2006/relationships/image" Target="../media/image6.jpeg"/><Relationship Id="rId7" Type="http://schemas.openxmlformats.org/officeDocument/2006/relationships/image" Target="../media/image7.jpeg"/><Relationship Id="rId8" Type="http://schemas.openxmlformats.org/officeDocument/2006/relationships/image" Target="../media/image8.jpeg"/><Relationship Id="rId9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youtube.com/watch?v=Pckz7q02xxY&amp;feature=related" TargetMode="External"/><Relationship Id="rId3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wmf"/><Relationship Id="rId3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wmf"/><Relationship Id="rId3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youtube.com/user/LondonIrishMedia%23p/a/f/2/c6VN9NaLmbc" TargetMode="External"/><Relationship Id="rId3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Relationship Id="rId3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wmf"/><Relationship Id="rId3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wmf"/><Relationship Id="rId3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youtube.com/watch?v=SpyT8EDVPuk&amp;feature=channel" TargetMode="External"/><Relationship Id="rId3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wmf"/><Relationship Id="rId3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wmf"/><Relationship Id="rId3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Dailymotion%20-%20Nike%20-%20Take%20it%20to%20the%20next%20level%20-%20Director's%20Cut%20-%20une%20vid%C3%A9o%20Com%C3%A9die%20et%20Humour.rv" TargetMode="External"/><Relationship Id="rId4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wmf"/><Relationship Id="rId3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planning-for-long-term-success-910.pdf" TargetMode="External"/><Relationship Id="rId3" Type="http://schemas.openxmlformats.org/officeDocument/2006/relationships/image" Target="../media/image31.w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www.youtube.com/watch?v=sA2ROZGcsdU" TargetMode="External"/><Relationship Id="rId3" Type="http://schemas.openxmlformats.org/officeDocument/2006/relationships/image" Target="../media/image34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://blackboard.smu.ac.uk/webapps/portal/frameset.jsp" TargetMode="External"/><Relationship Id="rId3" Type="http://schemas.openxmlformats.org/officeDocument/2006/relationships/image" Target="../media/image36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Relationship Id="rId3" Type="http://schemas.openxmlformats.org/officeDocument/2006/relationships/hyperlink" Target="Nike%20Fate%20-%20Leave%20Nothing.rv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42097" y="2787319"/>
            <a:ext cx="3406063" cy="1220483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Coaching and Elite </a:t>
            </a:r>
          </a:p>
          <a:p>
            <a:r>
              <a:rPr lang="en-GB" b="1" dirty="0" smtClean="0">
                <a:solidFill>
                  <a:schemeClr val="tx1"/>
                </a:solidFill>
              </a:rPr>
              <a:t>Sport Performance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4" name="Picture 3" descr="MPj0430719000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915" y="383610"/>
            <a:ext cx="1871663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artists impressi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9298" y="397897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http://ts4.mm.bing.net/images/thumbnail.aspx?q=256797653035&amp;id=6bd843fa455d51df4453f02467808d57&amp;url=http%3a%2f%2fwww.sportsindustrysummit.com%2fnews_images%2fc33-e647-f91-g59london-201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37575" y="397897"/>
            <a:ext cx="2357438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915" y="2381039"/>
            <a:ext cx="1857375" cy="1733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MPj04307130000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59298" y="2381038"/>
            <a:ext cx="1928813" cy="17339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 descr="MPj04068850000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85915" y="4225027"/>
            <a:ext cx="187166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Join the VILLAGE Health &amp; Fitness Club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359298" y="4240902"/>
            <a:ext cx="1928813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1" descr="Morriston Golf Club&#10;Morriston Golf Club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436334" y="4240902"/>
            <a:ext cx="2358679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1" name="Picture 5" descr="ltadlater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276475"/>
            <a:ext cx="8316912" cy="178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682" name="Text Box 6"/>
          <p:cNvSpPr txBox="1">
            <a:spLocks noChangeArrowheads="1"/>
          </p:cNvSpPr>
          <p:nvPr/>
        </p:nvSpPr>
        <p:spPr bwMode="auto">
          <a:xfrm>
            <a:off x="395288" y="620713"/>
            <a:ext cx="83534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3200" b="1"/>
              <a:t>Coaching &amp; Elite Sports Performance</a:t>
            </a:r>
          </a:p>
        </p:txBody>
      </p:sp>
      <p:sp>
        <p:nvSpPr>
          <p:cNvPr id="71683" name="TextBox 3"/>
          <p:cNvSpPr txBox="1">
            <a:spLocks noChangeArrowheads="1"/>
          </p:cNvSpPr>
          <p:nvPr/>
        </p:nvSpPr>
        <p:spPr bwMode="auto">
          <a:xfrm>
            <a:off x="3000375" y="4214813"/>
            <a:ext cx="29289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/>
            <a:r>
              <a:rPr lang="en-GB" sz="1800"/>
              <a:t>Lecture 4</a:t>
            </a:r>
          </a:p>
        </p:txBody>
      </p:sp>
    </p:spTree>
    <p:extLst>
      <p:ext uri="{BB962C8B-B14F-4D97-AF65-F5344CB8AC3E}">
        <p14:creationId xmlns:p14="http://schemas.microsoft.com/office/powerpoint/2010/main" val="102274294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5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150" y="-25400"/>
            <a:ext cx="9258300" cy="691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82156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737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7373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-31750"/>
            <a:ext cx="9304338" cy="692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2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3" name="Rectangle 6"/>
          <p:cNvSpPr>
            <a:spLocks noChangeArrowheads="1"/>
          </p:cNvSpPr>
          <p:nvPr/>
        </p:nvSpPr>
        <p:spPr bwMode="auto">
          <a:xfrm>
            <a:off x="6804025" y="5949950"/>
            <a:ext cx="2339975" cy="431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2675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-25400"/>
            <a:ext cx="9304338" cy="691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4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5" name="Rectangle 6"/>
          <p:cNvSpPr>
            <a:spLocks noChangeArrowheads="1"/>
          </p:cNvSpPr>
          <p:nvPr/>
        </p:nvSpPr>
        <p:spPr bwMode="auto">
          <a:xfrm>
            <a:off x="6804025" y="5949950"/>
            <a:ext cx="2339975" cy="431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8388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7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1475" y="-42863"/>
            <a:ext cx="9888538" cy="6953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14110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768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7680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4800" y="-26988"/>
            <a:ext cx="9753600" cy="691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48188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150" y="-26988"/>
            <a:ext cx="9258300" cy="691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7826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827" name="Rectangle 6"/>
          <p:cNvSpPr>
            <a:spLocks noChangeArrowheads="1"/>
          </p:cNvSpPr>
          <p:nvPr/>
        </p:nvSpPr>
        <p:spPr bwMode="auto">
          <a:xfrm>
            <a:off x="6804025" y="5949950"/>
            <a:ext cx="2339975" cy="431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4689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4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-20638"/>
            <a:ext cx="9304338" cy="690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8850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1" name="Rectangle 6"/>
          <p:cNvSpPr>
            <a:spLocks noChangeArrowheads="1"/>
          </p:cNvSpPr>
          <p:nvPr/>
        </p:nvSpPr>
        <p:spPr bwMode="auto">
          <a:xfrm>
            <a:off x="6804025" y="5661025"/>
            <a:ext cx="2339975" cy="7207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7237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6988"/>
            <a:ext cx="9144000" cy="6919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61606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192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819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62628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88088" cy="691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883349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6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243638" cy="691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73334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703888" cy="663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1141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-20638"/>
            <a:ext cx="9304338" cy="690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6018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6019" name="Rectangle 6"/>
          <p:cNvSpPr>
            <a:spLocks noChangeArrowheads="1"/>
          </p:cNvSpPr>
          <p:nvPr/>
        </p:nvSpPr>
        <p:spPr bwMode="auto">
          <a:xfrm>
            <a:off x="6804025" y="5661025"/>
            <a:ext cx="2339975" cy="7207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8970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Wayne_Rooney_2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57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67004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8806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pic>
        <p:nvPicPr>
          <p:cNvPr id="88067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-20638"/>
            <a:ext cx="9304338" cy="690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8068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8069" name="Rectangle 6"/>
          <p:cNvSpPr>
            <a:spLocks noChangeArrowheads="1"/>
          </p:cNvSpPr>
          <p:nvPr/>
        </p:nvSpPr>
        <p:spPr bwMode="auto">
          <a:xfrm>
            <a:off x="6804025" y="5876925"/>
            <a:ext cx="2339975" cy="5048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5171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8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-25400"/>
            <a:ext cx="9304338" cy="691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9090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9091" name="Rectangle 6"/>
          <p:cNvSpPr>
            <a:spLocks noChangeArrowheads="1"/>
          </p:cNvSpPr>
          <p:nvPr/>
        </p:nvSpPr>
        <p:spPr bwMode="auto">
          <a:xfrm>
            <a:off x="6804025" y="5661025"/>
            <a:ext cx="2339975" cy="7207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8302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Rectangle 2"/>
          <p:cNvSpPr>
            <a:spLocks noChangeArrowheads="1"/>
          </p:cNvSpPr>
          <p:nvPr/>
        </p:nvSpPr>
        <p:spPr bwMode="auto">
          <a:xfrm>
            <a:off x="3714750" y="6286500"/>
            <a:ext cx="52149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b="1"/>
              <a:t>Take It To The Next Level</a:t>
            </a:r>
            <a:endParaRPr lang="en-GB"/>
          </a:p>
        </p:txBody>
      </p:sp>
      <p:pic>
        <p:nvPicPr>
          <p:cNvPr id="90114" name="Picture 2" descr="http://www.mcalcio.com/wordpress/wp-content/uploads/2008/04/nike-take-it-to-the-next-level_1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77338" cy="614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965102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375" y="-31750"/>
            <a:ext cx="9304338" cy="692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62" name="Picture 8"/>
          <p:cNvPicPr preferRelativeResize="0"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138" y="6326188"/>
            <a:ext cx="2455862" cy="531812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63" name="Rectangle 6"/>
          <p:cNvSpPr>
            <a:spLocks noChangeArrowheads="1"/>
          </p:cNvSpPr>
          <p:nvPr/>
        </p:nvSpPr>
        <p:spPr bwMode="auto">
          <a:xfrm>
            <a:off x="6804025" y="5661025"/>
            <a:ext cx="2339975" cy="7207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0326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3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63185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20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714375"/>
            <a:ext cx="9096375" cy="507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96751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3" name="Picture 4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925" y="-20638"/>
            <a:ext cx="9213850" cy="690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16822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442913"/>
            <a:ext cx="7810500" cy="597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78453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Potential Outcomes of Youth Sport</a:t>
            </a:r>
            <a:endParaRPr lang="en-GB" sz="320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7282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1.Develop motor skills (for future elite athletes and recreational adult sport participants).</a:t>
            </a:r>
          </a:p>
          <a:p>
            <a:pPr>
              <a:buFontTx/>
              <a:buNone/>
            </a:pPr>
            <a:endParaRPr lang="en-GB" sz="120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2.Improve physical health and continued participation.</a:t>
            </a:r>
          </a:p>
          <a:p>
            <a:pPr>
              <a:buFontTx/>
              <a:buNone/>
            </a:pPr>
            <a:endParaRPr lang="en-GB" sz="120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3.Contribute to psycho-social development (cooperation, discipline, leadership, self-control…)</a:t>
            </a:r>
          </a:p>
          <a:p>
            <a:pPr>
              <a:buFontTx/>
              <a:buNone/>
            </a:pPr>
            <a:endParaRPr lang="en-GB" sz="2500"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 sz="7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Côté &amp; Fraser-Thomas, 2006</a:t>
            </a:r>
          </a:p>
        </p:txBody>
      </p:sp>
    </p:spTree>
    <p:extLst>
      <p:ext uri="{BB962C8B-B14F-4D97-AF65-F5344CB8AC3E}">
        <p14:creationId xmlns:p14="http://schemas.microsoft.com/office/powerpoint/2010/main" val="8266558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0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46735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Developmental Pathways and </a:t>
            </a:r>
            <a:br>
              <a:rPr lang="en-GB"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GB"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Features of Positive Developmental Settings</a:t>
            </a:r>
            <a:endParaRPr lang="en-GB" sz="2400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99330" name="Content Placeholder 2"/>
          <p:cNvSpPr>
            <a:spLocks noGrp="1"/>
          </p:cNvSpPr>
          <p:nvPr>
            <p:ph idx="1"/>
          </p:nvPr>
        </p:nvSpPr>
        <p:spPr>
          <a:xfrm>
            <a:off x="214313" y="1600200"/>
            <a:ext cx="8929687" cy="4525963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1.Appropriate </a:t>
            </a:r>
            <a:r>
              <a:rPr lang="ja-JP" altLang="en-GB" sz="2500">
                <a:latin typeface="Arial" charset="0"/>
                <a:ea typeface="ＭＳ Ｐゴシック" charset="0"/>
                <a:cs typeface="ＭＳ Ｐゴシック" charset="0"/>
              </a:rPr>
              <a:t>“</a:t>
            </a:r>
            <a:r>
              <a:rPr lang="en-GB" altLang="ja-JP" sz="2500">
                <a:latin typeface="Arial" charset="0"/>
                <a:ea typeface="ＭＳ Ｐゴシック" charset="0"/>
                <a:cs typeface="ＭＳ Ｐゴシック" charset="0"/>
              </a:rPr>
              <a:t>amount</a:t>
            </a:r>
            <a:r>
              <a:rPr lang="ja-JP" altLang="en-GB" sz="2500">
                <a:latin typeface="Arial" charset="0"/>
                <a:ea typeface="ＭＳ Ｐゴシック" charset="0"/>
                <a:cs typeface="ＭＳ Ｐゴシック" charset="0"/>
              </a:rPr>
              <a:t>”</a:t>
            </a:r>
            <a:r>
              <a:rPr lang="en-GB" altLang="ja-JP" sz="2500">
                <a:latin typeface="Arial" charset="0"/>
                <a:ea typeface="ＭＳ Ｐゴシック" charset="0"/>
                <a:cs typeface="ＭＳ Ｐゴシック" charset="0"/>
              </a:rPr>
              <a:t> of structure</a:t>
            </a: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2.Physical and psychological safety</a:t>
            </a: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3.Supportive relationships</a:t>
            </a: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4.Opportunities to belong</a:t>
            </a: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5.Positive social norms</a:t>
            </a: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6.Support for efficacy and mattering</a:t>
            </a: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7.Opportunities for skill building</a:t>
            </a:r>
          </a:p>
          <a:p>
            <a:pPr>
              <a:buFontTx/>
              <a:buNone/>
            </a:pPr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8.Integration of family, school, and community efforts</a:t>
            </a:r>
          </a:p>
          <a:p>
            <a:pPr>
              <a:buFontTx/>
              <a:buNone/>
            </a:pPr>
            <a:endParaRPr lang="en-GB" sz="250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(U.S National Research Council, 2002)</a:t>
            </a:r>
          </a:p>
        </p:txBody>
      </p:sp>
    </p:spTree>
    <p:extLst>
      <p:ext uri="{BB962C8B-B14F-4D97-AF65-F5344CB8AC3E}">
        <p14:creationId xmlns:p14="http://schemas.microsoft.com/office/powerpoint/2010/main" val="30309054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Title 1"/>
          <p:cNvSpPr>
            <a:spLocks noGrp="1"/>
          </p:cNvSpPr>
          <p:nvPr>
            <p:ph type="title"/>
          </p:nvPr>
        </p:nvSpPr>
        <p:spPr>
          <a:xfrm>
            <a:off x="214313" y="274638"/>
            <a:ext cx="8643937" cy="1143000"/>
          </a:xfrm>
        </p:spPr>
        <p:txBody>
          <a:bodyPr/>
          <a:lstStyle/>
          <a:p>
            <a:r>
              <a:rPr lang="en-GB" sz="60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Coaches Responsibility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0354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Offering sporting activities that challenge youth</a:t>
            </a:r>
          </a:p>
          <a:p>
            <a:endParaRPr lang="en-GB" sz="25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to advance to the next level of learning</a:t>
            </a:r>
          </a:p>
          <a:p>
            <a:endParaRPr lang="en-GB" sz="25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 sz="2500">
                <a:latin typeface="Arial" charset="0"/>
                <a:ea typeface="ＭＳ Ｐゴシック" charset="0"/>
                <a:cs typeface="ＭＳ Ｐゴシック" charset="0"/>
              </a:rPr>
              <a:t>while keeping them motivated in an environment that promotes important citizenship qualities.</a:t>
            </a:r>
          </a:p>
        </p:txBody>
      </p:sp>
    </p:spTree>
    <p:extLst>
      <p:ext uri="{BB962C8B-B14F-4D97-AF65-F5344CB8AC3E}">
        <p14:creationId xmlns:p14="http://schemas.microsoft.com/office/powerpoint/2010/main" val="10518897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Coaches</a:t>
            </a:r>
            <a:r>
              <a:rPr lang="ja-JP" altLang="en-GB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GB" altLang="ja-JP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Role in the Sampling Years</a:t>
            </a:r>
            <a:br>
              <a:rPr lang="en-GB" altLang="ja-JP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GB" altLang="ja-JP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(age 6-12)</a:t>
            </a:r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1378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Approach centered on children</a:t>
            </a:r>
            <a:r>
              <a:rPr lang="ja-JP" altLang="en-GB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GB" altLang="ja-JP">
                <a:latin typeface="Arial" charset="0"/>
                <a:ea typeface="ＭＳ Ｐゴシック" charset="0"/>
                <a:cs typeface="ＭＳ Ｐゴシック" charset="0"/>
              </a:rPr>
              <a:t>s needs instead of performance outcomes. </a:t>
            </a:r>
          </a:p>
          <a:p>
            <a:pPr>
              <a:buFontTx/>
              <a:buNone/>
            </a:pPr>
            <a:endParaRPr lang="en-GB" sz="120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Act as a </a:t>
            </a:r>
            <a:r>
              <a:rPr lang="ja-JP" altLang="en-GB">
                <a:latin typeface="Arial" charset="0"/>
                <a:ea typeface="ＭＳ Ｐゴシック" charset="0"/>
                <a:cs typeface="ＭＳ Ｐゴシック" charset="0"/>
              </a:rPr>
              <a:t>“</a:t>
            </a:r>
            <a:r>
              <a:rPr lang="en-GB" altLang="ja-JP">
                <a:latin typeface="Arial" charset="0"/>
                <a:ea typeface="ＭＳ Ｐゴシック" charset="0"/>
                <a:cs typeface="ＭＳ Ｐゴシック" charset="0"/>
              </a:rPr>
              <a:t>resource person</a:t>
            </a:r>
            <a:r>
              <a:rPr lang="ja-JP" altLang="en-GB">
                <a:latin typeface="Arial" charset="0"/>
                <a:ea typeface="ＭＳ Ｐゴシック" charset="0"/>
                <a:cs typeface="ＭＳ Ｐゴシック" charset="0"/>
              </a:rPr>
              <a:t>”</a:t>
            </a:r>
            <a:r>
              <a:rPr lang="en-GB" altLang="ja-JP">
                <a:latin typeface="Arial" charset="0"/>
                <a:ea typeface="ＭＳ Ｐゴシック" charset="0"/>
                <a:cs typeface="ＭＳ Ｐゴシック" charset="0"/>
              </a:rPr>
              <a:t> who can restructure the play and practice environment (avoid imposing a rigid structure). </a:t>
            </a:r>
          </a:p>
          <a:p>
            <a:pPr>
              <a:buFontTx/>
              <a:buNone/>
            </a:pPr>
            <a:endParaRPr lang="en-GB" sz="1200"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buFontTx/>
              <a:buNone/>
            </a:pPr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	Advocate the use of </a:t>
            </a:r>
            <a:r>
              <a:rPr lang="ja-JP" altLang="en-GB">
                <a:latin typeface="Arial" charset="0"/>
                <a:ea typeface="ＭＳ Ｐゴシック" charset="0"/>
                <a:cs typeface="ＭＳ Ｐゴシック" charset="0"/>
              </a:rPr>
              <a:t>“</a:t>
            </a:r>
            <a:r>
              <a:rPr lang="en-GB" altLang="ja-JP">
                <a:latin typeface="Arial" charset="0"/>
                <a:ea typeface="ＭＳ Ｐゴシック" charset="0"/>
                <a:cs typeface="ＭＳ Ｐゴシック" charset="0"/>
              </a:rPr>
              <a:t>game sense teaching</a:t>
            </a:r>
            <a:r>
              <a:rPr lang="ja-JP" altLang="en-GB">
                <a:latin typeface="Arial" charset="0"/>
                <a:ea typeface="ＭＳ Ｐゴシック" charset="0"/>
                <a:cs typeface="ＭＳ Ｐゴシック" charset="0"/>
              </a:rPr>
              <a:t>”</a:t>
            </a:r>
            <a:r>
              <a:rPr lang="en-GB" altLang="ja-JP">
                <a:latin typeface="Arial" charset="0"/>
                <a:ea typeface="ＭＳ Ｐゴシック" charset="0"/>
                <a:cs typeface="ＭＳ Ｐゴシック" charset="0"/>
              </a:rPr>
              <a:t> (Bunker &amp; Thorpe, 1985).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1314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1" name="Picture 4" descr="http://www.unitedutilities.com/st_johns_rc_primary_060614_03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357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70208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Title 1"/>
          <p:cNvSpPr>
            <a:spLocks noGrp="1"/>
          </p:cNvSpPr>
          <p:nvPr>
            <p:ph type="title"/>
          </p:nvPr>
        </p:nvSpPr>
        <p:spPr>
          <a:xfrm>
            <a:off x="357188" y="214313"/>
            <a:ext cx="8229600" cy="1143000"/>
          </a:xfrm>
        </p:spPr>
        <p:txBody>
          <a:bodyPr/>
          <a:lstStyle/>
          <a:p>
            <a:r>
              <a:rPr lang="en-GB" sz="28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Coaches</a:t>
            </a:r>
            <a:r>
              <a:rPr lang="ja-JP" altLang="en-GB" sz="28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GB" altLang="ja-JP" sz="28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Role in the Sampling Years(age 6-12)</a:t>
            </a: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3426" name="Content Placeholder 2"/>
          <p:cNvSpPr>
            <a:spLocks noGrp="1"/>
          </p:cNvSpPr>
          <p:nvPr>
            <p:ph idx="1"/>
          </p:nvPr>
        </p:nvSpPr>
        <p:spPr>
          <a:xfrm>
            <a:off x="0" y="1285875"/>
            <a:ext cx="9144000" cy="4525963"/>
          </a:xfrm>
        </p:spPr>
        <p:txBody>
          <a:bodyPr>
            <a:normAutofit fontScale="92500"/>
          </a:bodyPr>
          <a:lstStyle/>
          <a:p>
            <a:pPr>
              <a:buFontTx/>
              <a:buNone/>
            </a:pP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Focus on intrinsically motivating behaviors (deliberate play) instead of externally controlled activities (deliberate practice). </a:t>
            </a:r>
          </a:p>
          <a:p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Encourage and support multi-sport involvement.</a:t>
            </a:r>
          </a:p>
          <a:p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Avoid year-round training in one sport.</a:t>
            </a:r>
          </a:p>
        </p:txBody>
      </p:sp>
    </p:spTree>
    <p:extLst>
      <p:ext uri="{BB962C8B-B14F-4D97-AF65-F5344CB8AC3E}">
        <p14:creationId xmlns:p14="http://schemas.microsoft.com/office/powerpoint/2010/main" val="40655707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49" name="Picture 4" descr="http://admin.tottenhamhotspur.com/uploads/assets/spurs_body_image/foundation/boy_playing_badmint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91285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Coaches</a:t>
            </a:r>
            <a:r>
              <a:rPr lang="ja-JP" altLang="en-GB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GB" altLang="ja-JP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Role in the Specializing Years</a:t>
            </a:r>
            <a:br>
              <a:rPr lang="en-GB" altLang="ja-JP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</a:br>
            <a:r>
              <a:rPr lang="en-GB" altLang="ja-JP" sz="2500" b="1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(Age 13-15)</a:t>
            </a:r>
            <a:endParaRPr lang="en-GB" b="1">
              <a:latin typeface="Arial" charset="0"/>
              <a:ea typeface="ＭＳ Ｐゴシック" charset="0"/>
              <a:cs typeface="ＭＳ Ｐゴシック" charset="0"/>
            </a:endParaRPr>
          </a:p>
        </p:txBody>
      </p:sp>
      <p:sp>
        <p:nvSpPr>
          <p:cNvPr id="105474" name="Content Placeholder 2"/>
          <p:cNvSpPr>
            <a:spLocks noGrp="1"/>
          </p:cNvSpPr>
          <p:nvPr>
            <p:ph idx="1"/>
          </p:nvPr>
        </p:nvSpPr>
        <p:spPr>
          <a:xfrm>
            <a:off x="0" y="928688"/>
            <a:ext cx="9144000" cy="5197475"/>
          </a:xfrm>
        </p:spPr>
        <p:txBody>
          <a:bodyPr/>
          <a:lstStyle/>
          <a:p>
            <a:pPr>
              <a:buFontTx/>
              <a:buNone/>
            </a:pPr>
            <a:endParaRPr lang="en-GB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Let adolescents chose the sport they prefer.</a:t>
            </a:r>
          </a:p>
          <a:p>
            <a:pPr>
              <a:buFontTx/>
              <a:buNone/>
            </a:pPr>
            <a:endParaRPr lang="en-GB" sz="12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Create an environment that is enjoyable and challenging.</a:t>
            </a:r>
          </a:p>
          <a:p>
            <a:endParaRPr lang="en-GB" sz="12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Address the different goals and needs of individuals with different skills and objectives.</a:t>
            </a:r>
          </a:p>
          <a:p>
            <a:endParaRPr lang="en-GB" sz="1200">
              <a:latin typeface="Arial" charset="0"/>
              <a:ea typeface="ＭＳ Ｐゴシック" charset="0"/>
              <a:cs typeface="ＭＳ Ｐゴシック" charset="0"/>
            </a:endParaRPr>
          </a:p>
          <a:p>
            <a:r>
              <a:rPr lang="en-GB">
                <a:latin typeface="Arial" charset="0"/>
                <a:ea typeface="ＭＳ Ｐゴシック" charset="0"/>
                <a:cs typeface="ＭＳ Ｐゴシック" charset="0"/>
              </a:rPr>
              <a:t>Provide a balance of both deliberate practice and deliberate play.</a:t>
            </a:r>
          </a:p>
        </p:txBody>
      </p:sp>
    </p:spTree>
    <p:extLst>
      <p:ext uri="{BB962C8B-B14F-4D97-AF65-F5344CB8AC3E}">
        <p14:creationId xmlns:p14="http://schemas.microsoft.com/office/powerpoint/2010/main" val="22173738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7" name="Picture 2" descr="http://www.morethanthegames.co.uk/files/morethanthegames/williamsgreen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59270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1" name="Picture 5" descr="ltadlatera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276475"/>
            <a:ext cx="8316912" cy="178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2" name="Text Box 6">
            <a:hlinkClick r:id="rId3" action="ppaction://hlinkfile"/>
          </p:cNvPr>
          <p:cNvSpPr txBox="1">
            <a:spLocks noChangeArrowheads="1"/>
          </p:cNvSpPr>
          <p:nvPr/>
        </p:nvSpPr>
        <p:spPr bwMode="auto">
          <a:xfrm>
            <a:off x="395288" y="620713"/>
            <a:ext cx="83534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sz="3200" b="1">
                <a:hlinkClick r:id="rId3" action="ppaction://hlinkfile"/>
              </a:rPr>
              <a:t>Long Term Athlete Development (LTAD)</a:t>
            </a:r>
            <a:endParaRPr lang="en-GB" sz="3200" b="1"/>
          </a:p>
        </p:txBody>
      </p:sp>
    </p:spTree>
    <p:extLst>
      <p:ext uri="{BB962C8B-B14F-4D97-AF65-F5344CB8AC3E}">
        <p14:creationId xmlns:p14="http://schemas.microsoft.com/office/powerpoint/2010/main" val="34397365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5" name="Picture 2" descr="A successful formula for Élite Spo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2214563"/>
            <a:ext cx="8437563" cy="236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61983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-571536" y="428604"/>
          <a:ext cx="10072758" cy="5857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48423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284</Words>
  <Application>Microsoft Macintosh PowerPoint</Application>
  <PresentationFormat>On-screen Show (4:3)</PresentationFormat>
  <Paragraphs>58</Paragraphs>
  <Slides>37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Potential Outcomes of Youth Sport</vt:lpstr>
      <vt:lpstr>PowerPoint Presentation</vt:lpstr>
      <vt:lpstr>Developmental Pathways and  Features of Positive Developmental Settings</vt:lpstr>
      <vt:lpstr>Coaches Responsibility</vt:lpstr>
      <vt:lpstr>Coaches’ Role in the Sampling Years (age 6-12)</vt:lpstr>
      <vt:lpstr>PowerPoint Presentation</vt:lpstr>
      <vt:lpstr>Coaches’ Role in the Sampling Years(age 6-12)</vt:lpstr>
      <vt:lpstr>PowerPoint Presentation</vt:lpstr>
      <vt:lpstr>Coaches’ Role in the Specializing Years (Age 13-15)</vt:lpstr>
      <vt:lpstr>PowerPoint Presentation</vt:lpstr>
      <vt:lpstr>PowerPoint Presentation</vt:lpstr>
      <vt:lpstr>PowerPoint Presentation</vt:lpstr>
      <vt:lpstr>PowerPoint Presentation</vt:lpstr>
    </vt:vector>
  </TitlesOfParts>
  <Company>WRU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John Schropfer</dc:creator>
  <cp:lastModifiedBy>John Schropfer</cp:lastModifiedBy>
  <cp:revision>4</cp:revision>
  <dcterms:created xsi:type="dcterms:W3CDTF">2011-11-03T22:43:10Z</dcterms:created>
  <dcterms:modified xsi:type="dcterms:W3CDTF">2011-11-13T20:04:50Z</dcterms:modified>
</cp:coreProperties>
</file>