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3602B8-A389-4EE8-B3B9-12953C623B9F}" type="datetimeFigureOut">
              <a:rPr lang="en-GB" smtClean="0"/>
              <a:t>17/10/2022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C6752F-DF38-48EF-964B-8582FB7C469B}" type="slidenum">
              <a:rPr lang="en-GB" smtClean="0"/>
              <a:t>‹#›</a:t>
            </a:fld>
            <a:endParaRPr lang="en-GB"/>
          </a:p>
        </p:txBody>
      </p:sp>
    </p:spTree>
    <p:extLst>
      <p:ext uri="{BB962C8B-B14F-4D97-AF65-F5344CB8AC3E}">
        <p14:creationId xmlns:p14="http://schemas.microsoft.com/office/powerpoint/2010/main" val="3603340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17/10/2022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71016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17/10/2022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47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17/10/2022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1226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17/10/2022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413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17/10/2022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17/10/2022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8371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17/10/2022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9871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17/10/2022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9104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17/10/2022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41328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17/10/2022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917306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17/10/2022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17/10/2022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17/10/2022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ken.dicks@uwtsd.ac.uk" TargetMode="Externa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hyperlink" Target="https://www.uwtsd.ac.uk/library/infoskills/basic-skills-finding-and-using-information/"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hyperlink" Target="https://whel-primo.hosted.exlibrisgroup.com/primo-explore/search?query=any,contains,newsbank&amp;tab=tab1&amp;search_scope=CSCOP_EVERYTHING&amp;vid=44WHELF_UWTSD_VU1&amp;lang=en_US&amp;offset=0" TargetMode="Externa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hyperlink" Target="https://www.weforum.org/" TargetMode="Externa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northumbria.ac.uk/about-us/news-events/news/2018/01/speaking-truth-unto-power/" TargetMode="External"/><Relationship Id="rId1" Type="http://schemas.openxmlformats.org/officeDocument/2006/relationships/slideLayout" Target="../slideLayouts/slideLayout12.xml"/><Relationship Id="rId6" Type="http://schemas.openxmlformats.org/officeDocument/2006/relationships/hyperlink" Target="https://www.civilserviceworld.com/professions/article/sir-ivan-rogers-outgoing-eu-ambassador-urges-officials-to-speak-truth-to-power-amid-brexit-row" TargetMode="External"/><Relationship Id="rId5" Type="http://schemas.openxmlformats.org/officeDocument/2006/relationships/hyperlink" Target="https://quaker.org/legacy/sttp.html" TargetMode="External"/><Relationship Id="rId4" Type="http://schemas.openxmlformats.org/officeDocument/2006/relationships/hyperlink" Target="https://www.gov.uk/government/news/speak-truth-unto-power"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s://aphelis.net/wp-content/uploads/2012/04/ASIMOV_1980_Cult_of_Ignorance.pdf" TargetMode="External"/><Relationship Id="rId2" Type="http://schemas.openxmlformats.org/officeDocument/2006/relationships/hyperlink" Target="https://search-proquest-com.ezproxy.uwtsd.ac.uk/docview/1894464021?accountid=130472&amp;rfr_id=info%3Axri%2Fsid%3Aprimo" TargetMode="External"/><Relationship Id="rId1" Type="http://schemas.openxmlformats.org/officeDocument/2006/relationships/slideLayout" Target="../slideLayouts/slideLayout12.xml"/><Relationship Id="rId6" Type="http://schemas.openxmlformats.org/officeDocument/2006/relationships/hyperlink" Target="https://www.proquest.com/docview/1967322040?accountid=130472&amp;parentSessionId=P6NTw3s%2B%2FVNiIk2LdTsuZQtjsaMaevGPFoLH6iEFljk%3D&amp;pq-origsite=primo" TargetMode="External"/><Relationship Id="rId5" Type="http://schemas.openxmlformats.org/officeDocument/2006/relationships/hyperlink" Target="https://search-ebscohost-com.ezproxy.uwtsd.ac.uk/login.aspx?direct=true&amp;db=hus&amp;AN=120821139&amp;site=ehost-live" TargetMode="External"/><Relationship Id="rId4" Type="http://schemas.openxmlformats.org/officeDocument/2006/relationships/hyperlink" Target="https://www.iep.utm.edu/truthpro/"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search-proquest-com.ezproxy.uwtsd.ac.uk/docview/203895443?accountid=130472&amp;rfr_id=info%3Axri%2Fsid%3Aprimo" TargetMode="External"/><Relationship Id="rId2" Type="http://schemas.openxmlformats.org/officeDocument/2006/relationships/hyperlink" Target="https://www-oxfordreference-com.ezproxy.uwtsd.ac.uk/view/10.1093/acref/9780198841838.001.0001/acref-9780198841838-e-3827" TargetMode="External"/><Relationship Id="rId1" Type="http://schemas.openxmlformats.org/officeDocument/2006/relationships/slideLayout" Target="../slideLayouts/slideLayout12.xml"/><Relationship Id="rId4" Type="http://schemas.openxmlformats.org/officeDocument/2006/relationships/hyperlink" Target="https://scholars.unh.edu/cgi/viewcontent.cgi?article=1142&amp;context=thesis"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ft.com/content/3be49734-29cb-11e6-83e4-abc22d5d108c" TargetMode="External"/><Relationship Id="rId2" Type="http://schemas.openxmlformats.org/officeDocument/2006/relationships/hyperlink" Target="https://doi-org.ezproxy.uwtsd.ac.uk/10.1177/0267323118760323" TargetMode="External"/><Relationship Id="rId1" Type="http://schemas.openxmlformats.org/officeDocument/2006/relationships/slideLayout" Target="../slideLayouts/slideLayout12.xml"/><Relationship Id="rId5" Type="http://schemas.openxmlformats.org/officeDocument/2006/relationships/hyperlink" Target="http://www.jstor.org.ezproxy.uwtsd.ac.uk/stable/24756150" TargetMode="External"/><Relationship Id="rId4" Type="http://schemas.openxmlformats.org/officeDocument/2006/relationships/hyperlink" Target="https://infoweb-newsbank-com.ezproxy.uwtsd.ac.uk/resources/search/nb?p=UKNB&amp;b=results&amp;action=search&amp;t=region3%3AUK%2Band%2BIreland%21UK%2Band%2BIreland&amp;fld0=alltext&amp;val0=%22fake+news%22&amp;bln1=AND&amp;fld1=YMD_date&amp;val1=past+5+days&amp;sort=YMD_date%3AD"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dx.doi.org/10.1037/xge0000465" TargetMode="External"/><Relationship Id="rId2" Type="http://schemas.openxmlformats.org/officeDocument/2006/relationships/hyperlink" Target="https://doi.org/10.22235/pe.v11i1.1551" TargetMode="External"/><Relationship Id="rId1" Type="http://schemas.openxmlformats.org/officeDocument/2006/relationships/slideLayout" Target="../slideLayouts/slideLayout12.xml"/><Relationship Id="rId5" Type="http://schemas.openxmlformats.org/officeDocument/2006/relationships/hyperlink" Target="https://search-ebscohost-com.ezproxy.uwtsd.ac.uk/login.aspx?direct=true&amp;db=aph&amp;AN=9201060397&amp;site=ehost-live" TargetMode="External"/><Relationship Id="rId4" Type="http://schemas.openxmlformats.org/officeDocument/2006/relationships/hyperlink" Target="https://www.london.edu/think/who-needs-exper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3592" y="4797152"/>
            <a:ext cx="9073008" cy="936104"/>
          </a:xfrm>
        </p:spPr>
        <p:txBody>
          <a:bodyPr>
            <a:noAutofit/>
          </a:bodyPr>
          <a:lstStyle/>
          <a:p>
            <a:pPr algn="l"/>
            <a:r>
              <a:rPr lang="en-US" sz="2800" b="1" dirty="0"/>
              <a:t>HPGC7002 </a:t>
            </a:r>
            <a:r>
              <a:rPr lang="en-GB" sz="2800" b="1" dirty="0"/>
              <a:t>Empowerment &amp; Leadership</a:t>
            </a:r>
            <a:br>
              <a:rPr lang="en-GB" sz="2800" b="1" dirty="0"/>
            </a:br>
            <a:r>
              <a:rPr lang="en-US" sz="2800" b="1" dirty="0"/>
              <a:t>Theme 5</a:t>
            </a:r>
            <a:r>
              <a:rPr lang="en-US" sz="2800" b="1"/>
              <a:t>: Living </a:t>
            </a:r>
            <a:r>
              <a:rPr lang="en-US" sz="2800" b="1" dirty="0"/>
              <a:t>in a Post Truth World</a:t>
            </a:r>
          </a:p>
        </p:txBody>
      </p:sp>
      <p:sp>
        <p:nvSpPr>
          <p:cNvPr id="9" name="Rectangle 8"/>
          <p:cNvSpPr/>
          <p:nvPr/>
        </p:nvSpPr>
        <p:spPr>
          <a:xfrm>
            <a:off x="5247510" y="419330"/>
            <a:ext cx="3137137" cy="20609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008082" y="2599569"/>
            <a:ext cx="3384376" cy="1988524"/>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320680" y="3046353"/>
            <a:ext cx="1495398" cy="1512168"/>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583832" y="6035361"/>
            <a:ext cx="5832648" cy="400110"/>
          </a:xfrm>
          <a:prstGeom prst="rect">
            <a:avLst/>
          </a:prstGeom>
          <a:noFill/>
        </p:spPr>
        <p:txBody>
          <a:bodyPr wrap="square" rtlCol="0">
            <a:spAutoFit/>
          </a:bodyPr>
          <a:lstStyle/>
          <a:p>
            <a:r>
              <a:rPr lang="en-GB" sz="2000" b="1" dirty="0"/>
              <a:t>Ken Dicks </a:t>
            </a:r>
            <a:r>
              <a:rPr lang="en-GB" sz="2000" b="1" dirty="0">
                <a:hlinkClick r:id="rId2"/>
              </a:rPr>
              <a:t>ken.dicks@uwtsd.ac.uk</a:t>
            </a:r>
            <a:r>
              <a:rPr lang="en-GB" sz="2000" b="1" dirty="0"/>
              <a:t> </a:t>
            </a:r>
          </a:p>
        </p:txBody>
      </p:sp>
      <p:sp>
        <p:nvSpPr>
          <p:cNvPr id="12" name="Rectangle 11"/>
          <p:cNvSpPr/>
          <p:nvPr/>
        </p:nvSpPr>
        <p:spPr>
          <a:xfrm>
            <a:off x="1991544" y="3068960"/>
            <a:ext cx="2016225" cy="1512168"/>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4" name="Rectangle 13"/>
          <p:cNvSpPr/>
          <p:nvPr/>
        </p:nvSpPr>
        <p:spPr>
          <a:xfrm>
            <a:off x="8505027" y="419330"/>
            <a:ext cx="1887432" cy="1584176"/>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991543" y="404664"/>
            <a:ext cx="1559036" cy="25075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678942" y="2599570"/>
            <a:ext cx="3137137" cy="3126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8" name="Rectangle 17"/>
          <p:cNvSpPr/>
          <p:nvPr/>
        </p:nvSpPr>
        <p:spPr>
          <a:xfrm>
            <a:off x="3765434" y="426578"/>
            <a:ext cx="1269533" cy="141824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A9421A1-4FED-B5B7-7C76-FE0CB0EDB067}"/>
              </a:ext>
            </a:extLst>
          </p:cNvPr>
          <p:cNvPicPr>
            <a:picLocks noChangeAspect="1"/>
          </p:cNvPicPr>
          <p:nvPr/>
        </p:nvPicPr>
        <p:blipFill>
          <a:blip r:embed="rId3"/>
          <a:stretch>
            <a:fillRect/>
          </a:stretch>
        </p:blipFill>
        <p:spPr>
          <a:xfrm>
            <a:off x="5308691" y="529413"/>
            <a:ext cx="3014772" cy="1820922"/>
          </a:xfrm>
          <a:prstGeom prst="rect">
            <a:avLst/>
          </a:prstGeom>
        </p:spPr>
      </p:pic>
      <p:pic>
        <p:nvPicPr>
          <p:cNvPr id="10" name="Picture 9">
            <a:extLst>
              <a:ext uri="{FF2B5EF4-FFF2-40B4-BE49-F238E27FC236}">
                <a16:creationId xmlns:a16="http://schemas.microsoft.com/office/drawing/2014/main" id="{D430E17B-CF65-7881-01FB-A36850B26977}"/>
              </a:ext>
            </a:extLst>
          </p:cNvPr>
          <p:cNvPicPr>
            <a:picLocks noChangeAspect="1"/>
          </p:cNvPicPr>
          <p:nvPr/>
        </p:nvPicPr>
        <p:blipFill>
          <a:blip r:embed="rId4"/>
          <a:stretch>
            <a:fillRect/>
          </a:stretch>
        </p:blipFill>
        <p:spPr>
          <a:xfrm>
            <a:off x="7104112" y="2734434"/>
            <a:ext cx="3224352" cy="1655748"/>
          </a:xfrm>
          <a:prstGeom prst="rect">
            <a:avLst/>
          </a:prstGeom>
        </p:spPr>
      </p:pic>
      <p:pic>
        <p:nvPicPr>
          <p:cNvPr id="11" name="Picture 10">
            <a:extLst>
              <a:ext uri="{FF2B5EF4-FFF2-40B4-BE49-F238E27FC236}">
                <a16:creationId xmlns:a16="http://schemas.microsoft.com/office/drawing/2014/main" id="{EBA53E6F-6191-4378-E02F-96375E45AF2B}"/>
              </a:ext>
            </a:extLst>
          </p:cNvPr>
          <p:cNvPicPr>
            <a:picLocks noChangeAspect="1"/>
          </p:cNvPicPr>
          <p:nvPr/>
        </p:nvPicPr>
        <p:blipFill>
          <a:blip r:embed="rId5"/>
          <a:stretch>
            <a:fillRect/>
          </a:stretch>
        </p:blipFill>
        <p:spPr>
          <a:xfrm>
            <a:off x="2063552" y="3165360"/>
            <a:ext cx="1884812" cy="1319368"/>
          </a:xfrm>
          <a:prstGeom prst="rect">
            <a:avLst/>
          </a:prstGeom>
        </p:spPr>
      </p:pic>
      <p:sp>
        <p:nvSpPr>
          <p:cNvPr id="19" name="Rectangle 18">
            <a:extLst>
              <a:ext uri="{FF2B5EF4-FFF2-40B4-BE49-F238E27FC236}">
                <a16:creationId xmlns:a16="http://schemas.microsoft.com/office/drawing/2014/main" id="{F6A5D3B4-949A-3893-160B-512D1D68793E}"/>
              </a:ext>
            </a:extLst>
          </p:cNvPr>
          <p:cNvSpPr/>
          <p:nvPr/>
        </p:nvSpPr>
        <p:spPr>
          <a:xfrm>
            <a:off x="3765434" y="2003507"/>
            <a:ext cx="1269533" cy="43929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20" name="Rectangle 19">
            <a:extLst>
              <a:ext uri="{FF2B5EF4-FFF2-40B4-BE49-F238E27FC236}">
                <a16:creationId xmlns:a16="http://schemas.microsoft.com/office/drawing/2014/main" id="{40636770-E856-EF4E-5805-4A6F746567DB}"/>
              </a:ext>
            </a:extLst>
          </p:cNvPr>
          <p:cNvSpPr/>
          <p:nvPr/>
        </p:nvSpPr>
        <p:spPr>
          <a:xfrm>
            <a:off x="4151784" y="3068960"/>
            <a:ext cx="976892" cy="151216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850106"/>
          </a:xfrm>
        </p:spPr>
        <p:txBody>
          <a:bodyPr>
            <a:normAutofit/>
          </a:bodyPr>
          <a:lstStyle/>
          <a:p>
            <a:r>
              <a:rPr lang="en-GB" sz="3600" b="1" dirty="0"/>
              <a:t>What do we mean by ‘Post-Truth’</a:t>
            </a:r>
          </a:p>
        </p:txBody>
      </p:sp>
      <p:sp>
        <p:nvSpPr>
          <p:cNvPr id="3" name="TextBox 2"/>
          <p:cNvSpPr txBox="1"/>
          <p:nvPr/>
        </p:nvSpPr>
        <p:spPr>
          <a:xfrm>
            <a:off x="3143672" y="1196753"/>
            <a:ext cx="6120680" cy="830997"/>
          </a:xfrm>
          <a:prstGeom prst="rect">
            <a:avLst/>
          </a:prstGeom>
          <a:noFill/>
        </p:spPr>
        <p:txBody>
          <a:bodyPr wrap="square" rtlCol="0">
            <a:spAutoFit/>
          </a:bodyPr>
          <a:lstStyle/>
          <a:p>
            <a:pPr algn="ctr"/>
            <a:r>
              <a:rPr lang="en-GB" sz="2400" i="1" dirty="0"/>
              <a:t>If you have come across this phrase before, what do you understand it to mean?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80956" y="1268761"/>
            <a:ext cx="566793" cy="566793"/>
          </a:xfrm>
          <a:prstGeom prst="rect">
            <a:avLst/>
          </a:prstGeom>
        </p:spPr>
      </p:pic>
      <p:sp>
        <p:nvSpPr>
          <p:cNvPr id="5" name="TextBox 4"/>
          <p:cNvSpPr txBox="1"/>
          <p:nvPr/>
        </p:nvSpPr>
        <p:spPr>
          <a:xfrm>
            <a:off x="2855640" y="3140969"/>
            <a:ext cx="6048672" cy="830997"/>
          </a:xfrm>
          <a:prstGeom prst="rect">
            <a:avLst/>
          </a:prstGeom>
          <a:noFill/>
        </p:spPr>
        <p:txBody>
          <a:bodyPr wrap="square" rtlCol="0">
            <a:spAutoFit/>
          </a:bodyPr>
          <a:lstStyle/>
          <a:p>
            <a:pPr algn="ctr"/>
            <a:r>
              <a:rPr lang="en-GB" sz="2400" i="1" dirty="0"/>
              <a:t> “When I use a word… it means just what I choose it to mean – neither more nor less.” </a:t>
            </a:r>
          </a:p>
        </p:txBody>
      </p:sp>
      <p:sp>
        <p:nvSpPr>
          <p:cNvPr id="6" name="TextBox 5"/>
          <p:cNvSpPr txBox="1"/>
          <p:nvPr/>
        </p:nvSpPr>
        <p:spPr>
          <a:xfrm>
            <a:off x="3503712" y="4221088"/>
            <a:ext cx="5040560" cy="369332"/>
          </a:xfrm>
          <a:prstGeom prst="rect">
            <a:avLst/>
          </a:prstGeom>
          <a:noFill/>
        </p:spPr>
        <p:txBody>
          <a:bodyPr wrap="square" rtlCol="0">
            <a:spAutoFit/>
          </a:bodyPr>
          <a:lstStyle/>
          <a:p>
            <a:pPr algn="ctr"/>
            <a:r>
              <a:rPr lang="en-GB" sz="1800" dirty="0"/>
              <a:t>Humpty Dumpty – Alice Through the Looking Glass</a:t>
            </a:r>
            <a:endParaRPr lang="en-GB" sz="1800" i="1" dirty="0"/>
          </a:p>
        </p:txBody>
      </p:sp>
      <p:sp>
        <p:nvSpPr>
          <p:cNvPr id="7" name="TextBox 6"/>
          <p:cNvSpPr txBox="1"/>
          <p:nvPr/>
        </p:nvSpPr>
        <p:spPr>
          <a:xfrm>
            <a:off x="3863752" y="2492897"/>
            <a:ext cx="4464496" cy="461665"/>
          </a:xfrm>
          <a:prstGeom prst="rect">
            <a:avLst/>
          </a:prstGeom>
          <a:noFill/>
        </p:spPr>
        <p:txBody>
          <a:bodyPr wrap="square" rtlCol="0">
            <a:spAutoFit/>
          </a:bodyPr>
          <a:lstStyle/>
          <a:p>
            <a:pPr algn="ctr"/>
            <a:r>
              <a:rPr lang="en-GB" sz="2400" i="1" dirty="0"/>
              <a:t>Who said this?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48129" y="2440332"/>
            <a:ext cx="566793" cy="566793"/>
          </a:xfrm>
          <a:prstGeom prst="rect">
            <a:avLst/>
          </a:prstGeom>
        </p:spPr>
      </p:pic>
      <p:pic>
        <p:nvPicPr>
          <p:cNvPr id="9" name="Picture 8"/>
          <p:cNvPicPr>
            <a:picLocks noChangeAspect="1"/>
          </p:cNvPicPr>
          <p:nvPr/>
        </p:nvPicPr>
        <p:blipFill>
          <a:blip r:embed="rId3"/>
          <a:stretch>
            <a:fillRect/>
          </a:stretch>
        </p:blipFill>
        <p:spPr>
          <a:xfrm>
            <a:off x="5251512" y="4725144"/>
            <a:ext cx="1905000" cy="1905000"/>
          </a:xfrm>
          <a:prstGeom prst="rect">
            <a:avLst/>
          </a:prstGeom>
        </p:spPr>
      </p:pic>
    </p:spTree>
    <p:extLst>
      <p:ext uri="{BB962C8B-B14F-4D97-AF65-F5344CB8AC3E}">
        <p14:creationId xmlns:p14="http://schemas.microsoft.com/office/powerpoint/2010/main" val="173478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9496" y="980728"/>
            <a:ext cx="8856984" cy="498598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In sociological terms it refers to an anti-intellectual cultural and political climate in which facts and rationality are subordinated to familiar narratives that have popular resonance, substantiated only by anecdotal evidence. </a:t>
            </a:r>
          </a:p>
          <a:p>
            <a:pPr marL="285750" indent="-285750">
              <a:spcBef>
                <a:spcPts val="600"/>
              </a:spcBef>
              <a:spcAft>
                <a:spcPts val="600"/>
              </a:spcAft>
              <a:buFont typeface="Arial" panose="020B0604020202020204" pitchFamily="34" charset="0"/>
              <a:buChar char="•"/>
            </a:pPr>
            <a:r>
              <a:rPr lang="en-GB" sz="2400" dirty="0"/>
              <a:t>Its persuasive strategies are characterized by appeals to emotion rather than reason (argument and information) as when we looked ay </a:t>
            </a:r>
            <a:r>
              <a:rPr lang="en-GB" sz="2400" b="1" dirty="0"/>
              <a:t>populism</a:t>
            </a:r>
            <a:endParaRPr lang="en-GB" sz="2400" dirty="0"/>
          </a:p>
          <a:p>
            <a:pPr marL="285750" indent="-285750">
              <a:spcBef>
                <a:spcPts val="600"/>
              </a:spcBef>
              <a:spcAft>
                <a:spcPts val="600"/>
              </a:spcAft>
              <a:buFont typeface="Arial" panose="020B0604020202020204" pitchFamily="34" charset="0"/>
              <a:buChar char="•"/>
            </a:pPr>
            <a:r>
              <a:rPr lang="en-GB" sz="2400" dirty="0"/>
              <a:t>It uses </a:t>
            </a:r>
            <a:r>
              <a:rPr lang="en-GB" sz="2400" b="1" dirty="0"/>
              <a:t>populist tropes such as </a:t>
            </a:r>
            <a:r>
              <a:rPr lang="en-GB" sz="2400" dirty="0"/>
              <a:t>‘Plain speaking’ or ‘speaking one’s mind’</a:t>
            </a:r>
          </a:p>
          <a:p>
            <a:pPr marL="285750" indent="-285750">
              <a:spcBef>
                <a:spcPts val="600"/>
              </a:spcBef>
              <a:spcAft>
                <a:spcPts val="600"/>
              </a:spcAft>
              <a:buFont typeface="Arial" panose="020B0604020202020204" pitchFamily="34" charset="0"/>
              <a:buChar char="•"/>
            </a:pPr>
            <a:r>
              <a:rPr lang="en-GB" sz="2400" dirty="0"/>
              <a:t>And plays upon popular beliefs and common anxieties (common sense) in order to win arguments rather than measurable, objective evidence</a:t>
            </a:r>
          </a:p>
        </p:txBody>
      </p:sp>
      <p:sp>
        <p:nvSpPr>
          <p:cNvPr id="5" name="Title 1"/>
          <p:cNvSpPr>
            <a:spLocks noGrp="1"/>
          </p:cNvSpPr>
          <p:nvPr>
            <p:ph type="title"/>
          </p:nvPr>
        </p:nvSpPr>
        <p:spPr>
          <a:xfrm>
            <a:off x="1945196" y="188640"/>
            <a:ext cx="8229600" cy="634082"/>
          </a:xfrm>
        </p:spPr>
        <p:txBody>
          <a:bodyPr>
            <a:noAutofit/>
          </a:bodyPr>
          <a:lstStyle/>
          <a:p>
            <a:r>
              <a:rPr lang="en-GB" sz="3600" b="1" dirty="0"/>
              <a:t>What do we mean by ‘Post-Truth’</a:t>
            </a:r>
          </a:p>
        </p:txBody>
      </p:sp>
    </p:spTree>
    <p:extLst>
      <p:ext uri="{BB962C8B-B14F-4D97-AF65-F5344CB8AC3E}">
        <p14:creationId xmlns:p14="http://schemas.microsoft.com/office/powerpoint/2010/main" val="64448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47528" y="894730"/>
            <a:ext cx="8352928" cy="486287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1800" dirty="0"/>
              <a:t>Although the phrase itself has become popular more recently (e.g. it was the Oxford Dictionaries word of the year in 2016) it has been a concern for much longer.</a:t>
            </a:r>
          </a:p>
          <a:p>
            <a:pPr marL="285750" indent="-285750">
              <a:spcBef>
                <a:spcPts val="600"/>
              </a:spcBef>
              <a:spcAft>
                <a:spcPts val="600"/>
              </a:spcAft>
              <a:buFont typeface="Arial" panose="020B0604020202020204" pitchFamily="34" charset="0"/>
              <a:buChar char="•"/>
            </a:pPr>
            <a:r>
              <a:rPr lang="en-GB" sz="1800" dirty="0"/>
              <a:t>For example in 1980 the scientist and writer Isaac Asimov wrote  “the strain of anti-intellectualism has been a constant thread winding its way through our political and cultural life, nurtured by the false notion that democracy means that ‘my ignorance is just as good as your knowledge.’”(p.19)</a:t>
            </a:r>
          </a:p>
          <a:p>
            <a:pPr marL="285750" indent="-285750">
              <a:spcBef>
                <a:spcPts val="600"/>
              </a:spcBef>
              <a:spcAft>
                <a:spcPts val="600"/>
              </a:spcAft>
              <a:buFont typeface="Arial" panose="020B0604020202020204" pitchFamily="34" charset="0"/>
              <a:buChar char="•"/>
            </a:pPr>
            <a:r>
              <a:rPr lang="en-GB" sz="1800" dirty="0"/>
              <a:t>We have noted that all of the concepts that are used in political discourse are </a:t>
            </a:r>
            <a:r>
              <a:rPr lang="en-GB" sz="1800" b="1" dirty="0"/>
              <a:t>relativist </a:t>
            </a:r>
            <a:r>
              <a:rPr lang="en-GB" sz="1800" dirty="0"/>
              <a:t>in that their meaning is determined partly by the way they are used and also by the way the are (</a:t>
            </a:r>
            <a:r>
              <a:rPr lang="en-GB" sz="1800" dirty="0" err="1"/>
              <a:t>mis</a:t>
            </a:r>
            <a:r>
              <a:rPr lang="en-GB" sz="1800" dirty="0"/>
              <a:t>)interpreted.</a:t>
            </a:r>
          </a:p>
          <a:p>
            <a:pPr marL="285750" indent="-285750">
              <a:spcBef>
                <a:spcPts val="600"/>
              </a:spcBef>
              <a:spcAft>
                <a:spcPts val="600"/>
              </a:spcAft>
              <a:buFont typeface="Arial" panose="020B0604020202020204" pitchFamily="34" charset="0"/>
              <a:buChar char="•"/>
            </a:pPr>
            <a:r>
              <a:rPr lang="en-GB" sz="1800" dirty="0"/>
              <a:t>Chandler &amp; Mundy (2020) argue that post-truth ‘is a form of radical relativism indifferent to any distinction between fact and fiction—a stance ironically reminiscent of the intellectual excesses of postmodernism (though lacking its characteristic reflexivity)’</a:t>
            </a:r>
          </a:p>
          <a:p>
            <a:pPr marL="285750" indent="-285750">
              <a:spcBef>
                <a:spcPts val="600"/>
              </a:spcBef>
              <a:spcAft>
                <a:spcPts val="600"/>
              </a:spcAft>
              <a:buFont typeface="Arial" panose="020B0604020202020204" pitchFamily="34" charset="0"/>
              <a:buChar char="•"/>
            </a:pPr>
            <a:r>
              <a:rPr lang="en-GB" sz="1800" dirty="0"/>
              <a:t>Indeed in many ways the ‘playful’ and questioning nature of postmodernist </a:t>
            </a:r>
            <a:r>
              <a:rPr lang="en-GB" sz="1800" b="1" dirty="0"/>
              <a:t>thought </a:t>
            </a:r>
            <a:r>
              <a:rPr lang="en-GB" sz="1800" dirty="0"/>
              <a:t>can be seen to have legitimated post-truth </a:t>
            </a:r>
            <a:r>
              <a:rPr lang="en-GB" sz="1800" b="1" dirty="0"/>
              <a:t>thoughtlessness</a:t>
            </a:r>
            <a:endParaRPr lang="en-GB" sz="1800" dirty="0"/>
          </a:p>
        </p:txBody>
      </p:sp>
      <p:sp>
        <p:nvSpPr>
          <p:cNvPr id="5" name="Title 1"/>
          <p:cNvSpPr>
            <a:spLocks noGrp="1"/>
          </p:cNvSpPr>
          <p:nvPr>
            <p:ph type="title"/>
          </p:nvPr>
        </p:nvSpPr>
        <p:spPr>
          <a:xfrm>
            <a:off x="1970856" y="44624"/>
            <a:ext cx="8229600" cy="850106"/>
          </a:xfrm>
        </p:spPr>
        <p:txBody>
          <a:bodyPr>
            <a:normAutofit/>
          </a:bodyPr>
          <a:lstStyle/>
          <a:p>
            <a:r>
              <a:rPr lang="en-GB" sz="3600" b="1" dirty="0"/>
              <a:t>What do we mean by ‘Post-Truth’</a:t>
            </a:r>
          </a:p>
        </p:txBody>
      </p:sp>
    </p:spTree>
    <p:extLst>
      <p:ext uri="{BB962C8B-B14F-4D97-AF65-F5344CB8AC3E}">
        <p14:creationId xmlns:p14="http://schemas.microsoft.com/office/powerpoint/2010/main" val="278352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03512" y="894731"/>
            <a:ext cx="8784976" cy="495520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We have seen that he notion of a ‘post-truth’ world is complex, referring, as it does to the ‘social, technical and political milieu that has led to what has been called the ‘post-truth’ era’ (</a:t>
            </a:r>
            <a:r>
              <a:rPr lang="en-GB" sz="2200" dirty="0" err="1"/>
              <a:t>Pangrazio</a:t>
            </a:r>
            <a:r>
              <a:rPr lang="en-GB" sz="2200" dirty="0"/>
              <a:t>, 2018) pp.7-8). </a:t>
            </a:r>
          </a:p>
          <a:p>
            <a:pPr marL="285750" indent="-285750">
              <a:spcBef>
                <a:spcPts val="600"/>
              </a:spcBef>
              <a:spcAft>
                <a:spcPts val="600"/>
              </a:spcAft>
              <a:buFont typeface="Arial" panose="020B0604020202020204" pitchFamily="34" charset="0"/>
              <a:buChar char="•"/>
            </a:pPr>
            <a:r>
              <a:rPr lang="en-GB" sz="2200" dirty="0"/>
              <a:t>One of the first uses of the term was in an article published as long ago as 1992 entitled, ‘A Government of Lies’  (</a:t>
            </a:r>
            <a:r>
              <a:rPr lang="en-GB" sz="2200" dirty="0" err="1"/>
              <a:t>Tesich</a:t>
            </a:r>
            <a:r>
              <a:rPr lang="en-GB" sz="2200" dirty="0"/>
              <a:t>, 1992). </a:t>
            </a:r>
          </a:p>
          <a:p>
            <a:pPr marL="285750" indent="-285750">
              <a:spcBef>
                <a:spcPts val="600"/>
              </a:spcBef>
              <a:spcAft>
                <a:spcPts val="600"/>
              </a:spcAft>
              <a:buFont typeface="Arial" panose="020B0604020202020204" pitchFamily="34" charset="0"/>
              <a:buChar char="•"/>
            </a:pPr>
            <a:r>
              <a:rPr lang="en-GB" sz="2200" dirty="0"/>
              <a:t>In it </a:t>
            </a:r>
            <a:r>
              <a:rPr lang="en-GB" sz="2200" dirty="0" err="1"/>
              <a:t>Tesich</a:t>
            </a:r>
            <a:r>
              <a:rPr lang="en-GB" sz="2200" dirty="0"/>
              <a:t> looks at the information given to the American public regarding </a:t>
            </a:r>
            <a:r>
              <a:rPr lang="en-GB" sz="2200" dirty="0" err="1"/>
              <a:t>Vietnem</a:t>
            </a:r>
            <a:r>
              <a:rPr lang="en-GB" sz="2200" dirty="0"/>
              <a:t>, the Iran/Contra affair and the first Gulf War and argues that the public is increasingly having to choose between pride in international ‘successes’ and knowing the, sometimes unsavoury, detail of how these successes came about. </a:t>
            </a:r>
          </a:p>
          <a:p>
            <a:pPr marL="285750" indent="-285750">
              <a:spcBef>
                <a:spcPts val="600"/>
              </a:spcBef>
              <a:spcAft>
                <a:spcPts val="600"/>
              </a:spcAft>
              <a:buFont typeface="Arial" panose="020B0604020202020204" pitchFamily="34" charset="0"/>
              <a:buChar char="•"/>
            </a:pPr>
            <a:r>
              <a:rPr lang="en-GB" sz="2200" dirty="0"/>
              <a:t>As he puts it ‘We are being told that we can’t have both truth and self-esteem anymore. We have to choose. One excludes the other’ (</a:t>
            </a:r>
            <a:r>
              <a:rPr lang="en-GB" sz="2200" dirty="0" err="1"/>
              <a:t>Tesich</a:t>
            </a:r>
            <a:r>
              <a:rPr lang="en-GB" sz="2200" dirty="0"/>
              <a:t>, 1992, p.13). </a:t>
            </a:r>
          </a:p>
        </p:txBody>
      </p:sp>
      <p:sp>
        <p:nvSpPr>
          <p:cNvPr id="5" name="Title 1"/>
          <p:cNvSpPr>
            <a:spLocks noGrp="1"/>
          </p:cNvSpPr>
          <p:nvPr>
            <p:ph type="title"/>
          </p:nvPr>
        </p:nvSpPr>
        <p:spPr>
          <a:xfrm>
            <a:off x="1970856" y="44624"/>
            <a:ext cx="8229600" cy="850106"/>
          </a:xfrm>
        </p:spPr>
        <p:txBody>
          <a:bodyPr>
            <a:normAutofit/>
          </a:bodyPr>
          <a:lstStyle/>
          <a:p>
            <a:r>
              <a:rPr lang="en-GB" sz="3600" b="1" dirty="0"/>
              <a:t>What do we mean by ‘Post-Truth’</a:t>
            </a:r>
          </a:p>
        </p:txBody>
      </p:sp>
    </p:spTree>
    <p:extLst>
      <p:ext uri="{BB962C8B-B14F-4D97-AF65-F5344CB8AC3E}">
        <p14:creationId xmlns:p14="http://schemas.microsoft.com/office/powerpoint/2010/main" val="31256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3168" y="764705"/>
            <a:ext cx="8784976" cy="495520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If one accepts </a:t>
            </a:r>
            <a:r>
              <a:rPr lang="en-GB" sz="2200" dirty="0" err="1"/>
              <a:t>Tesich’s</a:t>
            </a:r>
            <a:r>
              <a:rPr lang="en-GB" sz="2200" dirty="0"/>
              <a:t> contention then it can be seen that the public play an active, although not always conscious, role in deciding what they choose to believe in order to maintain what has been called their ‘socially based identities’ (Crawford &amp; Novak, 2018, p.238). </a:t>
            </a:r>
          </a:p>
          <a:p>
            <a:pPr marL="285750" indent="-285750">
              <a:spcBef>
                <a:spcPts val="600"/>
              </a:spcBef>
              <a:spcAft>
                <a:spcPts val="600"/>
              </a:spcAft>
              <a:buFont typeface="Arial" panose="020B0604020202020204" pitchFamily="34" charset="0"/>
              <a:buChar char="•"/>
            </a:pPr>
            <a:r>
              <a:rPr lang="en-GB" sz="2200" dirty="0"/>
              <a:t>Crawford and Novak (2018, p.238) go on to argue that there is ‘ample evidence from within psychological social psychology that people seek confirmation for their beliefs about themselves’. </a:t>
            </a:r>
          </a:p>
          <a:p>
            <a:pPr marL="285750" indent="-285750">
              <a:spcBef>
                <a:spcPts val="600"/>
              </a:spcBef>
              <a:spcAft>
                <a:spcPts val="600"/>
              </a:spcAft>
              <a:buFont typeface="Arial" panose="020B0604020202020204" pitchFamily="34" charset="0"/>
              <a:buChar char="•"/>
            </a:pPr>
            <a:r>
              <a:rPr lang="en-GB" sz="2200" dirty="0"/>
              <a:t>This choice between a difficult or uncomfortable truth and a positive sense of social identity has also been explored by Barthes, who talks of  ‘the “ordinary” consumers of popular culture, the non- or anti-elite classes invoked by populism’ (Barthes, cited in </a:t>
            </a:r>
            <a:r>
              <a:rPr lang="en-GB" sz="2200" dirty="0" err="1"/>
              <a:t>DeKoven</a:t>
            </a:r>
            <a:r>
              <a:rPr lang="en-GB" sz="2200" dirty="0"/>
              <a:t>. 1998, p.82). </a:t>
            </a:r>
          </a:p>
          <a:p>
            <a:pPr marL="285750" indent="-285750">
              <a:spcBef>
                <a:spcPts val="600"/>
              </a:spcBef>
              <a:spcAft>
                <a:spcPts val="600"/>
              </a:spcAft>
              <a:buFont typeface="Arial" panose="020B0604020202020204" pitchFamily="34" charset="0"/>
              <a:buChar char="•"/>
            </a:pPr>
            <a:r>
              <a:rPr lang="en-GB" sz="2200" dirty="0"/>
              <a:t>We will return to these concepts when discussing the impact of fake-news in terms of discourse analysis.</a:t>
            </a:r>
          </a:p>
        </p:txBody>
      </p:sp>
      <p:sp>
        <p:nvSpPr>
          <p:cNvPr id="5" name="Title 1"/>
          <p:cNvSpPr>
            <a:spLocks noGrp="1"/>
          </p:cNvSpPr>
          <p:nvPr>
            <p:ph type="title"/>
          </p:nvPr>
        </p:nvSpPr>
        <p:spPr>
          <a:xfrm>
            <a:off x="1970856" y="44624"/>
            <a:ext cx="8229600" cy="850106"/>
          </a:xfrm>
        </p:spPr>
        <p:txBody>
          <a:bodyPr>
            <a:normAutofit/>
          </a:bodyPr>
          <a:lstStyle/>
          <a:p>
            <a:r>
              <a:rPr lang="en-GB" sz="3600" b="1" dirty="0"/>
              <a:t>What do we mean by ‘Post-Truth’</a:t>
            </a:r>
          </a:p>
        </p:txBody>
      </p:sp>
    </p:spTree>
    <p:extLst>
      <p:ext uri="{BB962C8B-B14F-4D97-AF65-F5344CB8AC3E}">
        <p14:creationId xmlns:p14="http://schemas.microsoft.com/office/powerpoint/2010/main" val="3967405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57872" y="908721"/>
            <a:ext cx="8846640" cy="560153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1800" dirty="0"/>
              <a:t>Chandler &amp; Mundy (2020) go on to point out that ‘The post-truth politics that followed the financial crisis of 2008 is closely associated with a distrust of ‘experts’, science, political elites, and the mainstream media’. </a:t>
            </a:r>
          </a:p>
          <a:p>
            <a:pPr marL="285750" indent="-285750">
              <a:spcBef>
                <a:spcPts val="600"/>
              </a:spcBef>
              <a:spcAft>
                <a:spcPts val="600"/>
              </a:spcAft>
              <a:buFont typeface="Arial" panose="020B0604020202020204" pitchFamily="34" charset="0"/>
              <a:buChar char="•"/>
            </a:pPr>
            <a:r>
              <a:rPr lang="en-GB" sz="1800" dirty="0"/>
              <a:t>The rise of post-truth as a popular discourse can also be seen to have been influenced by the rise of </a:t>
            </a:r>
            <a:r>
              <a:rPr lang="en-GB" sz="1800" b="1" dirty="0"/>
              <a:t>global informational capitalism</a:t>
            </a:r>
            <a:r>
              <a:rPr lang="en-GB" sz="1800" dirty="0"/>
              <a:t> that we discussed in Theme 2.</a:t>
            </a:r>
          </a:p>
          <a:p>
            <a:pPr marL="285750" indent="-285750">
              <a:spcBef>
                <a:spcPts val="600"/>
              </a:spcBef>
              <a:spcAft>
                <a:spcPts val="600"/>
              </a:spcAft>
              <a:buFont typeface="Arial" panose="020B0604020202020204" pitchFamily="34" charset="0"/>
              <a:buChar char="•"/>
            </a:pPr>
            <a:r>
              <a:rPr lang="en-GB" sz="1800" dirty="0"/>
              <a:t>For example Jason </a:t>
            </a:r>
            <a:r>
              <a:rPr lang="en-GB" sz="1800" dirty="0" err="1"/>
              <a:t>Hannan</a:t>
            </a:r>
            <a:r>
              <a:rPr lang="en-GB" sz="1800" dirty="0"/>
              <a:t> (2018) writes, in </a:t>
            </a:r>
            <a:r>
              <a:rPr lang="en-GB" sz="1800" i="1" dirty="0"/>
              <a:t>Trolling ourselves to death? Social media and post-truth politics</a:t>
            </a:r>
            <a:r>
              <a:rPr lang="en-GB" sz="1800" dirty="0"/>
              <a:t> that the  ‘logic of public discourse has been restructured in the light of social media’</a:t>
            </a:r>
          </a:p>
          <a:p>
            <a:pPr marL="285750" indent="-285750">
              <a:spcBef>
                <a:spcPts val="600"/>
              </a:spcBef>
              <a:spcAft>
                <a:spcPts val="600"/>
              </a:spcAft>
              <a:buFont typeface="Arial" panose="020B0604020202020204" pitchFamily="34" charset="0"/>
              <a:buChar char="•"/>
            </a:pPr>
            <a:r>
              <a:rPr lang="en-GB" sz="1800" dirty="0"/>
              <a:t>It can be seen to have done so in two, seemingly contradictory ways;</a:t>
            </a:r>
          </a:p>
          <a:p>
            <a:pPr marL="285750" indent="-285750">
              <a:spcBef>
                <a:spcPts val="600"/>
              </a:spcBef>
              <a:spcAft>
                <a:spcPts val="600"/>
              </a:spcAft>
              <a:buFont typeface="Arial" panose="020B0604020202020204" pitchFamily="34" charset="0"/>
              <a:buChar char="•"/>
            </a:pPr>
            <a:r>
              <a:rPr lang="en-GB" sz="1800" dirty="0"/>
              <a:t>Firstly, in creating a group of people who believe everything they read in their self-selecting and subjective Twitter feed etc.</a:t>
            </a:r>
          </a:p>
          <a:p>
            <a:pPr marL="285750" indent="-285750">
              <a:spcBef>
                <a:spcPts val="600"/>
              </a:spcBef>
              <a:spcAft>
                <a:spcPts val="600"/>
              </a:spcAft>
              <a:buFont typeface="Arial" panose="020B0604020202020204" pitchFamily="34" charset="0"/>
              <a:buChar char="•"/>
            </a:pPr>
            <a:r>
              <a:rPr lang="en-GB" sz="1800" dirty="0"/>
              <a:t>Secondly, in creating a group who dis-believe everything they read as being the product of a self-serving elite</a:t>
            </a:r>
          </a:p>
          <a:p>
            <a:pPr marL="285750" indent="-285750">
              <a:spcBef>
                <a:spcPts val="600"/>
              </a:spcBef>
              <a:spcAft>
                <a:spcPts val="600"/>
              </a:spcAft>
              <a:buFont typeface="Arial" panose="020B0604020202020204" pitchFamily="34" charset="0"/>
              <a:buChar char="•"/>
            </a:pPr>
            <a:r>
              <a:rPr lang="en-GB" sz="1800" dirty="0"/>
              <a:t>It is not without irony that we tell students not to use Wikipedia as a source because it doesn’t pass the </a:t>
            </a:r>
            <a:r>
              <a:rPr lang="en-GB" sz="1800" dirty="0">
                <a:hlinkClick r:id="rId2"/>
              </a:rPr>
              <a:t>CRAAP test</a:t>
            </a:r>
            <a:r>
              <a:rPr lang="en-GB" sz="1800" dirty="0"/>
              <a:t>!</a:t>
            </a:r>
          </a:p>
          <a:p>
            <a:pPr marL="285750" indent="-285750">
              <a:spcBef>
                <a:spcPts val="600"/>
              </a:spcBef>
              <a:spcAft>
                <a:spcPts val="600"/>
              </a:spcAft>
              <a:buFont typeface="Arial" panose="020B0604020202020204" pitchFamily="34" charset="0"/>
              <a:buChar char="•"/>
            </a:pPr>
            <a:endParaRPr lang="en-GB" sz="1800" dirty="0"/>
          </a:p>
        </p:txBody>
      </p:sp>
      <p:sp>
        <p:nvSpPr>
          <p:cNvPr id="5" name="Title 1"/>
          <p:cNvSpPr>
            <a:spLocks noGrp="1"/>
          </p:cNvSpPr>
          <p:nvPr>
            <p:ph type="title"/>
          </p:nvPr>
        </p:nvSpPr>
        <p:spPr>
          <a:xfrm>
            <a:off x="1991544" y="15994"/>
            <a:ext cx="8229600" cy="850106"/>
          </a:xfrm>
        </p:spPr>
        <p:txBody>
          <a:bodyPr>
            <a:normAutofit/>
          </a:bodyPr>
          <a:lstStyle/>
          <a:p>
            <a:r>
              <a:rPr lang="en-GB" sz="3600" b="1" dirty="0"/>
              <a:t>What do we mean by ‘Post-Truth’</a:t>
            </a:r>
          </a:p>
        </p:txBody>
      </p:sp>
    </p:spTree>
    <p:extLst>
      <p:ext uri="{BB962C8B-B14F-4D97-AF65-F5344CB8AC3E}">
        <p14:creationId xmlns:p14="http://schemas.microsoft.com/office/powerpoint/2010/main" val="382195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45196" y="188640"/>
            <a:ext cx="8229600" cy="634082"/>
          </a:xfrm>
        </p:spPr>
        <p:txBody>
          <a:bodyPr>
            <a:noAutofit/>
          </a:bodyPr>
          <a:lstStyle/>
          <a:p>
            <a:r>
              <a:rPr lang="en-GB" sz="3600" b="1" dirty="0"/>
              <a:t>What do we mean by ‘Post-Truth’</a:t>
            </a:r>
          </a:p>
        </p:txBody>
      </p:sp>
      <p:sp>
        <p:nvSpPr>
          <p:cNvPr id="2" name="TextBox 1"/>
          <p:cNvSpPr txBox="1"/>
          <p:nvPr/>
        </p:nvSpPr>
        <p:spPr>
          <a:xfrm>
            <a:off x="1574004" y="822722"/>
            <a:ext cx="8626556"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t>In their article ‘Rise of the </a:t>
            </a:r>
            <a:r>
              <a:rPr lang="en-GB" sz="1800" dirty="0" err="1"/>
              <a:t>Trumpenvolk</a:t>
            </a:r>
            <a:r>
              <a:rPr lang="en-GB" sz="1800" dirty="0"/>
              <a:t>’ Oliver &amp; </a:t>
            </a:r>
            <a:r>
              <a:rPr lang="en-GB" sz="1800" dirty="0" err="1"/>
              <a:t>Rahn</a:t>
            </a:r>
            <a:r>
              <a:rPr lang="en-GB" sz="1800" dirty="0"/>
              <a:t> (2016) argue that Trump successfully utilised three post-truth themes in his campaign; </a:t>
            </a:r>
            <a:r>
              <a:rPr lang="en-GB" sz="1800" b="1" dirty="0"/>
              <a:t>nationalism, </a:t>
            </a:r>
            <a:r>
              <a:rPr lang="en-GB" sz="1800" dirty="0"/>
              <a:t>a mistrust of experts and anti-elitism</a:t>
            </a:r>
          </a:p>
        </p:txBody>
      </p:sp>
      <p:pic>
        <p:nvPicPr>
          <p:cNvPr id="4" name="Picture 3"/>
          <p:cNvPicPr>
            <a:picLocks noChangeAspect="1"/>
          </p:cNvPicPr>
          <p:nvPr/>
        </p:nvPicPr>
        <p:blipFill>
          <a:blip r:embed="rId2"/>
          <a:stretch>
            <a:fillRect/>
          </a:stretch>
        </p:blipFill>
        <p:spPr>
          <a:xfrm>
            <a:off x="3935761" y="1746052"/>
            <a:ext cx="6414145" cy="4855568"/>
          </a:xfrm>
          <a:prstGeom prst="rect">
            <a:avLst/>
          </a:prstGeom>
        </p:spPr>
      </p:pic>
      <p:sp>
        <p:nvSpPr>
          <p:cNvPr id="6" name="TextBox 5"/>
          <p:cNvSpPr txBox="1"/>
          <p:nvPr/>
        </p:nvSpPr>
        <p:spPr>
          <a:xfrm>
            <a:off x="9460540" y="6093296"/>
            <a:ext cx="1013545" cy="369332"/>
          </a:xfrm>
          <a:prstGeom prst="rect">
            <a:avLst/>
          </a:prstGeom>
          <a:noFill/>
        </p:spPr>
        <p:txBody>
          <a:bodyPr wrap="square" rtlCol="0">
            <a:spAutoFit/>
          </a:bodyPr>
          <a:lstStyle/>
          <a:p>
            <a:r>
              <a:rPr lang="en-GB" sz="1800" dirty="0"/>
              <a:t>(p.200)</a:t>
            </a:r>
          </a:p>
        </p:txBody>
      </p:sp>
    </p:spTree>
    <p:extLst>
      <p:ext uri="{BB962C8B-B14F-4D97-AF65-F5344CB8AC3E}">
        <p14:creationId xmlns:p14="http://schemas.microsoft.com/office/powerpoint/2010/main" val="60473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911193" y="908720"/>
            <a:ext cx="8519365" cy="498598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There can be little doubt that ‘fake news’ forms part of the zeitgeist. </a:t>
            </a:r>
          </a:p>
          <a:p>
            <a:pPr marL="285750" indent="-285750">
              <a:spcBef>
                <a:spcPts val="600"/>
              </a:spcBef>
              <a:spcAft>
                <a:spcPts val="600"/>
              </a:spcAft>
              <a:buFont typeface="Arial" panose="020B0604020202020204" pitchFamily="34" charset="0"/>
              <a:buChar char="•"/>
            </a:pPr>
            <a:r>
              <a:rPr lang="en-GB" sz="2400" dirty="0"/>
              <a:t>For example, Mooney (2018 p.1) asserts that ‘ ”fake news” was rampant in the 2016 U.S. election season and continues to stay in the headlines in one form or another’. </a:t>
            </a:r>
          </a:p>
          <a:p>
            <a:pPr marL="285750" indent="-285750">
              <a:spcBef>
                <a:spcPts val="600"/>
              </a:spcBef>
              <a:spcAft>
                <a:spcPts val="600"/>
              </a:spcAft>
              <a:buFont typeface="Arial" panose="020B0604020202020204" pitchFamily="34" charset="0"/>
              <a:buChar char="•"/>
            </a:pPr>
            <a:r>
              <a:rPr lang="en-GB" sz="2400" dirty="0"/>
              <a:t>Indeed, a search of UK and Irish news sources in Newsbank shows that the phrase was used in 137 sources in one day: 1 magazine, 88 newspapers, 24 newswire reports and 24 online sources (</a:t>
            </a:r>
            <a:r>
              <a:rPr lang="en-GB" sz="2400" dirty="0">
                <a:hlinkClick r:id="rId2"/>
              </a:rPr>
              <a:t>Newsbank</a:t>
            </a:r>
            <a:r>
              <a:rPr lang="en-GB" sz="2400" dirty="0"/>
              <a:t>, No Date). </a:t>
            </a:r>
          </a:p>
          <a:p>
            <a:pPr marL="285750" indent="-285750">
              <a:spcBef>
                <a:spcPts val="600"/>
              </a:spcBef>
              <a:spcAft>
                <a:spcPts val="600"/>
              </a:spcAft>
              <a:buFont typeface="Arial" panose="020B0604020202020204" pitchFamily="34" charset="0"/>
              <a:buChar char="•"/>
            </a:pPr>
            <a:r>
              <a:rPr lang="en-GB" sz="2400" dirty="0"/>
              <a:t>However, the very ubiquity of the phrase is problematic in itself and in order to fully understand it we need to explore the nature of the concept of ‘fake news’ as well as its historical context. </a:t>
            </a:r>
          </a:p>
        </p:txBody>
      </p:sp>
    </p:spTree>
    <p:extLst>
      <p:ext uri="{BB962C8B-B14F-4D97-AF65-F5344CB8AC3E}">
        <p14:creationId xmlns:p14="http://schemas.microsoft.com/office/powerpoint/2010/main" val="1824780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847529" y="750715"/>
            <a:ext cx="8519365" cy="495520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We also need to explore the concept of ‘truth’ against which to judge the ‘fakeness’ of ‘fake news’ </a:t>
            </a:r>
          </a:p>
          <a:p>
            <a:pPr marL="285750" indent="-285750">
              <a:spcBef>
                <a:spcPts val="600"/>
              </a:spcBef>
              <a:spcAft>
                <a:spcPts val="600"/>
              </a:spcAft>
              <a:buFont typeface="Arial" panose="020B0604020202020204" pitchFamily="34" charset="0"/>
              <a:buChar char="•"/>
            </a:pPr>
            <a:r>
              <a:rPr lang="en-GB" sz="2200" dirty="0"/>
              <a:t>Given the focus of this Module we should also explore how the concepts of vulnerability and inequality as well as the political and public discourse have been affected by this growing, postmodern phenomenon.</a:t>
            </a:r>
          </a:p>
          <a:p>
            <a:pPr marL="285750" indent="-285750">
              <a:spcBef>
                <a:spcPts val="600"/>
              </a:spcBef>
              <a:spcAft>
                <a:spcPts val="600"/>
              </a:spcAft>
              <a:buFont typeface="Arial" panose="020B0604020202020204" pitchFamily="34" charset="0"/>
              <a:buChar char="•"/>
            </a:pPr>
            <a:r>
              <a:rPr lang="en-GB" sz="2200" dirty="0"/>
              <a:t>One key issue for the social scientist in this area is defining exactly what is meant by the term ‘fake news’. The complexity of the ‘fake news’ agenda is highlighted by Mooney (2018, p.1) when she states that the phenomenon includes;</a:t>
            </a:r>
          </a:p>
          <a:p>
            <a:pPr algn="ctr">
              <a:spcBef>
                <a:spcPts val="600"/>
              </a:spcBef>
              <a:spcAft>
                <a:spcPts val="600"/>
              </a:spcAft>
            </a:pPr>
            <a:r>
              <a:rPr lang="en-GB" sz="2200" dirty="0"/>
              <a:t> ‘news and opinion articles about corporate technology monopolies, the negative impacts of social media and too much screen time, the viral spread of conspiracy theories, Russian propaganda, and online privacy’.</a:t>
            </a:r>
          </a:p>
        </p:txBody>
      </p:sp>
    </p:spTree>
    <p:extLst>
      <p:ext uri="{BB962C8B-B14F-4D97-AF65-F5344CB8AC3E}">
        <p14:creationId xmlns:p14="http://schemas.microsoft.com/office/powerpoint/2010/main" val="62569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631504" y="764784"/>
            <a:ext cx="9001000" cy="529375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However, for the purposes of this Theme ‘fake news’ is taken to mean ‘massive digital misinformation’ that is ‘becoming pervasive in online social media to the extent that it has been listed by the </a:t>
            </a:r>
            <a:r>
              <a:rPr lang="en-GB" sz="2200" dirty="0">
                <a:hlinkClick r:id="rId2"/>
              </a:rPr>
              <a:t>World Economic Forum </a:t>
            </a:r>
            <a:r>
              <a:rPr lang="en-GB" sz="2200" dirty="0"/>
              <a:t>(WEF) as one of the main threats to our society’ (Burkhardt, 2018 p.5).</a:t>
            </a:r>
          </a:p>
          <a:p>
            <a:pPr marL="285750" indent="-285750">
              <a:spcBef>
                <a:spcPts val="600"/>
              </a:spcBef>
              <a:spcAft>
                <a:spcPts val="600"/>
              </a:spcAft>
              <a:buFont typeface="Arial" panose="020B0604020202020204" pitchFamily="34" charset="0"/>
              <a:buChar char="•"/>
            </a:pPr>
            <a:r>
              <a:rPr lang="en-GB" sz="2200" dirty="0"/>
              <a:t>Although not labelled ‘fake news’, examples of </a:t>
            </a:r>
            <a:r>
              <a:rPr lang="en-GB" sz="2200" b="1" dirty="0"/>
              <a:t>propaganda</a:t>
            </a:r>
            <a:r>
              <a:rPr lang="en-GB" sz="2200" dirty="0"/>
              <a:t> and </a:t>
            </a:r>
            <a:r>
              <a:rPr lang="en-GB" sz="2200" b="1" dirty="0"/>
              <a:t>bias in reporting</a:t>
            </a:r>
            <a:r>
              <a:rPr lang="en-GB" sz="2200" dirty="0"/>
              <a:t> are certainly not new as is stated by many, including Burkhardt (2017) and </a:t>
            </a:r>
            <a:r>
              <a:rPr lang="en-GB" sz="2200" dirty="0" err="1"/>
              <a:t>Pangrazio</a:t>
            </a:r>
            <a:r>
              <a:rPr lang="en-GB" sz="2200" dirty="0"/>
              <a:t> (2018). </a:t>
            </a:r>
          </a:p>
          <a:p>
            <a:pPr marL="285750" indent="-285750">
              <a:spcBef>
                <a:spcPts val="600"/>
              </a:spcBef>
              <a:spcAft>
                <a:spcPts val="600"/>
              </a:spcAft>
              <a:buFont typeface="Arial" panose="020B0604020202020204" pitchFamily="34" charset="0"/>
              <a:buChar char="•"/>
            </a:pPr>
            <a:r>
              <a:rPr lang="en-GB" sz="2200" dirty="0"/>
              <a:t>For example, </a:t>
            </a:r>
            <a:r>
              <a:rPr lang="en-GB" sz="2200" dirty="0" err="1"/>
              <a:t>Duprez</a:t>
            </a:r>
            <a:r>
              <a:rPr lang="en-GB" sz="2200" dirty="0"/>
              <a:t> Jr. (2011 p.56) points out that accounts of the First Crusade (1095-1099), by a Christian and a Muslim respectively, are ‘sensationalized, more interested in promoting, and recording for later historians a glorious representation of their leaders’.</a:t>
            </a:r>
          </a:p>
          <a:p>
            <a:pPr marL="285750" indent="-285750">
              <a:spcBef>
                <a:spcPts val="600"/>
              </a:spcBef>
              <a:spcAft>
                <a:spcPts val="600"/>
              </a:spcAft>
              <a:buFont typeface="Arial" panose="020B0604020202020204" pitchFamily="34" charset="0"/>
              <a:buChar char="•"/>
            </a:pPr>
            <a:r>
              <a:rPr lang="en-GB" sz="2200" dirty="0"/>
              <a:t>He goes on to argue that ‘Historians must cross reference their sources in order to come to the most likely conclusions, and not muddled opinions on what may have occurred in the past’ (</a:t>
            </a:r>
            <a:r>
              <a:rPr lang="en-GB" sz="2200" dirty="0" err="1"/>
              <a:t>Duprez</a:t>
            </a:r>
            <a:r>
              <a:rPr lang="en-GB" sz="2200" dirty="0"/>
              <a:t>, 2001, p.56).</a:t>
            </a:r>
          </a:p>
        </p:txBody>
      </p:sp>
    </p:spTree>
    <p:extLst>
      <p:ext uri="{BB962C8B-B14F-4D97-AF65-F5344CB8AC3E}">
        <p14:creationId xmlns:p14="http://schemas.microsoft.com/office/powerpoint/2010/main" val="108719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703512" y="750715"/>
            <a:ext cx="8856984" cy="477053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It is the contention of this Theme that the same is true for social scientists as they seek to navigate the ‘muddled opinions’ of a ‘post-truth’ world.</a:t>
            </a:r>
          </a:p>
          <a:p>
            <a:pPr marL="285750" indent="-285750">
              <a:spcBef>
                <a:spcPts val="600"/>
              </a:spcBef>
              <a:spcAft>
                <a:spcPts val="600"/>
              </a:spcAft>
              <a:buFont typeface="Arial" panose="020B0604020202020204" pitchFamily="34" charset="0"/>
              <a:buChar char="•"/>
            </a:pPr>
            <a:r>
              <a:rPr lang="en-GB" sz="2200" dirty="0"/>
              <a:t>It can be argued, that in a post-modern world, truth is a concept layered with complexity. Indeed, in both lexical and philosophical terms of reference, ‘truth’ is problematical. </a:t>
            </a:r>
          </a:p>
          <a:p>
            <a:pPr marL="285750" indent="-285750">
              <a:spcBef>
                <a:spcPts val="600"/>
              </a:spcBef>
              <a:spcAft>
                <a:spcPts val="600"/>
              </a:spcAft>
              <a:buFont typeface="Arial" panose="020B0604020202020204" pitchFamily="34" charset="0"/>
              <a:buChar char="•"/>
            </a:pPr>
            <a:r>
              <a:rPr lang="en-GB" sz="2200" dirty="0"/>
              <a:t>This is because, as </a:t>
            </a:r>
            <a:r>
              <a:rPr lang="en-GB" sz="2200" dirty="0" err="1"/>
              <a:t>Bordonaba</a:t>
            </a:r>
            <a:r>
              <a:rPr lang="en-GB" sz="2200" dirty="0"/>
              <a:t> </a:t>
            </a:r>
            <a:r>
              <a:rPr lang="en-GB" sz="2200" dirty="0" err="1"/>
              <a:t>Plou</a:t>
            </a:r>
            <a:r>
              <a:rPr lang="en-GB" sz="2200" dirty="0"/>
              <a:t> (2016, p. 115) states, ‘truth can perform different semantic and pragmatic tasks: there are fact-stating uses, </a:t>
            </a:r>
            <a:r>
              <a:rPr lang="en-GB" sz="2200" dirty="0" err="1"/>
              <a:t>disquotational</a:t>
            </a:r>
            <a:r>
              <a:rPr lang="en-GB" sz="2200" dirty="0"/>
              <a:t> uses, </a:t>
            </a:r>
            <a:r>
              <a:rPr lang="en-GB" sz="2200" dirty="0" err="1"/>
              <a:t>prosentence</a:t>
            </a:r>
            <a:r>
              <a:rPr lang="en-GB" sz="2200" dirty="0"/>
              <a:t>-forming uses or truth ascribing uses’. </a:t>
            </a:r>
          </a:p>
          <a:p>
            <a:pPr marL="285750" indent="-285750">
              <a:spcBef>
                <a:spcPts val="600"/>
              </a:spcBef>
              <a:spcAft>
                <a:spcPts val="600"/>
              </a:spcAft>
              <a:buFont typeface="Arial" panose="020B0604020202020204" pitchFamily="34" charset="0"/>
              <a:buChar char="•"/>
            </a:pPr>
            <a:r>
              <a:rPr lang="en-GB" sz="2200" dirty="0"/>
              <a:t>For the purposes of this discussion it is the ‘</a:t>
            </a:r>
            <a:r>
              <a:rPr lang="en-GB" sz="2200" dirty="0" err="1"/>
              <a:t>prosentence</a:t>
            </a:r>
            <a:r>
              <a:rPr lang="en-GB" sz="2200" dirty="0"/>
              <a:t>-forming’ or </a:t>
            </a:r>
            <a:r>
              <a:rPr lang="en-GB" sz="2200" dirty="0" err="1"/>
              <a:t>prosentential</a:t>
            </a:r>
            <a:r>
              <a:rPr lang="en-GB" sz="2200" dirty="0"/>
              <a:t> aspect of truth that is most useful.</a:t>
            </a:r>
          </a:p>
          <a:p>
            <a:pPr algn="ctr">
              <a:spcBef>
                <a:spcPts val="600"/>
              </a:spcBef>
              <a:spcAft>
                <a:spcPts val="600"/>
              </a:spcAft>
            </a:pPr>
            <a:r>
              <a:rPr lang="en-GB" sz="2200" i="1" dirty="0"/>
              <a:t>But what does that mean?</a:t>
            </a:r>
          </a:p>
        </p:txBody>
      </p:sp>
    </p:spTree>
    <p:extLst>
      <p:ext uri="{BB962C8B-B14F-4D97-AF65-F5344CB8AC3E}">
        <p14:creationId xmlns:p14="http://schemas.microsoft.com/office/powerpoint/2010/main" val="16898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703512" y="754290"/>
            <a:ext cx="8856984" cy="5109091"/>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Beebe (No Date) states that when the term truth is used </a:t>
            </a:r>
            <a:r>
              <a:rPr lang="en-GB" sz="2200" dirty="0" err="1"/>
              <a:t>prosententially</a:t>
            </a:r>
            <a:r>
              <a:rPr lang="en-GB" sz="2200" dirty="0"/>
              <a:t>, it is ‘To assert that a sentence is true is simply to assert or reassert that sentence; it is not to ascribe the property of truth to that sentence’.</a:t>
            </a:r>
          </a:p>
          <a:p>
            <a:pPr marL="285750" indent="-285750">
              <a:spcBef>
                <a:spcPts val="600"/>
              </a:spcBef>
              <a:spcAft>
                <a:spcPts val="600"/>
              </a:spcAft>
              <a:buFont typeface="Arial" panose="020B0604020202020204" pitchFamily="34" charset="0"/>
              <a:buChar char="•"/>
            </a:pPr>
            <a:r>
              <a:rPr lang="en-GB" sz="2200" dirty="0"/>
              <a:t>That is to say “it is true because I say it is true” (see Humpty Dumpty)</a:t>
            </a:r>
          </a:p>
          <a:p>
            <a:pPr marL="285750" indent="-285750">
              <a:spcBef>
                <a:spcPts val="600"/>
              </a:spcBef>
              <a:spcAft>
                <a:spcPts val="600"/>
              </a:spcAft>
              <a:buFont typeface="Arial" panose="020B0604020202020204" pitchFamily="34" charset="0"/>
              <a:buChar char="•"/>
            </a:pPr>
            <a:r>
              <a:rPr lang="en-GB" sz="2200" dirty="0"/>
              <a:t>Therefore, if it is the case that asserting that something is true does not necessarily prove that it is true then this logic can also be applied to the concept of ‘fake news’. </a:t>
            </a:r>
          </a:p>
          <a:p>
            <a:pPr marL="285750" indent="-285750">
              <a:spcBef>
                <a:spcPts val="600"/>
              </a:spcBef>
              <a:spcAft>
                <a:spcPts val="600"/>
              </a:spcAft>
              <a:buFont typeface="Arial" panose="020B0604020202020204" pitchFamily="34" charset="0"/>
              <a:buChar char="•"/>
            </a:pPr>
            <a:r>
              <a:rPr lang="en-GB" sz="2200" dirty="0"/>
              <a:t>That is to say that, in order for something to be perceived as ‘fake news’ it merely needs to be labelled as such. </a:t>
            </a:r>
          </a:p>
          <a:p>
            <a:pPr marL="285750" indent="-285750">
              <a:spcBef>
                <a:spcPts val="600"/>
              </a:spcBef>
              <a:spcAft>
                <a:spcPts val="600"/>
              </a:spcAft>
              <a:buFont typeface="Arial" panose="020B0604020202020204" pitchFamily="34" charset="0"/>
              <a:buChar char="•"/>
            </a:pPr>
            <a:r>
              <a:rPr lang="en-GB" sz="2200" dirty="0"/>
              <a:t>This conflict between the assertion of truth and the ascribing of the property of truth is what </a:t>
            </a:r>
            <a:r>
              <a:rPr lang="en-GB" sz="2200" dirty="0" err="1"/>
              <a:t>Bordonaba</a:t>
            </a:r>
            <a:r>
              <a:rPr lang="en-GB" sz="2200" dirty="0"/>
              <a:t> </a:t>
            </a:r>
            <a:r>
              <a:rPr lang="en-GB" sz="2200" dirty="0" err="1"/>
              <a:t>Plou</a:t>
            </a:r>
            <a:r>
              <a:rPr lang="en-GB" sz="2200" dirty="0"/>
              <a:t> (2016, p.125) calls the ‘dialectical connections’ between the assertion that something is true or false and the ‘disagreement with earlier assertions’.</a:t>
            </a:r>
          </a:p>
        </p:txBody>
      </p:sp>
    </p:spTree>
    <p:extLst>
      <p:ext uri="{BB962C8B-B14F-4D97-AF65-F5344CB8AC3E}">
        <p14:creationId xmlns:p14="http://schemas.microsoft.com/office/powerpoint/2010/main" val="1533953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703512" y="754290"/>
            <a:ext cx="8856984" cy="495520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In this way the assertion that something is ‘fake news’ can create a situation whereby all previous content on the same subject is also retrospectively perceived as fake by association. </a:t>
            </a:r>
          </a:p>
          <a:p>
            <a:pPr marL="285750" indent="-285750">
              <a:spcBef>
                <a:spcPts val="600"/>
              </a:spcBef>
              <a:spcAft>
                <a:spcPts val="600"/>
              </a:spcAft>
              <a:buFont typeface="Arial" panose="020B0604020202020204" pitchFamily="34" charset="0"/>
              <a:buChar char="•"/>
            </a:pPr>
            <a:r>
              <a:rPr lang="en-GB" sz="2200" dirty="0"/>
              <a:t>Therefore, if some-one with enough influence on public opinion, for example ‘Donald Trump, the media, Congress’ ( Mooney, 2018 p.3) labels facts as ‘fake news’ then, it could be argued, it becomes ‘fake-news’ merely by the application of the label. </a:t>
            </a:r>
          </a:p>
          <a:p>
            <a:pPr marL="285750" indent="-285750">
              <a:spcBef>
                <a:spcPts val="600"/>
              </a:spcBef>
              <a:spcAft>
                <a:spcPts val="600"/>
              </a:spcAft>
              <a:buFont typeface="Arial" panose="020B0604020202020204" pitchFamily="34" charset="0"/>
              <a:buChar char="•"/>
            </a:pPr>
            <a:r>
              <a:rPr lang="en-GB" sz="2200" dirty="0"/>
              <a:t>This is because, as Becker argues, people will defer to those perceived to be in the ‘highest group’ who are seen to be ‘best placed to define “the way things really are” due to their “knowledge of truth”’ (Becker cited in Allan, 2004, p.63).</a:t>
            </a:r>
          </a:p>
          <a:p>
            <a:pPr marL="285750" indent="-285750">
              <a:spcBef>
                <a:spcPts val="600"/>
              </a:spcBef>
              <a:spcAft>
                <a:spcPts val="600"/>
              </a:spcAft>
              <a:buFont typeface="Arial" panose="020B0604020202020204" pitchFamily="34" charset="0"/>
              <a:buChar char="•"/>
            </a:pPr>
            <a:r>
              <a:rPr lang="en-GB" sz="2200" dirty="0"/>
              <a:t>This can be seen to link with the idea of ‘speaking </a:t>
            </a:r>
            <a:r>
              <a:rPr lang="en-GB" sz="2200" b="1" dirty="0"/>
              <a:t>truth</a:t>
            </a:r>
            <a:r>
              <a:rPr lang="en-GB" sz="2200" dirty="0"/>
              <a:t> unto power’ which is a common trope</a:t>
            </a:r>
          </a:p>
        </p:txBody>
      </p:sp>
      <p:pic>
        <p:nvPicPr>
          <p:cNvPr id="4" name="Picture 3">
            <a:hlinkClick r:id="rId2"/>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439817" y="5733257"/>
            <a:ext cx="829717" cy="824111"/>
          </a:xfrm>
          <a:prstGeom prst="rect">
            <a:avLst/>
          </a:prstGeom>
        </p:spPr>
      </p:pic>
      <p:pic>
        <p:nvPicPr>
          <p:cNvPr id="5" name="Picture 4">
            <a:hlinkClick r:id="rId4"/>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19937" y="5733257"/>
            <a:ext cx="829717" cy="824111"/>
          </a:xfrm>
          <a:prstGeom prst="rect">
            <a:avLst/>
          </a:prstGeom>
        </p:spPr>
      </p:pic>
      <p:pic>
        <p:nvPicPr>
          <p:cNvPr id="6" name="Picture 5">
            <a:hlinkClick r:id="rId5"/>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28049" y="5733257"/>
            <a:ext cx="829717" cy="824111"/>
          </a:xfrm>
          <a:prstGeom prst="rect">
            <a:avLst/>
          </a:prstGeom>
        </p:spPr>
      </p:pic>
      <p:pic>
        <p:nvPicPr>
          <p:cNvPr id="7" name="Picture 6">
            <a:hlinkClick r:id="rId6"/>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1819" y="5712660"/>
            <a:ext cx="829717" cy="824111"/>
          </a:xfrm>
          <a:prstGeom prst="rect">
            <a:avLst/>
          </a:prstGeom>
        </p:spPr>
      </p:pic>
    </p:spTree>
    <p:extLst>
      <p:ext uri="{BB962C8B-B14F-4D97-AF65-F5344CB8AC3E}">
        <p14:creationId xmlns:p14="http://schemas.microsoft.com/office/powerpoint/2010/main" val="1949889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703512" y="980728"/>
            <a:ext cx="8856984" cy="4832092"/>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Whilst bias, propaganda and ‘fake news’ are not new phenomena, there can be little doubt that the rise of social media and related forms of communication has increased the problem of ‘fake news’ as a post-modern phenomenon.  </a:t>
            </a:r>
          </a:p>
          <a:p>
            <a:pPr marL="285750" indent="-285750">
              <a:spcBef>
                <a:spcPts val="600"/>
              </a:spcBef>
              <a:spcAft>
                <a:spcPts val="600"/>
              </a:spcAft>
              <a:buFont typeface="Arial" panose="020B0604020202020204" pitchFamily="34" charset="0"/>
              <a:buChar char="•"/>
            </a:pPr>
            <a:r>
              <a:rPr lang="en-GB" sz="2400" dirty="0"/>
              <a:t>For example, </a:t>
            </a:r>
            <a:r>
              <a:rPr lang="en-GB" sz="2400" dirty="0" err="1"/>
              <a:t>Pangrazio</a:t>
            </a:r>
            <a:r>
              <a:rPr lang="en-GB" sz="2400" dirty="0"/>
              <a:t> argues that, whilst news has been ‘democratised’ by the plethora of digital media platforms, society also needs to address the issue of ‘what news is, how it gets made, shared and read online’ (</a:t>
            </a:r>
            <a:r>
              <a:rPr lang="en-GB" sz="2400" dirty="0" err="1"/>
              <a:t>Pangrazio</a:t>
            </a:r>
            <a:r>
              <a:rPr lang="en-GB" sz="2400" dirty="0"/>
              <a:t>, 2018, p. 8). </a:t>
            </a:r>
          </a:p>
          <a:p>
            <a:pPr marL="285750" indent="-285750">
              <a:spcBef>
                <a:spcPts val="600"/>
              </a:spcBef>
              <a:spcAft>
                <a:spcPts val="600"/>
              </a:spcAft>
              <a:buFont typeface="Arial" panose="020B0604020202020204" pitchFamily="34" charset="0"/>
              <a:buChar char="•"/>
            </a:pPr>
            <a:r>
              <a:rPr lang="en-GB" sz="2400" dirty="0"/>
              <a:t>The sheer number of ‘news’ sources has led to what has been called by Mills et al (2019, p. 4) ‘the explosion of fake news’ and they, like </a:t>
            </a:r>
            <a:r>
              <a:rPr lang="en-GB" sz="2400" dirty="0" err="1"/>
              <a:t>Pangrazio</a:t>
            </a:r>
            <a:r>
              <a:rPr lang="en-GB" sz="2400" dirty="0"/>
              <a:t> they are concerned about both the ‘generation’ and ‘diffusion’ of such news. </a:t>
            </a:r>
          </a:p>
        </p:txBody>
      </p:sp>
    </p:spTree>
    <p:extLst>
      <p:ext uri="{BB962C8B-B14F-4D97-AF65-F5344CB8AC3E}">
        <p14:creationId xmlns:p14="http://schemas.microsoft.com/office/powerpoint/2010/main" val="1117982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703512" y="980728"/>
            <a:ext cx="8856984" cy="393954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Both of these commentators are concerned with the way in which it is now both easier to create fake news due to the sheer number of available platforms (generation) and the ease with which such content can be picked up by others (diffusion) for example by Retweeting</a:t>
            </a:r>
          </a:p>
          <a:p>
            <a:pPr marL="285750" indent="-285750">
              <a:spcBef>
                <a:spcPts val="600"/>
              </a:spcBef>
              <a:spcAft>
                <a:spcPts val="600"/>
              </a:spcAft>
              <a:buFont typeface="Arial" panose="020B0604020202020204" pitchFamily="34" charset="0"/>
              <a:buChar char="•"/>
            </a:pPr>
            <a:r>
              <a:rPr lang="en-GB" sz="2400" dirty="0"/>
              <a:t>This situation is confirmed by Silverman (cited in </a:t>
            </a:r>
            <a:r>
              <a:rPr lang="en-GB" sz="2400" dirty="0" err="1"/>
              <a:t>Pangrazio</a:t>
            </a:r>
            <a:r>
              <a:rPr lang="en-GB" sz="2400" dirty="0"/>
              <a:t>, 2018 p.8) who states that in the final three months of the 2016 Presidential election in the U.S. ‘the most widely circulated stories […] came from false websites and </a:t>
            </a:r>
            <a:r>
              <a:rPr lang="en-GB" sz="2400" dirty="0" err="1"/>
              <a:t>hyperpartizan</a:t>
            </a:r>
            <a:r>
              <a:rPr lang="en-GB" sz="2400" dirty="0"/>
              <a:t> blogs’. </a:t>
            </a:r>
            <a:r>
              <a:rPr lang="en-GB" sz="2400" i="1" dirty="0" err="1"/>
              <a:t>Hyperpartizan</a:t>
            </a:r>
            <a:r>
              <a:rPr lang="en-GB" sz="2400" i="1" dirty="0"/>
              <a:t>?</a:t>
            </a:r>
            <a:endParaRPr lang="en-GB" sz="2400" dirty="0"/>
          </a:p>
        </p:txBody>
      </p:sp>
    </p:spTree>
    <p:extLst>
      <p:ext uri="{BB962C8B-B14F-4D97-AF65-F5344CB8AC3E}">
        <p14:creationId xmlns:p14="http://schemas.microsoft.com/office/powerpoint/2010/main" val="109533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16088" y="1052736"/>
            <a:ext cx="9036496" cy="4755148"/>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100" dirty="0"/>
              <a:t>In terms of the generation of fake news, Mills et al identify three main reasons for what they call the ‘creation of disinformation’ (Mills et al. 2019, p.4). </a:t>
            </a:r>
          </a:p>
          <a:p>
            <a:pPr marL="285750" indent="-285750">
              <a:spcBef>
                <a:spcPts val="600"/>
              </a:spcBef>
              <a:spcAft>
                <a:spcPts val="600"/>
              </a:spcAft>
              <a:buFont typeface="Arial" panose="020B0604020202020204" pitchFamily="34" charset="0"/>
              <a:buChar char="•"/>
            </a:pPr>
            <a:r>
              <a:rPr lang="en-GB" sz="2100" dirty="0"/>
              <a:t>Firstly, they identify what they term ‘inadvertent disinformation’ caused by the fact that anyone with access to the internet can now publish ‘news-like content that is accidentally false or misleading because of a lack of rigor in reporting’ (Mills et al. 2019, p.4). </a:t>
            </a:r>
          </a:p>
          <a:p>
            <a:pPr marL="285750" indent="-285750">
              <a:spcBef>
                <a:spcPts val="600"/>
              </a:spcBef>
              <a:spcAft>
                <a:spcPts val="600"/>
              </a:spcAft>
              <a:buFont typeface="Arial" panose="020B0604020202020204" pitchFamily="34" charset="0"/>
              <a:buChar char="•"/>
            </a:pPr>
            <a:r>
              <a:rPr lang="en-GB" sz="2100" dirty="0"/>
              <a:t>They then identify ‘ideological disinformation’ which is more akin to the propaganda mentioned previously and which </a:t>
            </a:r>
            <a:r>
              <a:rPr lang="en-GB" sz="2100" dirty="0" err="1"/>
              <a:t>Allcott</a:t>
            </a:r>
            <a:r>
              <a:rPr lang="en-GB" sz="2100" dirty="0"/>
              <a:t> &amp; </a:t>
            </a:r>
            <a:r>
              <a:rPr lang="en-GB" sz="2100" dirty="0" err="1"/>
              <a:t>Gentzkow</a:t>
            </a:r>
            <a:r>
              <a:rPr lang="en-GB" sz="2100" dirty="0"/>
              <a:t> (2017)  claim is designed to ‘advance certain agendas, stoke conspiracy, or discredit others’. </a:t>
            </a:r>
          </a:p>
          <a:p>
            <a:pPr marL="285750" indent="-285750">
              <a:spcBef>
                <a:spcPts val="600"/>
              </a:spcBef>
              <a:spcAft>
                <a:spcPts val="600"/>
              </a:spcAft>
              <a:buFont typeface="Arial" panose="020B0604020202020204" pitchFamily="34" charset="0"/>
              <a:buChar char="•"/>
            </a:pPr>
            <a:r>
              <a:rPr lang="en-GB" sz="2100" dirty="0"/>
              <a:t>Finally, they move on to look at what they term ‘exploitative disinformation’ which they argue is designed to produce a commercial or financial advantage from the dissemination of false or misleading information (Mills et al. 2019, p.4).</a:t>
            </a:r>
          </a:p>
        </p:txBody>
      </p:sp>
    </p:spTree>
    <p:extLst>
      <p:ext uri="{BB962C8B-B14F-4D97-AF65-F5344CB8AC3E}">
        <p14:creationId xmlns:p14="http://schemas.microsoft.com/office/powerpoint/2010/main" val="81824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487488" y="1052736"/>
            <a:ext cx="9036496" cy="4616648"/>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Before moving on to briefly look at how the ‘fake news’ phenomenon is changing the concept of vulnerability to exploitation / inequality and the effect it is having on public discourse it is also worth exploring one final aspect of the issue that makes it a postmodern phenomenon and that is the way in which ‘fake news’ is spread. </a:t>
            </a:r>
          </a:p>
          <a:p>
            <a:pPr marL="285750" indent="-285750">
              <a:spcBef>
                <a:spcPts val="600"/>
              </a:spcBef>
              <a:spcAft>
                <a:spcPts val="600"/>
              </a:spcAft>
              <a:buFont typeface="Arial" panose="020B0604020202020204" pitchFamily="34" charset="0"/>
              <a:buChar char="•"/>
            </a:pPr>
            <a:r>
              <a:rPr lang="en-GB" sz="2200" dirty="0"/>
              <a:t>As we have seen, commentators are troubled by the way in which ‘fake news’ is spread and have explored how this differs from the past. </a:t>
            </a:r>
          </a:p>
          <a:p>
            <a:pPr marL="285750" indent="-285750">
              <a:spcBef>
                <a:spcPts val="600"/>
              </a:spcBef>
              <a:spcAft>
                <a:spcPts val="600"/>
              </a:spcAft>
              <a:buFont typeface="Arial" panose="020B0604020202020204" pitchFamily="34" charset="0"/>
              <a:buChar char="•"/>
            </a:pPr>
            <a:r>
              <a:rPr lang="en-GB" sz="2200" dirty="0"/>
              <a:t>For example, Burkhardt (2017, pp. 10-11) outlines the process by which news (both ‘true’ and ‘fake’) has been disseminated throughout history; </a:t>
            </a:r>
          </a:p>
          <a:p>
            <a:pPr marL="285750" indent="-285750">
              <a:spcBef>
                <a:spcPts val="600"/>
              </a:spcBef>
              <a:spcAft>
                <a:spcPts val="600"/>
              </a:spcAft>
              <a:buFont typeface="Arial" panose="020B0604020202020204" pitchFamily="34" charset="0"/>
              <a:buChar char="•"/>
            </a:pPr>
            <a:r>
              <a:rPr lang="en-GB" sz="2200" dirty="0"/>
              <a:t>beginning with the spoken word and ‘word of mouth’, moving on though the written word to the printed word and then through visual and auditory media (radio, film TV) to the internet. </a:t>
            </a:r>
          </a:p>
        </p:txBody>
      </p:sp>
    </p:spTree>
    <p:extLst>
      <p:ext uri="{BB962C8B-B14F-4D97-AF65-F5344CB8AC3E}">
        <p14:creationId xmlns:p14="http://schemas.microsoft.com/office/powerpoint/2010/main" val="107568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703512" y="836712"/>
            <a:ext cx="9036496" cy="5232202"/>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100" dirty="0"/>
              <a:t>Burkhardt argues that the internet and particularly social media has exacerbated the problems of bias and false news because ‘On social media sites such as Facebook and Twitter, information is often personal’ (Burkhardt. 2017 p.12). </a:t>
            </a:r>
          </a:p>
          <a:p>
            <a:pPr marL="285750" indent="-285750">
              <a:spcBef>
                <a:spcPts val="600"/>
              </a:spcBef>
              <a:spcAft>
                <a:spcPts val="600"/>
              </a:spcAft>
              <a:buFont typeface="Arial" panose="020B0604020202020204" pitchFamily="34" charset="0"/>
              <a:buChar char="•"/>
            </a:pPr>
            <a:r>
              <a:rPr lang="en-GB" sz="2100" dirty="0"/>
              <a:t>There are two aspects to this personalisation which could be termed the personalisation of dissemination and the personalised targeting of information.</a:t>
            </a:r>
          </a:p>
          <a:p>
            <a:pPr marL="285750" indent="-285750">
              <a:spcBef>
                <a:spcPts val="600"/>
              </a:spcBef>
              <a:spcAft>
                <a:spcPts val="600"/>
              </a:spcAft>
              <a:buFont typeface="Arial" panose="020B0604020202020204" pitchFamily="34" charset="0"/>
              <a:buChar char="•"/>
            </a:pPr>
            <a:r>
              <a:rPr lang="en-GB" sz="2100" dirty="0"/>
              <a:t>The former term can be used to relate to the way in which a user of Facebook or Twitter are able to share information that they receive. </a:t>
            </a:r>
          </a:p>
          <a:p>
            <a:pPr marL="285750" indent="-285750">
              <a:spcBef>
                <a:spcPts val="600"/>
              </a:spcBef>
              <a:spcAft>
                <a:spcPts val="600"/>
              </a:spcAft>
              <a:buFont typeface="Arial" panose="020B0604020202020204" pitchFamily="34" charset="0"/>
              <a:buChar char="•"/>
            </a:pPr>
            <a:r>
              <a:rPr lang="en-GB" sz="2100" dirty="0"/>
              <a:t>For example, Burkhardt (2017, p. 12) states that if a person wishes ‘to share the information with friends and followers, a single click can accomplish this task’. </a:t>
            </a:r>
          </a:p>
          <a:p>
            <a:pPr marL="285750" indent="-285750">
              <a:spcBef>
                <a:spcPts val="600"/>
              </a:spcBef>
              <a:spcAft>
                <a:spcPts val="600"/>
              </a:spcAft>
              <a:buFont typeface="Arial" panose="020B0604020202020204" pitchFamily="34" charset="0"/>
              <a:buChar char="•"/>
            </a:pPr>
            <a:r>
              <a:rPr lang="en-GB" sz="2100" dirty="0"/>
              <a:t>Not only does this ‘single click’ make it much easier to disseminate information to a number of people quickly but it also in some way validates the information because of the personal connection between the sender and the receiver. </a:t>
            </a:r>
          </a:p>
        </p:txBody>
      </p:sp>
    </p:spTree>
    <p:extLst>
      <p:ext uri="{BB962C8B-B14F-4D97-AF65-F5344CB8AC3E}">
        <p14:creationId xmlns:p14="http://schemas.microsoft.com/office/powerpoint/2010/main" val="1164090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616786" y="692697"/>
            <a:ext cx="9036496" cy="5401479"/>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100" dirty="0"/>
              <a:t>These connections can be of two types which Crawford and Novak (2018, pp.395-6) label ‘core ties’ and ‘significant ties. </a:t>
            </a:r>
          </a:p>
          <a:p>
            <a:pPr marL="285750" indent="-285750">
              <a:spcBef>
                <a:spcPts val="600"/>
              </a:spcBef>
              <a:spcAft>
                <a:spcPts val="600"/>
              </a:spcAft>
              <a:buFont typeface="Arial" panose="020B0604020202020204" pitchFamily="34" charset="0"/>
              <a:buChar char="•"/>
            </a:pPr>
            <a:r>
              <a:rPr lang="en-GB" sz="2100" dirty="0"/>
              <a:t>The difference between these two types of relationship relies on the depth of connection with ‘core ties’ being those with very close family and friends and ‘significant ties’ being with members of groups (e.g. ex-school friends, members of a society or club) who are not considered ‘good friends’ (Crawford and Novak 2018, pp.395-6). </a:t>
            </a:r>
          </a:p>
          <a:p>
            <a:pPr marL="285750" indent="-285750">
              <a:spcBef>
                <a:spcPts val="600"/>
              </a:spcBef>
              <a:spcAft>
                <a:spcPts val="600"/>
              </a:spcAft>
              <a:buFont typeface="Arial" panose="020B0604020202020204" pitchFamily="34" charset="0"/>
              <a:buChar char="•"/>
            </a:pPr>
            <a:r>
              <a:rPr lang="en-GB" sz="2100" dirty="0"/>
              <a:t>Whilst the authors note that there is still much research to be done in this area they do acknowledge that people using such methods of communication ‘report that doing so has helped them make major decisions’ (Crawford and Novak 2018, pp.395). </a:t>
            </a:r>
          </a:p>
          <a:p>
            <a:pPr marL="285750" indent="-285750">
              <a:spcBef>
                <a:spcPts val="600"/>
              </a:spcBef>
              <a:spcAft>
                <a:spcPts val="600"/>
              </a:spcAft>
              <a:buFont typeface="Arial" panose="020B0604020202020204" pitchFamily="34" charset="0"/>
              <a:buChar char="•"/>
            </a:pPr>
            <a:r>
              <a:rPr lang="en-GB" sz="2100" dirty="0"/>
              <a:t>It can be argued that this indicates that information disseminated from some-one with whom a person has ‘core ties’ is more like to provide validation for that information, making it more likely to be believed. This is also supported by research carried out by </a:t>
            </a:r>
            <a:r>
              <a:rPr lang="en-GB" sz="2100" dirty="0" err="1"/>
              <a:t>Allcott</a:t>
            </a:r>
            <a:r>
              <a:rPr lang="en-GB" sz="2100" dirty="0"/>
              <a:t> and </a:t>
            </a:r>
            <a:r>
              <a:rPr lang="en-GB" sz="2100" dirty="0" err="1"/>
              <a:t>Gentzkow</a:t>
            </a:r>
            <a:r>
              <a:rPr lang="en-GB" sz="2100" dirty="0"/>
              <a:t> (2017, p. 230).</a:t>
            </a:r>
          </a:p>
        </p:txBody>
      </p:sp>
    </p:spTree>
    <p:extLst>
      <p:ext uri="{BB962C8B-B14F-4D97-AF65-F5344CB8AC3E}">
        <p14:creationId xmlns:p14="http://schemas.microsoft.com/office/powerpoint/2010/main" val="2123486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59631" y="980729"/>
            <a:ext cx="9036496" cy="2616101"/>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The second phrase used previously (personalised targeting of information) relates to the ability of political, commercial and news organisations, among others, to create websites, stories and links that are aimed specifically at individual users based on their internet profile. </a:t>
            </a:r>
          </a:p>
          <a:p>
            <a:pPr marL="285750" indent="-285750">
              <a:spcBef>
                <a:spcPts val="600"/>
              </a:spcBef>
              <a:spcAft>
                <a:spcPts val="600"/>
              </a:spcAft>
              <a:buFont typeface="Arial" panose="020B0604020202020204" pitchFamily="34" charset="0"/>
              <a:buChar char="•"/>
            </a:pPr>
            <a:r>
              <a:rPr lang="en-GB" sz="2200" dirty="0"/>
              <a:t>This is done by the use of what Mills et al (2019) call ‘programmatic algorithms’. This technical process has been summarised by Burkhardt as algorithms which;</a:t>
            </a:r>
          </a:p>
        </p:txBody>
      </p:sp>
      <p:sp>
        <p:nvSpPr>
          <p:cNvPr id="4" name="TextBox 3"/>
          <p:cNvSpPr txBox="1"/>
          <p:nvPr/>
        </p:nvSpPr>
        <p:spPr>
          <a:xfrm>
            <a:off x="2999656" y="3717033"/>
            <a:ext cx="5760640" cy="2462213"/>
          </a:xfrm>
          <a:prstGeom prst="rect">
            <a:avLst/>
          </a:prstGeom>
          <a:noFill/>
        </p:spPr>
        <p:txBody>
          <a:bodyPr wrap="square" rtlCol="0">
            <a:spAutoFit/>
          </a:bodyPr>
          <a:lstStyle/>
          <a:p>
            <a:r>
              <a:rPr lang="en-GB" sz="2200" dirty="0"/>
              <a:t>‘..can be programmed to search for information on the internet that is similar to what a social media user has already clicked on, liked or shared. They can then inject that new information into what the user sees’. </a:t>
            </a:r>
          </a:p>
          <a:p>
            <a:pPr algn="r"/>
            <a:r>
              <a:rPr lang="en-GB" sz="2200" dirty="0"/>
              <a:t>(Burkhardt, 2017, p.12)</a:t>
            </a:r>
          </a:p>
          <a:p>
            <a:pPr algn="ctr"/>
            <a:endParaRPr lang="en-GB" sz="2200" dirty="0"/>
          </a:p>
        </p:txBody>
      </p:sp>
    </p:spTree>
    <p:extLst>
      <p:ext uri="{BB962C8B-B14F-4D97-AF65-F5344CB8AC3E}">
        <p14:creationId xmlns:p14="http://schemas.microsoft.com/office/powerpoint/2010/main" val="2565815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39987" y="980728"/>
            <a:ext cx="9036496" cy="4616648"/>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In both of the cases above, it can be seen that consumers of news are in danger of passively receiving news and opinion rather than being an ‘active audience’ as discussed by Burton (2005, pp.88-91). </a:t>
            </a:r>
          </a:p>
          <a:p>
            <a:pPr marL="285750" indent="-285750">
              <a:spcBef>
                <a:spcPts val="600"/>
              </a:spcBef>
              <a:spcAft>
                <a:spcPts val="600"/>
              </a:spcAft>
              <a:buFont typeface="Arial" panose="020B0604020202020204" pitchFamily="34" charset="0"/>
              <a:buChar char="•"/>
            </a:pPr>
            <a:r>
              <a:rPr lang="en-GB" sz="2400" dirty="0"/>
              <a:t>They are more likely to be passive either because they trust the source as one of their group of ‘core ties’ or because the information has been chosen by algorithms to fit their preconceptions. </a:t>
            </a:r>
          </a:p>
          <a:p>
            <a:pPr marL="285750" indent="-285750">
              <a:spcBef>
                <a:spcPts val="600"/>
              </a:spcBef>
              <a:spcAft>
                <a:spcPts val="600"/>
              </a:spcAft>
              <a:buFont typeface="Arial" panose="020B0604020202020204" pitchFamily="34" charset="0"/>
              <a:buChar char="•"/>
            </a:pPr>
            <a:r>
              <a:rPr lang="en-GB" sz="2400" dirty="0"/>
              <a:t>This familiarity can lead to the uncritical consumption of news, or, as </a:t>
            </a:r>
            <a:r>
              <a:rPr lang="en-GB" sz="2400" dirty="0" err="1"/>
              <a:t>Pangrazio</a:t>
            </a:r>
            <a:r>
              <a:rPr lang="en-GB" sz="2400" dirty="0"/>
              <a:t> (2018, p. 14) puts it ‘user input on platforms results in an increase in value of the information to the user’. </a:t>
            </a:r>
          </a:p>
          <a:p>
            <a:pPr marL="285750" indent="-285750">
              <a:spcBef>
                <a:spcPts val="600"/>
              </a:spcBef>
              <a:spcAft>
                <a:spcPts val="600"/>
              </a:spcAft>
              <a:buFont typeface="Arial" panose="020B0604020202020204" pitchFamily="34" charset="0"/>
              <a:buChar char="•"/>
            </a:pPr>
            <a:r>
              <a:rPr lang="en-GB" sz="2400" dirty="0"/>
              <a:t>In this way the agent of mediation is no longer the editor or journalist but the (potentially biased) social connection or algorithm. </a:t>
            </a:r>
          </a:p>
        </p:txBody>
      </p:sp>
    </p:spTree>
    <p:extLst>
      <p:ext uri="{BB962C8B-B14F-4D97-AF65-F5344CB8AC3E}">
        <p14:creationId xmlns:p14="http://schemas.microsoft.com/office/powerpoint/2010/main" val="275975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59496" y="692697"/>
            <a:ext cx="9036496" cy="529375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It is for this reason that this Theme seeks to argue that </a:t>
            </a:r>
            <a:r>
              <a:rPr lang="en-GB" sz="2200" b="1" dirty="0"/>
              <a:t>all</a:t>
            </a:r>
            <a:r>
              <a:rPr lang="en-GB" sz="2200" dirty="0"/>
              <a:t> users of social media and other forms of internet information are now vulnerable because they are more likely to accept such information uncritically. </a:t>
            </a:r>
          </a:p>
          <a:p>
            <a:pPr marL="285750" indent="-285750">
              <a:spcBef>
                <a:spcPts val="600"/>
              </a:spcBef>
              <a:spcAft>
                <a:spcPts val="600"/>
              </a:spcAft>
              <a:buFont typeface="Arial" panose="020B0604020202020204" pitchFamily="34" charset="0"/>
              <a:buChar char="•"/>
            </a:pPr>
            <a:r>
              <a:rPr lang="en-GB" sz="2200" dirty="0"/>
              <a:t>This argument is made by Burton (2005, p.59) who discusses what he calls ‘ideological realism’ or the fact that things can be perceived to be true because they are expressed in ways which correlate to other things that the consumer perceives to be ‘true’.</a:t>
            </a:r>
          </a:p>
          <a:p>
            <a:pPr marL="285750" indent="-285750">
              <a:spcBef>
                <a:spcPts val="600"/>
              </a:spcBef>
              <a:spcAft>
                <a:spcPts val="600"/>
              </a:spcAft>
              <a:buFont typeface="Arial" panose="020B0604020202020204" pitchFamily="34" charset="0"/>
              <a:buChar char="•"/>
            </a:pPr>
            <a:r>
              <a:rPr lang="en-GB" sz="2200" dirty="0"/>
              <a:t>Indeed, this relationship between the perception of what is true in relation to what we already know is borne out in work carried out by Pennycook </a:t>
            </a:r>
            <a:r>
              <a:rPr lang="en-GB" sz="2200" i="1" dirty="0"/>
              <a:t>et a</a:t>
            </a:r>
            <a:r>
              <a:rPr lang="en-GB" sz="2200" dirty="0"/>
              <a:t>l in the Journal of Experimental Psychology.  </a:t>
            </a:r>
          </a:p>
          <a:p>
            <a:pPr marL="285750" indent="-285750">
              <a:spcBef>
                <a:spcPts val="600"/>
              </a:spcBef>
              <a:spcAft>
                <a:spcPts val="600"/>
              </a:spcAft>
              <a:buFont typeface="Arial" panose="020B0604020202020204" pitchFamily="34" charset="0"/>
              <a:buChar char="•"/>
            </a:pPr>
            <a:r>
              <a:rPr lang="en-GB" sz="2200" dirty="0"/>
              <a:t>Their hypothesis was based on the ‘long tradition of work in cognitive science demonstrating that prior exposure to a statement […] increases the likelihood that participants will judge it to be accurate’ (Pennycook et al, 2018, p.1866). </a:t>
            </a:r>
          </a:p>
        </p:txBody>
      </p:sp>
    </p:spTree>
    <p:extLst>
      <p:ext uri="{BB962C8B-B14F-4D97-AF65-F5344CB8AC3E}">
        <p14:creationId xmlns:p14="http://schemas.microsoft.com/office/powerpoint/2010/main" val="193333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48361" y="692697"/>
            <a:ext cx="9036496" cy="507831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100" dirty="0"/>
              <a:t>They undertook a number of studies with, among others, supporters of Donald Trump and Hilary Clinton to explore this hypothesis, often using statements that were clearly untrue. </a:t>
            </a:r>
          </a:p>
          <a:p>
            <a:pPr marL="285750" indent="-285750">
              <a:spcBef>
                <a:spcPts val="600"/>
              </a:spcBef>
              <a:spcAft>
                <a:spcPts val="600"/>
              </a:spcAft>
              <a:buFont typeface="Arial" panose="020B0604020202020204" pitchFamily="34" charset="0"/>
              <a:buChar char="•"/>
            </a:pPr>
            <a:r>
              <a:rPr lang="en-GB" sz="2100" dirty="0"/>
              <a:t>As part of the study, participants were exposed to several instances of the same information and as a result of their studies the researchers found that in regards of people’s perception of fake news, ‘repetition increased accuracy even for items that the participants were not consciously aware of having been exposed to’ (Pennycook et al, 2018, p.1875). </a:t>
            </a:r>
          </a:p>
          <a:p>
            <a:pPr marL="285750" indent="-285750">
              <a:spcBef>
                <a:spcPts val="600"/>
              </a:spcBef>
              <a:spcAft>
                <a:spcPts val="600"/>
              </a:spcAft>
              <a:buFont typeface="Arial" panose="020B0604020202020204" pitchFamily="34" charset="0"/>
              <a:buChar char="•"/>
            </a:pPr>
            <a:r>
              <a:rPr lang="en-GB" sz="2100" dirty="0"/>
              <a:t>However, it is not just the case that the more frequently people are exposed, even unknowingly, to false stories the more likely they are to believe them. </a:t>
            </a:r>
          </a:p>
          <a:p>
            <a:pPr marL="285750" indent="-285750">
              <a:spcBef>
                <a:spcPts val="600"/>
              </a:spcBef>
              <a:spcAft>
                <a:spcPts val="600"/>
              </a:spcAft>
              <a:buFont typeface="Arial" panose="020B0604020202020204" pitchFamily="34" charset="0"/>
              <a:buChar char="•"/>
            </a:pPr>
            <a:r>
              <a:rPr lang="en-GB" sz="2100" dirty="0"/>
              <a:t>In the study of politically opposed consumers of news (i.e. Trump and Clinton supporters), the researchers found that ‘ ‘fake-news’ headlines were positively affected by repetition even when there is a strong political motivation to reject them’ (Pennycook et al, 2018, p.1875).</a:t>
            </a:r>
          </a:p>
        </p:txBody>
      </p:sp>
    </p:spTree>
    <p:extLst>
      <p:ext uri="{BB962C8B-B14F-4D97-AF65-F5344CB8AC3E}">
        <p14:creationId xmlns:p14="http://schemas.microsoft.com/office/powerpoint/2010/main" val="3496372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59496" y="908721"/>
            <a:ext cx="9036496" cy="495520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Thus it can be seen that we are perhaps all vulnerable to the influence of fake news, whether it is ‘inadvertent’, ‘ideological’ or ‘exploitative’ in nature simply because of our exposure to it. </a:t>
            </a:r>
          </a:p>
          <a:p>
            <a:pPr marL="285750" indent="-285750">
              <a:spcBef>
                <a:spcPts val="600"/>
              </a:spcBef>
              <a:spcAft>
                <a:spcPts val="600"/>
              </a:spcAft>
              <a:buFont typeface="Arial" panose="020B0604020202020204" pitchFamily="34" charset="0"/>
              <a:buChar char="•"/>
            </a:pPr>
            <a:r>
              <a:rPr lang="en-GB" sz="2200" dirty="0"/>
              <a:t>One example of this exposure is seen if one undertakes a discourse analysis of the way in which discussion regarding experts is now carried out in what Barthes has called ‘public philosophy’ (Barthes, 1972, p. 152). </a:t>
            </a:r>
          </a:p>
          <a:p>
            <a:pPr marL="285750" indent="-285750">
              <a:spcBef>
                <a:spcPts val="600"/>
              </a:spcBef>
              <a:spcAft>
                <a:spcPts val="600"/>
              </a:spcAft>
              <a:buFont typeface="Arial" panose="020B0604020202020204" pitchFamily="34" charset="0"/>
              <a:buChar char="•"/>
            </a:pPr>
            <a:r>
              <a:rPr lang="en-GB" sz="2200" dirty="0"/>
              <a:t>In ‘Mythologies’ Barthes set out what he saw as the conflict between ‘high’ culture, which included theorists and experimental writers, and the ‘mass’ culture of the petit-</a:t>
            </a:r>
            <a:r>
              <a:rPr lang="en-GB" sz="2200" dirty="0" err="1"/>
              <a:t>bourgeoise</a:t>
            </a:r>
            <a:r>
              <a:rPr lang="en-GB" sz="2200" dirty="0"/>
              <a:t> and proletariat (Barthes, 1972). </a:t>
            </a:r>
          </a:p>
          <a:p>
            <a:pPr marL="285750" indent="-285750">
              <a:spcBef>
                <a:spcPts val="600"/>
              </a:spcBef>
              <a:spcAft>
                <a:spcPts val="600"/>
              </a:spcAft>
              <a:buFont typeface="Arial" panose="020B0604020202020204" pitchFamily="34" charset="0"/>
              <a:buChar char="•"/>
            </a:pPr>
            <a:r>
              <a:rPr lang="en-GB" sz="2200" dirty="0" err="1"/>
              <a:t>DeKoven</a:t>
            </a:r>
            <a:r>
              <a:rPr lang="en-GB" sz="2200" dirty="0"/>
              <a:t>, has gone on to argue that Barthes’ concept of mass culture was a modernist construct which has now been replaced by post-modern popular and </a:t>
            </a:r>
            <a:r>
              <a:rPr lang="en-GB" sz="2200" b="1" dirty="0"/>
              <a:t>populist</a:t>
            </a:r>
            <a:r>
              <a:rPr lang="en-GB" sz="2200" dirty="0"/>
              <a:t> culture (</a:t>
            </a:r>
            <a:r>
              <a:rPr lang="en-GB" sz="2200" dirty="0" err="1"/>
              <a:t>DeKoven</a:t>
            </a:r>
            <a:r>
              <a:rPr lang="en-GB" sz="2200" dirty="0"/>
              <a:t>, 1998) and it is in this popular culture that the role of experts has been denigrated by populist rhetoric. </a:t>
            </a:r>
          </a:p>
        </p:txBody>
      </p:sp>
    </p:spTree>
    <p:extLst>
      <p:ext uri="{BB962C8B-B14F-4D97-AF65-F5344CB8AC3E}">
        <p14:creationId xmlns:p14="http://schemas.microsoft.com/office/powerpoint/2010/main" val="533384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59496" y="1196752"/>
            <a:ext cx="9036496" cy="4278094"/>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One example of this will have to suffice, that of Michael Gove. </a:t>
            </a:r>
          </a:p>
          <a:p>
            <a:pPr marL="285750" indent="-285750">
              <a:spcBef>
                <a:spcPts val="600"/>
              </a:spcBef>
              <a:spcAft>
                <a:spcPts val="600"/>
              </a:spcAft>
              <a:buFont typeface="Arial" panose="020B0604020202020204" pitchFamily="34" charset="0"/>
              <a:buChar char="•"/>
            </a:pPr>
            <a:r>
              <a:rPr lang="en-GB" sz="2200" dirty="0"/>
              <a:t>In a Brexit debate in 2016, the then Justice Secretary was reported as stating that ‘”people in this country have had enough of experts”’ (</a:t>
            </a:r>
            <a:r>
              <a:rPr lang="en-GB" sz="2200" dirty="0" err="1"/>
              <a:t>Mance</a:t>
            </a:r>
            <a:r>
              <a:rPr lang="en-GB" sz="2200" dirty="0"/>
              <a:t>, 2016). </a:t>
            </a:r>
          </a:p>
          <a:p>
            <a:pPr marL="285750" indent="-285750">
              <a:spcBef>
                <a:spcPts val="600"/>
              </a:spcBef>
              <a:spcAft>
                <a:spcPts val="600"/>
              </a:spcAft>
              <a:buFont typeface="Arial" panose="020B0604020202020204" pitchFamily="34" charset="0"/>
              <a:buChar char="•"/>
            </a:pPr>
            <a:r>
              <a:rPr lang="en-GB" sz="2200" dirty="0"/>
              <a:t>Although this statement was made as a defence of Gove not being able to name an economist who supported Brexit it is this populist line that has influenced the public debate rather than the lack of expert endorsement. </a:t>
            </a:r>
          </a:p>
          <a:p>
            <a:pPr marL="285750" indent="-285750">
              <a:spcBef>
                <a:spcPts val="600"/>
              </a:spcBef>
              <a:spcAft>
                <a:spcPts val="600"/>
              </a:spcAft>
              <a:buFont typeface="Arial" panose="020B0604020202020204" pitchFamily="34" charset="0"/>
              <a:buChar char="•"/>
            </a:pPr>
            <a:r>
              <a:rPr lang="en-GB" sz="2200" dirty="0"/>
              <a:t>This can be seen as an example of what Sorenson has called a ‘form of inoculation’ (cited in Devereux, 2014 pp.199-200) in that the public is ‘inoculated’ from the lack of expert support by the argument that we have had too much interference from experts in the past</a:t>
            </a:r>
          </a:p>
        </p:txBody>
      </p:sp>
    </p:spTree>
    <p:extLst>
      <p:ext uri="{BB962C8B-B14F-4D97-AF65-F5344CB8AC3E}">
        <p14:creationId xmlns:p14="http://schemas.microsoft.com/office/powerpoint/2010/main" val="1158360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06090"/>
          </a:xfrm>
        </p:spPr>
        <p:txBody>
          <a:bodyPr>
            <a:normAutofit/>
          </a:bodyPr>
          <a:lstStyle/>
          <a:p>
            <a:r>
              <a:rPr lang="en-GB" sz="3600" b="1" dirty="0"/>
              <a:t>Fake News</a:t>
            </a:r>
          </a:p>
        </p:txBody>
      </p:sp>
      <p:sp>
        <p:nvSpPr>
          <p:cNvPr id="3" name="TextBox 2"/>
          <p:cNvSpPr txBox="1"/>
          <p:nvPr/>
        </p:nvSpPr>
        <p:spPr>
          <a:xfrm>
            <a:off x="1524000" y="760424"/>
            <a:ext cx="9036496" cy="4278094"/>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200" dirty="0"/>
              <a:t>This trend has also been recognised by </a:t>
            </a:r>
            <a:r>
              <a:rPr lang="en-GB" sz="2200" dirty="0" err="1"/>
              <a:t>Panrazio</a:t>
            </a:r>
            <a:r>
              <a:rPr lang="en-GB" sz="2200" dirty="0"/>
              <a:t> (2018, p8) who talks of ‘an increasing distrust of public institutions and news media’. </a:t>
            </a:r>
          </a:p>
          <a:p>
            <a:pPr marL="285750" indent="-285750">
              <a:spcBef>
                <a:spcPts val="600"/>
              </a:spcBef>
              <a:spcAft>
                <a:spcPts val="600"/>
              </a:spcAft>
              <a:buFont typeface="Arial" panose="020B0604020202020204" pitchFamily="34" charset="0"/>
              <a:buChar char="•"/>
            </a:pPr>
            <a:r>
              <a:rPr lang="en-GB" sz="2200" dirty="0"/>
              <a:t>It is this increasing distrust of ‘high culture’ as embodied by academics, experts, public bodies and traditional journalism that is fed by the ‘explosion of fake news’ (Mills et al, ibid) that concerns those seeking to answer what </a:t>
            </a:r>
            <a:r>
              <a:rPr lang="en-GB" sz="2200" dirty="0" err="1"/>
              <a:t>Allcott</a:t>
            </a:r>
            <a:r>
              <a:rPr lang="en-GB" sz="2200" dirty="0"/>
              <a:t> &amp; </a:t>
            </a:r>
            <a:r>
              <a:rPr lang="en-GB" sz="2200" dirty="0" err="1"/>
              <a:t>Gentzkow</a:t>
            </a:r>
            <a:r>
              <a:rPr lang="en-GB" sz="2200" dirty="0"/>
              <a:t> (2017, p.233)  describe as the ‘important questions about who becomes the arbiter of truth’.</a:t>
            </a:r>
          </a:p>
          <a:p>
            <a:pPr marL="285750" indent="-285750">
              <a:spcBef>
                <a:spcPts val="600"/>
              </a:spcBef>
              <a:spcAft>
                <a:spcPts val="600"/>
              </a:spcAft>
              <a:buFont typeface="Arial" panose="020B0604020202020204" pitchFamily="34" charset="0"/>
              <a:buChar char="•"/>
            </a:pPr>
            <a:r>
              <a:rPr lang="en-GB" sz="2200" dirty="0"/>
              <a:t>Thus the public, political discourse regarding inequality and diversity is increasingly based on personal opinion rather than empirical evidence</a:t>
            </a:r>
          </a:p>
          <a:p>
            <a:pPr marL="285750" indent="-285750">
              <a:spcBef>
                <a:spcPts val="600"/>
              </a:spcBef>
              <a:spcAft>
                <a:spcPts val="600"/>
              </a:spcAft>
              <a:buFont typeface="Arial" panose="020B0604020202020204" pitchFamily="34" charset="0"/>
              <a:buChar char="•"/>
            </a:pPr>
            <a:r>
              <a:rPr lang="en-GB" sz="2200" dirty="0"/>
              <a:t>This danger was identified in the 1970’s by Michel Foucault when he wrote the ‘discourse’ is ‘perspectival’ i.e. that truth is in the eye of beholder</a:t>
            </a:r>
          </a:p>
        </p:txBody>
      </p:sp>
    </p:spTree>
    <p:extLst>
      <p:ext uri="{BB962C8B-B14F-4D97-AF65-F5344CB8AC3E}">
        <p14:creationId xmlns:p14="http://schemas.microsoft.com/office/powerpoint/2010/main" val="101393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0"/>
            <a:ext cx="8229600" cy="576064"/>
          </a:xfrm>
        </p:spPr>
        <p:txBody>
          <a:bodyPr>
            <a:noAutofit/>
          </a:bodyPr>
          <a:lstStyle/>
          <a:p>
            <a:r>
              <a:rPr lang="en-GB" sz="3600" b="1" dirty="0"/>
              <a:t>References</a:t>
            </a:r>
          </a:p>
        </p:txBody>
      </p:sp>
      <p:sp>
        <p:nvSpPr>
          <p:cNvPr id="6" name="TextBox 5"/>
          <p:cNvSpPr txBox="1"/>
          <p:nvPr/>
        </p:nvSpPr>
        <p:spPr>
          <a:xfrm>
            <a:off x="1634116" y="476672"/>
            <a:ext cx="8782365" cy="5693866"/>
          </a:xfrm>
          <a:prstGeom prst="rect">
            <a:avLst/>
          </a:prstGeom>
          <a:noFill/>
        </p:spPr>
        <p:txBody>
          <a:bodyPr wrap="square" rtlCol="0">
            <a:spAutoFit/>
          </a:bodyPr>
          <a:lstStyle/>
          <a:p>
            <a:pPr>
              <a:spcBef>
                <a:spcPts val="600"/>
              </a:spcBef>
              <a:spcAft>
                <a:spcPts val="600"/>
              </a:spcAft>
            </a:pPr>
            <a:r>
              <a:rPr lang="en-GB" sz="1600" dirty="0"/>
              <a:t>Allan, S. (2004) News Culture (2nd Ed.) Maidenhead: Open University Press</a:t>
            </a:r>
          </a:p>
          <a:p>
            <a:pPr>
              <a:spcBef>
                <a:spcPts val="600"/>
              </a:spcBef>
              <a:spcAft>
                <a:spcPts val="600"/>
              </a:spcAft>
            </a:pPr>
            <a:r>
              <a:rPr lang="en-GB" sz="1600" dirty="0" err="1"/>
              <a:t>Allcott</a:t>
            </a:r>
            <a:r>
              <a:rPr lang="en-GB" sz="1600" dirty="0"/>
              <a:t>, H. &amp; </a:t>
            </a:r>
            <a:r>
              <a:rPr lang="en-GB" sz="1600" dirty="0" err="1"/>
              <a:t>Gentzkow</a:t>
            </a:r>
            <a:r>
              <a:rPr lang="en-GB" sz="1600" dirty="0"/>
              <a:t>, M (2017) ‘Social Media and Fake News in the 2016 Election’ Journal of Economic Perspectives—Vol. 31 (2)—Spring 2017—Pages 211–236 Available at: </a:t>
            </a:r>
            <a:r>
              <a:rPr lang="en-GB" sz="1600" dirty="0">
                <a:hlinkClick r:id="rId2"/>
              </a:rPr>
              <a:t>https://search-proquest-com.ezproxy.uwtsd.ac.uk/docview/1894464021?accountid=130472&amp;rfr_id=info%3Axri%2Fsid%3Aprimo</a:t>
            </a:r>
            <a:r>
              <a:rPr lang="en-GB" sz="1600" dirty="0"/>
              <a:t>  [Accessed 01/02/2022]</a:t>
            </a:r>
          </a:p>
          <a:p>
            <a:pPr>
              <a:spcBef>
                <a:spcPts val="600"/>
              </a:spcBef>
              <a:spcAft>
                <a:spcPts val="600"/>
              </a:spcAft>
            </a:pPr>
            <a:r>
              <a:rPr lang="en-GB" sz="1600" dirty="0"/>
              <a:t>Asimov, I. (1980) ‘A Cult of Ignorance’ Newsweek Jan 21st 1980 p.19 Available at: </a:t>
            </a:r>
            <a:r>
              <a:rPr lang="en-GB" sz="1600" dirty="0">
                <a:hlinkClick r:id="rId3"/>
              </a:rPr>
              <a:t>https://aphelis.net/wp-content/uploads/2012/04/ASIMOV_1980_Cult_of_Ignorance.pdf</a:t>
            </a:r>
            <a:r>
              <a:rPr lang="en-GB" sz="1600" dirty="0"/>
              <a:t>  Accessed 01/02/2022]</a:t>
            </a:r>
          </a:p>
          <a:p>
            <a:pPr>
              <a:spcBef>
                <a:spcPts val="600"/>
              </a:spcBef>
              <a:spcAft>
                <a:spcPts val="600"/>
              </a:spcAft>
            </a:pPr>
            <a:r>
              <a:rPr lang="en-GB" sz="1600" dirty="0"/>
              <a:t>Barthes, R. (1972) </a:t>
            </a:r>
            <a:r>
              <a:rPr lang="en-GB" sz="1600" i="1" dirty="0"/>
              <a:t>Mythologies</a:t>
            </a:r>
            <a:r>
              <a:rPr lang="en-GB" sz="1600" dirty="0"/>
              <a:t> London: Paladin  </a:t>
            </a:r>
          </a:p>
          <a:p>
            <a:pPr>
              <a:spcBef>
                <a:spcPts val="600"/>
              </a:spcBef>
              <a:spcAft>
                <a:spcPts val="600"/>
              </a:spcAft>
            </a:pPr>
            <a:r>
              <a:rPr lang="en-GB" sz="1600" dirty="0"/>
              <a:t>Beebe, J.R. (No Date) ‘The </a:t>
            </a:r>
            <a:r>
              <a:rPr lang="en-GB" sz="1600" dirty="0" err="1"/>
              <a:t>prosentential</a:t>
            </a:r>
            <a:r>
              <a:rPr lang="en-GB" sz="1600" dirty="0"/>
              <a:t> theory of truth’ Internet Encyclopedia of Philosophy Available at: </a:t>
            </a:r>
            <a:r>
              <a:rPr lang="en-GB" sz="1600" dirty="0">
                <a:hlinkClick r:id="rId4"/>
              </a:rPr>
              <a:t>https://www.iep.utm.edu/truthpro/</a:t>
            </a:r>
            <a:r>
              <a:rPr lang="en-GB" sz="1600" dirty="0"/>
              <a:t> [Accessed 01/02/2022]</a:t>
            </a:r>
          </a:p>
          <a:p>
            <a:pPr>
              <a:spcBef>
                <a:spcPts val="600"/>
              </a:spcBef>
              <a:spcAft>
                <a:spcPts val="600"/>
              </a:spcAft>
            </a:pPr>
            <a:r>
              <a:rPr lang="en-GB" sz="1600" dirty="0" err="1"/>
              <a:t>Bordonaba</a:t>
            </a:r>
            <a:r>
              <a:rPr lang="en-GB" sz="1600" dirty="0"/>
              <a:t> </a:t>
            </a:r>
            <a:r>
              <a:rPr lang="en-GB" sz="1600" dirty="0" err="1"/>
              <a:t>Plou</a:t>
            </a:r>
            <a:r>
              <a:rPr lang="en-GB" sz="1600" dirty="0"/>
              <a:t>, D. (2016) ‘Truth Ascriptions: A New Nature of Truth’, </a:t>
            </a:r>
            <a:r>
              <a:rPr lang="en-GB" sz="1600" dirty="0" err="1"/>
              <a:t>Teorema</a:t>
            </a:r>
            <a:r>
              <a:rPr lang="en-GB" sz="1600" dirty="0"/>
              <a:t>, Vol. 35(1), pp. 115–127. Available at: </a:t>
            </a:r>
            <a:r>
              <a:rPr lang="en-GB" sz="1600" dirty="0">
                <a:hlinkClick r:id="rId5"/>
              </a:rPr>
              <a:t>https://search-ebscohost-com.ezproxy.uwtsd.ac.uk/login.aspx?direct=true&amp;db=hus&amp;AN=120821139&amp;site=ehost-live</a:t>
            </a:r>
            <a:r>
              <a:rPr lang="en-GB" sz="1600" dirty="0"/>
              <a:t> [Accessed 01/02/2022]</a:t>
            </a:r>
          </a:p>
          <a:p>
            <a:pPr>
              <a:spcBef>
                <a:spcPts val="600"/>
              </a:spcBef>
              <a:spcAft>
                <a:spcPts val="600"/>
              </a:spcAft>
            </a:pPr>
            <a:r>
              <a:rPr lang="en-GB" sz="1600" dirty="0"/>
              <a:t>Burkhardt, J.M. (2017) ‘History of Fake News’ </a:t>
            </a:r>
            <a:r>
              <a:rPr lang="en-GB" sz="1600" b="0" i="0" dirty="0">
                <a:solidFill>
                  <a:srgbClr val="3A3A3A"/>
                </a:solidFill>
                <a:effectLst/>
                <a:latin typeface="Source Sans Pro" panose="020B0503030403020204" pitchFamily="34" charset="0"/>
              </a:rPr>
              <a:t>Joanna M Burkhardt (2017) ‘History of Fake News’, </a:t>
            </a:r>
            <a:r>
              <a:rPr lang="en-GB" sz="1600" b="0" i="1" dirty="0">
                <a:solidFill>
                  <a:srgbClr val="3A3A3A"/>
                </a:solidFill>
                <a:effectLst/>
                <a:latin typeface="Source Sans Pro" panose="020B0503030403020204" pitchFamily="34" charset="0"/>
              </a:rPr>
              <a:t>Library technology reports</a:t>
            </a:r>
            <a:r>
              <a:rPr lang="en-GB" sz="1600" b="0" i="0" dirty="0">
                <a:solidFill>
                  <a:srgbClr val="3A3A3A"/>
                </a:solidFill>
                <a:effectLst/>
                <a:latin typeface="Source Sans Pro" panose="020B0503030403020204" pitchFamily="34" charset="0"/>
              </a:rPr>
              <a:t>, 53(8), pp. 5–28.</a:t>
            </a:r>
            <a:r>
              <a:rPr lang="en-GB" sz="1600" dirty="0"/>
              <a:t> Available at: </a:t>
            </a:r>
            <a:r>
              <a:rPr lang="en-GB" sz="1600" dirty="0">
                <a:hlinkClick r:id="rId6"/>
              </a:rPr>
              <a:t>https://www.proquest.com/docview/1967322040?accountid=130472&amp;parentSessionId=P6NTw3s%2B%2FVNiIk2LdTsuZQtjsaMaevGPFoLH6iEFljk%3D&amp;pq-origsite=primo</a:t>
            </a:r>
            <a:r>
              <a:rPr lang="en-GB" sz="1600" dirty="0"/>
              <a:t> [Accessed 01/02/2022]</a:t>
            </a:r>
          </a:p>
        </p:txBody>
      </p:sp>
    </p:spTree>
    <p:extLst>
      <p:ext uri="{BB962C8B-B14F-4D97-AF65-F5344CB8AC3E}">
        <p14:creationId xmlns:p14="http://schemas.microsoft.com/office/powerpoint/2010/main" val="588008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78098"/>
          </a:xfrm>
        </p:spPr>
        <p:txBody>
          <a:bodyPr>
            <a:normAutofit/>
          </a:bodyPr>
          <a:lstStyle/>
          <a:p>
            <a:r>
              <a:rPr lang="en-GB" sz="3600" b="1" dirty="0"/>
              <a:t>References</a:t>
            </a:r>
          </a:p>
        </p:txBody>
      </p:sp>
      <p:sp>
        <p:nvSpPr>
          <p:cNvPr id="6" name="TextBox 5"/>
          <p:cNvSpPr txBox="1"/>
          <p:nvPr/>
        </p:nvSpPr>
        <p:spPr>
          <a:xfrm>
            <a:off x="1919536" y="800265"/>
            <a:ext cx="8229600" cy="5847755"/>
          </a:xfrm>
          <a:prstGeom prst="rect">
            <a:avLst/>
          </a:prstGeom>
          <a:noFill/>
        </p:spPr>
        <p:txBody>
          <a:bodyPr wrap="square" rtlCol="0">
            <a:spAutoFit/>
          </a:bodyPr>
          <a:lstStyle/>
          <a:p>
            <a:pPr>
              <a:spcBef>
                <a:spcPts val="600"/>
              </a:spcBef>
              <a:spcAft>
                <a:spcPts val="600"/>
              </a:spcAft>
            </a:pPr>
            <a:r>
              <a:rPr lang="en-GB" sz="1600" dirty="0"/>
              <a:t>Burton, G. (2005) Media and Society: Critical Perspectives Maidenhead: Open University Press</a:t>
            </a:r>
          </a:p>
          <a:p>
            <a:pPr>
              <a:spcBef>
                <a:spcPts val="600"/>
              </a:spcBef>
              <a:spcAft>
                <a:spcPts val="600"/>
              </a:spcAft>
            </a:pPr>
            <a:r>
              <a:rPr lang="en-GB" sz="1600" dirty="0"/>
              <a:t>Carroll et al., (1960). The annotated Alice : Alice's adventures in Wonderland &amp; Through the looking glass, London: Blond.</a:t>
            </a:r>
          </a:p>
          <a:p>
            <a:pPr>
              <a:spcBef>
                <a:spcPts val="600"/>
              </a:spcBef>
              <a:spcAft>
                <a:spcPts val="600"/>
              </a:spcAft>
            </a:pPr>
            <a:r>
              <a:rPr lang="en-GB" sz="1600" dirty="0"/>
              <a:t>Chandler, D., &amp; </a:t>
            </a:r>
            <a:r>
              <a:rPr lang="en-GB" sz="1600" dirty="0" err="1"/>
              <a:t>Munday</a:t>
            </a:r>
            <a:r>
              <a:rPr lang="en-GB" sz="1600" dirty="0"/>
              <a:t>, R. (2020). ‘post-truth’. In A Dictionary of Media and Communication. : Oxford University Press. Available at: </a:t>
            </a:r>
            <a:r>
              <a:rPr lang="en-GB" sz="1600" dirty="0">
                <a:hlinkClick r:id="rId2"/>
              </a:rPr>
              <a:t>https://www-oxfordreference-com.ezproxy.uwtsd.ac.uk/view/10.1093/acref/9780198841838.001.0001/acref-9780198841838-e-3827</a:t>
            </a:r>
            <a:r>
              <a:rPr lang="en-GB" sz="1600" dirty="0"/>
              <a:t>  [Accessed 01/02/2022]</a:t>
            </a:r>
          </a:p>
          <a:p>
            <a:pPr>
              <a:spcBef>
                <a:spcPts val="600"/>
              </a:spcBef>
              <a:spcAft>
                <a:spcPts val="600"/>
              </a:spcAft>
            </a:pPr>
            <a:r>
              <a:rPr lang="en-GB" sz="1600" dirty="0"/>
              <a:t>Crawford, L.A. and Novak, K.B. (2018) Individual and Society: Sociological Social Psychology (2nd Ed.) Abingdon: Routledge</a:t>
            </a:r>
          </a:p>
          <a:p>
            <a:pPr>
              <a:spcBef>
                <a:spcPts val="600"/>
              </a:spcBef>
              <a:spcAft>
                <a:spcPts val="600"/>
              </a:spcAft>
            </a:pPr>
            <a:r>
              <a:rPr lang="en-GB" sz="1600" dirty="0" err="1"/>
              <a:t>DeKoven</a:t>
            </a:r>
            <a:r>
              <a:rPr lang="en-GB" sz="1600" dirty="0"/>
              <a:t>, M. (1998) ‘Modern Mass to Postmodern Popular in Barthes's Mythologies’. Raritan Vol. 18(2), pp. 81-98. Available at: </a:t>
            </a:r>
            <a:r>
              <a:rPr lang="en-GB" sz="1600" dirty="0">
                <a:hlinkClick r:id="rId3"/>
              </a:rPr>
              <a:t>https://search-proquest-com.ezproxy.uwtsd.ac.uk/docview/203895443?accountid=130472&amp;rfr_id=info%3Axri%2Fsid%3Aprimo</a:t>
            </a:r>
            <a:r>
              <a:rPr lang="en-GB" sz="1600" dirty="0"/>
              <a:t> [Accessed 01/02/2022]</a:t>
            </a:r>
          </a:p>
          <a:p>
            <a:pPr>
              <a:spcBef>
                <a:spcPts val="600"/>
              </a:spcBef>
              <a:spcAft>
                <a:spcPts val="600"/>
              </a:spcAft>
            </a:pPr>
            <a:r>
              <a:rPr lang="en-GB" sz="1600" dirty="0"/>
              <a:t>Devereux, E. (2014) Understanding the Media London: Sage Publications</a:t>
            </a:r>
          </a:p>
          <a:p>
            <a:pPr>
              <a:spcBef>
                <a:spcPts val="600"/>
              </a:spcBef>
              <a:spcAft>
                <a:spcPts val="600"/>
              </a:spcAft>
            </a:pPr>
            <a:r>
              <a:rPr lang="en-GB" sz="1600" dirty="0" err="1"/>
              <a:t>Duprez</a:t>
            </a:r>
            <a:r>
              <a:rPr lang="en-GB" sz="1600" dirty="0"/>
              <a:t> Jr., R.N. (2011) Islamic perspectives on the Crusades: Past and present New Hampshire: University of New Hampshire Available at: </a:t>
            </a:r>
            <a:r>
              <a:rPr lang="en-GB" sz="1600" dirty="0">
                <a:hlinkClick r:id="rId4"/>
              </a:rPr>
              <a:t>https://scholars.unh.edu/cgi/viewcontent.cgi?article=1142&amp;context=thesis</a:t>
            </a:r>
            <a:r>
              <a:rPr lang="en-GB" sz="1600" dirty="0"/>
              <a:t> [Accessed 01/02/2022]</a:t>
            </a:r>
          </a:p>
          <a:p>
            <a:pPr>
              <a:spcBef>
                <a:spcPts val="600"/>
              </a:spcBef>
              <a:spcAft>
                <a:spcPts val="600"/>
              </a:spcAft>
            </a:pPr>
            <a:endParaRPr lang="en-GB" sz="1600" dirty="0"/>
          </a:p>
        </p:txBody>
      </p:sp>
    </p:spTree>
    <p:extLst>
      <p:ext uri="{BB962C8B-B14F-4D97-AF65-F5344CB8AC3E}">
        <p14:creationId xmlns:p14="http://schemas.microsoft.com/office/powerpoint/2010/main" val="731165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504056"/>
          </a:xfrm>
        </p:spPr>
        <p:txBody>
          <a:bodyPr>
            <a:noAutofit/>
          </a:bodyPr>
          <a:lstStyle/>
          <a:p>
            <a:r>
              <a:rPr lang="en-GB" sz="3600" b="1" dirty="0"/>
              <a:t>References</a:t>
            </a:r>
          </a:p>
        </p:txBody>
      </p:sp>
      <p:sp>
        <p:nvSpPr>
          <p:cNvPr id="6" name="TextBox 5"/>
          <p:cNvSpPr txBox="1"/>
          <p:nvPr/>
        </p:nvSpPr>
        <p:spPr>
          <a:xfrm>
            <a:off x="1595500" y="548681"/>
            <a:ext cx="9001000" cy="5447645"/>
          </a:xfrm>
          <a:prstGeom prst="rect">
            <a:avLst/>
          </a:prstGeom>
          <a:noFill/>
        </p:spPr>
        <p:txBody>
          <a:bodyPr wrap="square" rtlCol="0">
            <a:spAutoFit/>
          </a:bodyPr>
          <a:lstStyle/>
          <a:p>
            <a:pPr>
              <a:spcBef>
                <a:spcPts val="600"/>
              </a:spcBef>
              <a:spcAft>
                <a:spcPts val="600"/>
              </a:spcAft>
            </a:pPr>
            <a:r>
              <a:rPr lang="en-GB" sz="1600" dirty="0"/>
              <a:t>Foucault et al., (2003) </a:t>
            </a:r>
            <a:r>
              <a:rPr lang="en-GB" sz="1600" i="1" dirty="0"/>
              <a:t>Society must be defended : lectures at the </a:t>
            </a:r>
            <a:r>
              <a:rPr lang="en-GB" sz="1600" i="1" dirty="0" err="1"/>
              <a:t>Collège</a:t>
            </a:r>
            <a:r>
              <a:rPr lang="en-GB" sz="1600" i="1" dirty="0"/>
              <a:t> de France, 1975-76 </a:t>
            </a:r>
            <a:r>
              <a:rPr lang="en-GB" sz="1600" dirty="0"/>
              <a:t>1st Picador </a:t>
            </a:r>
            <a:r>
              <a:rPr lang="en-GB" sz="1600" dirty="0" err="1"/>
              <a:t>pbk</a:t>
            </a:r>
            <a:r>
              <a:rPr lang="en-GB" sz="1600" dirty="0"/>
              <a:t>., New York: Picador.</a:t>
            </a:r>
          </a:p>
          <a:p>
            <a:pPr>
              <a:spcBef>
                <a:spcPts val="600"/>
              </a:spcBef>
              <a:spcAft>
                <a:spcPts val="600"/>
              </a:spcAft>
            </a:pPr>
            <a:r>
              <a:rPr lang="en-GB" sz="1600" dirty="0" err="1"/>
              <a:t>Hannan</a:t>
            </a:r>
            <a:r>
              <a:rPr lang="en-GB" sz="1600" dirty="0"/>
              <a:t>, J. (2018) ‘Trolling ourselves to death? Social media and post-truth politics’. European journal of communication (London), Vol. 33 Issue (2), pp.214–226.Available at: </a:t>
            </a:r>
            <a:r>
              <a:rPr lang="en-GB" sz="1600" dirty="0">
                <a:hlinkClick r:id="rId2"/>
              </a:rPr>
              <a:t>https://doi-org.ezproxy.uwtsd.ac.uk/10.1177/0267323118760323</a:t>
            </a:r>
            <a:r>
              <a:rPr lang="en-GB" sz="1600" dirty="0"/>
              <a:t>  [Accessed 01/02/2022]</a:t>
            </a:r>
          </a:p>
          <a:p>
            <a:pPr>
              <a:spcBef>
                <a:spcPts val="600"/>
              </a:spcBef>
              <a:spcAft>
                <a:spcPts val="600"/>
              </a:spcAft>
            </a:pPr>
            <a:r>
              <a:rPr lang="en-GB" sz="1600" dirty="0" err="1"/>
              <a:t>Mance</a:t>
            </a:r>
            <a:r>
              <a:rPr lang="en-GB" sz="1600" dirty="0"/>
              <a:t>, H. (2016) ‘Britain has had enough of experts, says Gove’ Financial Times June 3rd 2016 Available at: </a:t>
            </a:r>
            <a:r>
              <a:rPr lang="en-GB" sz="1600" dirty="0">
                <a:hlinkClick r:id="rId3"/>
              </a:rPr>
              <a:t>https://www.ft.com/content/3be49734-29cb-11e6-83e4-abc22d5d108c</a:t>
            </a:r>
            <a:r>
              <a:rPr lang="en-GB" sz="1600" dirty="0"/>
              <a:t>  [Accessed 01/02/2022]</a:t>
            </a:r>
          </a:p>
          <a:p>
            <a:pPr>
              <a:spcBef>
                <a:spcPts val="600"/>
              </a:spcBef>
              <a:spcAft>
                <a:spcPts val="600"/>
              </a:spcAft>
            </a:pPr>
            <a:r>
              <a:rPr lang="en-GB" sz="1600" dirty="0"/>
              <a:t>Mills, A.J. et al (2019) ‘The relationship between fake news and advertising: Brand Management in the Era of Programmatic  advertising and prolific falsehood’ Journal of Advertising Research Vol. 59 (1) pp.3-9 DOI: 10/2501/JAR-2019-007   </a:t>
            </a:r>
          </a:p>
          <a:p>
            <a:pPr>
              <a:spcBef>
                <a:spcPts val="600"/>
              </a:spcBef>
              <a:spcAft>
                <a:spcPts val="600"/>
              </a:spcAft>
            </a:pPr>
            <a:r>
              <a:rPr lang="en-GB" sz="1600" dirty="0"/>
              <a:t>Mooney, H. (2018) “Fake news” and the sociological imagination: Theory informs practice</a:t>
            </a:r>
          </a:p>
          <a:p>
            <a:pPr>
              <a:spcBef>
                <a:spcPts val="600"/>
              </a:spcBef>
              <a:spcAft>
                <a:spcPts val="600"/>
              </a:spcAft>
            </a:pPr>
            <a:r>
              <a:rPr lang="en-GB" sz="1600" dirty="0"/>
              <a:t>Newsbank (No Date) Search results for “Fake News” Available at: </a:t>
            </a:r>
            <a:r>
              <a:rPr lang="en-GB" sz="1600" dirty="0">
                <a:hlinkClick r:id="rId4"/>
              </a:rPr>
              <a:t>https://infoweb-newsbank-com.ezproxy.uwtsd.ac.uk/resources/search/nb?p=UKNB&amp;b=results&amp;action=search&amp;t=region3%3AUK%2Band%2BIreland%21UK%2Band%2BIreland&amp;fld0=alltext&amp;val0=%22fake+news%22&amp;bln1=AND&amp;fld1=YMD_date&amp;val1=past+5+days&amp;sort=YMD_date%3AD</a:t>
            </a:r>
            <a:r>
              <a:rPr lang="en-GB" sz="1600" dirty="0"/>
              <a:t> [Accessed 01/02/2022]</a:t>
            </a:r>
          </a:p>
          <a:p>
            <a:pPr>
              <a:spcBef>
                <a:spcPts val="600"/>
              </a:spcBef>
              <a:spcAft>
                <a:spcPts val="600"/>
              </a:spcAft>
            </a:pPr>
            <a:r>
              <a:rPr lang="en-GB" sz="1600" dirty="0"/>
              <a:t>Oliver, J., &amp; </a:t>
            </a:r>
            <a:r>
              <a:rPr lang="en-GB" sz="1600" dirty="0" err="1"/>
              <a:t>Rahn</a:t>
            </a:r>
            <a:r>
              <a:rPr lang="en-GB" sz="1600" dirty="0"/>
              <a:t>, W. (2016). ‘Rise of the "</a:t>
            </a:r>
            <a:r>
              <a:rPr lang="en-GB" sz="1600" dirty="0" err="1"/>
              <a:t>Trumpenvolk</a:t>
            </a:r>
            <a:r>
              <a:rPr lang="en-GB" sz="1600" dirty="0"/>
              <a:t>": Populism in the 2016 Election’. The Annals of the American Academy of Political and Social Science, Vol. 667, pp.189-206. 2021, Available at: </a:t>
            </a:r>
            <a:r>
              <a:rPr lang="en-GB" sz="1600" dirty="0">
                <a:hlinkClick r:id="rId5"/>
              </a:rPr>
              <a:t>http://www.jstor.org.ezproxy.uwtsd.ac.uk/stable/24756150</a:t>
            </a:r>
            <a:r>
              <a:rPr lang="en-GB" sz="1600" dirty="0"/>
              <a:t>  [Accessed 01/02/2022]</a:t>
            </a:r>
          </a:p>
        </p:txBody>
      </p:sp>
    </p:spTree>
    <p:extLst>
      <p:ext uri="{BB962C8B-B14F-4D97-AF65-F5344CB8AC3E}">
        <p14:creationId xmlns:p14="http://schemas.microsoft.com/office/powerpoint/2010/main" val="31865039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4624"/>
            <a:ext cx="8229600" cy="778098"/>
          </a:xfrm>
        </p:spPr>
        <p:txBody>
          <a:bodyPr>
            <a:normAutofit/>
          </a:bodyPr>
          <a:lstStyle/>
          <a:p>
            <a:r>
              <a:rPr lang="en-GB" sz="3600" b="1" dirty="0"/>
              <a:t>References</a:t>
            </a:r>
          </a:p>
        </p:txBody>
      </p:sp>
      <p:sp>
        <p:nvSpPr>
          <p:cNvPr id="6" name="TextBox 5"/>
          <p:cNvSpPr txBox="1"/>
          <p:nvPr/>
        </p:nvSpPr>
        <p:spPr>
          <a:xfrm>
            <a:off x="1919536" y="908721"/>
            <a:ext cx="8229600" cy="3508653"/>
          </a:xfrm>
          <a:prstGeom prst="rect">
            <a:avLst/>
          </a:prstGeom>
          <a:noFill/>
        </p:spPr>
        <p:txBody>
          <a:bodyPr wrap="square" rtlCol="0">
            <a:spAutoFit/>
          </a:bodyPr>
          <a:lstStyle/>
          <a:p>
            <a:pPr>
              <a:spcBef>
                <a:spcPts val="600"/>
              </a:spcBef>
              <a:spcAft>
                <a:spcPts val="600"/>
              </a:spcAft>
            </a:pPr>
            <a:r>
              <a:rPr lang="en-GB" sz="1600" dirty="0" err="1"/>
              <a:t>Pangrazio</a:t>
            </a:r>
            <a:r>
              <a:rPr lang="en-GB" sz="1600" dirty="0"/>
              <a:t>, L. (2018) ‘What’s new about ‘fake news’? Critical digital literacies in an era of fake news, post-truth and clickbait’ </a:t>
            </a:r>
            <a:r>
              <a:rPr lang="en-GB" sz="1600" dirty="0" err="1"/>
              <a:t>Revista</a:t>
            </a:r>
            <a:r>
              <a:rPr lang="en-GB" sz="1600" dirty="0"/>
              <a:t> </a:t>
            </a:r>
            <a:r>
              <a:rPr lang="en-GB" sz="1600" dirty="0" err="1"/>
              <a:t>Paginas</a:t>
            </a:r>
            <a:r>
              <a:rPr lang="en-GB" sz="1600" dirty="0"/>
              <a:t> de </a:t>
            </a:r>
            <a:r>
              <a:rPr lang="en-GB" sz="1600" dirty="0" err="1"/>
              <a:t>Educacion</a:t>
            </a:r>
            <a:r>
              <a:rPr lang="en-GB" sz="1600" dirty="0"/>
              <a:t> Vol.11(1) pp. 6-22 DOI: </a:t>
            </a:r>
            <a:r>
              <a:rPr lang="en-GB" sz="1600" dirty="0">
                <a:hlinkClick r:id="rId2"/>
              </a:rPr>
              <a:t>https://doi.org/10.22235/pe.v11i1.1551</a:t>
            </a:r>
            <a:r>
              <a:rPr lang="en-GB" sz="1600" dirty="0"/>
              <a:t> [Accessed 01/02/2022]</a:t>
            </a:r>
          </a:p>
          <a:p>
            <a:pPr>
              <a:spcBef>
                <a:spcPts val="600"/>
              </a:spcBef>
              <a:spcAft>
                <a:spcPts val="600"/>
              </a:spcAft>
            </a:pPr>
            <a:r>
              <a:rPr lang="en-GB" sz="1600" dirty="0"/>
              <a:t>Pennycook, G. et al (2018) ‘Prior exposure increases perceived accuracy of fake news’ Journal of Experimental Psychology Vol. 147 (12) pp.1865-1888 Available at: </a:t>
            </a:r>
            <a:r>
              <a:rPr lang="en-GB" sz="1600" dirty="0">
                <a:hlinkClick r:id="rId3"/>
              </a:rPr>
              <a:t>http://dx.doi.org/10.1037//xge0000465</a:t>
            </a:r>
            <a:r>
              <a:rPr lang="en-GB" sz="1600" dirty="0"/>
              <a:t> [Accessed 01/02/2022]</a:t>
            </a:r>
          </a:p>
          <a:p>
            <a:pPr>
              <a:spcBef>
                <a:spcPts val="600"/>
              </a:spcBef>
              <a:spcAft>
                <a:spcPts val="600"/>
              </a:spcAft>
            </a:pPr>
            <a:r>
              <a:rPr lang="en-GB" sz="1600" dirty="0" err="1"/>
              <a:t>Portes</a:t>
            </a:r>
            <a:r>
              <a:rPr lang="en-GB" sz="1600" dirty="0"/>
              <a:t>, R. (2017) Who needs experts? London Business School Available at: </a:t>
            </a:r>
            <a:r>
              <a:rPr lang="en-GB" sz="1600" dirty="0">
                <a:hlinkClick r:id="rId4"/>
              </a:rPr>
              <a:t>https://www.london.edu/think/who-needs-experts</a:t>
            </a:r>
            <a:r>
              <a:rPr lang="en-GB" sz="1600" dirty="0"/>
              <a:t>  [Accessed 01/02/2022]</a:t>
            </a:r>
          </a:p>
          <a:p>
            <a:pPr>
              <a:spcBef>
                <a:spcPts val="600"/>
              </a:spcBef>
              <a:spcAft>
                <a:spcPts val="600"/>
              </a:spcAft>
            </a:pPr>
            <a:r>
              <a:rPr lang="en-GB" sz="1600" dirty="0" err="1"/>
              <a:t>Tesich</a:t>
            </a:r>
            <a:r>
              <a:rPr lang="en-GB" sz="1600" dirty="0"/>
              <a:t>, S (1992) ‘A Government of Lies’ The Nation Vol. 254 (1) pp. 12-14 Available at: </a:t>
            </a:r>
            <a:r>
              <a:rPr lang="en-GB" sz="1600" dirty="0">
                <a:hlinkClick r:id="rId5"/>
              </a:rPr>
              <a:t>https://search-ebscohost-com.ezproxy.uwtsd.ac.uk/login.aspx?direct=true&amp;db=aph&amp;AN=9201060397&amp;site=ehost-live</a:t>
            </a:r>
            <a:r>
              <a:rPr lang="en-GB" sz="1600" dirty="0"/>
              <a:t> [Accessed 01/02/2022]</a:t>
            </a:r>
          </a:p>
        </p:txBody>
      </p:sp>
    </p:spTree>
    <p:extLst>
      <p:ext uri="{BB962C8B-B14F-4D97-AF65-F5344CB8AC3E}">
        <p14:creationId xmlns:p14="http://schemas.microsoft.com/office/powerpoint/2010/main" val="3424405347"/>
      </p:ext>
    </p:extLst>
  </p:cSld>
  <p:clrMapOvr>
    <a:masterClrMapping/>
  </p:clrMapOvr>
</p:sld>
</file>

<file path=ppt/theme/theme1.xml><?xml version="1.0" encoding="utf-8"?>
<a:theme xmlns:a="http://schemas.openxmlformats.org/drawingml/2006/main" name="UWTSD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UWTSD blue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Template</Template>
  <TotalTime>18</TotalTime>
  <Words>5243</Words>
  <Application>Microsoft Office PowerPoint</Application>
  <PresentationFormat>Widescreen</PresentationFormat>
  <Paragraphs>163</Paragraphs>
  <Slides>31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31</vt:i4>
      </vt:variant>
    </vt:vector>
  </HeadingPairs>
  <TitlesOfParts>
    <vt:vector size="36" baseType="lpstr">
      <vt:lpstr>Arial</vt:lpstr>
      <vt:lpstr>Calibri</vt:lpstr>
      <vt:lpstr>Source Sans Pro</vt:lpstr>
      <vt:lpstr>UWTSD PPT Template</vt:lpstr>
      <vt:lpstr>UWTSD blue background</vt:lpstr>
      <vt:lpstr>HPGC7002 Empowerment &amp; Leadership Theme 5: Living in a Post Truth World</vt:lpstr>
      <vt:lpstr>What do we mean by ‘Post-Truth’</vt:lpstr>
      <vt:lpstr>What do we mean by ‘Post-Truth’</vt:lpstr>
      <vt:lpstr>What do we mean by ‘Post-Truth’</vt:lpstr>
      <vt:lpstr>What do we mean by ‘Post-Truth’</vt:lpstr>
      <vt:lpstr>What do we mean by ‘Post-Truth’</vt:lpstr>
      <vt:lpstr>What do we mean by ‘Post-Truth’</vt:lpstr>
      <vt:lpstr>What do we mean by ‘Post-Truth’</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Fake News</vt:lpstr>
      <vt:lpstr>References</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SJSI5021 Hot Topics Module Outline</dc:title>
  <dc:creator>Ken Dicks</dc:creator>
  <cp:lastModifiedBy>Ken Dicks</cp:lastModifiedBy>
  <cp:revision>114</cp:revision>
  <dcterms:created xsi:type="dcterms:W3CDTF">2016-09-29T11:33:04Z</dcterms:created>
  <dcterms:modified xsi:type="dcterms:W3CDTF">2022-10-17T14:54:29Z</dcterms:modified>
</cp:coreProperties>
</file>