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73" r:id="rId11"/>
    <p:sldId id="274" r:id="rId12"/>
    <p:sldId id="278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81" r:id="rId21"/>
    <p:sldId id="280" r:id="rId22"/>
    <p:sldId id="279" r:id="rId23"/>
    <p:sldId id="275" r:id="rId24"/>
    <p:sldId id="276" r:id="rId25"/>
  </p:sldIdLst>
  <p:sldSz cx="18288000" cy="10287000"/>
  <p:notesSz cx="6858000" cy="9144000"/>
  <p:embeddedFontLst>
    <p:embeddedFont>
      <p:font typeface="Nourd Bold" pitchFamily="2" charset="77"/>
      <p:regular r:id="rId26"/>
      <p:bold r:id="rId27"/>
    </p:embeddedFont>
    <p:embeddedFont>
      <p:font typeface="Rubik" pitchFamily="2" charset="-79"/>
      <p:regular r:id="rId28"/>
    </p:embeddedFont>
    <p:embeddedFont>
      <p:font typeface="Rubik Bold" pitchFamily="2" charset="-79"/>
      <p:regular r:id="rId29"/>
      <p:bold r:id="rId30"/>
    </p:embeddedFont>
    <p:embeddedFont>
      <p:font typeface="Rubik Semi-Bold" pitchFamily="2" charset="-79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015" autoAdjust="0"/>
    <p:restoredTop sz="94599" autoAdjust="0"/>
  </p:normalViewPr>
  <p:slideViewPr>
    <p:cSldViewPr>
      <p:cViewPr varScale="1">
        <p:scale>
          <a:sx n="87" d="100"/>
          <a:sy n="87" d="100"/>
        </p:scale>
        <p:origin x="456" y="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mailto:2412489@student.uwtsd.ac.uk" TargetMode="External"/><Relationship Id="rId7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23.png"/><Relationship Id="rId3" Type="http://schemas.openxmlformats.org/officeDocument/2006/relationships/image" Target="../media/image15.svg"/><Relationship Id="rId7" Type="http://schemas.openxmlformats.org/officeDocument/2006/relationships/image" Target="../media/image19.png"/><Relationship Id="rId12" Type="http://schemas.openxmlformats.org/officeDocument/2006/relationships/image" Target="../media/image22.svg"/><Relationship Id="rId17" Type="http://schemas.openxmlformats.org/officeDocument/2006/relationships/image" Target="../media/image27.png"/><Relationship Id="rId2" Type="http://schemas.openxmlformats.org/officeDocument/2006/relationships/image" Target="../media/image14.png"/><Relationship Id="rId16" Type="http://schemas.openxmlformats.org/officeDocument/2006/relationships/image" Target="../media/image2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5" Type="http://schemas.openxmlformats.org/officeDocument/2006/relationships/image" Target="../media/image25.png"/><Relationship Id="rId10" Type="http://schemas.openxmlformats.org/officeDocument/2006/relationships/image" Target="../media/image9.svg"/><Relationship Id="rId4" Type="http://schemas.openxmlformats.org/officeDocument/2006/relationships/image" Target="../media/image16.jpeg"/><Relationship Id="rId9" Type="http://schemas.openxmlformats.org/officeDocument/2006/relationships/image" Target="../media/image8.png"/><Relationship Id="rId14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31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sv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svg"/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12" Type="http://schemas.openxmlformats.org/officeDocument/2006/relationships/image" Target="../media/image4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47.svg"/><Relationship Id="rId5" Type="http://schemas.openxmlformats.org/officeDocument/2006/relationships/image" Target="../media/image5.svg"/><Relationship Id="rId10" Type="http://schemas.openxmlformats.org/officeDocument/2006/relationships/image" Target="../media/image46.png"/><Relationship Id="rId4" Type="http://schemas.openxmlformats.org/officeDocument/2006/relationships/image" Target="../media/image4.png"/><Relationship Id="rId9" Type="http://schemas.openxmlformats.org/officeDocument/2006/relationships/image" Target="../media/image45.svg"/><Relationship Id="rId1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gif"/><Relationship Id="rId5" Type="http://schemas.openxmlformats.org/officeDocument/2006/relationships/image" Target="../media/image53.svg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12" Type="http://schemas.openxmlformats.org/officeDocument/2006/relationships/image" Target="../media/image6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60.png"/><Relationship Id="rId5" Type="http://schemas.openxmlformats.org/officeDocument/2006/relationships/image" Target="../media/image11.svg"/><Relationship Id="rId10" Type="http://schemas.openxmlformats.org/officeDocument/2006/relationships/image" Target="../media/image59.gif"/><Relationship Id="rId4" Type="http://schemas.openxmlformats.org/officeDocument/2006/relationships/image" Target="../media/image10.png"/><Relationship Id="rId9" Type="http://schemas.openxmlformats.org/officeDocument/2006/relationships/image" Target="../media/image5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65.png"/><Relationship Id="rId5" Type="http://schemas.openxmlformats.org/officeDocument/2006/relationships/image" Target="../media/image11.svg"/><Relationship Id="rId10" Type="http://schemas.openxmlformats.org/officeDocument/2006/relationships/image" Target="../media/image64.png"/><Relationship Id="rId4" Type="http://schemas.openxmlformats.org/officeDocument/2006/relationships/image" Target="../media/image10.pn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69.png"/><Relationship Id="rId5" Type="http://schemas.openxmlformats.org/officeDocument/2006/relationships/image" Target="../media/image11.svg"/><Relationship Id="rId10" Type="http://schemas.openxmlformats.org/officeDocument/2006/relationships/image" Target="../media/image68.png"/><Relationship Id="rId4" Type="http://schemas.openxmlformats.org/officeDocument/2006/relationships/image" Target="../media/image10.png"/><Relationship Id="rId9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svg"/><Relationship Id="rId18" Type="http://schemas.openxmlformats.org/officeDocument/2006/relationships/image" Target="../media/image84.png"/><Relationship Id="rId3" Type="http://schemas.openxmlformats.org/officeDocument/2006/relationships/image" Target="../media/image71.svg"/><Relationship Id="rId21" Type="http://schemas.openxmlformats.org/officeDocument/2006/relationships/image" Target="../media/image87.png"/><Relationship Id="rId7" Type="http://schemas.openxmlformats.org/officeDocument/2006/relationships/image" Target="../media/image75.svg"/><Relationship Id="rId12" Type="http://schemas.openxmlformats.org/officeDocument/2006/relationships/image" Target="../media/image78.png"/><Relationship Id="rId17" Type="http://schemas.openxmlformats.org/officeDocument/2006/relationships/image" Target="../media/image83.svg"/><Relationship Id="rId2" Type="http://schemas.openxmlformats.org/officeDocument/2006/relationships/image" Target="../media/image70.png"/><Relationship Id="rId16" Type="http://schemas.openxmlformats.org/officeDocument/2006/relationships/image" Target="../media/image82.png"/><Relationship Id="rId20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11" Type="http://schemas.openxmlformats.org/officeDocument/2006/relationships/image" Target="../media/image56.svg"/><Relationship Id="rId5" Type="http://schemas.openxmlformats.org/officeDocument/2006/relationships/image" Target="../media/image73.svg"/><Relationship Id="rId15" Type="http://schemas.openxmlformats.org/officeDocument/2006/relationships/image" Target="../media/image81.svg"/><Relationship Id="rId10" Type="http://schemas.openxmlformats.org/officeDocument/2006/relationships/image" Target="../media/image55.png"/><Relationship Id="rId19" Type="http://schemas.openxmlformats.org/officeDocument/2006/relationships/image" Target="../media/image85.png"/><Relationship Id="rId4" Type="http://schemas.openxmlformats.org/officeDocument/2006/relationships/image" Target="../media/image72.png"/><Relationship Id="rId9" Type="http://schemas.openxmlformats.org/officeDocument/2006/relationships/image" Target="../media/image77.svg"/><Relationship Id="rId14" Type="http://schemas.openxmlformats.org/officeDocument/2006/relationships/image" Target="../media/image80.png"/><Relationship Id="rId22" Type="http://schemas.openxmlformats.org/officeDocument/2006/relationships/image" Target="../media/image8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0.jpeg"/><Relationship Id="rId4" Type="http://schemas.openxmlformats.org/officeDocument/2006/relationships/image" Target="../media/image8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95.png"/><Relationship Id="rId5" Type="http://schemas.openxmlformats.org/officeDocument/2006/relationships/image" Target="../media/image5.svg"/><Relationship Id="rId10" Type="http://schemas.openxmlformats.org/officeDocument/2006/relationships/image" Target="../media/image94.png"/><Relationship Id="rId4" Type="http://schemas.openxmlformats.org/officeDocument/2006/relationships/image" Target="../media/image4.png"/><Relationship Id="rId9" Type="http://schemas.openxmlformats.org/officeDocument/2006/relationships/image" Target="../media/image9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98.png"/><Relationship Id="rId5" Type="http://schemas.openxmlformats.org/officeDocument/2006/relationships/image" Target="../media/image5.svg"/><Relationship Id="rId10" Type="http://schemas.openxmlformats.org/officeDocument/2006/relationships/image" Target="../media/image97.png"/><Relationship Id="rId4" Type="http://schemas.openxmlformats.org/officeDocument/2006/relationships/image" Target="../media/image4.png"/><Relationship Id="rId9" Type="http://schemas.openxmlformats.org/officeDocument/2006/relationships/image" Target="../media/image9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sv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0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685890" y="880848"/>
            <a:ext cx="7274292" cy="5510276"/>
          </a:xfrm>
          <a:custGeom>
            <a:avLst/>
            <a:gdLst/>
            <a:ahLst/>
            <a:cxnLst/>
            <a:rect l="l" t="t" r="r" b="b"/>
            <a:pathLst>
              <a:path w="7274292" h="5510276">
                <a:moveTo>
                  <a:pt x="0" y="0"/>
                </a:moveTo>
                <a:lnTo>
                  <a:pt x="7274292" y="0"/>
                </a:lnTo>
                <a:lnTo>
                  <a:pt x="7274292" y="5510276"/>
                </a:lnTo>
                <a:lnTo>
                  <a:pt x="0" y="55102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207648" y="4959092"/>
            <a:ext cx="11047307" cy="4321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5"/>
              </a:lnSpc>
            </a:pPr>
            <a:r>
              <a:rPr lang="en-US" sz="3496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Module Name: </a:t>
            </a:r>
            <a:r>
              <a:rPr lang="en-US" sz="3496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Managing Enterprise</a:t>
            </a:r>
          </a:p>
          <a:p>
            <a:pPr algn="ctr">
              <a:lnSpc>
                <a:spcPts val="4895"/>
              </a:lnSpc>
            </a:pPr>
            <a:r>
              <a:rPr lang="en-US" sz="3496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Module Code: </a:t>
            </a:r>
            <a:r>
              <a:rPr lang="en-US" sz="3496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BMSW4011</a:t>
            </a:r>
          </a:p>
          <a:p>
            <a:pPr algn="ctr">
              <a:lnSpc>
                <a:spcPts val="4895"/>
              </a:lnSpc>
            </a:pPr>
            <a:r>
              <a:rPr lang="en-US" sz="3496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Assignment Name: </a:t>
            </a:r>
            <a:r>
              <a:rPr lang="en-US" sz="3496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Task 2- Presentation  </a:t>
            </a:r>
          </a:p>
          <a:p>
            <a:pPr algn="ctr">
              <a:lnSpc>
                <a:spcPts val="4895"/>
              </a:lnSpc>
            </a:pPr>
            <a:r>
              <a:rPr lang="en-US" sz="3496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 </a:t>
            </a:r>
            <a:r>
              <a:rPr lang="en-US" sz="3496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Term 3, May – July 2025</a:t>
            </a:r>
          </a:p>
          <a:p>
            <a:pPr algn="ctr">
              <a:lnSpc>
                <a:spcPts val="4895"/>
              </a:lnSpc>
            </a:pPr>
            <a:r>
              <a:rPr lang="en-US" sz="3496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 Student Name: </a:t>
            </a:r>
            <a:r>
              <a:rPr lang="en-US" sz="3496" dirty="0" err="1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Oana</a:t>
            </a:r>
            <a:r>
              <a:rPr lang="en-US" sz="3496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Emilia Sterpu</a:t>
            </a:r>
          </a:p>
          <a:p>
            <a:pPr algn="ctr">
              <a:lnSpc>
                <a:spcPts val="4895"/>
              </a:lnSpc>
            </a:pPr>
            <a:r>
              <a:rPr lang="en-US" sz="3496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Student Number:</a:t>
            </a:r>
            <a:r>
              <a:rPr lang="en-US" sz="3496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  <a:hlinkClick r:id="rId3" tooltip="mailto:2412489@student.uwtsd.ac.uk"/>
              </a:rPr>
              <a:t>2412489</a:t>
            </a:r>
          </a:p>
          <a:p>
            <a:pPr algn="ctr">
              <a:lnSpc>
                <a:spcPts val="4895"/>
              </a:lnSpc>
              <a:spcBef>
                <a:spcPct val="0"/>
              </a:spcBef>
            </a:pPr>
            <a:r>
              <a:rPr lang="en-US" sz="3496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Lecturer</a:t>
            </a:r>
            <a:r>
              <a:rPr lang="en-US" sz="3496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: Melanie Squire </a:t>
            </a:r>
          </a:p>
        </p:txBody>
      </p:sp>
      <p:sp>
        <p:nvSpPr>
          <p:cNvPr id="4" name="Freeform 4"/>
          <p:cNvSpPr/>
          <p:nvPr/>
        </p:nvSpPr>
        <p:spPr>
          <a:xfrm>
            <a:off x="11697646" y="-2973543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-4292850" y="8219445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4206782" y="1713346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-3096546" y="-4203625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5495916" y="8490210"/>
            <a:ext cx="4832444" cy="3593581"/>
          </a:xfrm>
          <a:custGeom>
            <a:avLst/>
            <a:gdLst/>
            <a:ahLst/>
            <a:cxnLst/>
            <a:rect l="l" t="t" r="r" b="b"/>
            <a:pathLst>
              <a:path w="4832444" h="3593581">
                <a:moveTo>
                  <a:pt x="0" y="0"/>
                </a:moveTo>
                <a:lnTo>
                  <a:pt x="4832443" y="0"/>
                </a:lnTo>
                <a:lnTo>
                  <a:pt x="4832443" y="3593580"/>
                </a:lnTo>
                <a:lnTo>
                  <a:pt x="0" y="35935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852514" y="3635986"/>
            <a:ext cx="1027417" cy="1302026"/>
          </a:xfrm>
          <a:custGeom>
            <a:avLst/>
            <a:gdLst/>
            <a:ahLst/>
            <a:cxnLst/>
            <a:rect l="l" t="t" r="r" b="b"/>
            <a:pathLst>
              <a:path w="1027417" h="1302026">
                <a:moveTo>
                  <a:pt x="0" y="0"/>
                </a:moveTo>
                <a:lnTo>
                  <a:pt x="1027417" y="0"/>
                </a:lnTo>
                <a:lnTo>
                  <a:pt x="1027417" y="1302026"/>
                </a:lnTo>
                <a:lnTo>
                  <a:pt x="0" y="13020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4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94322" y="3494855"/>
            <a:ext cx="16699356" cy="4201051"/>
            <a:chOff x="0" y="0"/>
            <a:chExt cx="4398184" cy="11064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398184" cy="1106450"/>
            </a:xfrm>
            <a:custGeom>
              <a:avLst/>
              <a:gdLst/>
              <a:ahLst/>
              <a:cxnLst/>
              <a:rect l="l" t="t" r="r" b="b"/>
              <a:pathLst>
                <a:path w="4398184" h="1106450">
                  <a:moveTo>
                    <a:pt x="36161" y="0"/>
                  </a:moveTo>
                  <a:lnTo>
                    <a:pt x="4362023" y="0"/>
                  </a:lnTo>
                  <a:cubicBezTo>
                    <a:pt x="4381994" y="0"/>
                    <a:pt x="4398184" y="16190"/>
                    <a:pt x="4398184" y="36161"/>
                  </a:cubicBezTo>
                  <a:lnTo>
                    <a:pt x="4398184" y="1070288"/>
                  </a:lnTo>
                  <a:cubicBezTo>
                    <a:pt x="4398184" y="1079879"/>
                    <a:pt x="4394374" y="1089077"/>
                    <a:pt x="4387593" y="1095858"/>
                  </a:cubicBezTo>
                  <a:cubicBezTo>
                    <a:pt x="4380811" y="1102640"/>
                    <a:pt x="4371613" y="1106450"/>
                    <a:pt x="4362023" y="1106450"/>
                  </a:cubicBezTo>
                  <a:lnTo>
                    <a:pt x="36161" y="1106450"/>
                  </a:lnTo>
                  <a:cubicBezTo>
                    <a:pt x="16190" y="1106450"/>
                    <a:pt x="0" y="1090260"/>
                    <a:pt x="0" y="1070288"/>
                  </a:cubicBezTo>
                  <a:lnTo>
                    <a:pt x="0" y="36161"/>
                  </a:lnTo>
                  <a:cubicBezTo>
                    <a:pt x="0" y="16190"/>
                    <a:pt x="16190" y="0"/>
                    <a:pt x="36161" y="0"/>
                  </a:cubicBezTo>
                  <a:close/>
                </a:path>
              </a:pathLst>
            </a:custGeom>
            <a:solidFill>
              <a:srgbClr val="3F1F1E">
                <a:alpha val="80000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398184" cy="1154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105400" y="1303320"/>
            <a:ext cx="10409213" cy="1136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749"/>
              </a:lnSpc>
            </a:pPr>
            <a:r>
              <a:rPr lang="en-US" sz="66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Presentation Overview</a:t>
            </a:r>
          </a:p>
        </p:txBody>
      </p:sp>
      <p:sp>
        <p:nvSpPr>
          <p:cNvPr id="6" name="Freeform 6"/>
          <p:cNvSpPr/>
          <p:nvPr/>
        </p:nvSpPr>
        <p:spPr>
          <a:xfrm>
            <a:off x="10799482" y="7587947"/>
            <a:ext cx="8230889" cy="3920896"/>
          </a:xfrm>
          <a:custGeom>
            <a:avLst/>
            <a:gdLst/>
            <a:ahLst/>
            <a:cxnLst/>
            <a:rect l="l" t="t" r="r" b="b"/>
            <a:pathLst>
              <a:path w="8230889" h="3920896">
                <a:moveTo>
                  <a:pt x="0" y="0"/>
                </a:moveTo>
                <a:lnTo>
                  <a:pt x="8230889" y="0"/>
                </a:lnTo>
                <a:lnTo>
                  <a:pt x="8230889" y="3920896"/>
                </a:lnTo>
                <a:lnTo>
                  <a:pt x="0" y="392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-10800000">
            <a:off x="-1593866" y="-426042"/>
            <a:ext cx="8230889" cy="3920896"/>
          </a:xfrm>
          <a:custGeom>
            <a:avLst/>
            <a:gdLst/>
            <a:ahLst/>
            <a:cxnLst/>
            <a:rect l="l" t="t" r="r" b="b"/>
            <a:pathLst>
              <a:path w="8230889" h="3920896">
                <a:moveTo>
                  <a:pt x="0" y="0"/>
                </a:moveTo>
                <a:lnTo>
                  <a:pt x="8230889" y="0"/>
                </a:lnTo>
                <a:lnTo>
                  <a:pt x="8230889" y="3920897"/>
                </a:lnTo>
                <a:lnTo>
                  <a:pt x="0" y="39208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4752323" y="7211105"/>
            <a:ext cx="5061531" cy="1242376"/>
          </a:xfrm>
          <a:custGeom>
            <a:avLst/>
            <a:gdLst/>
            <a:ahLst/>
            <a:cxnLst/>
            <a:rect l="l" t="t" r="r" b="b"/>
            <a:pathLst>
              <a:path w="5061531" h="1242376">
                <a:moveTo>
                  <a:pt x="0" y="0"/>
                </a:moveTo>
                <a:lnTo>
                  <a:pt x="5061532" y="0"/>
                </a:lnTo>
                <a:lnTo>
                  <a:pt x="5061532" y="1242376"/>
                </a:lnTo>
                <a:lnTo>
                  <a:pt x="0" y="12423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-1333328" y="1303320"/>
            <a:ext cx="3613806" cy="3318131"/>
          </a:xfrm>
          <a:custGeom>
            <a:avLst/>
            <a:gdLst/>
            <a:ahLst/>
            <a:cxnLst/>
            <a:rect l="l" t="t" r="r" b="b"/>
            <a:pathLst>
              <a:path w="3613806" h="3318131">
                <a:moveTo>
                  <a:pt x="0" y="0"/>
                </a:moveTo>
                <a:lnTo>
                  <a:pt x="3613807" y="0"/>
                </a:lnTo>
                <a:lnTo>
                  <a:pt x="3613807" y="3318131"/>
                </a:lnTo>
                <a:lnTo>
                  <a:pt x="0" y="33181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6413617" y="3717501"/>
            <a:ext cx="5460765" cy="9004206"/>
            <a:chOff x="0" y="-66675"/>
            <a:chExt cx="7281021" cy="12005608"/>
          </a:xfrm>
        </p:grpSpPr>
        <p:sp>
          <p:nvSpPr>
            <p:cNvPr id="11" name="TextBox 11"/>
            <p:cNvSpPr txBox="1"/>
            <p:nvPr/>
          </p:nvSpPr>
          <p:spPr>
            <a:xfrm>
              <a:off x="0" y="-66675"/>
              <a:ext cx="7281021" cy="995725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1.4</a:t>
              </a: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.The Story Behind the Idea</a:t>
              </a:r>
            </a:p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1.5.Legal structure &amp; Location</a:t>
              </a:r>
            </a:p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1.6.Human Resources Strategy</a:t>
              </a:r>
            </a:p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1.7.</a:t>
              </a: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 Finance Star-up Funds </a:t>
              </a:r>
              <a:endParaRPr lang="en-US" sz="27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1.8. SWOT Analysis</a:t>
              </a:r>
            </a:p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2</a:t>
              </a: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. Marketing &amp; Promotion</a:t>
              </a: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9447911"/>
              <a:ext cx="7281021" cy="6322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</a:pPr>
              <a:r>
                <a:rPr lang="en-US" sz="2799" u="none">
                  <a:solidFill>
                    <a:srgbClr val="F8F4F4"/>
                  </a:solidFill>
                  <a:latin typeface="Rubik"/>
                  <a:ea typeface="Rubik"/>
                  <a:cs typeface="Rubik"/>
                  <a:sym typeface="Rubik"/>
                </a:rPr>
                <a:t>Daily Management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10377298"/>
              <a:ext cx="7281021" cy="6322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</a:pPr>
              <a:r>
                <a:rPr lang="en-US" sz="2799" u="none">
                  <a:solidFill>
                    <a:srgbClr val="F8F4F4"/>
                  </a:solidFill>
                  <a:latin typeface="Rubik"/>
                  <a:ea typeface="Rubik"/>
                  <a:cs typeface="Rubik"/>
                  <a:sym typeface="Rubik"/>
                </a:rPr>
                <a:t>Community Engagement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11306684"/>
              <a:ext cx="7281021" cy="6322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</a:pPr>
              <a:r>
                <a:rPr lang="en-US" sz="2799" u="none">
                  <a:solidFill>
                    <a:srgbClr val="F8F4F4"/>
                  </a:solidFill>
                  <a:latin typeface="Rubik"/>
                  <a:ea typeface="Rubik"/>
                  <a:cs typeface="Rubik"/>
                  <a:sym typeface="Rubik"/>
                </a:rPr>
                <a:t>Local Produce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623070" y="3717706"/>
            <a:ext cx="5013953" cy="54673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4350" lvl="0" indent="-514350">
              <a:lnSpc>
                <a:spcPts val="3919"/>
              </a:lnSpc>
              <a:spcBef>
                <a:spcPct val="0"/>
              </a:spcBef>
              <a:buAutoNum type="arabicPeriod"/>
            </a:pPr>
            <a:r>
              <a:rPr lang="en-GB" sz="27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</a:rPr>
              <a:t>Overview and Foundations:</a:t>
            </a:r>
          </a:p>
          <a:p>
            <a:pPr lvl="0">
              <a:lnSpc>
                <a:spcPts val="3919"/>
              </a:lnSpc>
              <a:spcBef>
                <a:spcPct val="0"/>
              </a:spcBef>
            </a:pPr>
            <a:r>
              <a:rPr lang="en-GB" sz="2800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1.1.</a:t>
            </a:r>
            <a:r>
              <a: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Company Name and Product/Service Position</a:t>
            </a:r>
          </a:p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1.2</a:t>
            </a:r>
            <a:r>
              <a: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.Mission, Aim, SMART Objectives</a:t>
            </a:r>
          </a:p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1.3</a:t>
            </a:r>
            <a:r>
              <a: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.Unique Selling Proposition (USP)</a:t>
            </a:r>
          </a:p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endParaRPr lang="en-US" sz="2799" b="1" u="none" strike="noStrike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endParaRPr lang="en-US" sz="2799" b="1" u="none" strike="noStrike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endParaRPr lang="en-US" sz="2799" b="1" u="none" strike="noStrike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grpSp>
        <p:nvGrpSpPr>
          <p:cNvPr id="16" name="Group 16"/>
          <p:cNvGrpSpPr/>
          <p:nvPr/>
        </p:nvGrpSpPr>
        <p:grpSpPr>
          <a:xfrm>
            <a:off x="12591428" y="3824827"/>
            <a:ext cx="5013953" cy="4143026"/>
            <a:chOff x="0" y="-66675"/>
            <a:chExt cx="6685271" cy="5524035"/>
          </a:xfrm>
        </p:grpSpPr>
        <p:sp>
          <p:nvSpPr>
            <p:cNvPr id="17" name="TextBox 17"/>
            <p:cNvSpPr txBox="1"/>
            <p:nvPr/>
          </p:nvSpPr>
          <p:spPr>
            <a:xfrm>
              <a:off x="0" y="-66675"/>
              <a:ext cx="6685271" cy="32887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2.1</a:t>
              </a: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. Market Research</a:t>
              </a:r>
            </a:p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 b="1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3</a:t>
              </a:r>
              <a:r>
                <a:rPr lang="en-US" sz="2799" b="1" u="none" strike="noStrike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. Why You Should Invest</a:t>
              </a:r>
            </a:p>
            <a:p>
              <a:pPr marL="0" lvl="0" indent="0" algn="l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 lang="en-US" sz="2799" b="1" u="none" strike="noStrike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4825111"/>
              <a:ext cx="6685271" cy="6322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A8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540580" y="-1959716"/>
            <a:ext cx="5270629" cy="3919431"/>
          </a:xfrm>
          <a:custGeom>
            <a:avLst/>
            <a:gdLst/>
            <a:ahLst/>
            <a:cxnLst/>
            <a:rect l="l" t="t" r="r" b="b"/>
            <a:pathLst>
              <a:path w="5270629" h="3919431">
                <a:moveTo>
                  <a:pt x="0" y="0"/>
                </a:moveTo>
                <a:lnTo>
                  <a:pt x="5270629" y="0"/>
                </a:lnTo>
                <a:lnTo>
                  <a:pt x="5270629" y="3919432"/>
                </a:lnTo>
                <a:lnTo>
                  <a:pt x="0" y="39194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7077046" y="766113"/>
            <a:ext cx="10078092" cy="9111904"/>
            <a:chOff x="0" y="0"/>
            <a:chExt cx="6962224" cy="6294755"/>
          </a:xfrm>
        </p:grpSpPr>
        <p:sp>
          <p:nvSpPr>
            <p:cNvPr id="4" name="Freeform 4"/>
            <p:cNvSpPr/>
            <p:nvPr/>
          </p:nvSpPr>
          <p:spPr>
            <a:xfrm>
              <a:off x="-38227" y="-27178"/>
              <a:ext cx="7000451" cy="6321933"/>
            </a:xfrm>
            <a:custGeom>
              <a:avLst/>
              <a:gdLst/>
              <a:ahLst/>
              <a:cxnLst/>
              <a:rect l="l" t="t" r="r" b="b"/>
              <a:pathLst>
                <a:path w="7000451" h="6321933">
                  <a:moveTo>
                    <a:pt x="6655942" y="682752"/>
                  </a:moveTo>
                  <a:cubicBezTo>
                    <a:pt x="6845445" y="716915"/>
                    <a:pt x="7000451" y="876300"/>
                    <a:pt x="7000451" y="1036955"/>
                  </a:cubicBezTo>
                  <a:lnTo>
                    <a:pt x="7000451" y="6029833"/>
                  </a:lnTo>
                  <a:cubicBezTo>
                    <a:pt x="7000451" y="6190488"/>
                    <a:pt x="6841765" y="6321933"/>
                    <a:pt x="6647817" y="6321933"/>
                  </a:cubicBezTo>
                  <a:lnTo>
                    <a:pt x="290590" y="6321933"/>
                  </a:lnTo>
                  <a:cubicBezTo>
                    <a:pt x="96642" y="6321933"/>
                    <a:pt x="0" y="6198362"/>
                    <a:pt x="58005" y="6047359"/>
                  </a:cubicBezTo>
                  <a:lnTo>
                    <a:pt x="2594978" y="246634"/>
                  </a:lnTo>
                  <a:cubicBezTo>
                    <a:pt x="2661058" y="95631"/>
                    <a:pt x="2870185" y="0"/>
                    <a:pt x="3059688" y="34163"/>
                  </a:cubicBezTo>
                  <a:lnTo>
                    <a:pt x="6655942" y="682752"/>
                  </a:lnTo>
                  <a:close/>
                </a:path>
              </a:pathLst>
            </a:custGeom>
            <a:blipFill>
              <a:blip r:embed="rId4"/>
              <a:stretch>
                <a:fillRect l="-17877" r="-1785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>
            <a:off x="1028700" y="1028700"/>
            <a:ext cx="472748" cy="472748"/>
          </a:xfrm>
          <a:custGeom>
            <a:avLst/>
            <a:gdLst/>
            <a:ahLst/>
            <a:cxnLst/>
            <a:rect l="l" t="t" r="r" b="b"/>
            <a:pathLst>
              <a:path w="472748" h="472748">
                <a:moveTo>
                  <a:pt x="0" y="0"/>
                </a:moveTo>
                <a:lnTo>
                  <a:pt x="472748" y="0"/>
                </a:lnTo>
                <a:lnTo>
                  <a:pt x="472748" y="472748"/>
                </a:lnTo>
                <a:lnTo>
                  <a:pt x="0" y="4727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rot="2007372">
            <a:off x="-430562" y="6946707"/>
            <a:ext cx="2145334" cy="1794279"/>
          </a:xfrm>
          <a:custGeom>
            <a:avLst/>
            <a:gdLst/>
            <a:ahLst/>
            <a:cxnLst/>
            <a:rect l="l" t="t" r="r" b="b"/>
            <a:pathLst>
              <a:path w="2145334" h="1794279">
                <a:moveTo>
                  <a:pt x="0" y="0"/>
                </a:moveTo>
                <a:lnTo>
                  <a:pt x="2145334" y="0"/>
                </a:lnTo>
                <a:lnTo>
                  <a:pt x="2145334" y="1794279"/>
                </a:lnTo>
                <a:lnTo>
                  <a:pt x="0" y="17942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flipH="1">
            <a:off x="-1289736" y="7109630"/>
            <a:ext cx="8230889" cy="3920896"/>
          </a:xfrm>
          <a:custGeom>
            <a:avLst/>
            <a:gdLst/>
            <a:ahLst/>
            <a:cxnLst/>
            <a:rect l="l" t="t" r="r" b="b"/>
            <a:pathLst>
              <a:path w="8230889" h="3920896">
                <a:moveTo>
                  <a:pt x="8230890" y="0"/>
                </a:moveTo>
                <a:lnTo>
                  <a:pt x="0" y="0"/>
                </a:lnTo>
                <a:lnTo>
                  <a:pt x="0" y="3920896"/>
                </a:lnTo>
                <a:lnTo>
                  <a:pt x="8230890" y="3920896"/>
                </a:lnTo>
                <a:lnTo>
                  <a:pt x="823089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5364257" y="7363257"/>
            <a:ext cx="2923743" cy="2923743"/>
          </a:xfrm>
          <a:custGeom>
            <a:avLst/>
            <a:gdLst/>
            <a:ahLst/>
            <a:cxnLst/>
            <a:rect l="l" t="t" r="r" b="b"/>
            <a:pathLst>
              <a:path w="2923743" h="2923743">
                <a:moveTo>
                  <a:pt x="0" y="0"/>
                </a:moveTo>
                <a:lnTo>
                  <a:pt x="2923743" y="0"/>
                </a:lnTo>
                <a:lnTo>
                  <a:pt x="2923743" y="2923743"/>
                </a:lnTo>
                <a:lnTo>
                  <a:pt x="0" y="292374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 rot="487605">
            <a:off x="13076756" y="745099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6"/>
                </a:lnTo>
                <a:lnTo>
                  <a:pt x="0" y="80439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4097817" y="7921435"/>
            <a:ext cx="2306390" cy="1778017"/>
          </a:xfrm>
          <a:custGeom>
            <a:avLst/>
            <a:gdLst/>
            <a:ahLst/>
            <a:cxnLst/>
            <a:rect l="l" t="t" r="r" b="b"/>
            <a:pathLst>
              <a:path w="2306390" h="1778017">
                <a:moveTo>
                  <a:pt x="0" y="0"/>
                </a:moveTo>
                <a:lnTo>
                  <a:pt x="2306391" y="0"/>
                </a:lnTo>
                <a:lnTo>
                  <a:pt x="2306391" y="1778017"/>
                </a:lnTo>
                <a:lnTo>
                  <a:pt x="0" y="177801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256052" y="373829"/>
            <a:ext cx="2018044" cy="2018044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7"/>
              <a:stretch>
                <a:fillRect l="-212" r="-21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674378" y="1128247"/>
            <a:ext cx="4693273" cy="254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241"/>
              </a:lnSpc>
              <a:spcBef>
                <a:spcPct val="0"/>
              </a:spcBef>
            </a:pPr>
            <a:r>
              <a:rPr lang="en-US" sz="1601" b="1">
                <a:solidFill>
                  <a:srgbClr val="150D0D"/>
                </a:solidFill>
                <a:latin typeface="Nourd Bold"/>
                <a:ea typeface="Nourd Bold"/>
                <a:cs typeface="Nourd Bold"/>
                <a:sym typeface="Nourd Bold"/>
              </a:rPr>
              <a:t>EILAND MINI FARM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027314" y="3000464"/>
            <a:ext cx="7996746" cy="2913454"/>
            <a:chOff x="0" y="0"/>
            <a:chExt cx="10662328" cy="3884605"/>
          </a:xfrm>
        </p:grpSpPr>
        <p:sp>
          <p:nvSpPr>
            <p:cNvPr id="15" name="TextBox 15"/>
            <p:cNvSpPr txBox="1"/>
            <p:nvPr/>
          </p:nvSpPr>
          <p:spPr>
            <a:xfrm>
              <a:off x="0" y="123825"/>
              <a:ext cx="10662328" cy="27491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904"/>
                </a:lnSpc>
              </a:pPr>
              <a:r>
                <a:rPr lang="en-US" sz="7600" b="1" dirty="0">
                  <a:solidFill>
                    <a:srgbClr val="150D0D"/>
                  </a:solidFill>
                  <a:latin typeface="Nourd Bold"/>
                  <a:ea typeface="Nourd Bold"/>
                  <a:cs typeface="Nourd Bold"/>
                  <a:sym typeface="Nourd Bold"/>
                </a:rPr>
                <a:t>Sustainable Farming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3208330"/>
              <a:ext cx="8423082" cy="6762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4200"/>
                </a:lnSpc>
              </a:pPr>
              <a:r>
                <a:rPr lang="en-US" sz="3000" dirty="0">
                  <a:solidFill>
                    <a:srgbClr val="150D0D"/>
                  </a:solidFill>
                  <a:latin typeface="Rubik"/>
                  <a:ea typeface="Rubik"/>
                  <a:cs typeface="Rubik"/>
                  <a:sym typeface="Rubik"/>
                </a:rPr>
                <a:t>Wholesome. Ethical. Local.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81430" y="4510367"/>
            <a:ext cx="7843358" cy="3550753"/>
            <a:chOff x="0" y="0"/>
            <a:chExt cx="2065740" cy="9351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5740" cy="935178"/>
            </a:xfrm>
            <a:custGeom>
              <a:avLst/>
              <a:gdLst/>
              <a:ahLst/>
              <a:cxnLst/>
              <a:rect l="l" t="t" r="r" b="b"/>
              <a:pathLst>
                <a:path w="2065740" h="935178">
                  <a:moveTo>
                    <a:pt x="49353" y="0"/>
                  </a:moveTo>
                  <a:lnTo>
                    <a:pt x="2016387" y="0"/>
                  </a:lnTo>
                  <a:cubicBezTo>
                    <a:pt x="2043644" y="0"/>
                    <a:pt x="2065740" y="22096"/>
                    <a:pt x="2065740" y="49353"/>
                  </a:cubicBezTo>
                  <a:lnTo>
                    <a:pt x="2065740" y="885824"/>
                  </a:lnTo>
                  <a:cubicBezTo>
                    <a:pt x="2065740" y="913081"/>
                    <a:pt x="2043644" y="935178"/>
                    <a:pt x="2016387" y="935178"/>
                  </a:cubicBezTo>
                  <a:lnTo>
                    <a:pt x="49353" y="935178"/>
                  </a:lnTo>
                  <a:cubicBezTo>
                    <a:pt x="22096" y="935178"/>
                    <a:pt x="0" y="913081"/>
                    <a:pt x="0" y="885824"/>
                  </a:cubicBezTo>
                  <a:lnTo>
                    <a:pt x="0" y="49353"/>
                  </a:lnTo>
                  <a:cubicBezTo>
                    <a:pt x="0" y="22096"/>
                    <a:pt x="22096" y="0"/>
                    <a:pt x="49353" y="0"/>
                  </a:cubicBezTo>
                  <a:close/>
                </a:path>
              </a:pathLst>
            </a:custGeom>
            <a:solidFill>
              <a:srgbClr val="FFFFFF">
                <a:alpha val="9804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065740" cy="9923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37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386181" y="4492205"/>
            <a:ext cx="7873119" cy="3355900"/>
            <a:chOff x="0" y="0"/>
            <a:chExt cx="2073579" cy="88385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073579" cy="883858"/>
            </a:xfrm>
            <a:custGeom>
              <a:avLst/>
              <a:gdLst/>
              <a:ahLst/>
              <a:cxnLst/>
              <a:rect l="l" t="t" r="r" b="b"/>
              <a:pathLst>
                <a:path w="2073579" h="883858">
                  <a:moveTo>
                    <a:pt x="49167" y="0"/>
                  </a:moveTo>
                  <a:lnTo>
                    <a:pt x="2024412" y="0"/>
                  </a:lnTo>
                  <a:cubicBezTo>
                    <a:pt x="2051566" y="0"/>
                    <a:pt x="2073579" y="22013"/>
                    <a:pt x="2073579" y="49167"/>
                  </a:cubicBezTo>
                  <a:lnTo>
                    <a:pt x="2073579" y="834692"/>
                  </a:lnTo>
                  <a:cubicBezTo>
                    <a:pt x="2073579" y="847731"/>
                    <a:pt x="2068399" y="860237"/>
                    <a:pt x="2059178" y="869458"/>
                  </a:cubicBezTo>
                  <a:cubicBezTo>
                    <a:pt x="2049957" y="878678"/>
                    <a:pt x="2037452" y="883858"/>
                    <a:pt x="2024412" y="883858"/>
                  </a:cubicBezTo>
                  <a:lnTo>
                    <a:pt x="49167" y="883858"/>
                  </a:lnTo>
                  <a:cubicBezTo>
                    <a:pt x="22013" y="883858"/>
                    <a:pt x="0" y="861846"/>
                    <a:pt x="0" y="834692"/>
                  </a:cubicBezTo>
                  <a:lnTo>
                    <a:pt x="0" y="49167"/>
                  </a:lnTo>
                  <a:cubicBezTo>
                    <a:pt x="0" y="22013"/>
                    <a:pt x="22013" y="0"/>
                    <a:pt x="49167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2073579" cy="9410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37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817747"/>
            <a:ext cx="12665993" cy="3269367"/>
            <a:chOff x="0" y="-47625"/>
            <a:chExt cx="16887990" cy="4359155"/>
          </a:xfrm>
        </p:grpSpPr>
        <p:sp>
          <p:nvSpPr>
            <p:cNvPr id="9" name="TextBox 9"/>
            <p:cNvSpPr txBox="1"/>
            <p:nvPr/>
          </p:nvSpPr>
          <p:spPr>
            <a:xfrm>
              <a:off x="0" y="-47625"/>
              <a:ext cx="16887990" cy="22587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1133128" lvl="1" indent="-566564" algn="l">
                <a:lnSpc>
                  <a:spcPts val="6822"/>
                </a:lnSpc>
                <a:spcBef>
                  <a:spcPct val="0"/>
                </a:spcBef>
                <a:buAutoNum type="arabicPeriod"/>
              </a:pPr>
              <a:r>
                <a:rPr lang="en-US" sz="5248" b="1" u="none" strike="noStrike" dirty="0">
                  <a:solidFill>
                    <a:srgbClr val="F8F4F4"/>
                  </a:solidFill>
                  <a:latin typeface="Nourd Bold"/>
                  <a:ea typeface="Nourd Bold"/>
                  <a:cs typeface="Nourd Bold"/>
                  <a:sym typeface="Nourd Bold"/>
                </a:rPr>
                <a:t>1.Company Name and Product/Service Position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2709382"/>
              <a:ext cx="16887990" cy="16021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154"/>
                </a:lnSpc>
              </a:pPr>
              <a:r>
                <a:rPr lang="en-US" sz="2252" dirty="0">
                  <a:solidFill>
                    <a:srgbClr val="F8F4F4"/>
                  </a:solidFill>
                  <a:latin typeface="Rubik"/>
                  <a:ea typeface="Rubik"/>
                  <a:cs typeface="Rubik"/>
                  <a:sym typeface="Rubik"/>
                </a:rPr>
                <a:t>Eiland Mini Farm emphasizes </a:t>
              </a:r>
              <a:r>
                <a:rPr lang="en-US" sz="2252" b="1" dirty="0">
                  <a:solidFill>
                    <a:srgbClr val="F8F4F4"/>
                  </a:solidFill>
                  <a:latin typeface="Rubik Bold"/>
                  <a:ea typeface="Rubik Bold"/>
                  <a:cs typeface="Rubik Bold"/>
                  <a:sym typeface="Rubik Bold"/>
                </a:rPr>
                <a:t>sustainable practices</a:t>
              </a:r>
              <a:r>
                <a:rPr lang="en-US" sz="2252" dirty="0">
                  <a:solidFill>
                    <a:srgbClr val="F8F4F4"/>
                  </a:solidFill>
                  <a:latin typeface="Rubik"/>
                  <a:ea typeface="Rubik"/>
                  <a:cs typeface="Rubik"/>
                  <a:sym typeface="Rubik"/>
                </a:rPr>
                <a:t> that benefit both the environment and community, providing wholesome produce through ethical farming methods </a:t>
              </a:r>
              <a:r>
                <a:rPr lang="en-GB" sz="2252" dirty="0">
                  <a:solidFill>
                    <a:srgbClr val="F8F4F4"/>
                  </a:solidFill>
                  <a:latin typeface="Rubik"/>
                  <a:cs typeface="Rubik"/>
                </a:rPr>
                <a:t>(Department for Environment, Food and Rural Affairs, 2024). </a:t>
              </a:r>
              <a:endParaRPr lang="en-US" sz="2252" dirty="0">
                <a:solidFill>
                  <a:srgbClr val="F8F4F4"/>
                </a:solidFill>
                <a:latin typeface="Rubik"/>
                <a:cs typeface="Rubik"/>
                <a:sym typeface="Rubik"/>
              </a:endParaRPr>
            </a:p>
          </p:txBody>
        </p:sp>
      </p:grpSp>
      <p:sp>
        <p:nvSpPr>
          <p:cNvPr id="11" name="Freeform 11"/>
          <p:cNvSpPr/>
          <p:nvPr/>
        </p:nvSpPr>
        <p:spPr>
          <a:xfrm>
            <a:off x="11697646" y="-2973543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-1150010" y="9083255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6550302" y="4105147"/>
            <a:ext cx="2321756" cy="1262191"/>
          </a:xfrm>
          <a:custGeom>
            <a:avLst/>
            <a:gdLst/>
            <a:ahLst/>
            <a:cxnLst/>
            <a:rect l="l" t="t" r="r" b="b"/>
            <a:pathLst>
              <a:path w="2321756" h="1262191">
                <a:moveTo>
                  <a:pt x="0" y="0"/>
                </a:moveTo>
                <a:lnTo>
                  <a:pt x="2321756" y="0"/>
                </a:lnTo>
                <a:lnTo>
                  <a:pt x="2321756" y="1262191"/>
                </a:lnTo>
                <a:lnTo>
                  <a:pt x="0" y="12621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14"/>
          <p:cNvSpPr/>
          <p:nvPr/>
        </p:nvSpPr>
        <p:spPr>
          <a:xfrm>
            <a:off x="16263212" y="7014299"/>
            <a:ext cx="1702181" cy="1395789"/>
          </a:xfrm>
          <a:custGeom>
            <a:avLst/>
            <a:gdLst/>
            <a:ahLst/>
            <a:cxnLst/>
            <a:rect l="l" t="t" r="r" b="b"/>
            <a:pathLst>
              <a:path w="1702181" h="1395789">
                <a:moveTo>
                  <a:pt x="0" y="0"/>
                </a:moveTo>
                <a:lnTo>
                  <a:pt x="1702181" y="0"/>
                </a:lnTo>
                <a:lnTo>
                  <a:pt x="1702181" y="1395788"/>
                </a:lnTo>
                <a:lnTo>
                  <a:pt x="0" y="13957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TextBox 15"/>
          <p:cNvSpPr txBox="1"/>
          <p:nvPr/>
        </p:nvSpPr>
        <p:spPr>
          <a:xfrm>
            <a:off x="1836396" y="5143500"/>
            <a:ext cx="6624942" cy="447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99"/>
              </a:lnSpc>
              <a:spcBef>
                <a:spcPct val="0"/>
              </a:spcBef>
            </a:pPr>
            <a:r>
              <a:rPr lang="en-US" sz="2999" b="1" dirty="0">
                <a:solidFill>
                  <a:srgbClr val="150D0D"/>
                </a:solidFill>
                <a:latin typeface="Rubik Semi-Bold"/>
                <a:ea typeface="Rubik Semi-Bold"/>
                <a:cs typeface="Rubik Semi-Bold"/>
                <a:sym typeface="Rubik Semi-Bold"/>
              </a:rPr>
              <a:t>PRODUCTS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062283" y="6007058"/>
            <a:ext cx="4729148" cy="1253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3337"/>
              </a:lnSpc>
              <a:buFont typeface="Wingdings" pitchFamily="2" charset="2"/>
              <a:buChar char="Ø"/>
            </a:pPr>
            <a:r>
              <a:rPr lang="en-US" sz="2383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Health-conscious and environmentally aware consumers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224208" y="5143500"/>
            <a:ext cx="6472719" cy="447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99"/>
              </a:lnSpc>
              <a:spcBef>
                <a:spcPct val="0"/>
              </a:spcBef>
            </a:pPr>
            <a:r>
              <a:rPr lang="en-US" sz="2999" b="1" dirty="0">
                <a:solidFill>
                  <a:srgbClr val="150D0D"/>
                </a:solidFill>
                <a:latin typeface="Rubik Semi-Bold"/>
                <a:ea typeface="Rubik Semi-Bold"/>
                <a:cs typeface="Rubik Semi-Bold"/>
                <a:sym typeface="Rubik Semi-Bold"/>
              </a:rPr>
              <a:t>TARGET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17980" y="6046586"/>
            <a:ext cx="6845415" cy="1664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ctr">
              <a:lnSpc>
                <a:spcPts val="3332"/>
              </a:lnSpc>
              <a:buFont typeface="Wingdings" pitchFamily="2" charset="2"/>
              <a:buChar char="v"/>
            </a:pPr>
            <a:r>
              <a:rPr lang="en-US" sz="2380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Free-range eggs</a:t>
            </a:r>
          </a:p>
          <a:p>
            <a:pPr marL="342900" indent="-342900" algn="ctr">
              <a:lnSpc>
                <a:spcPts val="3332"/>
              </a:lnSpc>
              <a:buFont typeface="Wingdings" pitchFamily="2" charset="2"/>
              <a:buChar char="v"/>
            </a:pPr>
            <a:r>
              <a:rPr lang="en-US" sz="2380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Fresh goat’s milk</a:t>
            </a:r>
          </a:p>
          <a:p>
            <a:pPr marL="342900" indent="-342900" algn="ctr">
              <a:lnSpc>
                <a:spcPts val="3332"/>
              </a:lnSpc>
              <a:buFont typeface="Wingdings" pitchFamily="2" charset="2"/>
              <a:buChar char="v"/>
            </a:pPr>
            <a:r>
              <a:rPr lang="en-US" sz="2380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Artisanal goat cheese</a:t>
            </a:r>
          </a:p>
          <a:p>
            <a:pPr algn="ctr">
              <a:lnSpc>
                <a:spcPts val="3332"/>
              </a:lnSpc>
              <a:spcBef>
                <a:spcPct val="0"/>
              </a:spcBef>
            </a:pPr>
            <a:endParaRPr lang="en-US" sz="2380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2593941" y="8629230"/>
            <a:ext cx="12556233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We address the rising demand for ethical, local food and dairy alternatives (DEFRA, 2024; Liu, Li &amp; </a:t>
            </a:r>
            <a:r>
              <a:rPr lang="en-US" sz="2499" dirty="0" err="1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Payan-Carreira</a:t>
            </a: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, 2024)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1872" y="1028700"/>
            <a:ext cx="17284256" cy="2234091"/>
            <a:chOff x="0" y="0"/>
            <a:chExt cx="4552232" cy="5884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2232" cy="588403"/>
            </a:xfrm>
            <a:custGeom>
              <a:avLst/>
              <a:gdLst/>
              <a:ahLst/>
              <a:cxnLst/>
              <a:rect l="l" t="t" r="r" b="b"/>
              <a:pathLst>
                <a:path w="4552232" h="58840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566007"/>
                  </a:lnTo>
                  <a:cubicBezTo>
                    <a:pt x="4552232" y="578376"/>
                    <a:pt x="4542205" y="588403"/>
                    <a:pt x="4529836" y="588403"/>
                  </a:cubicBezTo>
                  <a:lnTo>
                    <a:pt x="22396" y="588403"/>
                  </a:lnTo>
                  <a:cubicBezTo>
                    <a:pt x="10027" y="588403"/>
                    <a:pt x="0" y="578376"/>
                    <a:pt x="0" y="56600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52232" cy="636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1872" y="3399546"/>
            <a:ext cx="17284256" cy="5961257"/>
            <a:chOff x="0" y="0"/>
            <a:chExt cx="4552232" cy="157004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52232" cy="1570043"/>
            </a:xfrm>
            <a:custGeom>
              <a:avLst/>
              <a:gdLst/>
              <a:ahLst/>
              <a:cxnLst/>
              <a:rect l="l" t="t" r="r" b="b"/>
              <a:pathLst>
                <a:path w="4552232" h="157004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1547647"/>
                  </a:lnTo>
                  <a:cubicBezTo>
                    <a:pt x="4552232" y="1560016"/>
                    <a:pt x="4542205" y="1570043"/>
                    <a:pt x="4529836" y="1570043"/>
                  </a:cubicBezTo>
                  <a:lnTo>
                    <a:pt x="22396" y="1570043"/>
                  </a:lnTo>
                  <a:cubicBezTo>
                    <a:pt x="10027" y="1570043"/>
                    <a:pt x="0" y="1560016"/>
                    <a:pt x="0" y="154764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552232" cy="16176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471083">
            <a:off x="787073" y="146911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4410259" y="2240509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543437" y="8693161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7"/>
                </a:lnTo>
                <a:lnTo>
                  <a:pt x="0" y="804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TextBox 11"/>
          <p:cNvSpPr txBox="1"/>
          <p:nvPr/>
        </p:nvSpPr>
        <p:spPr>
          <a:xfrm>
            <a:off x="2719681" y="1536148"/>
            <a:ext cx="12848639" cy="837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890"/>
              </a:lnSpc>
            </a:pPr>
            <a:r>
              <a:rPr lang="en-US" sz="53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1.2.Mission, Aim, SMART Objectives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01872" y="3667307"/>
            <a:ext cx="7686404" cy="2351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2.1. Mission</a:t>
            </a:r>
          </a:p>
          <a:p>
            <a:pPr marL="342900" indent="-342900" algn="ctr">
              <a:lnSpc>
                <a:spcPts val="3079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en-US" sz="21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Reconnect people with their food 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through clean, natural and locally sourced produce</a:t>
            </a:r>
          </a:p>
          <a:p>
            <a:pPr algn="ctr">
              <a:lnSpc>
                <a:spcPts val="4059"/>
              </a:lnSpc>
              <a:spcBef>
                <a:spcPct val="0"/>
              </a:spcBef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4479"/>
              </a:lnSpc>
              <a:spcBef>
                <a:spcPct val="0"/>
              </a:spcBef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460307" y="4843010"/>
            <a:ext cx="17284256" cy="7399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2.2. Aim</a:t>
            </a:r>
          </a:p>
          <a:p>
            <a:pPr marL="342900" indent="-342900" algn="ctr">
              <a:lnSpc>
                <a:spcPts val="3079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en-US" sz="21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Become a respected local producer of sustainable and nutritious food in Totnes and surrounding areas.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                                                   </a:t>
            </a:r>
            <a:r>
              <a:rPr lang="en-US" sz="28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2.3. Smart Objectives</a:t>
            </a:r>
          </a:p>
          <a:p>
            <a:pPr marL="342900" indent="-342900" algn="ctr">
              <a:lnSpc>
                <a:spcPts val="3079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en-US" sz="21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Build loyal customer base locally</a:t>
            </a:r>
            <a:r>
              <a:rPr lang="en-GB" sz="21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:</a:t>
            </a:r>
            <a:r>
              <a:rPr lang="en-GB" sz="2199" dirty="0">
                <a:solidFill>
                  <a:srgbClr val="F8F4F4"/>
                </a:solidFill>
                <a:latin typeface="Rubik"/>
                <a:ea typeface="Rubik"/>
                <a:cs typeface="Rubik"/>
              </a:rPr>
              <a:t> 200+ repeat local customers by the end of Year 1</a:t>
            </a: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marL="342900" indent="-342900" algn="ctr">
              <a:lnSpc>
                <a:spcPts val="3079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en-US" sz="21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Grow sales by 20% by Year 2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marL="342900" indent="-342900" algn="ctr">
              <a:lnSpc>
                <a:spcPts val="3079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</a:t>
            </a:r>
            <a:r>
              <a:rPr lang="en-US" sz="21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Expand cheese product line and gain local recognition within 2 years: </a:t>
            </a:r>
            <a:r>
              <a:rPr lang="en-GB" sz="2199" dirty="0">
                <a:solidFill>
                  <a:srgbClr val="F8F4F4"/>
                </a:solidFill>
                <a:latin typeface="Rubik"/>
                <a:ea typeface="Rubik"/>
                <a:cs typeface="Rubik"/>
              </a:rPr>
              <a:t> from 3 to at least 6 cheese varieties, and gain recognition through local awards and social media by year 2.</a:t>
            </a: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marL="561337" lvl="1" indent="-280669" algn="ctr">
              <a:lnSpc>
                <a:spcPts val="3639"/>
              </a:lnSpc>
              <a:spcBef>
                <a:spcPct val="0"/>
              </a:spcBef>
              <a:buFont typeface="Arial"/>
              <a:buChar char="•"/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639"/>
              </a:lnSpc>
            </a:pPr>
            <a:endParaRPr lang="en-US" sz="21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                               </a:t>
            </a:r>
          </a:p>
          <a:p>
            <a:pPr algn="ctr">
              <a:lnSpc>
                <a:spcPts val="4059"/>
              </a:lnSpc>
              <a:spcBef>
                <a:spcPct val="0"/>
              </a:spcBef>
            </a:pPr>
            <a:endParaRPr lang="en-US" sz="28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28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28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261975" y="-795348"/>
            <a:ext cx="5359495" cy="1958652"/>
          </a:xfrm>
          <a:custGeom>
            <a:avLst/>
            <a:gdLst/>
            <a:ahLst/>
            <a:cxnLst/>
            <a:rect l="l" t="t" r="r" b="b"/>
            <a:pathLst>
              <a:path w="5359495" h="1958652">
                <a:moveTo>
                  <a:pt x="0" y="0"/>
                </a:moveTo>
                <a:lnTo>
                  <a:pt x="5359495" y="0"/>
                </a:lnTo>
                <a:lnTo>
                  <a:pt x="5359495" y="1958652"/>
                </a:lnTo>
                <a:lnTo>
                  <a:pt x="0" y="19586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-1333470" y="-795348"/>
            <a:ext cx="5359495" cy="1958652"/>
          </a:xfrm>
          <a:custGeom>
            <a:avLst/>
            <a:gdLst/>
            <a:ahLst/>
            <a:cxnLst/>
            <a:rect l="l" t="t" r="r" b="b"/>
            <a:pathLst>
              <a:path w="5359495" h="1958652">
                <a:moveTo>
                  <a:pt x="0" y="0"/>
                </a:moveTo>
                <a:lnTo>
                  <a:pt x="5359495" y="0"/>
                </a:lnTo>
                <a:lnTo>
                  <a:pt x="5359495" y="1958652"/>
                </a:lnTo>
                <a:lnTo>
                  <a:pt x="0" y="19586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1495073" y="2281241"/>
            <a:ext cx="7093129" cy="6977059"/>
            <a:chOff x="0" y="0"/>
            <a:chExt cx="1868149" cy="183757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868149" cy="1837580"/>
            </a:xfrm>
            <a:custGeom>
              <a:avLst/>
              <a:gdLst/>
              <a:ahLst/>
              <a:cxnLst/>
              <a:rect l="l" t="t" r="r" b="b"/>
              <a:pathLst>
                <a:path w="1868149" h="1837580">
                  <a:moveTo>
                    <a:pt x="54573" y="0"/>
                  </a:moveTo>
                  <a:lnTo>
                    <a:pt x="1813576" y="0"/>
                  </a:lnTo>
                  <a:cubicBezTo>
                    <a:pt x="1828050" y="0"/>
                    <a:pt x="1841931" y="5750"/>
                    <a:pt x="1852165" y="15984"/>
                  </a:cubicBezTo>
                  <a:cubicBezTo>
                    <a:pt x="1862400" y="26219"/>
                    <a:pt x="1868149" y="40100"/>
                    <a:pt x="1868149" y="54573"/>
                  </a:cubicBezTo>
                  <a:lnTo>
                    <a:pt x="1868149" y="1783006"/>
                  </a:lnTo>
                  <a:cubicBezTo>
                    <a:pt x="1868149" y="1797480"/>
                    <a:pt x="1862400" y="1811361"/>
                    <a:pt x="1852165" y="1821595"/>
                  </a:cubicBezTo>
                  <a:cubicBezTo>
                    <a:pt x="1841931" y="1831830"/>
                    <a:pt x="1828050" y="1837580"/>
                    <a:pt x="1813576" y="1837580"/>
                  </a:cubicBezTo>
                  <a:lnTo>
                    <a:pt x="54573" y="1837580"/>
                  </a:lnTo>
                  <a:cubicBezTo>
                    <a:pt x="40100" y="1837580"/>
                    <a:pt x="26219" y="1831830"/>
                    <a:pt x="15984" y="1821595"/>
                  </a:cubicBezTo>
                  <a:cubicBezTo>
                    <a:pt x="5750" y="1811361"/>
                    <a:pt x="0" y="1797480"/>
                    <a:pt x="0" y="1783006"/>
                  </a:cubicBezTo>
                  <a:lnTo>
                    <a:pt x="0" y="54573"/>
                  </a:lnTo>
                  <a:cubicBezTo>
                    <a:pt x="0" y="40100"/>
                    <a:pt x="5750" y="26219"/>
                    <a:pt x="15984" y="15984"/>
                  </a:cubicBezTo>
                  <a:cubicBezTo>
                    <a:pt x="26219" y="5750"/>
                    <a:pt x="40100" y="0"/>
                    <a:pt x="54573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1868149" cy="1885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555111" y="2218077"/>
            <a:ext cx="6512794" cy="7869883"/>
            <a:chOff x="0" y="0"/>
            <a:chExt cx="1715304" cy="207272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715304" cy="2072726"/>
            </a:xfrm>
            <a:custGeom>
              <a:avLst/>
              <a:gdLst/>
              <a:ahLst/>
              <a:cxnLst/>
              <a:rect l="l" t="t" r="r" b="b"/>
              <a:pathLst>
                <a:path w="1715304" h="2072726">
                  <a:moveTo>
                    <a:pt x="59436" y="0"/>
                  </a:moveTo>
                  <a:lnTo>
                    <a:pt x="1655868" y="0"/>
                  </a:lnTo>
                  <a:cubicBezTo>
                    <a:pt x="1671631" y="0"/>
                    <a:pt x="1686749" y="6262"/>
                    <a:pt x="1697895" y="17408"/>
                  </a:cubicBezTo>
                  <a:cubicBezTo>
                    <a:pt x="1709042" y="28555"/>
                    <a:pt x="1715304" y="43673"/>
                    <a:pt x="1715304" y="59436"/>
                  </a:cubicBezTo>
                  <a:lnTo>
                    <a:pt x="1715304" y="2013290"/>
                  </a:lnTo>
                  <a:cubicBezTo>
                    <a:pt x="1715304" y="2029054"/>
                    <a:pt x="1709042" y="2044172"/>
                    <a:pt x="1697895" y="2055318"/>
                  </a:cubicBezTo>
                  <a:cubicBezTo>
                    <a:pt x="1686749" y="2066464"/>
                    <a:pt x="1671631" y="2072726"/>
                    <a:pt x="1655868" y="2072726"/>
                  </a:cubicBezTo>
                  <a:lnTo>
                    <a:pt x="59436" y="2072726"/>
                  </a:lnTo>
                  <a:cubicBezTo>
                    <a:pt x="43673" y="2072726"/>
                    <a:pt x="28555" y="2066464"/>
                    <a:pt x="17408" y="2055318"/>
                  </a:cubicBezTo>
                  <a:cubicBezTo>
                    <a:pt x="6262" y="2044172"/>
                    <a:pt x="0" y="2029054"/>
                    <a:pt x="0" y="2013290"/>
                  </a:cubicBezTo>
                  <a:lnTo>
                    <a:pt x="0" y="59436"/>
                  </a:lnTo>
                  <a:cubicBezTo>
                    <a:pt x="0" y="43673"/>
                    <a:pt x="6262" y="28555"/>
                    <a:pt x="17408" y="17408"/>
                  </a:cubicBezTo>
                  <a:cubicBezTo>
                    <a:pt x="28555" y="6262"/>
                    <a:pt x="43673" y="0"/>
                    <a:pt x="5943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1715304" cy="21203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021492" y="2934122"/>
            <a:ext cx="6215276" cy="5075590"/>
            <a:chOff x="0" y="0"/>
            <a:chExt cx="2222985" cy="181536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222985" cy="1815360"/>
            </a:xfrm>
            <a:custGeom>
              <a:avLst/>
              <a:gdLst/>
              <a:ahLst/>
              <a:cxnLst/>
              <a:rect l="l" t="t" r="r" b="b"/>
              <a:pathLst>
                <a:path w="2222985" h="1815360">
                  <a:moveTo>
                    <a:pt x="62281" y="0"/>
                  </a:moveTo>
                  <a:lnTo>
                    <a:pt x="2160704" y="0"/>
                  </a:lnTo>
                  <a:cubicBezTo>
                    <a:pt x="2195101" y="0"/>
                    <a:pt x="2222985" y="27884"/>
                    <a:pt x="2222985" y="62281"/>
                  </a:cubicBezTo>
                  <a:lnTo>
                    <a:pt x="2222985" y="1753078"/>
                  </a:lnTo>
                  <a:cubicBezTo>
                    <a:pt x="2222985" y="1787475"/>
                    <a:pt x="2195101" y="1815360"/>
                    <a:pt x="2160704" y="1815360"/>
                  </a:cubicBezTo>
                  <a:lnTo>
                    <a:pt x="62281" y="1815360"/>
                  </a:lnTo>
                  <a:cubicBezTo>
                    <a:pt x="27884" y="1815360"/>
                    <a:pt x="0" y="1787475"/>
                    <a:pt x="0" y="1753078"/>
                  </a:cubicBezTo>
                  <a:lnTo>
                    <a:pt x="0" y="62281"/>
                  </a:lnTo>
                  <a:cubicBezTo>
                    <a:pt x="0" y="27884"/>
                    <a:pt x="27884" y="0"/>
                    <a:pt x="62281" y="0"/>
                  </a:cubicBezTo>
                  <a:close/>
                </a:path>
              </a:pathLst>
            </a:custGeom>
            <a:blipFill>
              <a:blip r:embed="rId4"/>
              <a:stretch>
                <a:fillRect l="-11358" r="-11358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/>
          <p:cNvSpPr/>
          <p:nvPr/>
        </p:nvSpPr>
        <p:spPr>
          <a:xfrm>
            <a:off x="15340241" y="8586545"/>
            <a:ext cx="1455327" cy="1217183"/>
          </a:xfrm>
          <a:custGeom>
            <a:avLst/>
            <a:gdLst/>
            <a:ahLst/>
            <a:cxnLst/>
            <a:rect l="l" t="t" r="r" b="b"/>
            <a:pathLst>
              <a:path w="1455327" h="1217183">
                <a:moveTo>
                  <a:pt x="0" y="0"/>
                </a:moveTo>
                <a:lnTo>
                  <a:pt x="1455327" y="0"/>
                </a:lnTo>
                <a:lnTo>
                  <a:pt x="1455327" y="1217182"/>
                </a:lnTo>
                <a:lnTo>
                  <a:pt x="0" y="121718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1390939" y="2934122"/>
            <a:ext cx="1261106" cy="1210661"/>
          </a:xfrm>
          <a:custGeom>
            <a:avLst/>
            <a:gdLst/>
            <a:ahLst/>
            <a:cxnLst/>
            <a:rect l="l" t="t" r="r" b="b"/>
            <a:pathLst>
              <a:path w="1261106" h="1210661">
                <a:moveTo>
                  <a:pt x="0" y="0"/>
                </a:moveTo>
                <a:lnTo>
                  <a:pt x="1261106" y="0"/>
                </a:lnTo>
                <a:lnTo>
                  <a:pt x="1261106" y="1210661"/>
                </a:lnTo>
                <a:lnTo>
                  <a:pt x="0" y="12106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7157075" y="8194803"/>
            <a:ext cx="1079693" cy="1063497"/>
          </a:xfrm>
          <a:prstGeom prst="rect">
            <a:avLst/>
          </a:prstGeom>
        </p:spPr>
      </p:pic>
      <p:grpSp>
        <p:nvGrpSpPr>
          <p:cNvPr id="15" name="Group 15"/>
          <p:cNvGrpSpPr/>
          <p:nvPr/>
        </p:nvGrpSpPr>
        <p:grpSpPr>
          <a:xfrm>
            <a:off x="10307628" y="5655529"/>
            <a:ext cx="5032613" cy="3539607"/>
            <a:chOff x="0" y="0"/>
            <a:chExt cx="1155639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155639" cy="812800"/>
            </a:xfrm>
            <a:custGeom>
              <a:avLst/>
              <a:gdLst/>
              <a:ahLst/>
              <a:cxnLst/>
              <a:rect l="l" t="t" r="r" b="b"/>
              <a:pathLst>
                <a:path w="1155639" h="812800">
                  <a:moveTo>
                    <a:pt x="35382" y="0"/>
                  </a:moveTo>
                  <a:lnTo>
                    <a:pt x="1120257" y="0"/>
                  </a:lnTo>
                  <a:cubicBezTo>
                    <a:pt x="1139798" y="0"/>
                    <a:pt x="1155639" y="15841"/>
                    <a:pt x="1155639" y="35382"/>
                  </a:cubicBezTo>
                  <a:lnTo>
                    <a:pt x="1155639" y="777418"/>
                  </a:lnTo>
                  <a:cubicBezTo>
                    <a:pt x="1155639" y="796959"/>
                    <a:pt x="1139798" y="812800"/>
                    <a:pt x="1120257" y="812800"/>
                  </a:cubicBezTo>
                  <a:lnTo>
                    <a:pt x="35382" y="812800"/>
                  </a:lnTo>
                  <a:cubicBezTo>
                    <a:pt x="15841" y="812800"/>
                    <a:pt x="0" y="796959"/>
                    <a:pt x="0" y="777418"/>
                  </a:cubicBezTo>
                  <a:lnTo>
                    <a:pt x="0" y="35382"/>
                  </a:lnTo>
                  <a:cubicBezTo>
                    <a:pt x="0" y="15841"/>
                    <a:pt x="15841" y="0"/>
                    <a:pt x="35382" y="0"/>
                  </a:cubicBezTo>
                  <a:close/>
                </a:path>
              </a:pathLst>
            </a:custGeom>
            <a:blipFill>
              <a:blip r:embed="rId10"/>
              <a:stretch>
                <a:fillRect l="-2770" r="-2770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652047" y="8284177"/>
            <a:ext cx="4779180" cy="442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37"/>
              </a:lnSpc>
              <a:spcBef>
                <a:spcPct val="0"/>
              </a:spcBef>
            </a:pPr>
            <a:r>
              <a:rPr lang="en-US" sz="2864" b="1" dirty="0">
                <a:solidFill>
                  <a:schemeClr val="bg1"/>
                </a:solidFill>
                <a:latin typeface="Rubik Semi-Bold"/>
                <a:ea typeface="Rubik Semi-Bold"/>
                <a:cs typeface="Rubik Semi-Bold"/>
                <a:sym typeface="Rubik Semi-Bold"/>
              </a:rPr>
              <a:t>HAPPY CHICKENS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978545" y="2519348"/>
            <a:ext cx="5294933" cy="3165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1.3.USP 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4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Artisan dairy 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that’s ethical, healthy and produced with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passion on a small-scale, 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sustainable farm.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759932" y="9248775"/>
            <a:ext cx="4384689" cy="4066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153"/>
              </a:lnSpc>
              <a:spcBef>
                <a:spcPct val="0"/>
              </a:spcBef>
            </a:pPr>
            <a:r>
              <a:rPr lang="en-US" sz="2627" b="1" dirty="0">
                <a:solidFill>
                  <a:schemeClr val="bg1"/>
                </a:solidFill>
                <a:latin typeface="Rubik Semi-Bold"/>
                <a:ea typeface="Rubik Semi-Bold"/>
                <a:cs typeface="Rubik Semi-Bold"/>
                <a:sym typeface="Rubik Semi-Bold"/>
              </a:rPr>
              <a:t>CURIOUS GOAT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1872" y="1028700"/>
            <a:ext cx="17284256" cy="2234091"/>
            <a:chOff x="0" y="0"/>
            <a:chExt cx="4552232" cy="5884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2232" cy="588403"/>
            </a:xfrm>
            <a:custGeom>
              <a:avLst/>
              <a:gdLst/>
              <a:ahLst/>
              <a:cxnLst/>
              <a:rect l="l" t="t" r="r" b="b"/>
              <a:pathLst>
                <a:path w="4552232" h="58840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566007"/>
                  </a:lnTo>
                  <a:cubicBezTo>
                    <a:pt x="4552232" y="578376"/>
                    <a:pt x="4542205" y="588403"/>
                    <a:pt x="4529836" y="588403"/>
                  </a:cubicBezTo>
                  <a:lnTo>
                    <a:pt x="22396" y="588403"/>
                  </a:lnTo>
                  <a:cubicBezTo>
                    <a:pt x="10027" y="588403"/>
                    <a:pt x="0" y="578376"/>
                    <a:pt x="0" y="56600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52232" cy="636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23308" y="3433829"/>
            <a:ext cx="17284256" cy="5961257"/>
            <a:chOff x="0" y="0"/>
            <a:chExt cx="4552232" cy="157004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52232" cy="1570043"/>
            </a:xfrm>
            <a:custGeom>
              <a:avLst/>
              <a:gdLst/>
              <a:ahLst/>
              <a:cxnLst/>
              <a:rect l="l" t="t" r="r" b="b"/>
              <a:pathLst>
                <a:path w="4552232" h="157004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1547647"/>
                  </a:lnTo>
                  <a:cubicBezTo>
                    <a:pt x="4552232" y="1560016"/>
                    <a:pt x="4542205" y="1570043"/>
                    <a:pt x="4529836" y="1570043"/>
                  </a:cubicBezTo>
                  <a:lnTo>
                    <a:pt x="22396" y="1570043"/>
                  </a:lnTo>
                  <a:cubicBezTo>
                    <a:pt x="10027" y="1570043"/>
                    <a:pt x="0" y="1560016"/>
                    <a:pt x="0" y="154764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552232" cy="16176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471083">
            <a:off x="787073" y="146911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5211190" y="2145745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421705" y="8600645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7"/>
                </a:lnTo>
                <a:lnTo>
                  <a:pt x="0" y="804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11" name="Group 11"/>
          <p:cNvGrpSpPr/>
          <p:nvPr/>
        </p:nvGrpSpPr>
        <p:grpSpPr>
          <a:xfrm>
            <a:off x="11145886" y="3919072"/>
            <a:ext cx="5995851" cy="5246370"/>
            <a:chOff x="0" y="0"/>
            <a:chExt cx="812800" cy="711200"/>
          </a:xfrm>
        </p:grpSpPr>
        <p:sp>
          <p:nvSpPr>
            <p:cNvPr id="12" name="Freeform 12"/>
            <p:cNvSpPr/>
            <p:nvPr/>
          </p:nvSpPr>
          <p:spPr>
            <a:xfrm>
              <a:off x="-33680" y="-8369"/>
              <a:ext cx="854946" cy="719569"/>
            </a:xfrm>
            <a:custGeom>
              <a:avLst/>
              <a:gdLst/>
              <a:ahLst/>
              <a:cxnLst/>
              <a:rect l="l" t="t" r="r" b="b"/>
              <a:pathLst>
                <a:path w="854946" h="719569">
                  <a:moveTo>
                    <a:pt x="65903" y="121927"/>
                  </a:moveTo>
                  <a:cubicBezTo>
                    <a:pt x="0" y="230500"/>
                    <a:pt x="46429" y="336178"/>
                    <a:pt x="104776" y="392266"/>
                  </a:cubicBezTo>
                  <a:lnTo>
                    <a:pt x="445927" y="719569"/>
                  </a:lnTo>
                  <a:lnTo>
                    <a:pt x="779877" y="393436"/>
                  </a:lnTo>
                  <a:cubicBezTo>
                    <a:pt x="834145" y="333099"/>
                    <a:pt x="854946" y="269099"/>
                    <a:pt x="843393" y="197834"/>
                  </a:cubicBezTo>
                  <a:cubicBezTo>
                    <a:pt x="827435" y="99251"/>
                    <a:pt x="746197" y="22767"/>
                    <a:pt x="645842" y="11845"/>
                  </a:cubicBezTo>
                  <a:cubicBezTo>
                    <a:pt x="584292" y="5218"/>
                    <a:pt x="524835" y="22636"/>
                    <a:pt x="478430" y="61198"/>
                  </a:cubicBezTo>
                  <a:cubicBezTo>
                    <a:pt x="465940" y="71573"/>
                    <a:pt x="454776" y="83173"/>
                    <a:pt x="445047" y="95780"/>
                  </a:cubicBezTo>
                  <a:cubicBezTo>
                    <a:pt x="433503" y="81425"/>
                    <a:pt x="419967" y="68294"/>
                    <a:pt x="404657" y="56657"/>
                  </a:cubicBezTo>
                  <a:cubicBezTo>
                    <a:pt x="351294" y="16102"/>
                    <a:pt x="283367" y="0"/>
                    <a:pt x="218120" y="12523"/>
                  </a:cubicBezTo>
                  <a:cubicBezTo>
                    <a:pt x="156323" y="24461"/>
                    <a:pt x="100853" y="64323"/>
                    <a:pt x="65903" y="121927"/>
                  </a:cubicBezTo>
                  <a:close/>
                </a:path>
              </a:pathLst>
            </a:custGeom>
            <a:blipFill>
              <a:blip r:embed="rId8"/>
              <a:stretch>
                <a:fillRect t="-7142" b="-714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719681" y="1536148"/>
            <a:ext cx="12848639" cy="1704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90"/>
              </a:lnSpc>
            </a:pPr>
            <a:r>
              <a:rPr lang="en-US" sz="53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1.4.The Story Behind the Idea</a:t>
            </a:r>
          </a:p>
          <a:p>
            <a:pPr marL="0" lvl="0" indent="0" algn="ctr">
              <a:lnSpc>
                <a:spcPts val="6890"/>
              </a:lnSpc>
            </a:pPr>
            <a:r>
              <a:rPr lang="en-US" sz="53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-Why Goats?-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01872" y="3657782"/>
            <a:ext cx="7686404" cy="1543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6" lvl="1" indent="-302258" algn="ctr">
              <a:lnSpc>
                <a:spcPts val="3919"/>
              </a:lnSpc>
              <a:buFont typeface="Arial"/>
              <a:buChar char="•"/>
            </a:pPr>
            <a:r>
              <a:rPr lang="en-US" sz="27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We grew up on farms and value animal welfare and sustainability</a:t>
            </a:r>
          </a:p>
          <a:p>
            <a:pPr algn="ctr">
              <a:lnSpc>
                <a:spcPts val="4479"/>
              </a:lnSpc>
              <a:spcBef>
                <a:spcPct val="0"/>
              </a:spcBef>
            </a:pPr>
            <a:endParaRPr lang="en-US" sz="27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3864840" y="5153207"/>
            <a:ext cx="7686404" cy="1315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Goat’s milk: easier to digest, ideal for lactose-intolerant customers(</a:t>
            </a: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Liu, Li &amp; </a:t>
            </a:r>
            <a:r>
              <a:rPr lang="en-US" sz="2499" dirty="0" err="1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Payan-Carreira</a:t>
            </a: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, 2024)</a:t>
            </a:r>
            <a:endParaRPr lang="en-US" sz="24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01872" y="6967403"/>
            <a:ext cx="7686404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Consumers crave artisan, natural food (Future Data Stats, 2024)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1872" y="1028700"/>
            <a:ext cx="17284256" cy="2234091"/>
            <a:chOff x="0" y="0"/>
            <a:chExt cx="4552232" cy="5884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2232" cy="588403"/>
            </a:xfrm>
            <a:custGeom>
              <a:avLst/>
              <a:gdLst/>
              <a:ahLst/>
              <a:cxnLst/>
              <a:rect l="l" t="t" r="r" b="b"/>
              <a:pathLst>
                <a:path w="4552232" h="58840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566007"/>
                  </a:lnTo>
                  <a:cubicBezTo>
                    <a:pt x="4552232" y="578376"/>
                    <a:pt x="4542205" y="588403"/>
                    <a:pt x="4529836" y="588403"/>
                  </a:cubicBezTo>
                  <a:lnTo>
                    <a:pt x="22396" y="588403"/>
                  </a:lnTo>
                  <a:cubicBezTo>
                    <a:pt x="10027" y="588403"/>
                    <a:pt x="0" y="578376"/>
                    <a:pt x="0" y="56600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52232" cy="636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686274" y="3369358"/>
            <a:ext cx="10915450" cy="5810423"/>
            <a:chOff x="-58787" y="-58252"/>
            <a:chExt cx="2874851" cy="1530317"/>
          </a:xfrm>
        </p:grpSpPr>
        <p:sp>
          <p:nvSpPr>
            <p:cNvPr id="6" name="Freeform 6"/>
            <p:cNvSpPr/>
            <p:nvPr/>
          </p:nvSpPr>
          <p:spPr>
            <a:xfrm>
              <a:off x="-58787" y="-58252"/>
              <a:ext cx="2816064" cy="1472065"/>
            </a:xfrm>
            <a:custGeom>
              <a:avLst/>
              <a:gdLst/>
              <a:ahLst/>
              <a:cxnLst/>
              <a:rect l="l" t="t" r="r" b="b"/>
              <a:pathLst>
                <a:path w="2816064" h="1472065">
                  <a:moveTo>
                    <a:pt x="36203" y="0"/>
                  </a:moveTo>
                  <a:lnTo>
                    <a:pt x="2779861" y="0"/>
                  </a:lnTo>
                  <a:cubicBezTo>
                    <a:pt x="2799855" y="0"/>
                    <a:pt x="2816064" y="16209"/>
                    <a:pt x="2816064" y="36203"/>
                  </a:cubicBezTo>
                  <a:lnTo>
                    <a:pt x="2816064" y="1435862"/>
                  </a:lnTo>
                  <a:cubicBezTo>
                    <a:pt x="2816064" y="1455856"/>
                    <a:pt x="2799855" y="1472065"/>
                    <a:pt x="2779861" y="1472065"/>
                  </a:cubicBezTo>
                  <a:lnTo>
                    <a:pt x="36203" y="1472065"/>
                  </a:lnTo>
                  <a:cubicBezTo>
                    <a:pt x="16209" y="1472065"/>
                    <a:pt x="0" y="1455856"/>
                    <a:pt x="0" y="1435862"/>
                  </a:cubicBezTo>
                  <a:lnTo>
                    <a:pt x="0" y="36203"/>
                  </a:lnTo>
                  <a:cubicBezTo>
                    <a:pt x="0" y="16209"/>
                    <a:pt x="16209" y="0"/>
                    <a:pt x="36203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2816064" cy="15196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471083">
            <a:off x="787073" y="146911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5211190" y="2145745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579787" y="8556407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7"/>
                </a:lnTo>
                <a:lnTo>
                  <a:pt x="0" y="804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TextBox 11"/>
          <p:cNvSpPr txBox="1"/>
          <p:nvPr/>
        </p:nvSpPr>
        <p:spPr>
          <a:xfrm>
            <a:off x="4363802" y="3730405"/>
            <a:ext cx="7607188" cy="4391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sz="2513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Ownership</a:t>
            </a:r>
            <a:r>
              <a:rPr lang="en-US" sz="2513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: Partnership=shared vision and responsibilities (Butcher &amp; Gilchrist, 2020)</a:t>
            </a:r>
          </a:p>
          <a:p>
            <a:pPr algn="ctr">
              <a:lnSpc>
                <a:spcPts val="3518"/>
              </a:lnSpc>
            </a:pPr>
            <a:endParaRPr lang="en-US" sz="2513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518"/>
              </a:lnSpc>
            </a:pPr>
            <a:endParaRPr lang="en-US" sz="2513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518"/>
              </a:lnSpc>
            </a:pPr>
            <a:r>
              <a:rPr lang="en-US" sz="2513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Location</a:t>
            </a:r>
            <a:r>
              <a:rPr lang="en-US" sz="2513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: 4-acre leased land near Totnes, Devon</a:t>
            </a:r>
          </a:p>
          <a:p>
            <a:pPr algn="ctr">
              <a:lnSpc>
                <a:spcPts val="3518"/>
              </a:lnSpc>
            </a:pPr>
            <a:endParaRPr lang="en-US" sz="2513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518"/>
              </a:lnSpc>
            </a:pPr>
            <a:r>
              <a:rPr lang="en-US" sz="2513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Chosen for</a:t>
            </a:r>
            <a:r>
              <a:rPr lang="en-US" sz="2513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: fertile soil, access to local markets, and strong sustainability community support (Devon County Council, 2025)</a:t>
            </a:r>
          </a:p>
          <a:p>
            <a:pPr algn="ctr">
              <a:lnSpc>
                <a:spcPts val="3141"/>
              </a:lnSpc>
              <a:spcBef>
                <a:spcPct val="0"/>
              </a:spcBef>
            </a:pPr>
            <a:endParaRPr lang="en-US" sz="2513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3872928" y="3865856"/>
            <a:ext cx="969615" cy="237996"/>
          </a:xfrm>
          <a:custGeom>
            <a:avLst/>
            <a:gdLst/>
            <a:ahLst/>
            <a:cxnLst/>
            <a:rect l="l" t="t" r="r" b="b"/>
            <a:pathLst>
              <a:path w="969615" h="237996">
                <a:moveTo>
                  <a:pt x="0" y="0"/>
                </a:moveTo>
                <a:lnTo>
                  <a:pt x="969615" y="0"/>
                </a:lnTo>
                <a:lnTo>
                  <a:pt x="969615" y="237996"/>
                </a:lnTo>
                <a:lnTo>
                  <a:pt x="0" y="237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3851563" y="5527058"/>
            <a:ext cx="516306" cy="423371"/>
          </a:xfrm>
          <a:custGeom>
            <a:avLst/>
            <a:gdLst/>
            <a:ahLst/>
            <a:cxnLst/>
            <a:rect l="l" t="t" r="r" b="b"/>
            <a:pathLst>
              <a:path w="516306" h="423371">
                <a:moveTo>
                  <a:pt x="0" y="0"/>
                </a:moveTo>
                <a:lnTo>
                  <a:pt x="516305" y="0"/>
                </a:lnTo>
                <a:lnTo>
                  <a:pt x="516305" y="423371"/>
                </a:lnTo>
                <a:lnTo>
                  <a:pt x="0" y="42337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4" name="Freeform 14"/>
          <p:cNvSpPr/>
          <p:nvPr/>
        </p:nvSpPr>
        <p:spPr>
          <a:xfrm>
            <a:off x="3827576" y="6438900"/>
            <a:ext cx="530797" cy="501844"/>
          </a:xfrm>
          <a:custGeom>
            <a:avLst/>
            <a:gdLst/>
            <a:ahLst/>
            <a:cxnLst/>
            <a:rect l="l" t="t" r="r" b="b"/>
            <a:pathLst>
              <a:path w="530797" h="501844">
                <a:moveTo>
                  <a:pt x="0" y="0"/>
                </a:moveTo>
                <a:lnTo>
                  <a:pt x="530797" y="0"/>
                </a:lnTo>
                <a:lnTo>
                  <a:pt x="530797" y="501844"/>
                </a:lnTo>
                <a:lnTo>
                  <a:pt x="0" y="50184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5" name="TextBox 15"/>
          <p:cNvSpPr txBox="1"/>
          <p:nvPr/>
        </p:nvSpPr>
        <p:spPr>
          <a:xfrm>
            <a:off x="2362551" y="1172796"/>
            <a:ext cx="12848639" cy="2459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30"/>
              </a:lnSpc>
            </a:pPr>
            <a:r>
              <a:rPr lang="en-US" sz="51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1.5.Legal Structure &amp; Location</a:t>
            </a:r>
          </a:p>
          <a:p>
            <a:pPr algn="ctr">
              <a:lnSpc>
                <a:spcPts val="6370"/>
              </a:lnSpc>
            </a:pPr>
            <a:r>
              <a:rPr lang="en-US" sz="49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-Our Business Model-</a:t>
            </a:r>
          </a:p>
          <a:p>
            <a:pPr marL="0" lvl="0" indent="0" algn="ctr">
              <a:lnSpc>
                <a:spcPts val="6630"/>
              </a:lnSpc>
            </a:pPr>
            <a:endParaRPr lang="en-US" sz="4900" b="1" dirty="0">
              <a:solidFill>
                <a:srgbClr val="F8F4F4"/>
              </a:solidFill>
              <a:latin typeface="Nourd Bold"/>
              <a:ea typeface="Nourd Bold"/>
              <a:cs typeface="Nourd Bold"/>
              <a:sym typeface="Nourd Bold"/>
            </a:endParaRPr>
          </a:p>
        </p:txBody>
      </p:sp>
      <p:pic>
        <p:nvPicPr>
          <p:cNvPr id="17" name="Picture 16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1FEABDC-1662-9534-F937-6738F3C04A2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7831" y="5123293"/>
            <a:ext cx="5805679" cy="375707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FD7BE59-9586-93D9-6985-8CBAED2086AD}"/>
              </a:ext>
            </a:extLst>
          </p:cNvPr>
          <p:cNvSpPr txBox="1"/>
          <p:nvPr/>
        </p:nvSpPr>
        <p:spPr>
          <a:xfrm>
            <a:off x="13292986" y="9008162"/>
            <a:ext cx="19508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Location: Totnes TQ9 5JR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17980" y="4492205"/>
            <a:ext cx="7843358" cy="3550753"/>
            <a:chOff x="0" y="0"/>
            <a:chExt cx="2065740" cy="9351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5740" cy="935178"/>
            </a:xfrm>
            <a:custGeom>
              <a:avLst/>
              <a:gdLst/>
              <a:ahLst/>
              <a:cxnLst/>
              <a:rect l="l" t="t" r="r" b="b"/>
              <a:pathLst>
                <a:path w="2065740" h="935178">
                  <a:moveTo>
                    <a:pt x="49353" y="0"/>
                  </a:moveTo>
                  <a:lnTo>
                    <a:pt x="2016387" y="0"/>
                  </a:lnTo>
                  <a:cubicBezTo>
                    <a:pt x="2043644" y="0"/>
                    <a:pt x="2065740" y="22096"/>
                    <a:pt x="2065740" y="49353"/>
                  </a:cubicBezTo>
                  <a:lnTo>
                    <a:pt x="2065740" y="885824"/>
                  </a:lnTo>
                  <a:cubicBezTo>
                    <a:pt x="2065740" y="913081"/>
                    <a:pt x="2043644" y="935178"/>
                    <a:pt x="2016387" y="935178"/>
                  </a:cubicBezTo>
                  <a:lnTo>
                    <a:pt x="49353" y="935178"/>
                  </a:lnTo>
                  <a:cubicBezTo>
                    <a:pt x="22096" y="935178"/>
                    <a:pt x="0" y="913081"/>
                    <a:pt x="0" y="885824"/>
                  </a:cubicBezTo>
                  <a:lnTo>
                    <a:pt x="0" y="49353"/>
                  </a:lnTo>
                  <a:cubicBezTo>
                    <a:pt x="0" y="22096"/>
                    <a:pt x="22096" y="0"/>
                    <a:pt x="49353" y="0"/>
                  </a:cubicBezTo>
                  <a:close/>
                </a:path>
              </a:pathLst>
            </a:custGeom>
            <a:solidFill>
              <a:srgbClr val="FFFFFF">
                <a:alpha val="9804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065740" cy="9923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37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386181" y="2682950"/>
            <a:ext cx="7728121" cy="2767376"/>
            <a:chOff x="0" y="0"/>
            <a:chExt cx="2035390" cy="72885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035390" cy="728856"/>
            </a:xfrm>
            <a:custGeom>
              <a:avLst/>
              <a:gdLst/>
              <a:ahLst/>
              <a:cxnLst/>
              <a:rect l="l" t="t" r="r" b="b"/>
              <a:pathLst>
                <a:path w="2035390" h="728856">
                  <a:moveTo>
                    <a:pt x="50089" y="0"/>
                  </a:moveTo>
                  <a:lnTo>
                    <a:pt x="1985301" y="0"/>
                  </a:lnTo>
                  <a:cubicBezTo>
                    <a:pt x="2012964" y="0"/>
                    <a:pt x="2035390" y="22426"/>
                    <a:pt x="2035390" y="50089"/>
                  </a:cubicBezTo>
                  <a:lnTo>
                    <a:pt x="2035390" y="678767"/>
                  </a:lnTo>
                  <a:cubicBezTo>
                    <a:pt x="2035390" y="706431"/>
                    <a:pt x="2012964" y="728856"/>
                    <a:pt x="1985301" y="728856"/>
                  </a:cubicBezTo>
                  <a:lnTo>
                    <a:pt x="50089" y="728856"/>
                  </a:lnTo>
                  <a:cubicBezTo>
                    <a:pt x="22426" y="728856"/>
                    <a:pt x="0" y="706431"/>
                    <a:pt x="0" y="678767"/>
                  </a:cubicBezTo>
                  <a:lnTo>
                    <a:pt x="0" y="50089"/>
                  </a:lnTo>
                  <a:cubicBezTo>
                    <a:pt x="0" y="22426"/>
                    <a:pt x="22426" y="0"/>
                    <a:pt x="50089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2035390" cy="7860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3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28700" y="981075"/>
            <a:ext cx="12665993" cy="2568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822"/>
              </a:lnSpc>
            </a:pPr>
            <a:r>
              <a:rPr lang="en-US" sz="5248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1.6. HR Strategy</a:t>
            </a:r>
          </a:p>
          <a:p>
            <a:pPr algn="l">
              <a:lnSpc>
                <a:spcPts val="6822"/>
              </a:lnSpc>
            </a:pPr>
            <a:r>
              <a:rPr lang="en-US" sz="5248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 -Small Team, Big Dedication-</a:t>
            </a:r>
          </a:p>
          <a:p>
            <a:pPr algn="l">
              <a:lnSpc>
                <a:spcPts val="6822"/>
              </a:lnSpc>
              <a:spcBef>
                <a:spcPct val="0"/>
              </a:spcBef>
            </a:pPr>
            <a:endParaRPr lang="en-US" sz="5248" b="1" dirty="0">
              <a:solidFill>
                <a:srgbClr val="F8F4F4"/>
              </a:solidFill>
              <a:latin typeface="Nourd Bold"/>
              <a:ea typeface="Nourd Bold"/>
              <a:cs typeface="Nourd Bold"/>
              <a:sym typeface="Nourd Bold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11697646" y="-2973543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1150010" y="9083255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>
            <a:off x="6550302" y="4105147"/>
            <a:ext cx="2321756" cy="1262191"/>
          </a:xfrm>
          <a:custGeom>
            <a:avLst/>
            <a:gdLst/>
            <a:ahLst/>
            <a:cxnLst/>
            <a:rect l="l" t="t" r="r" b="b"/>
            <a:pathLst>
              <a:path w="2321756" h="1262191">
                <a:moveTo>
                  <a:pt x="0" y="0"/>
                </a:moveTo>
                <a:lnTo>
                  <a:pt x="2321756" y="0"/>
                </a:lnTo>
                <a:lnTo>
                  <a:pt x="2321756" y="1262191"/>
                </a:lnTo>
                <a:lnTo>
                  <a:pt x="0" y="12621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10450141" y="5450326"/>
            <a:ext cx="4780727" cy="3585545"/>
          </a:xfrm>
          <a:custGeom>
            <a:avLst/>
            <a:gdLst/>
            <a:ahLst/>
            <a:cxnLst/>
            <a:rect l="l" t="t" r="r" b="b"/>
            <a:pathLst>
              <a:path w="4780727" h="3585545">
                <a:moveTo>
                  <a:pt x="0" y="0"/>
                </a:moveTo>
                <a:lnTo>
                  <a:pt x="4780727" y="0"/>
                </a:lnTo>
                <a:lnTo>
                  <a:pt x="4780727" y="3585545"/>
                </a:lnTo>
                <a:lnTo>
                  <a:pt x="0" y="35855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1836396" y="5143500"/>
            <a:ext cx="6624942" cy="895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 algn="l">
              <a:lnSpc>
                <a:spcPts val="3599"/>
              </a:lnSpc>
              <a:buFont typeface="Arial"/>
              <a:buChar char="•"/>
            </a:pPr>
            <a:r>
              <a:rPr lang="en-US" sz="2999" b="1" dirty="0">
                <a:solidFill>
                  <a:srgbClr val="150D0D"/>
                </a:solidFill>
                <a:latin typeface="Rubik Semi-Bold"/>
                <a:ea typeface="Rubik Semi-Bold"/>
                <a:cs typeface="Rubik Semi-Bold"/>
                <a:sym typeface="Rubik Semi-Bold"/>
              </a:rPr>
              <a:t>TWO CO-FOUNDERS WORKING FULL-TIME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417797" y="2625800"/>
            <a:ext cx="6845415" cy="3187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32"/>
              </a:lnSpc>
            </a:pPr>
            <a:endParaRPr dirty="0"/>
          </a:p>
          <a:p>
            <a:pPr algn="ctr">
              <a:lnSpc>
                <a:spcPts val="3332"/>
              </a:lnSpc>
            </a:pPr>
            <a:endParaRPr dirty="0"/>
          </a:p>
          <a:p>
            <a:pPr algn="ctr">
              <a:lnSpc>
                <a:spcPts val="4032"/>
              </a:lnSpc>
            </a:pPr>
            <a:r>
              <a:rPr lang="en-US" sz="288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Local recruitment through agricultural colleges and rural job boards</a:t>
            </a:r>
          </a:p>
          <a:p>
            <a:pPr algn="ctr">
              <a:lnSpc>
                <a:spcPts val="3332"/>
              </a:lnSpc>
            </a:pPr>
            <a:endParaRPr lang="en-US" sz="2880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332"/>
              </a:lnSpc>
              <a:spcBef>
                <a:spcPct val="0"/>
              </a:spcBef>
            </a:pPr>
            <a:endParaRPr lang="en-US" sz="2880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2368057" y="6267582"/>
            <a:ext cx="6472719" cy="895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 algn="l">
              <a:lnSpc>
                <a:spcPts val="3599"/>
              </a:lnSpc>
              <a:buFont typeface="Arial"/>
              <a:buChar char="•"/>
            </a:pPr>
            <a:r>
              <a:rPr lang="en-US" sz="2999" b="1" dirty="0">
                <a:solidFill>
                  <a:srgbClr val="150D0D"/>
                </a:solidFill>
                <a:latin typeface="Rubik Semi-Bold"/>
                <a:ea typeface="Rubik Semi-Bold"/>
                <a:cs typeface="Rubik Semi-Bold"/>
                <a:sym typeface="Rubik Semi-Bold"/>
              </a:rPr>
              <a:t>ONE PART-TIME ASSISTANT DURING PEAK SEASONS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550302" y="8938308"/>
            <a:ext cx="10258053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Benefits: reduced commuting emissions, community job support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735551" y="150564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28732" y="150564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28732" y="8842212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15081470" y="8842212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574666" y="3390900"/>
            <a:ext cx="1397277" cy="1039066"/>
          </a:xfrm>
          <a:custGeom>
            <a:avLst/>
            <a:gdLst/>
            <a:ahLst/>
            <a:cxnLst/>
            <a:rect l="l" t="t" r="r" b="b"/>
            <a:pathLst>
              <a:path w="1397277" h="1039066">
                <a:moveTo>
                  <a:pt x="0" y="0"/>
                </a:moveTo>
                <a:lnTo>
                  <a:pt x="1397278" y="0"/>
                </a:lnTo>
                <a:lnTo>
                  <a:pt x="1397278" y="1039066"/>
                </a:lnTo>
                <a:lnTo>
                  <a:pt x="0" y="10390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4022633">
            <a:off x="7785452" y="6541190"/>
            <a:ext cx="1209294" cy="937203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4359011" y="-104775"/>
            <a:ext cx="8534698" cy="3390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39"/>
              </a:lnSpc>
            </a:pPr>
            <a:r>
              <a:rPr lang="en-US" sz="45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1.7. Finances &amp; Start-Up Funds</a:t>
            </a:r>
          </a:p>
          <a:p>
            <a:pPr algn="ctr">
              <a:lnSpc>
                <a:spcPts val="6439"/>
              </a:lnSpc>
            </a:pPr>
            <a:r>
              <a:rPr lang="en-US" sz="45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 -Strong Financial Ground-</a:t>
            </a:r>
          </a:p>
          <a:p>
            <a:pPr algn="ctr">
              <a:lnSpc>
                <a:spcPts val="8119"/>
              </a:lnSpc>
              <a:spcBef>
                <a:spcPct val="0"/>
              </a:spcBef>
            </a:pPr>
            <a:endParaRPr lang="en-US" sz="45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62000" y="3009900"/>
            <a:ext cx="8534698" cy="3110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Initial capital: £12,000 (shared 50/50)</a:t>
            </a:r>
          </a:p>
          <a:p>
            <a:pPr algn="ctr">
              <a:lnSpc>
                <a:spcPts val="3499"/>
              </a:lnSpc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499"/>
              </a:lnSpc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Monthly rent: £400</a:t>
            </a:r>
          </a:p>
          <a:p>
            <a:pPr algn="ctr">
              <a:lnSpc>
                <a:spcPts val="3499"/>
              </a:lnSpc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499"/>
              </a:lnSpc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499"/>
              </a:lnSpc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8153400" y="7277100"/>
            <a:ext cx="7093521" cy="3110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Grant applications: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-DEFRA Animal Welfare Equipment Grant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-Rural Council Business Grant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-Prince’s Trust Youth Entrepreneur Support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Total grant target: £5,800 (DEFRA, 2025a, b, </a:t>
            </a:r>
            <a:r>
              <a:rPr lang="en-GB" sz="2499" b="1" dirty="0" err="1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Gov.uk</a:t>
            </a:r>
            <a:r>
              <a:rPr lang="en-GB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, 2025; Prince’s Trust, 2025 </a:t>
            </a: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)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617602" y="200541"/>
            <a:ext cx="4633838" cy="1460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  <a:spcBef>
                <a:spcPct val="0"/>
              </a:spcBef>
            </a:pPr>
            <a:r>
              <a:rPr lang="en-US" sz="41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1.8. SWOT Analysis</a:t>
            </a:r>
          </a:p>
        </p:txBody>
      </p:sp>
      <p:sp>
        <p:nvSpPr>
          <p:cNvPr id="3" name="Freeform 3"/>
          <p:cNvSpPr/>
          <p:nvPr/>
        </p:nvSpPr>
        <p:spPr>
          <a:xfrm rot="-1471083">
            <a:off x="542047" y="85309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4295324" y="6747748"/>
            <a:ext cx="3992676" cy="3956379"/>
          </a:xfrm>
          <a:custGeom>
            <a:avLst/>
            <a:gdLst/>
            <a:ahLst/>
            <a:cxnLst/>
            <a:rect l="l" t="t" r="r" b="b"/>
            <a:pathLst>
              <a:path w="3992676" h="3956379">
                <a:moveTo>
                  <a:pt x="0" y="0"/>
                </a:moveTo>
                <a:lnTo>
                  <a:pt x="3992676" y="0"/>
                </a:lnTo>
                <a:lnTo>
                  <a:pt x="3992676" y="3956379"/>
                </a:lnTo>
                <a:lnTo>
                  <a:pt x="0" y="39563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3886200" y="1612712"/>
            <a:ext cx="11445984" cy="688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-Strengths, Challenges, and Strategy-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3040442"/>
            <a:ext cx="16230600" cy="63119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3200" b="1" dirty="0">
                <a:solidFill>
                  <a:srgbClr val="A0A8B2"/>
                </a:solidFill>
                <a:latin typeface="Rubik Bold"/>
                <a:ea typeface="Rubik Bold"/>
                <a:cs typeface="Rubik Bold"/>
                <a:sym typeface="Rubik Bold"/>
              </a:rPr>
              <a:t>Strengths</a:t>
            </a:r>
            <a:r>
              <a:rPr lang="en-US" sz="29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:</a:t>
            </a:r>
          </a:p>
          <a:p>
            <a:pPr algn="ctr">
              <a:lnSpc>
                <a:spcPts val="4199"/>
              </a:lnSpc>
            </a:pPr>
            <a:r>
              <a:rPr lang="en-US" sz="29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- </a:t>
            </a:r>
            <a:r>
              <a:rPr lang="en-US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Farming experience</a:t>
            </a:r>
            <a:endParaRPr lang="en-US" sz="29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4199"/>
              </a:lnSpc>
            </a:pPr>
            <a:r>
              <a:rPr lang="en-US" sz="29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                                                                             - </a:t>
            </a:r>
            <a:r>
              <a:rPr lang="en-US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Shared values:</a:t>
            </a:r>
            <a:r>
              <a:rPr lang="en-GB" sz="2400" dirty="0">
                <a:solidFill>
                  <a:schemeClr val="bg1"/>
                </a:solidFill>
              </a:rPr>
              <a:t>. Team alignment on sustainability, local sourcing, and artisanal methods helps maintain a strong brand identity</a:t>
            </a:r>
          </a:p>
          <a:p>
            <a:pPr algn="ctr">
              <a:lnSpc>
                <a:spcPts val="4199"/>
              </a:lnSpc>
            </a:pPr>
            <a:r>
              <a:rPr lang="en-GB" sz="2400" b="1" dirty="0">
                <a:solidFill>
                  <a:schemeClr val="bg1"/>
                </a:solidFill>
                <a:latin typeface="Rubik Bold"/>
                <a:ea typeface="Rubik Bold"/>
                <a:cs typeface="Rubik Bold"/>
                <a:sym typeface="Rubik Bold"/>
              </a:rPr>
              <a:t>                                                                                              -</a:t>
            </a:r>
            <a:r>
              <a:rPr lang="en-US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Dedication:</a:t>
            </a:r>
            <a:r>
              <a:rPr lang="en-GB" sz="2400" dirty="0">
                <a:solidFill>
                  <a:schemeClr val="bg1"/>
                </a:solidFill>
              </a:rPr>
              <a:t> Willingness to invest long hours and continuously learn (e.g., training in cheese-making) shows long-term commitment</a:t>
            </a:r>
          </a:p>
          <a:p>
            <a:pPr algn="ctr">
              <a:lnSpc>
                <a:spcPts val="4199"/>
              </a:lnSpc>
            </a:pPr>
            <a:endParaRPr lang="en-US" sz="2400" b="1" dirty="0">
              <a:solidFill>
                <a:schemeClr val="bg1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r>
              <a:rPr lang="en-US" sz="29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     </a:t>
            </a:r>
            <a:r>
              <a:rPr lang="en-US" sz="2999" b="1" dirty="0">
                <a:solidFill>
                  <a:srgbClr val="AB875F"/>
                </a:solidFill>
                <a:latin typeface="Rubik Bold"/>
                <a:ea typeface="Rubik Bold"/>
                <a:cs typeface="Rubik Bold"/>
                <a:sym typeface="Rubik Bold"/>
              </a:rPr>
              <a:t>Weakness: </a:t>
            </a:r>
            <a:r>
              <a:rPr lang="en-GB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Limited cheese-making experience:</a:t>
            </a:r>
            <a:r>
              <a:rPr lang="en-GB" sz="3200" dirty="0"/>
              <a:t> </a:t>
            </a:r>
            <a:r>
              <a:rPr lang="en-GB" sz="2400" dirty="0">
                <a:solidFill>
                  <a:schemeClr val="bg1"/>
                </a:solidFill>
              </a:rPr>
              <a:t>Currently learning artisan cheese production techniques through formal training and mentoring.</a:t>
            </a:r>
          </a:p>
          <a:p>
            <a:r>
              <a:rPr lang="en-GB" sz="3200" b="1" dirty="0"/>
              <a:t>                             </a:t>
            </a:r>
            <a:r>
              <a:rPr lang="en-GB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Small brand presence: </a:t>
            </a:r>
            <a:r>
              <a:rPr lang="en-GB" sz="2400" dirty="0">
                <a:solidFill>
                  <a:schemeClr val="bg1"/>
                </a:solidFill>
              </a:rPr>
              <a:t>As a new venture, brand recognition is still low; plans include social media growth and market attendance.</a:t>
            </a:r>
          </a:p>
          <a:p>
            <a:endParaRPr lang="en-US" sz="2400" dirty="0">
              <a:solidFill>
                <a:schemeClr val="bg1"/>
              </a:solidFill>
              <a:sym typeface="Rubik Bold"/>
            </a:endParaRP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9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617602" y="200541"/>
            <a:ext cx="4633838" cy="1460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  <a:spcBef>
                <a:spcPct val="0"/>
              </a:spcBef>
            </a:pPr>
            <a:r>
              <a:rPr lang="en-US" sz="41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1.8. SWOT Analysis</a:t>
            </a:r>
          </a:p>
        </p:txBody>
      </p:sp>
      <p:sp>
        <p:nvSpPr>
          <p:cNvPr id="3" name="Freeform 3"/>
          <p:cNvSpPr/>
          <p:nvPr/>
        </p:nvSpPr>
        <p:spPr>
          <a:xfrm rot="-1471083">
            <a:off x="542047" y="85309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4295324" y="6747748"/>
            <a:ext cx="3992676" cy="3956379"/>
          </a:xfrm>
          <a:custGeom>
            <a:avLst/>
            <a:gdLst/>
            <a:ahLst/>
            <a:cxnLst/>
            <a:rect l="l" t="t" r="r" b="b"/>
            <a:pathLst>
              <a:path w="3992676" h="3956379">
                <a:moveTo>
                  <a:pt x="0" y="0"/>
                </a:moveTo>
                <a:lnTo>
                  <a:pt x="3992676" y="0"/>
                </a:lnTo>
                <a:lnTo>
                  <a:pt x="3992676" y="3956379"/>
                </a:lnTo>
                <a:lnTo>
                  <a:pt x="0" y="39563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3886200" y="1612712"/>
            <a:ext cx="11445984" cy="688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-Strengths, Challenges, and Strategy-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3040442"/>
            <a:ext cx="16230600" cy="53013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3600" b="1" dirty="0">
                <a:solidFill>
                  <a:srgbClr val="F2C744"/>
                </a:solidFill>
                <a:latin typeface="Rubik Bold"/>
                <a:ea typeface="Rubik Bold"/>
                <a:cs typeface="Rubik Bold"/>
                <a:sym typeface="Rubik Bold"/>
              </a:rPr>
              <a:t>Opportunities:</a:t>
            </a:r>
          </a:p>
          <a:p>
            <a:r>
              <a:rPr lang="en-GB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Artisan food trends: </a:t>
            </a:r>
            <a:r>
              <a:rPr lang="en-GB" sz="2000" dirty="0">
                <a:solidFill>
                  <a:schemeClr val="bg1"/>
                </a:solidFill>
              </a:rPr>
              <a:t>Growing consumer demand for handcrafted, locally-sourced foods boosts market potential.</a:t>
            </a:r>
          </a:p>
          <a:p>
            <a:r>
              <a:rPr lang="en-GB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School visit partnerships: </a:t>
            </a:r>
            <a:r>
              <a:rPr lang="en-GB" sz="2000" dirty="0">
                <a:solidFill>
                  <a:schemeClr val="bg1"/>
                </a:solidFill>
              </a:rPr>
              <a:t>Local schools interested in farm visits offer a chance to educate and build community loyalty and future customers!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US" sz="4000" b="1" dirty="0">
                <a:solidFill>
                  <a:srgbClr val="97BCC7"/>
                </a:solidFill>
                <a:latin typeface="Rubik Bold"/>
                <a:ea typeface="Rubik Bold"/>
                <a:cs typeface="Rubik Bold"/>
                <a:sym typeface="Rubik Bold"/>
              </a:rPr>
              <a:t>Threats: </a:t>
            </a:r>
            <a:r>
              <a:rPr lang="en-GB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Rising feed costs: </a:t>
            </a:r>
            <a:r>
              <a:rPr lang="en-GB" sz="2000" dirty="0">
                <a:solidFill>
                  <a:schemeClr val="bg1"/>
                </a:solidFill>
              </a:rPr>
              <a:t>Increased input prices may affect profit margins , </a:t>
            </a:r>
          </a:p>
          <a:p>
            <a:r>
              <a:rPr lang="en-GB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</a:rPr>
              <a:t>                                    Animal health risks: </a:t>
            </a:r>
            <a:r>
              <a:rPr lang="en-GB" sz="2000" dirty="0">
                <a:solidFill>
                  <a:schemeClr val="bg1"/>
                </a:solidFill>
              </a:rPr>
              <a:t>Illness in livestock could disrupt milk supply; investing in vet care, hygiene protocols, and contingency planning.</a:t>
            </a:r>
          </a:p>
          <a:p>
            <a:pPr algn="ctr">
              <a:lnSpc>
                <a:spcPts val="4619"/>
              </a:lnSpc>
            </a:pPr>
            <a:endParaRPr lang="en-US" sz="4000" b="1" dirty="0">
              <a:solidFill>
                <a:srgbClr val="97BCC7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499"/>
              </a:lnSpc>
            </a:pPr>
            <a:r>
              <a:rPr lang="en-US" sz="2400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                                                                           </a:t>
            </a:r>
            <a:endParaRPr lang="en-US" sz="2400" b="1" dirty="0">
              <a:solidFill>
                <a:schemeClr val="bg1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r>
              <a:rPr lang="en-US" sz="29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     </a:t>
            </a:r>
            <a:endParaRPr lang="en-US" sz="29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</p:spTree>
    <p:extLst>
      <p:ext uri="{BB962C8B-B14F-4D97-AF65-F5344CB8AC3E}">
        <p14:creationId xmlns:p14="http://schemas.microsoft.com/office/powerpoint/2010/main" val="2324922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4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446369" y="2788603"/>
            <a:ext cx="14148202" cy="2947094"/>
            <a:chOff x="0" y="0"/>
            <a:chExt cx="3726275" cy="7761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26275" cy="776189"/>
            </a:xfrm>
            <a:custGeom>
              <a:avLst/>
              <a:gdLst/>
              <a:ahLst/>
              <a:cxnLst/>
              <a:rect l="l" t="t" r="r" b="b"/>
              <a:pathLst>
                <a:path w="3726275" h="776189">
                  <a:moveTo>
                    <a:pt x="42682" y="0"/>
                  </a:moveTo>
                  <a:lnTo>
                    <a:pt x="3683593" y="0"/>
                  </a:lnTo>
                  <a:cubicBezTo>
                    <a:pt x="3694914" y="0"/>
                    <a:pt x="3705770" y="4497"/>
                    <a:pt x="3713774" y="12501"/>
                  </a:cubicBezTo>
                  <a:cubicBezTo>
                    <a:pt x="3721779" y="20506"/>
                    <a:pt x="3726275" y="31362"/>
                    <a:pt x="3726275" y="42682"/>
                  </a:cubicBezTo>
                  <a:lnTo>
                    <a:pt x="3726275" y="733508"/>
                  </a:lnTo>
                  <a:cubicBezTo>
                    <a:pt x="3726275" y="744827"/>
                    <a:pt x="3721779" y="755684"/>
                    <a:pt x="3713774" y="763688"/>
                  </a:cubicBezTo>
                  <a:cubicBezTo>
                    <a:pt x="3705770" y="771692"/>
                    <a:pt x="3694914" y="776189"/>
                    <a:pt x="3683593" y="776189"/>
                  </a:cubicBezTo>
                  <a:lnTo>
                    <a:pt x="42682" y="776189"/>
                  </a:lnTo>
                  <a:cubicBezTo>
                    <a:pt x="31362" y="776189"/>
                    <a:pt x="20506" y="771692"/>
                    <a:pt x="12501" y="763688"/>
                  </a:cubicBezTo>
                  <a:cubicBezTo>
                    <a:pt x="4497" y="755684"/>
                    <a:pt x="0" y="744827"/>
                    <a:pt x="0" y="733508"/>
                  </a:cubicBezTo>
                  <a:lnTo>
                    <a:pt x="0" y="42682"/>
                  </a:lnTo>
                  <a:cubicBezTo>
                    <a:pt x="0" y="31362"/>
                    <a:pt x="4497" y="20506"/>
                    <a:pt x="12501" y="12501"/>
                  </a:cubicBezTo>
                  <a:cubicBezTo>
                    <a:pt x="20506" y="4497"/>
                    <a:pt x="31362" y="0"/>
                    <a:pt x="42682" y="0"/>
                  </a:cubicBezTo>
                  <a:close/>
                </a:path>
              </a:pathLst>
            </a:custGeom>
            <a:solidFill>
              <a:srgbClr val="3F1F1E">
                <a:alpha val="80000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726275" cy="8238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712230" y="915485"/>
            <a:ext cx="10409213" cy="2522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20"/>
              </a:lnSpc>
            </a:pPr>
            <a:r>
              <a:rPr lang="en-US" sz="54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2. Marketing &amp; Promotion</a:t>
            </a:r>
          </a:p>
          <a:p>
            <a:pPr algn="ctr">
              <a:lnSpc>
                <a:spcPts val="6110"/>
              </a:lnSpc>
            </a:pPr>
            <a:r>
              <a:rPr lang="en-US" sz="47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-Storytelling Meets Strategy-</a:t>
            </a:r>
          </a:p>
          <a:p>
            <a:pPr marL="0" lvl="0" indent="0" algn="ctr">
              <a:lnSpc>
                <a:spcPts val="7020"/>
              </a:lnSpc>
            </a:pPr>
            <a:endParaRPr lang="en-US" sz="4700" b="1" dirty="0">
              <a:solidFill>
                <a:srgbClr val="F8F4F4"/>
              </a:solidFill>
              <a:latin typeface="Nourd Bold"/>
              <a:ea typeface="Nourd Bold"/>
              <a:cs typeface="Nourd Bold"/>
              <a:sym typeface="Nourd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0540043" y="7211105"/>
            <a:ext cx="8230889" cy="3920896"/>
          </a:xfrm>
          <a:custGeom>
            <a:avLst/>
            <a:gdLst/>
            <a:ahLst/>
            <a:cxnLst/>
            <a:rect l="l" t="t" r="r" b="b"/>
            <a:pathLst>
              <a:path w="8230889" h="3920896">
                <a:moveTo>
                  <a:pt x="0" y="0"/>
                </a:moveTo>
                <a:lnTo>
                  <a:pt x="8230889" y="0"/>
                </a:lnTo>
                <a:lnTo>
                  <a:pt x="8230889" y="3920896"/>
                </a:lnTo>
                <a:lnTo>
                  <a:pt x="0" y="392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-10800000">
            <a:off x="-1593866" y="-426042"/>
            <a:ext cx="8230889" cy="3920896"/>
          </a:xfrm>
          <a:custGeom>
            <a:avLst/>
            <a:gdLst/>
            <a:ahLst/>
            <a:cxnLst/>
            <a:rect l="l" t="t" r="r" b="b"/>
            <a:pathLst>
              <a:path w="8230889" h="3920896">
                <a:moveTo>
                  <a:pt x="0" y="0"/>
                </a:moveTo>
                <a:lnTo>
                  <a:pt x="8230889" y="0"/>
                </a:lnTo>
                <a:lnTo>
                  <a:pt x="8230889" y="3920897"/>
                </a:lnTo>
                <a:lnTo>
                  <a:pt x="0" y="39208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4752323" y="7211105"/>
            <a:ext cx="5061531" cy="1242376"/>
          </a:xfrm>
          <a:custGeom>
            <a:avLst/>
            <a:gdLst/>
            <a:ahLst/>
            <a:cxnLst/>
            <a:rect l="l" t="t" r="r" b="b"/>
            <a:pathLst>
              <a:path w="5061531" h="1242376">
                <a:moveTo>
                  <a:pt x="0" y="0"/>
                </a:moveTo>
                <a:lnTo>
                  <a:pt x="5061532" y="0"/>
                </a:lnTo>
                <a:lnTo>
                  <a:pt x="5061532" y="1242376"/>
                </a:lnTo>
                <a:lnTo>
                  <a:pt x="0" y="12423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-1333328" y="1303320"/>
            <a:ext cx="3613806" cy="3318131"/>
          </a:xfrm>
          <a:custGeom>
            <a:avLst/>
            <a:gdLst/>
            <a:ahLst/>
            <a:cxnLst/>
            <a:rect l="l" t="t" r="r" b="b"/>
            <a:pathLst>
              <a:path w="3613806" h="3318131">
                <a:moveTo>
                  <a:pt x="0" y="0"/>
                </a:moveTo>
                <a:lnTo>
                  <a:pt x="3613807" y="0"/>
                </a:lnTo>
                <a:lnTo>
                  <a:pt x="3613807" y="3318131"/>
                </a:lnTo>
                <a:lnTo>
                  <a:pt x="0" y="33181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 rot="-648655">
            <a:off x="6829841" y="4751472"/>
            <a:ext cx="1442981" cy="598181"/>
          </a:xfrm>
          <a:custGeom>
            <a:avLst/>
            <a:gdLst/>
            <a:ahLst/>
            <a:cxnLst/>
            <a:rect l="l" t="t" r="r" b="b"/>
            <a:pathLst>
              <a:path w="1442981" h="598181">
                <a:moveTo>
                  <a:pt x="0" y="0"/>
                </a:moveTo>
                <a:lnTo>
                  <a:pt x="1442981" y="0"/>
                </a:lnTo>
                <a:lnTo>
                  <a:pt x="1442981" y="598181"/>
                </a:lnTo>
                <a:lnTo>
                  <a:pt x="0" y="59818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 rot="-1398217">
            <a:off x="4345103" y="3143242"/>
            <a:ext cx="1624432" cy="1364523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590555" y="6812890"/>
            <a:ext cx="3379848" cy="3379848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212" r="-21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" name="Freeform 14"/>
          <p:cNvSpPr/>
          <p:nvPr/>
        </p:nvSpPr>
        <p:spPr>
          <a:xfrm>
            <a:off x="6208013" y="5902887"/>
            <a:ext cx="6371782" cy="3641019"/>
          </a:xfrm>
          <a:custGeom>
            <a:avLst/>
            <a:gdLst/>
            <a:ahLst/>
            <a:cxnLst/>
            <a:rect l="l" t="t" r="r" b="b"/>
            <a:pathLst>
              <a:path w="6371782" h="3641019">
                <a:moveTo>
                  <a:pt x="0" y="0"/>
                </a:moveTo>
                <a:lnTo>
                  <a:pt x="6371783" y="0"/>
                </a:lnTo>
                <a:lnTo>
                  <a:pt x="6371783" y="3641018"/>
                </a:lnTo>
                <a:lnTo>
                  <a:pt x="0" y="364101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TextBox 15"/>
          <p:cNvSpPr txBox="1"/>
          <p:nvPr/>
        </p:nvSpPr>
        <p:spPr>
          <a:xfrm>
            <a:off x="11841630" y="8224049"/>
            <a:ext cx="5013953" cy="490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endParaRPr/>
          </a:p>
        </p:txBody>
      </p:sp>
      <p:sp>
        <p:nvSpPr>
          <p:cNvPr id="16" name="TextBox 16"/>
          <p:cNvSpPr txBox="1"/>
          <p:nvPr/>
        </p:nvSpPr>
        <p:spPr>
          <a:xfrm>
            <a:off x="2190365" y="3777878"/>
            <a:ext cx="16699356" cy="2098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: eco-friendly flyers, posters in cafés, organic shops, schools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: Instagram, Facebook, TikTok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dirty="0">
                <a:solidFill>
                  <a:srgbClr val="F8F4F4"/>
                </a:solidFill>
                <a:latin typeface="Rubik"/>
                <a:ea typeface="Rubik"/>
                <a:cs typeface="Rubik"/>
                <a:sym typeface="Rubik"/>
              </a:rPr>
              <a:t>Fun &amp; relatable content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299" dirty="0">
              <a:solidFill>
                <a:srgbClr val="F8F4F4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3705726" y="9628394"/>
            <a:ext cx="1552074" cy="4222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LOGO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635216" y="8673712"/>
            <a:ext cx="2635076" cy="497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Business Card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4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44063" y="7832293"/>
            <a:ext cx="6926869" cy="3299708"/>
          </a:xfrm>
          <a:custGeom>
            <a:avLst/>
            <a:gdLst/>
            <a:ahLst/>
            <a:cxnLst/>
            <a:rect l="l" t="t" r="r" b="b"/>
            <a:pathLst>
              <a:path w="6926869" h="3299708">
                <a:moveTo>
                  <a:pt x="0" y="0"/>
                </a:moveTo>
                <a:lnTo>
                  <a:pt x="6926869" y="0"/>
                </a:lnTo>
                <a:lnTo>
                  <a:pt x="6926869" y="3299708"/>
                </a:lnTo>
                <a:lnTo>
                  <a:pt x="0" y="3299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10800000">
            <a:off x="-1593866" y="-426042"/>
            <a:ext cx="7550045" cy="3596567"/>
          </a:xfrm>
          <a:custGeom>
            <a:avLst/>
            <a:gdLst/>
            <a:ahLst/>
            <a:cxnLst/>
            <a:rect l="l" t="t" r="r" b="b"/>
            <a:pathLst>
              <a:path w="7550045" h="3596567">
                <a:moveTo>
                  <a:pt x="0" y="0"/>
                </a:moveTo>
                <a:lnTo>
                  <a:pt x="7550046" y="0"/>
                </a:lnTo>
                <a:lnTo>
                  <a:pt x="7550046" y="3596567"/>
                </a:lnTo>
                <a:lnTo>
                  <a:pt x="0" y="35965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4752323" y="7211105"/>
            <a:ext cx="5061531" cy="1242376"/>
          </a:xfrm>
          <a:custGeom>
            <a:avLst/>
            <a:gdLst/>
            <a:ahLst/>
            <a:cxnLst/>
            <a:rect l="l" t="t" r="r" b="b"/>
            <a:pathLst>
              <a:path w="5061531" h="1242376">
                <a:moveTo>
                  <a:pt x="0" y="0"/>
                </a:moveTo>
                <a:lnTo>
                  <a:pt x="5061532" y="0"/>
                </a:lnTo>
                <a:lnTo>
                  <a:pt x="5061532" y="1242376"/>
                </a:lnTo>
                <a:lnTo>
                  <a:pt x="0" y="12423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-1333328" y="1303320"/>
            <a:ext cx="3613806" cy="3318131"/>
          </a:xfrm>
          <a:custGeom>
            <a:avLst/>
            <a:gdLst/>
            <a:ahLst/>
            <a:cxnLst/>
            <a:rect l="l" t="t" r="r" b="b"/>
            <a:pathLst>
              <a:path w="3613806" h="3318131">
                <a:moveTo>
                  <a:pt x="0" y="0"/>
                </a:moveTo>
                <a:lnTo>
                  <a:pt x="3613807" y="0"/>
                </a:lnTo>
                <a:lnTo>
                  <a:pt x="3613807" y="3318131"/>
                </a:lnTo>
                <a:lnTo>
                  <a:pt x="0" y="33181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762422" y="0"/>
            <a:ext cx="6164509" cy="3521476"/>
          </a:xfrm>
          <a:custGeom>
            <a:avLst/>
            <a:gdLst/>
            <a:ahLst/>
            <a:cxnLst/>
            <a:rect l="l" t="t" r="r" b="b"/>
            <a:pathLst>
              <a:path w="6164509" h="3521476">
                <a:moveTo>
                  <a:pt x="0" y="0"/>
                </a:moveTo>
                <a:lnTo>
                  <a:pt x="6164509" y="0"/>
                </a:lnTo>
                <a:lnTo>
                  <a:pt x="6164509" y="3521476"/>
                </a:lnTo>
                <a:lnTo>
                  <a:pt x="0" y="352147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618620" y="4165665"/>
            <a:ext cx="4543627" cy="5673587"/>
          </a:xfrm>
          <a:custGeom>
            <a:avLst/>
            <a:gdLst/>
            <a:ahLst/>
            <a:cxnLst/>
            <a:rect l="l" t="t" r="r" b="b"/>
            <a:pathLst>
              <a:path w="4543627" h="5673587">
                <a:moveTo>
                  <a:pt x="0" y="0"/>
                </a:moveTo>
                <a:lnTo>
                  <a:pt x="4543628" y="0"/>
                </a:lnTo>
                <a:lnTo>
                  <a:pt x="4543628" y="5673587"/>
                </a:lnTo>
                <a:lnTo>
                  <a:pt x="0" y="567358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7053319" y="2962386"/>
            <a:ext cx="4661923" cy="6210034"/>
          </a:xfrm>
          <a:custGeom>
            <a:avLst/>
            <a:gdLst/>
            <a:ahLst/>
            <a:cxnLst/>
            <a:rect l="l" t="t" r="r" b="b"/>
            <a:pathLst>
              <a:path w="4661923" h="6210034">
                <a:moveTo>
                  <a:pt x="0" y="0"/>
                </a:moveTo>
                <a:lnTo>
                  <a:pt x="4661923" y="0"/>
                </a:lnTo>
                <a:lnTo>
                  <a:pt x="4661923" y="6210033"/>
                </a:lnTo>
                <a:lnTo>
                  <a:pt x="0" y="621003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2284232" y="0"/>
            <a:ext cx="4936184" cy="6559712"/>
          </a:xfrm>
          <a:custGeom>
            <a:avLst/>
            <a:gdLst/>
            <a:ahLst/>
            <a:cxnLst/>
            <a:rect l="l" t="t" r="r" b="b"/>
            <a:pathLst>
              <a:path w="4936184" h="6559712">
                <a:moveTo>
                  <a:pt x="0" y="0"/>
                </a:moveTo>
                <a:lnTo>
                  <a:pt x="4936183" y="0"/>
                </a:lnTo>
                <a:lnTo>
                  <a:pt x="4936183" y="6559712"/>
                </a:lnTo>
                <a:lnTo>
                  <a:pt x="0" y="655971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11841630" y="8224049"/>
            <a:ext cx="5013953" cy="490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endParaRPr/>
          </a:p>
        </p:txBody>
      </p:sp>
      <p:sp>
        <p:nvSpPr>
          <p:cNvPr id="11" name="TextBox 11"/>
          <p:cNvSpPr txBox="1"/>
          <p:nvPr/>
        </p:nvSpPr>
        <p:spPr>
          <a:xfrm>
            <a:off x="4980755" y="9309654"/>
            <a:ext cx="2201385" cy="666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  <a:spcBef>
                <a:spcPct val="0"/>
              </a:spcBef>
            </a:pPr>
            <a:r>
              <a:rPr lang="en-US" sz="1900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Flyer-Call to action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715242" y="8667279"/>
            <a:ext cx="2688098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Marketing leaflet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284232" y="6502562"/>
            <a:ext cx="4936184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Social media post -Awareness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endParaRPr lang="en-US" sz="23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4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44063" y="7832293"/>
            <a:ext cx="6926869" cy="3299708"/>
          </a:xfrm>
          <a:custGeom>
            <a:avLst/>
            <a:gdLst/>
            <a:ahLst/>
            <a:cxnLst/>
            <a:rect l="l" t="t" r="r" b="b"/>
            <a:pathLst>
              <a:path w="6926869" h="3299708">
                <a:moveTo>
                  <a:pt x="0" y="0"/>
                </a:moveTo>
                <a:lnTo>
                  <a:pt x="6926869" y="0"/>
                </a:lnTo>
                <a:lnTo>
                  <a:pt x="6926869" y="3299708"/>
                </a:lnTo>
                <a:lnTo>
                  <a:pt x="0" y="3299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10800000">
            <a:off x="-1593866" y="-426042"/>
            <a:ext cx="6012145" cy="2863967"/>
          </a:xfrm>
          <a:custGeom>
            <a:avLst/>
            <a:gdLst/>
            <a:ahLst/>
            <a:cxnLst/>
            <a:rect l="l" t="t" r="r" b="b"/>
            <a:pathLst>
              <a:path w="6012145" h="2863967">
                <a:moveTo>
                  <a:pt x="0" y="0"/>
                </a:moveTo>
                <a:lnTo>
                  <a:pt x="6012145" y="0"/>
                </a:lnTo>
                <a:lnTo>
                  <a:pt x="6012145" y="2863967"/>
                </a:lnTo>
                <a:lnTo>
                  <a:pt x="0" y="28639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5383534" y="7881626"/>
            <a:ext cx="5061531" cy="1242376"/>
          </a:xfrm>
          <a:custGeom>
            <a:avLst/>
            <a:gdLst/>
            <a:ahLst/>
            <a:cxnLst/>
            <a:rect l="l" t="t" r="r" b="b"/>
            <a:pathLst>
              <a:path w="5061531" h="1242376">
                <a:moveTo>
                  <a:pt x="0" y="0"/>
                </a:moveTo>
                <a:lnTo>
                  <a:pt x="5061531" y="0"/>
                </a:lnTo>
                <a:lnTo>
                  <a:pt x="5061531" y="1242376"/>
                </a:lnTo>
                <a:lnTo>
                  <a:pt x="0" y="12423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-497356" y="107016"/>
            <a:ext cx="2791962" cy="2563529"/>
          </a:xfrm>
          <a:custGeom>
            <a:avLst/>
            <a:gdLst/>
            <a:ahLst/>
            <a:cxnLst/>
            <a:rect l="l" t="t" r="r" b="b"/>
            <a:pathLst>
              <a:path w="2791962" h="2563529">
                <a:moveTo>
                  <a:pt x="0" y="0"/>
                </a:moveTo>
                <a:lnTo>
                  <a:pt x="2791961" y="0"/>
                </a:lnTo>
                <a:lnTo>
                  <a:pt x="2791961" y="2563529"/>
                </a:lnTo>
                <a:lnTo>
                  <a:pt x="0" y="25635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6371486" y="0"/>
            <a:ext cx="6173949" cy="6152081"/>
          </a:xfrm>
          <a:custGeom>
            <a:avLst/>
            <a:gdLst/>
            <a:ahLst/>
            <a:cxnLst/>
            <a:rect l="l" t="t" r="r" b="b"/>
            <a:pathLst>
              <a:path w="6173949" h="6152081">
                <a:moveTo>
                  <a:pt x="0" y="0"/>
                </a:moveTo>
                <a:lnTo>
                  <a:pt x="6173950" y="0"/>
                </a:lnTo>
                <a:lnTo>
                  <a:pt x="6173950" y="6152081"/>
                </a:lnTo>
                <a:lnTo>
                  <a:pt x="0" y="615208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801" r="-387" b="-154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0" y="0"/>
            <a:ext cx="6359453" cy="4656566"/>
          </a:xfrm>
          <a:custGeom>
            <a:avLst/>
            <a:gdLst/>
            <a:ahLst/>
            <a:cxnLst/>
            <a:rect l="l" t="t" r="r" b="b"/>
            <a:pathLst>
              <a:path w="6359453" h="4656566">
                <a:moveTo>
                  <a:pt x="0" y="0"/>
                </a:moveTo>
                <a:lnTo>
                  <a:pt x="6359453" y="0"/>
                </a:lnTo>
                <a:lnTo>
                  <a:pt x="6359453" y="4656566"/>
                </a:lnTo>
                <a:lnTo>
                  <a:pt x="0" y="465656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26" t="-6320" b="-8487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3002526" y="1005942"/>
            <a:ext cx="4907986" cy="6089326"/>
          </a:xfrm>
          <a:custGeom>
            <a:avLst/>
            <a:gdLst/>
            <a:ahLst/>
            <a:cxnLst/>
            <a:rect l="l" t="t" r="r" b="b"/>
            <a:pathLst>
              <a:path w="4907986" h="6089326">
                <a:moveTo>
                  <a:pt x="0" y="0"/>
                </a:moveTo>
                <a:lnTo>
                  <a:pt x="4907986" y="0"/>
                </a:lnTo>
                <a:lnTo>
                  <a:pt x="4907986" y="6089326"/>
                </a:lnTo>
                <a:lnTo>
                  <a:pt x="0" y="608932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90345" y="4998196"/>
            <a:ext cx="3372601" cy="4752185"/>
          </a:xfrm>
          <a:custGeom>
            <a:avLst/>
            <a:gdLst/>
            <a:ahLst/>
            <a:cxnLst/>
            <a:rect l="l" t="t" r="r" b="b"/>
            <a:pathLst>
              <a:path w="3372601" h="4752185">
                <a:moveTo>
                  <a:pt x="0" y="0"/>
                </a:moveTo>
                <a:lnTo>
                  <a:pt x="3372602" y="0"/>
                </a:lnTo>
                <a:lnTo>
                  <a:pt x="3372602" y="4752185"/>
                </a:lnTo>
                <a:lnTo>
                  <a:pt x="0" y="475218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539" t="-748" b="-74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11841630" y="8224049"/>
            <a:ext cx="5013953" cy="490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endParaRPr/>
          </a:p>
        </p:txBody>
      </p:sp>
      <p:sp>
        <p:nvSpPr>
          <p:cNvPr id="11" name="TextBox 11"/>
          <p:cNvSpPr txBox="1"/>
          <p:nvPr/>
        </p:nvSpPr>
        <p:spPr>
          <a:xfrm>
            <a:off x="9405878" y="6297197"/>
            <a:ext cx="2727201" cy="39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Brand story telling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0345" y="4599416"/>
            <a:ext cx="6359453" cy="39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Informational content/flyer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002526" y="7047643"/>
            <a:ext cx="4907986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Poster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98600" y="9782012"/>
            <a:ext cx="4806800" cy="404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Call to Action  material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2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964800">
            <a:off x="14909865" y="2351867"/>
            <a:ext cx="4698870" cy="4777040"/>
          </a:xfrm>
          <a:custGeom>
            <a:avLst/>
            <a:gdLst/>
            <a:ahLst/>
            <a:cxnLst/>
            <a:rect l="l" t="t" r="r" b="b"/>
            <a:pathLst>
              <a:path w="4698870" h="4777040">
                <a:moveTo>
                  <a:pt x="0" y="0"/>
                </a:moveTo>
                <a:lnTo>
                  <a:pt x="4698870" y="0"/>
                </a:lnTo>
                <a:lnTo>
                  <a:pt x="4698870" y="4777040"/>
                </a:lnTo>
                <a:lnTo>
                  <a:pt x="0" y="47770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3516468" y="1347607"/>
            <a:ext cx="4486444" cy="4964877"/>
          </a:xfrm>
          <a:custGeom>
            <a:avLst/>
            <a:gdLst/>
            <a:ahLst/>
            <a:cxnLst/>
            <a:rect l="l" t="t" r="r" b="b"/>
            <a:pathLst>
              <a:path w="4486444" h="4964877">
                <a:moveTo>
                  <a:pt x="0" y="0"/>
                </a:moveTo>
                <a:lnTo>
                  <a:pt x="4486444" y="0"/>
                </a:lnTo>
                <a:lnTo>
                  <a:pt x="4486444" y="4964877"/>
                </a:lnTo>
                <a:lnTo>
                  <a:pt x="0" y="4964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rnd">
            <a:noFill/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957988">
            <a:off x="12659169" y="15125"/>
            <a:ext cx="3033899" cy="1710016"/>
          </a:xfrm>
          <a:custGeom>
            <a:avLst/>
            <a:gdLst/>
            <a:ahLst/>
            <a:cxnLst/>
            <a:rect l="l" t="t" r="r" b="b"/>
            <a:pathLst>
              <a:path w="3033899" h="1710016">
                <a:moveTo>
                  <a:pt x="0" y="0"/>
                </a:moveTo>
                <a:lnTo>
                  <a:pt x="3033899" y="0"/>
                </a:lnTo>
                <a:lnTo>
                  <a:pt x="3033899" y="1710016"/>
                </a:lnTo>
                <a:lnTo>
                  <a:pt x="0" y="17100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2184156">
            <a:off x="13834957" y="-340963"/>
            <a:ext cx="4587954" cy="1676689"/>
          </a:xfrm>
          <a:custGeom>
            <a:avLst/>
            <a:gdLst/>
            <a:ahLst/>
            <a:cxnLst/>
            <a:rect l="l" t="t" r="r" b="b"/>
            <a:pathLst>
              <a:path w="4587954" h="1676689">
                <a:moveTo>
                  <a:pt x="0" y="0"/>
                </a:moveTo>
                <a:lnTo>
                  <a:pt x="4587954" y="0"/>
                </a:lnTo>
                <a:lnTo>
                  <a:pt x="4587954" y="1676688"/>
                </a:lnTo>
                <a:lnTo>
                  <a:pt x="0" y="16766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4340214" y="6747748"/>
            <a:ext cx="3992676" cy="3956379"/>
          </a:xfrm>
          <a:custGeom>
            <a:avLst/>
            <a:gdLst/>
            <a:ahLst/>
            <a:cxnLst/>
            <a:rect l="l" t="t" r="r" b="b"/>
            <a:pathLst>
              <a:path w="3992676" h="3956379">
                <a:moveTo>
                  <a:pt x="0" y="0"/>
                </a:moveTo>
                <a:lnTo>
                  <a:pt x="3992676" y="0"/>
                </a:lnTo>
                <a:lnTo>
                  <a:pt x="3992676" y="3956379"/>
                </a:lnTo>
                <a:lnTo>
                  <a:pt x="0" y="39563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12335540" y="1602764"/>
            <a:ext cx="3424150" cy="1861492"/>
          </a:xfrm>
          <a:custGeom>
            <a:avLst/>
            <a:gdLst/>
            <a:ahLst/>
            <a:cxnLst/>
            <a:rect l="l" t="t" r="r" b="b"/>
            <a:pathLst>
              <a:path w="3424150" h="1861492">
                <a:moveTo>
                  <a:pt x="0" y="0"/>
                </a:moveTo>
                <a:lnTo>
                  <a:pt x="3424150" y="0"/>
                </a:lnTo>
                <a:lnTo>
                  <a:pt x="3424150" y="1861492"/>
                </a:lnTo>
                <a:lnTo>
                  <a:pt x="0" y="186149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2988072" y="8278196"/>
            <a:ext cx="2119085" cy="1737650"/>
          </a:xfrm>
          <a:custGeom>
            <a:avLst/>
            <a:gdLst/>
            <a:ahLst/>
            <a:cxnLst/>
            <a:rect l="l" t="t" r="r" b="b"/>
            <a:pathLst>
              <a:path w="2119085" h="1737650">
                <a:moveTo>
                  <a:pt x="0" y="0"/>
                </a:moveTo>
                <a:lnTo>
                  <a:pt x="2119085" y="0"/>
                </a:lnTo>
                <a:lnTo>
                  <a:pt x="2119085" y="1737649"/>
                </a:lnTo>
                <a:lnTo>
                  <a:pt x="0" y="173764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 rot="-690457">
            <a:off x="13663179" y="4207961"/>
            <a:ext cx="3228252" cy="1796082"/>
          </a:xfrm>
          <a:custGeom>
            <a:avLst/>
            <a:gdLst/>
            <a:ahLst/>
            <a:cxnLst/>
            <a:rect l="l" t="t" r="r" b="b"/>
            <a:pathLst>
              <a:path w="3228252" h="1796082">
                <a:moveTo>
                  <a:pt x="0" y="0"/>
                </a:moveTo>
                <a:lnTo>
                  <a:pt x="3228252" y="0"/>
                </a:lnTo>
                <a:lnTo>
                  <a:pt x="3228252" y="1796082"/>
                </a:lnTo>
                <a:lnTo>
                  <a:pt x="0" y="179608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0" y="0"/>
            <a:ext cx="4648285" cy="5727245"/>
          </a:xfrm>
          <a:custGeom>
            <a:avLst/>
            <a:gdLst/>
            <a:ahLst/>
            <a:cxnLst/>
            <a:rect l="l" t="t" r="r" b="b"/>
            <a:pathLst>
              <a:path w="4648285" h="5727245">
                <a:moveTo>
                  <a:pt x="0" y="0"/>
                </a:moveTo>
                <a:lnTo>
                  <a:pt x="4648285" y="0"/>
                </a:lnTo>
                <a:lnTo>
                  <a:pt x="4648285" y="5727245"/>
                </a:lnTo>
                <a:lnTo>
                  <a:pt x="0" y="5727245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-182" r="-182" b="-170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>
            <a:off x="4790446" y="0"/>
            <a:ext cx="5135086" cy="6213022"/>
          </a:xfrm>
          <a:custGeom>
            <a:avLst/>
            <a:gdLst/>
            <a:ahLst/>
            <a:cxnLst/>
            <a:rect l="l" t="t" r="r" b="b"/>
            <a:pathLst>
              <a:path w="5135086" h="6213022">
                <a:moveTo>
                  <a:pt x="0" y="0"/>
                </a:moveTo>
                <a:lnTo>
                  <a:pt x="5135087" y="0"/>
                </a:lnTo>
                <a:lnTo>
                  <a:pt x="5135087" y="6213022"/>
                </a:lnTo>
                <a:lnTo>
                  <a:pt x="0" y="6213022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b="-3247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10196413" y="173447"/>
            <a:ext cx="6019972" cy="5394763"/>
          </a:xfrm>
          <a:custGeom>
            <a:avLst/>
            <a:gdLst/>
            <a:ahLst/>
            <a:cxnLst/>
            <a:rect l="l" t="t" r="r" b="b"/>
            <a:pathLst>
              <a:path w="6019972" h="5394763">
                <a:moveTo>
                  <a:pt x="0" y="0"/>
                </a:moveTo>
                <a:lnTo>
                  <a:pt x="6019972" y="0"/>
                </a:lnTo>
                <a:lnTo>
                  <a:pt x="6019972" y="5394764"/>
                </a:lnTo>
                <a:lnTo>
                  <a:pt x="0" y="539476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-133" r="-133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0" y="6414808"/>
            <a:ext cx="5478169" cy="3872192"/>
          </a:xfrm>
          <a:custGeom>
            <a:avLst/>
            <a:gdLst/>
            <a:ahLst/>
            <a:cxnLst/>
            <a:rect l="l" t="t" r="r" b="b"/>
            <a:pathLst>
              <a:path w="5478169" h="3872192">
                <a:moveTo>
                  <a:pt x="0" y="0"/>
                </a:moveTo>
                <a:lnTo>
                  <a:pt x="5478169" y="0"/>
                </a:lnTo>
                <a:lnTo>
                  <a:pt x="5478169" y="3872192"/>
                </a:lnTo>
                <a:lnTo>
                  <a:pt x="0" y="3872192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-583" t="-1439" r="-583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14"/>
          <p:cNvSpPr/>
          <p:nvPr/>
        </p:nvSpPr>
        <p:spPr>
          <a:xfrm>
            <a:off x="698802" y="7686203"/>
            <a:ext cx="659797" cy="525363"/>
          </a:xfrm>
          <a:custGeom>
            <a:avLst/>
            <a:gdLst/>
            <a:ahLst/>
            <a:cxnLst/>
            <a:rect l="l" t="t" r="r" b="b"/>
            <a:pathLst>
              <a:path w="659797" h="525363">
                <a:moveTo>
                  <a:pt x="0" y="0"/>
                </a:moveTo>
                <a:lnTo>
                  <a:pt x="659796" y="0"/>
                </a:lnTo>
                <a:lnTo>
                  <a:pt x="659796" y="525363"/>
                </a:lnTo>
                <a:lnTo>
                  <a:pt x="0" y="525363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TextBox 15"/>
          <p:cNvSpPr txBox="1"/>
          <p:nvPr/>
        </p:nvSpPr>
        <p:spPr>
          <a:xfrm>
            <a:off x="155475" y="5670095"/>
            <a:ext cx="4492810" cy="39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Call to Action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093776" y="6250856"/>
            <a:ext cx="2845519" cy="415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Brand story telling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196413" y="5520586"/>
            <a:ext cx="6019972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Social media post -Awareness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5644241" y="9029700"/>
            <a:ext cx="4108400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Product Benefit Highlight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67560" y="305385"/>
            <a:ext cx="5342314" cy="7195036"/>
          </a:xfrm>
          <a:custGeom>
            <a:avLst/>
            <a:gdLst/>
            <a:ahLst/>
            <a:cxnLst/>
            <a:rect l="l" t="t" r="r" b="b"/>
            <a:pathLst>
              <a:path w="5342314" h="7195036">
                <a:moveTo>
                  <a:pt x="0" y="0"/>
                </a:moveTo>
                <a:lnTo>
                  <a:pt x="5342314" y="0"/>
                </a:lnTo>
                <a:lnTo>
                  <a:pt x="5342314" y="7195036"/>
                </a:lnTo>
                <a:lnTo>
                  <a:pt x="0" y="71950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3" name="Picture 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2205" t="2425" r="4250"/>
          <a:stretch>
            <a:fillRect/>
          </a:stretch>
        </p:blipFill>
        <p:spPr>
          <a:xfrm>
            <a:off x="6389458" y="1922325"/>
            <a:ext cx="10869842" cy="637768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67560" y="7589424"/>
            <a:ext cx="3780160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Goat cheese </a:t>
            </a:r>
            <a:r>
              <a:rPr lang="en-US" sz="2499" b="1" dirty="0" err="1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reciep</a:t>
            </a: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 idea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130050" y="8475597"/>
            <a:ext cx="2138149" cy="4222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Content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2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 animBg="1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2549"/>
          <a:stretch>
            <a:fillRect/>
          </a:stretch>
        </p:blipFill>
        <p:spPr>
          <a:xfrm>
            <a:off x="1801662" y="0"/>
            <a:ext cx="12670011" cy="684842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39238" y="7106333"/>
            <a:ext cx="13001517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Other funny video for content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15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1872" y="1028700"/>
            <a:ext cx="17284256" cy="2234091"/>
            <a:chOff x="0" y="0"/>
            <a:chExt cx="4552232" cy="5884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2232" cy="588403"/>
            </a:xfrm>
            <a:custGeom>
              <a:avLst/>
              <a:gdLst/>
              <a:ahLst/>
              <a:cxnLst/>
              <a:rect l="l" t="t" r="r" b="b"/>
              <a:pathLst>
                <a:path w="4552232" h="58840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566007"/>
                  </a:lnTo>
                  <a:cubicBezTo>
                    <a:pt x="4552232" y="578376"/>
                    <a:pt x="4542205" y="588403"/>
                    <a:pt x="4529836" y="588403"/>
                  </a:cubicBezTo>
                  <a:lnTo>
                    <a:pt x="22396" y="588403"/>
                  </a:lnTo>
                  <a:cubicBezTo>
                    <a:pt x="10027" y="588403"/>
                    <a:pt x="0" y="578376"/>
                    <a:pt x="0" y="56600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52232" cy="636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1872" y="3262791"/>
            <a:ext cx="17284256" cy="5961257"/>
            <a:chOff x="0" y="0"/>
            <a:chExt cx="4552232" cy="157004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52232" cy="1570043"/>
            </a:xfrm>
            <a:custGeom>
              <a:avLst/>
              <a:gdLst/>
              <a:ahLst/>
              <a:cxnLst/>
              <a:rect l="l" t="t" r="r" b="b"/>
              <a:pathLst>
                <a:path w="4552232" h="157004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1547647"/>
                  </a:lnTo>
                  <a:cubicBezTo>
                    <a:pt x="4552232" y="1560016"/>
                    <a:pt x="4542205" y="1570043"/>
                    <a:pt x="4529836" y="1570043"/>
                  </a:cubicBezTo>
                  <a:lnTo>
                    <a:pt x="22396" y="1570043"/>
                  </a:lnTo>
                  <a:cubicBezTo>
                    <a:pt x="10027" y="1570043"/>
                    <a:pt x="0" y="1560016"/>
                    <a:pt x="0" y="154764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552232" cy="16176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471083">
            <a:off x="787073" y="146911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5211190" y="2145745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579787" y="8556407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7"/>
                </a:lnTo>
                <a:lnTo>
                  <a:pt x="0" y="804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12111577" y="4011930"/>
            <a:ext cx="5147723" cy="5246370"/>
            <a:chOff x="0" y="0"/>
            <a:chExt cx="697827" cy="711200"/>
          </a:xfrm>
        </p:grpSpPr>
        <p:sp>
          <p:nvSpPr>
            <p:cNvPr id="12" name="Freeform 12"/>
            <p:cNvSpPr/>
            <p:nvPr/>
          </p:nvSpPr>
          <p:spPr>
            <a:xfrm>
              <a:off x="-33680" y="-8369"/>
              <a:ext cx="739973" cy="719569"/>
            </a:xfrm>
            <a:custGeom>
              <a:avLst/>
              <a:gdLst/>
              <a:ahLst/>
              <a:cxnLst/>
              <a:rect l="l" t="t" r="r" b="b"/>
              <a:pathLst>
                <a:path w="739973" h="719569">
                  <a:moveTo>
                    <a:pt x="61345" y="121927"/>
                  </a:moveTo>
                  <a:cubicBezTo>
                    <a:pt x="0" y="230500"/>
                    <a:pt x="44626" y="336178"/>
                    <a:pt x="94720" y="392266"/>
                  </a:cubicBezTo>
                  <a:lnTo>
                    <a:pt x="387614" y="719569"/>
                  </a:lnTo>
                  <a:lnTo>
                    <a:pt x="674326" y="393436"/>
                  </a:lnTo>
                  <a:cubicBezTo>
                    <a:pt x="720917" y="333099"/>
                    <a:pt x="739973" y="269099"/>
                    <a:pt x="728857" y="197834"/>
                  </a:cubicBezTo>
                  <a:cubicBezTo>
                    <a:pt x="715156" y="99251"/>
                    <a:pt x="645410" y="22767"/>
                    <a:pt x="559250" y="11845"/>
                  </a:cubicBezTo>
                  <a:cubicBezTo>
                    <a:pt x="506407" y="5218"/>
                    <a:pt x="455360" y="22636"/>
                    <a:pt x="415519" y="61198"/>
                  </a:cubicBezTo>
                  <a:cubicBezTo>
                    <a:pt x="404796" y="71573"/>
                    <a:pt x="395211" y="83173"/>
                    <a:pt x="386858" y="95780"/>
                  </a:cubicBezTo>
                  <a:cubicBezTo>
                    <a:pt x="376947" y="81425"/>
                    <a:pt x="365326" y="68294"/>
                    <a:pt x="352182" y="56657"/>
                  </a:cubicBezTo>
                  <a:cubicBezTo>
                    <a:pt x="306367" y="16102"/>
                    <a:pt x="248048" y="0"/>
                    <a:pt x="192030" y="12523"/>
                  </a:cubicBezTo>
                  <a:cubicBezTo>
                    <a:pt x="138974" y="24461"/>
                    <a:pt x="91352" y="64323"/>
                    <a:pt x="61345" y="121927"/>
                  </a:cubicBezTo>
                  <a:close/>
                </a:path>
              </a:pathLst>
            </a:custGeom>
            <a:blipFill>
              <a:blip r:embed="rId8"/>
              <a:stretch>
                <a:fillRect l="301" t="-719" r="62" b="-7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372758" y="200240"/>
            <a:ext cx="12848639" cy="24415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2.1.Market Research</a:t>
            </a:r>
          </a:p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 Understanding Our Audience</a:t>
            </a:r>
          </a:p>
          <a:p>
            <a:pPr marL="0" lvl="0" indent="0" algn="ctr">
              <a:lnSpc>
                <a:spcPts val="6500"/>
              </a:lnSpc>
            </a:pPr>
            <a:endParaRPr lang="en-US" sz="5000" b="1" dirty="0">
              <a:solidFill>
                <a:srgbClr val="F8F4F4"/>
              </a:solidFill>
              <a:latin typeface="Nourd Bold"/>
              <a:ea typeface="Nourd Bold"/>
              <a:cs typeface="Nourd Bold"/>
              <a:sym typeface="Nourd 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441523" y="3583250"/>
            <a:ext cx="8045331" cy="5140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b="1" dirty="0">
                <a:solidFill>
                  <a:srgbClr val="FF0000"/>
                </a:solidFill>
                <a:latin typeface="Rubik Bold"/>
                <a:ea typeface="Rubik Bold"/>
                <a:cs typeface="Rubik Bold"/>
                <a:sym typeface="Rubik Bold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Rubik Bold"/>
                <a:ea typeface="Rubik Bold"/>
                <a:cs typeface="Rubik Bold"/>
                <a:sym typeface="Rubik Bold"/>
              </a:rPr>
              <a:t>Primary survey</a:t>
            </a: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: 19 participants:</a:t>
            </a:r>
          </a:p>
          <a:p>
            <a:pPr algn="ctr">
              <a:lnSpc>
                <a:spcPts val="3079"/>
              </a:lnSpc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76.5% of locals buy dairy/eggs weekly</a:t>
            </a:r>
          </a:p>
          <a:p>
            <a:pPr algn="ctr">
              <a:lnSpc>
                <a:spcPts val="3079"/>
              </a:lnSpc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70.6% would support small farms</a:t>
            </a:r>
          </a:p>
          <a:p>
            <a:pPr marL="474979" lvl="1" indent="-237490" algn="ctr">
              <a:lnSpc>
                <a:spcPts val="3079"/>
              </a:lnSpc>
              <a:buFont typeface="Arial"/>
              <a:buChar char="•"/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Most buy from supermarkets ; our local offer is a strong alternative</a:t>
            </a:r>
          </a:p>
          <a:p>
            <a:pPr algn="ctr">
              <a:lnSpc>
                <a:spcPts val="3079"/>
              </a:lnSpc>
            </a:pPr>
            <a:endParaRPr lang="en-US" sz="21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algn="ctr">
              <a:lnSpc>
                <a:spcPts val="3079"/>
              </a:lnSpc>
            </a:pPr>
            <a:endParaRPr lang="en-US" sz="21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marL="474979" lvl="1" indent="-237490" algn="ctr">
              <a:lnSpc>
                <a:spcPts val="3079"/>
              </a:lnSpc>
              <a:buFont typeface="Arial"/>
              <a:buChar char="•"/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Top customer values: </a:t>
            </a:r>
            <a:r>
              <a:rPr lang="en-US" sz="2199" b="1" dirty="0">
                <a:solidFill>
                  <a:srgbClr val="97BCC7"/>
                </a:solidFill>
                <a:latin typeface="Rubik Bold"/>
                <a:ea typeface="Rubik Bold"/>
                <a:cs typeface="Rubik Bold"/>
                <a:sym typeface="Rubik Bold"/>
              </a:rPr>
              <a:t>quality</a:t>
            </a: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(70.6%), </a:t>
            </a:r>
            <a:r>
              <a:rPr lang="en-US" sz="2199" b="1" dirty="0">
                <a:solidFill>
                  <a:srgbClr val="97BCC7"/>
                </a:solidFill>
                <a:latin typeface="Rubik Bold"/>
                <a:ea typeface="Rubik Bold"/>
                <a:cs typeface="Rubik Bold"/>
                <a:sym typeface="Rubik Bold"/>
              </a:rPr>
              <a:t>price</a:t>
            </a: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(64.7%), </a:t>
            </a:r>
            <a:r>
              <a:rPr lang="en-US" sz="2199" b="1" dirty="0">
                <a:solidFill>
                  <a:srgbClr val="97BCC7"/>
                </a:solidFill>
                <a:latin typeface="Rubik Bold"/>
                <a:ea typeface="Rubik Bold"/>
                <a:cs typeface="Rubik Bold"/>
                <a:sym typeface="Rubik Bold"/>
              </a:rPr>
              <a:t>taste</a:t>
            </a: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(41.2%)</a:t>
            </a:r>
          </a:p>
          <a:p>
            <a:pPr algn="ctr">
              <a:lnSpc>
                <a:spcPts val="3079"/>
              </a:lnSpc>
            </a:pPr>
            <a:endParaRPr lang="en-US" sz="21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marL="474979" lvl="1" indent="-237490" algn="ctr">
              <a:lnSpc>
                <a:spcPts val="3079"/>
              </a:lnSpc>
              <a:buFont typeface="Arial"/>
              <a:buChar char="•"/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Digital discovery: </a:t>
            </a:r>
            <a:r>
              <a:rPr lang="en-US" sz="2199" b="1" dirty="0">
                <a:solidFill>
                  <a:srgbClr val="FFBA67"/>
                </a:solidFill>
                <a:latin typeface="Rubik Bold"/>
                <a:ea typeface="Rubik Bold"/>
                <a:cs typeface="Rubik Bold"/>
                <a:sym typeface="Rubik Bold"/>
              </a:rPr>
              <a:t>Instagram</a:t>
            </a: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(41.2%), </a:t>
            </a:r>
            <a:r>
              <a:rPr lang="en-US" sz="2199" b="1" dirty="0">
                <a:solidFill>
                  <a:srgbClr val="E1C340"/>
                </a:solidFill>
                <a:latin typeface="Rubik Bold"/>
                <a:ea typeface="Rubik Bold"/>
                <a:cs typeface="Rubik Bold"/>
                <a:sym typeface="Rubik Bold"/>
              </a:rPr>
              <a:t>Facebook</a:t>
            </a: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(35.3%)</a:t>
            </a:r>
          </a:p>
          <a:p>
            <a:pPr algn="ctr">
              <a:lnSpc>
                <a:spcPts val="3079"/>
              </a:lnSpc>
            </a:pPr>
            <a:r>
              <a:rPr lang="en-US" sz="2199" b="1" dirty="0">
                <a:solidFill>
                  <a:srgbClr val="F8F4F4"/>
                </a:solidFill>
                <a:latin typeface="Rubik Bold"/>
                <a:ea typeface="Rubik Bold"/>
                <a:cs typeface="Rubik Bold"/>
                <a:sym typeface="Rubik Bold"/>
              </a:rPr>
              <a:t> (Source: our primary survey)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1872" y="1028700"/>
            <a:ext cx="17284256" cy="2234091"/>
            <a:chOff x="0" y="0"/>
            <a:chExt cx="4552232" cy="5884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2232" cy="588403"/>
            </a:xfrm>
            <a:custGeom>
              <a:avLst/>
              <a:gdLst/>
              <a:ahLst/>
              <a:cxnLst/>
              <a:rect l="l" t="t" r="r" b="b"/>
              <a:pathLst>
                <a:path w="4552232" h="58840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566007"/>
                  </a:lnTo>
                  <a:cubicBezTo>
                    <a:pt x="4552232" y="578376"/>
                    <a:pt x="4542205" y="588403"/>
                    <a:pt x="4529836" y="588403"/>
                  </a:cubicBezTo>
                  <a:lnTo>
                    <a:pt x="22396" y="588403"/>
                  </a:lnTo>
                  <a:cubicBezTo>
                    <a:pt x="10027" y="588403"/>
                    <a:pt x="0" y="578376"/>
                    <a:pt x="0" y="56600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52232" cy="636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1872" y="3262791"/>
            <a:ext cx="17284256" cy="5961257"/>
            <a:chOff x="0" y="0"/>
            <a:chExt cx="4552232" cy="157004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52232" cy="1570043"/>
            </a:xfrm>
            <a:custGeom>
              <a:avLst/>
              <a:gdLst/>
              <a:ahLst/>
              <a:cxnLst/>
              <a:rect l="l" t="t" r="r" b="b"/>
              <a:pathLst>
                <a:path w="4552232" h="157004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1547647"/>
                  </a:lnTo>
                  <a:cubicBezTo>
                    <a:pt x="4552232" y="1560016"/>
                    <a:pt x="4542205" y="1570043"/>
                    <a:pt x="4529836" y="1570043"/>
                  </a:cubicBezTo>
                  <a:lnTo>
                    <a:pt x="22396" y="1570043"/>
                  </a:lnTo>
                  <a:cubicBezTo>
                    <a:pt x="10027" y="1570043"/>
                    <a:pt x="0" y="1560016"/>
                    <a:pt x="0" y="154764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552232" cy="16176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471083">
            <a:off x="787073" y="146911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5211190" y="2145745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579787" y="8556407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7"/>
                </a:lnTo>
                <a:lnTo>
                  <a:pt x="0" y="804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12111577" y="4011930"/>
            <a:ext cx="5147723" cy="5246370"/>
            <a:chOff x="0" y="0"/>
            <a:chExt cx="697827" cy="711200"/>
          </a:xfrm>
        </p:grpSpPr>
        <p:sp>
          <p:nvSpPr>
            <p:cNvPr id="12" name="Freeform 12"/>
            <p:cNvSpPr/>
            <p:nvPr/>
          </p:nvSpPr>
          <p:spPr>
            <a:xfrm>
              <a:off x="-33680" y="-8369"/>
              <a:ext cx="739973" cy="719569"/>
            </a:xfrm>
            <a:custGeom>
              <a:avLst/>
              <a:gdLst/>
              <a:ahLst/>
              <a:cxnLst/>
              <a:rect l="l" t="t" r="r" b="b"/>
              <a:pathLst>
                <a:path w="739973" h="719569">
                  <a:moveTo>
                    <a:pt x="61345" y="121927"/>
                  </a:moveTo>
                  <a:cubicBezTo>
                    <a:pt x="0" y="230500"/>
                    <a:pt x="44626" y="336178"/>
                    <a:pt x="94720" y="392266"/>
                  </a:cubicBezTo>
                  <a:lnTo>
                    <a:pt x="387614" y="719569"/>
                  </a:lnTo>
                  <a:lnTo>
                    <a:pt x="674326" y="393436"/>
                  </a:lnTo>
                  <a:cubicBezTo>
                    <a:pt x="720917" y="333099"/>
                    <a:pt x="739973" y="269099"/>
                    <a:pt x="728857" y="197834"/>
                  </a:cubicBezTo>
                  <a:cubicBezTo>
                    <a:pt x="715156" y="99251"/>
                    <a:pt x="645410" y="22767"/>
                    <a:pt x="559250" y="11845"/>
                  </a:cubicBezTo>
                  <a:cubicBezTo>
                    <a:pt x="506407" y="5218"/>
                    <a:pt x="455360" y="22636"/>
                    <a:pt x="415519" y="61198"/>
                  </a:cubicBezTo>
                  <a:cubicBezTo>
                    <a:pt x="404796" y="71573"/>
                    <a:pt x="395211" y="83173"/>
                    <a:pt x="386858" y="95780"/>
                  </a:cubicBezTo>
                  <a:cubicBezTo>
                    <a:pt x="376947" y="81425"/>
                    <a:pt x="365326" y="68294"/>
                    <a:pt x="352182" y="56657"/>
                  </a:cubicBezTo>
                  <a:cubicBezTo>
                    <a:pt x="306367" y="16102"/>
                    <a:pt x="248048" y="0"/>
                    <a:pt x="192030" y="12523"/>
                  </a:cubicBezTo>
                  <a:cubicBezTo>
                    <a:pt x="138974" y="24461"/>
                    <a:pt x="91352" y="64323"/>
                    <a:pt x="61345" y="121927"/>
                  </a:cubicBezTo>
                  <a:close/>
                </a:path>
              </a:pathLst>
            </a:custGeom>
            <a:blipFill>
              <a:blip r:embed="rId8"/>
              <a:stretch>
                <a:fillRect l="301" t="-719" r="62" b="-7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372758" y="200240"/>
            <a:ext cx="12848639" cy="24415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2.1.Market Research</a:t>
            </a:r>
          </a:p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 Understanding Our Audience</a:t>
            </a:r>
          </a:p>
          <a:p>
            <a:pPr marL="0" lvl="0" indent="0" algn="ctr">
              <a:lnSpc>
                <a:spcPts val="6500"/>
              </a:lnSpc>
            </a:pPr>
            <a:endParaRPr lang="en-US" sz="5000" b="1" dirty="0">
              <a:solidFill>
                <a:srgbClr val="F8F4F4"/>
              </a:solidFill>
              <a:latin typeface="Nourd Bold"/>
              <a:ea typeface="Nourd Bold"/>
              <a:cs typeface="Nourd Bold"/>
              <a:sym typeface="Nourd Bold"/>
            </a:endParaRPr>
          </a:p>
        </p:txBody>
      </p:sp>
      <p:pic>
        <p:nvPicPr>
          <p:cNvPr id="26" name="Picture 25" descr="A screenshot of a computer&#10;&#10;Description automatically generated">
            <a:extLst>
              <a:ext uri="{FF2B5EF4-FFF2-40B4-BE49-F238E27FC236}">
                <a16:creationId xmlns:a16="http://schemas.microsoft.com/office/drawing/2014/main" id="{27EE35B6-C200-859C-E991-5F827F73AF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11" y="1761063"/>
            <a:ext cx="6599366" cy="4378261"/>
          </a:xfrm>
          <a:prstGeom prst="rect">
            <a:avLst/>
          </a:prstGeom>
        </p:spPr>
      </p:pic>
      <p:pic>
        <p:nvPicPr>
          <p:cNvPr id="28" name="Picture 27" descr="A screenshot of a computer&#10;&#10;Description automatically generated">
            <a:extLst>
              <a:ext uri="{FF2B5EF4-FFF2-40B4-BE49-F238E27FC236}">
                <a16:creationId xmlns:a16="http://schemas.microsoft.com/office/drawing/2014/main" id="{CD940DFF-2B83-9877-EAB4-193BBC4776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0353" y="1774467"/>
            <a:ext cx="6624889" cy="4364858"/>
          </a:xfrm>
          <a:prstGeom prst="rect">
            <a:avLst/>
          </a:prstGeom>
        </p:spPr>
      </p:pic>
      <p:pic>
        <p:nvPicPr>
          <p:cNvPr id="30" name="Picture 29" descr="A screenshot of a computer&#10;&#10;Description automatically generated">
            <a:extLst>
              <a:ext uri="{FF2B5EF4-FFF2-40B4-BE49-F238E27FC236}">
                <a16:creationId xmlns:a16="http://schemas.microsoft.com/office/drawing/2014/main" id="{EC6221A1-70B5-BE99-92BF-F3497A8514E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854" y="5333017"/>
            <a:ext cx="6767273" cy="469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37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1872" y="1028700"/>
            <a:ext cx="17284256" cy="2234091"/>
            <a:chOff x="0" y="0"/>
            <a:chExt cx="4552232" cy="5884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2232" cy="588403"/>
            </a:xfrm>
            <a:custGeom>
              <a:avLst/>
              <a:gdLst/>
              <a:ahLst/>
              <a:cxnLst/>
              <a:rect l="l" t="t" r="r" b="b"/>
              <a:pathLst>
                <a:path w="4552232" h="58840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566007"/>
                  </a:lnTo>
                  <a:cubicBezTo>
                    <a:pt x="4552232" y="578376"/>
                    <a:pt x="4542205" y="588403"/>
                    <a:pt x="4529836" y="588403"/>
                  </a:cubicBezTo>
                  <a:lnTo>
                    <a:pt x="22396" y="588403"/>
                  </a:lnTo>
                  <a:cubicBezTo>
                    <a:pt x="10027" y="588403"/>
                    <a:pt x="0" y="578376"/>
                    <a:pt x="0" y="56600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52232" cy="636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1872" y="3262791"/>
            <a:ext cx="17284256" cy="5961257"/>
            <a:chOff x="0" y="0"/>
            <a:chExt cx="4552232" cy="157004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52232" cy="1570043"/>
            </a:xfrm>
            <a:custGeom>
              <a:avLst/>
              <a:gdLst/>
              <a:ahLst/>
              <a:cxnLst/>
              <a:rect l="l" t="t" r="r" b="b"/>
              <a:pathLst>
                <a:path w="4552232" h="157004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1547647"/>
                  </a:lnTo>
                  <a:cubicBezTo>
                    <a:pt x="4552232" y="1560016"/>
                    <a:pt x="4542205" y="1570043"/>
                    <a:pt x="4529836" y="1570043"/>
                  </a:cubicBezTo>
                  <a:lnTo>
                    <a:pt x="22396" y="1570043"/>
                  </a:lnTo>
                  <a:cubicBezTo>
                    <a:pt x="10027" y="1570043"/>
                    <a:pt x="0" y="1560016"/>
                    <a:pt x="0" y="154764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552232" cy="16176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471083">
            <a:off x="787073" y="146911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5211190" y="2145745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579787" y="8556407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7"/>
                </a:lnTo>
                <a:lnTo>
                  <a:pt x="0" y="804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12111577" y="4011930"/>
            <a:ext cx="5147723" cy="5246370"/>
            <a:chOff x="0" y="0"/>
            <a:chExt cx="697827" cy="711200"/>
          </a:xfrm>
        </p:grpSpPr>
        <p:sp>
          <p:nvSpPr>
            <p:cNvPr id="12" name="Freeform 12"/>
            <p:cNvSpPr/>
            <p:nvPr/>
          </p:nvSpPr>
          <p:spPr>
            <a:xfrm>
              <a:off x="-33680" y="-8369"/>
              <a:ext cx="739973" cy="719569"/>
            </a:xfrm>
            <a:custGeom>
              <a:avLst/>
              <a:gdLst/>
              <a:ahLst/>
              <a:cxnLst/>
              <a:rect l="l" t="t" r="r" b="b"/>
              <a:pathLst>
                <a:path w="739973" h="719569">
                  <a:moveTo>
                    <a:pt x="61345" y="121927"/>
                  </a:moveTo>
                  <a:cubicBezTo>
                    <a:pt x="0" y="230500"/>
                    <a:pt x="44626" y="336178"/>
                    <a:pt x="94720" y="392266"/>
                  </a:cubicBezTo>
                  <a:lnTo>
                    <a:pt x="387614" y="719569"/>
                  </a:lnTo>
                  <a:lnTo>
                    <a:pt x="674326" y="393436"/>
                  </a:lnTo>
                  <a:cubicBezTo>
                    <a:pt x="720917" y="333099"/>
                    <a:pt x="739973" y="269099"/>
                    <a:pt x="728857" y="197834"/>
                  </a:cubicBezTo>
                  <a:cubicBezTo>
                    <a:pt x="715156" y="99251"/>
                    <a:pt x="645410" y="22767"/>
                    <a:pt x="559250" y="11845"/>
                  </a:cubicBezTo>
                  <a:cubicBezTo>
                    <a:pt x="506407" y="5218"/>
                    <a:pt x="455360" y="22636"/>
                    <a:pt x="415519" y="61198"/>
                  </a:cubicBezTo>
                  <a:cubicBezTo>
                    <a:pt x="404796" y="71573"/>
                    <a:pt x="395211" y="83173"/>
                    <a:pt x="386858" y="95780"/>
                  </a:cubicBezTo>
                  <a:cubicBezTo>
                    <a:pt x="376947" y="81425"/>
                    <a:pt x="365326" y="68294"/>
                    <a:pt x="352182" y="56657"/>
                  </a:cubicBezTo>
                  <a:cubicBezTo>
                    <a:pt x="306367" y="16102"/>
                    <a:pt x="248048" y="0"/>
                    <a:pt x="192030" y="12523"/>
                  </a:cubicBezTo>
                  <a:cubicBezTo>
                    <a:pt x="138974" y="24461"/>
                    <a:pt x="91352" y="64323"/>
                    <a:pt x="61345" y="121927"/>
                  </a:cubicBezTo>
                  <a:close/>
                </a:path>
              </a:pathLst>
            </a:custGeom>
            <a:blipFill>
              <a:blip r:embed="rId8"/>
              <a:stretch>
                <a:fillRect l="301" t="-719" r="62" b="-7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372758" y="200240"/>
            <a:ext cx="12848639" cy="24415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2.1.Market Research</a:t>
            </a:r>
          </a:p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 Understanding Our Audience</a:t>
            </a:r>
          </a:p>
          <a:p>
            <a:pPr marL="0" lvl="0" indent="0" algn="ctr">
              <a:lnSpc>
                <a:spcPts val="6500"/>
              </a:lnSpc>
            </a:pPr>
            <a:endParaRPr lang="en-US" sz="5000" b="1" dirty="0">
              <a:solidFill>
                <a:srgbClr val="F8F4F4"/>
              </a:solidFill>
              <a:latin typeface="Nourd Bold"/>
              <a:ea typeface="Nourd Bold"/>
              <a:cs typeface="Nourd Bold"/>
              <a:sym typeface="Nourd Bold"/>
            </a:endParaRPr>
          </a:p>
        </p:txBody>
      </p:sp>
      <p:pic>
        <p:nvPicPr>
          <p:cNvPr id="16" name="Picture 15" descr="A screenshot of a computer&#10;&#10;Description automatically generated">
            <a:extLst>
              <a:ext uri="{FF2B5EF4-FFF2-40B4-BE49-F238E27FC236}">
                <a16:creationId xmlns:a16="http://schemas.microsoft.com/office/drawing/2014/main" id="{5220809F-288E-5AD9-F7BD-8A05C9FA92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59" y="2000648"/>
            <a:ext cx="5684129" cy="4344449"/>
          </a:xfrm>
          <a:prstGeom prst="rect">
            <a:avLst/>
          </a:prstGeom>
        </p:spPr>
      </p:pic>
      <p:pic>
        <p:nvPicPr>
          <p:cNvPr id="18" name="Picture 17" descr="A screenshot of a computer&#10;&#10;Description automatically generated">
            <a:extLst>
              <a:ext uri="{FF2B5EF4-FFF2-40B4-BE49-F238E27FC236}">
                <a16:creationId xmlns:a16="http://schemas.microsoft.com/office/drawing/2014/main" id="{2F7DEDE1-886D-C013-C6EC-7FD5D80BB4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551" y="1967966"/>
            <a:ext cx="7772400" cy="4344449"/>
          </a:xfrm>
          <a:prstGeom prst="rect">
            <a:avLst/>
          </a:prstGeom>
        </p:spPr>
      </p:pic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id="{FC652B29-3617-4EAC-D361-E3368CB9788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335" y="5535273"/>
            <a:ext cx="6306052" cy="447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4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01872" y="1028700"/>
            <a:ext cx="17284256" cy="2234091"/>
            <a:chOff x="0" y="0"/>
            <a:chExt cx="4552232" cy="5884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2232" cy="588403"/>
            </a:xfrm>
            <a:custGeom>
              <a:avLst/>
              <a:gdLst/>
              <a:ahLst/>
              <a:cxnLst/>
              <a:rect l="l" t="t" r="r" b="b"/>
              <a:pathLst>
                <a:path w="4552232" h="58840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566007"/>
                  </a:lnTo>
                  <a:cubicBezTo>
                    <a:pt x="4552232" y="578376"/>
                    <a:pt x="4542205" y="588403"/>
                    <a:pt x="4529836" y="588403"/>
                  </a:cubicBezTo>
                  <a:lnTo>
                    <a:pt x="22396" y="588403"/>
                  </a:lnTo>
                  <a:cubicBezTo>
                    <a:pt x="10027" y="588403"/>
                    <a:pt x="0" y="578376"/>
                    <a:pt x="0" y="56600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52232" cy="6360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1872" y="3262791"/>
            <a:ext cx="17284256" cy="5961257"/>
            <a:chOff x="0" y="0"/>
            <a:chExt cx="4552232" cy="157004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52232" cy="1570043"/>
            </a:xfrm>
            <a:custGeom>
              <a:avLst/>
              <a:gdLst/>
              <a:ahLst/>
              <a:cxnLst/>
              <a:rect l="l" t="t" r="r" b="b"/>
              <a:pathLst>
                <a:path w="4552232" h="1570043">
                  <a:moveTo>
                    <a:pt x="22396" y="0"/>
                  </a:moveTo>
                  <a:lnTo>
                    <a:pt x="4529836" y="0"/>
                  </a:lnTo>
                  <a:cubicBezTo>
                    <a:pt x="4535776" y="0"/>
                    <a:pt x="4541472" y="2360"/>
                    <a:pt x="4545673" y="6560"/>
                  </a:cubicBezTo>
                  <a:cubicBezTo>
                    <a:pt x="4549873" y="10760"/>
                    <a:pt x="4552232" y="16456"/>
                    <a:pt x="4552232" y="22396"/>
                  </a:cubicBezTo>
                  <a:lnTo>
                    <a:pt x="4552232" y="1547647"/>
                  </a:lnTo>
                  <a:cubicBezTo>
                    <a:pt x="4552232" y="1560016"/>
                    <a:pt x="4542205" y="1570043"/>
                    <a:pt x="4529836" y="1570043"/>
                  </a:cubicBezTo>
                  <a:lnTo>
                    <a:pt x="22396" y="1570043"/>
                  </a:lnTo>
                  <a:cubicBezTo>
                    <a:pt x="10027" y="1570043"/>
                    <a:pt x="0" y="1560016"/>
                    <a:pt x="0" y="1547647"/>
                  </a:cubicBezTo>
                  <a:lnTo>
                    <a:pt x="0" y="22396"/>
                  </a:lnTo>
                  <a:cubicBezTo>
                    <a:pt x="0" y="10027"/>
                    <a:pt x="10027" y="0"/>
                    <a:pt x="22396" y="0"/>
                  </a:cubicBezTo>
                  <a:close/>
                </a:path>
              </a:pathLst>
            </a:custGeom>
            <a:solidFill>
              <a:srgbClr val="F1A87A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552232" cy="16176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471083">
            <a:off x="787073" y="1469112"/>
            <a:ext cx="1429559" cy="1063072"/>
          </a:xfrm>
          <a:custGeom>
            <a:avLst/>
            <a:gdLst/>
            <a:ahLst/>
            <a:cxnLst/>
            <a:rect l="l" t="t" r="r" b="b"/>
            <a:pathLst>
              <a:path w="1429559" h="1063072">
                <a:moveTo>
                  <a:pt x="0" y="0"/>
                </a:moveTo>
                <a:lnTo>
                  <a:pt x="1429559" y="0"/>
                </a:lnTo>
                <a:lnTo>
                  <a:pt x="1429559" y="1063072"/>
                </a:lnTo>
                <a:lnTo>
                  <a:pt x="0" y="1063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5211190" y="2145745"/>
            <a:ext cx="2965050" cy="1444788"/>
          </a:xfrm>
          <a:custGeom>
            <a:avLst/>
            <a:gdLst/>
            <a:ahLst/>
            <a:cxnLst/>
            <a:rect l="l" t="t" r="r" b="b"/>
            <a:pathLst>
              <a:path w="2965050" h="1444788">
                <a:moveTo>
                  <a:pt x="0" y="0"/>
                </a:moveTo>
                <a:lnTo>
                  <a:pt x="2965050" y="0"/>
                </a:lnTo>
                <a:lnTo>
                  <a:pt x="2965050" y="1444788"/>
                </a:lnTo>
                <a:lnTo>
                  <a:pt x="0" y="144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579787" y="8556407"/>
            <a:ext cx="3847114" cy="804397"/>
          </a:xfrm>
          <a:custGeom>
            <a:avLst/>
            <a:gdLst/>
            <a:ahLst/>
            <a:cxnLst/>
            <a:rect l="l" t="t" r="r" b="b"/>
            <a:pathLst>
              <a:path w="3847114" h="804397">
                <a:moveTo>
                  <a:pt x="0" y="0"/>
                </a:moveTo>
                <a:lnTo>
                  <a:pt x="3847115" y="0"/>
                </a:lnTo>
                <a:lnTo>
                  <a:pt x="3847115" y="804397"/>
                </a:lnTo>
                <a:lnTo>
                  <a:pt x="0" y="804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12111577" y="4011930"/>
            <a:ext cx="5147723" cy="5246370"/>
            <a:chOff x="0" y="0"/>
            <a:chExt cx="697827" cy="711200"/>
          </a:xfrm>
        </p:grpSpPr>
        <p:sp>
          <p:nvSpPr>
            <p:cNvPr id="12" name="Freeform 12"/>
            <p:cNvSpPr/>
            <p:nvPr/>
          </p:nvSpPr>
          <p:spPr>
            <a:xfrm>
              <a:off x="-33680" y="-8369"/>
              <a:ext cx="739973" cy="719569"/>
            </a:xfrm>
            <a:custGeom>
              <a:avLst/>
              <a:gdLst/>
              <a:ahLst/>
              <a:cxnLst/>
              <a:rect l="l" t="t" r="r" b="b"/>
              <a:pathLst>
                <a:path w="739973" h="719569">
                  <a:moveTo>
                    <a:pt x="61345" y="121927"/>
                  </a:moveTo>
                  <a:cubicBezTo>
                    <a:pt x="0" y="230500"/>
                    <a:pt x="44626" y="336178"/>
                    <a:pt x="94720" y="392266"/>
                  </a:cubicBezTo>
                  <a:lnTo>
                    <a:pt x="387614" y="719569"/>
                  </a:lnTo>
                  <a:lnTo>
                    <a:pt x="674326" y="393436"/>
                  </a:lnTo>
                  <a:cubicBezTo>
                    <a:pt x="720917" y="333099"/>
                    <a:pt x="739973" y="269099"/>
                    <a:pt x="728857" y="197834"/>
                  </a:cubicBezTo>
                  <a:cubicBezTo>
                    <a:pt x="715156" y="99251"/>
                    <a:pt x="645410" y="22767"/>
                    <a:pt x="559250" y="11845"/>
                  </a:cubicBezTo>
                  <a:cubicBezTo>
                    <a:pt x="506407" y="5218"/>
                    <a:pt x="455360" y="22636"/>
                    <a:pt x="415519" y="61198"/>
                  </a:cubicBezTo>
                  <a:cubicBezTo>
                    <a:pt x="404796" y="71573"/>
                    <a:pt x="395211" y="83173"/>
                    <a:pt x="386858" y="95780"/>
                  </a:cubicBezTo>
                  <a:cubicBezTo>
                    <a:pt x="376947" y="81425"/>
                    <a:pt x="365326" y="68294"/>
                    <a:pt x="352182" y="56657"/>
                  </a:cubicBezTo>
                  <a:cubicBezTo>
                    <a:pt x="306367" y="16102"/>
                    <a:pt x="248048" y="0"/>
                    <a:pt x="192030" y="12523"/>
                  </a:cubicBezTo>
                  <a:cubicBezTo>
                    <a:pt x="138974" y="24461"/>
                    <a:pt x="91352" y="64323"/>
                    <a:pt x="61345" y="121927"/>
                  </a:cubicBezTo>
                  <a:close/>
                </a:path>
              </a:pathLst>
            </a:custGeom>
            <a:blipFill>
              <a:blip r:embed="rId8"/>
              <a:stretch>
                <a:fillRect l="301" t="-719" r="62" b="-7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372758" y="200240"/>
            <a:ext cx="12848639" cy="24415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2.1.Market Research</a:t>
            </a:r>
          </a:p>
          <a:p>
            <a:pPr algn="ctr">
              <a:lnSpc>
                <a:spcPts val="6500"/>
              </a:lnSpc>
            </a:pPr>
            <a:r>
              <a:rPr lang="en-US" sz="5000" b="1" dirty="0">
                <a:solidFill>
                  <a:srgbClr val="F8F4F4"/>
                </a:solidFill>
                <a:latin typeface="Nourd Bold"/>
                <a:ea typeface="Nourd Bold"/>
                <a:cs typeface="Nourd Bold"/>
                <a:sym typeface="Nourd Bold"/>
              </a:rPr>
              <a:t> Understanding Our Audience</a:t>
            </a:r>
          </a:p>
          <a:p>
            <a:pPr marL="0" lvl="0" indent="0" algn="ctr">
              <a:lnSpc>
                <a:spcPts val="6500"/>
              </a:lnSpc>
            </a:pPr>
            <a:endParaRPr lang="en-US" sz="5000" b="1" dirty="0">
              <a:solidFill>
                <a:srgbClr val="F8F4F4"/>
              </a:solidFill>
              <a:latin typeface="Nourd Bold"/>
              <a:ea typeface="Nourd Bold"/>
              <a:cs typeface="Nourd Bold"/>
              <a:sym typeface="Nourd 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441523" y="3583250"/>
            <a:ext cx="8045331" cy="3549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GB" sz="3600" b="1" dirty="0">
                <a:solidFill>
                  <a:srgbClr val="FF0000"/>
                </a:solidFill>
              </a:rPr>
              <a:t>Secondary Survey:</a:t>
            </a:r>
            <a:br>
              <a:rPr lang="en-GB" sz="3600" dirty="0">
                <a:solidFill>
                  <a:srgbClr val="FF0000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>According to the </a:t>
            </a:r>
            <a:r>
              <a:rPr lang="en-GB" sz="2400" b="1" dirty="0">
                <a:solidFill>
                  <a:schemeClr val="bg1"/>
                </a:solidFill>
              </a:rPr>
              <a:t>Food Standards Agency (2023)</a:t>
            </a:r>
            <a:r>
              <a:rPr lang="en-GB" sz="2400" dirty="0">
                <a:solidFill>
                  <a:schemeClr val="bg1"/>
                </a:solidFill>
              </a:rPr>
              <a:t>, consumer trends show increasing interest in food provenance, quality, and supporting local producers. This supports our findings that </a:t>
            </a:r>
            <a:r>
              <a:rPr lang="en-GB" sz="2400" b="1" dirty="0">
                <a:solidFill>
                  <a:schemeClr val="bg1"/>
                </a:solidFill>
              </a:rPr>
              <a:t>70.6% of local respondents prioritize quality</a:t>
            </a:r>
            <a:r>
              <a:rPr lang="en-GB" sz="2400" dirty="0">
                <a:solidFill>
                  <a:schemeClr val="bg1"/>
                </a:solidFill>
              </a:rPr>
              <a:t>, and </a:t>
            </a:r>
            <a:r>
              <a:rPr lang="en-GB" sz="2400" b="1" dirty="0">
                <a:solidFill>
                  <a:schemeClr val="bg1"/>
                </a:solidFill>
              </a:rPr>
              <a:t>70.6% would support small farms</a:t>
            </a:r>
            <a:r>
              <a:rPr lang="en-GB" sz="2400" dirty="0">
                <a:solidFill>
                  <a:schemeClr val="bg1"/>
                </a:solidFill>
              </a:rPr>
              <a:t>. National data also confirms the continued dominance of </a:t>
            </a:r>
            <a:r>
              <a:rPr lang="en-GB" sz="2400" b="1" dirty="0">
                <a:solidFill>
                  <a:schemeClr val="bg1"/>
                </a:solidFill>
              </a:rPr>
              <a:t>supermarkets</a:t>
            </a:r>
            <a:r>
              <a:rPr lang="en-GB" sz="2400" dirty="0">
                <a:solidFill>
                  <a:schemeClr val="bg1"/>
                </a:solidFill>
              </a:rPr>
              <a:t> as main purchase points, which our local offering aims to complement.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endParaRPr lang="en-US" sz="2199" b="1" dirty="0">
              <a:solidFill>
                <a:srgbClr val="F8F4F4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</p:spTree>
    <p:extLst>
      <p:ext uri="{BB962C8B-B14F-4D97-AF65-F5344CB8AC3E}">
        <p14:creationId xmlns:p14="http://schemas.microsoft.com/office/powerpoint/2010/main" val="254670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591437" y="6752981"/>
            <a:ext cx="1105127" cy="472191"/>
          </a:xfrm>
          <a:custGeom>
            <a:avLst/>
            <a:gdLst/>
            <a:ahLst/>
            <a:cxnLst/>
            <a:rect l="l" t="t" r="r" b="b"/>
            <a:pathLst>
              <a:path w="1105127" h="472191">
                <a:moveTo>
                  <a:pt x="0" y="0"/>
                </a:moveTo>
                <a:lnTo>
                  <a:pt x="1105126" y="0"/>
                </a:lnTo>
                <a:lnTo>
                  <a:pt x="1105126" y="472191"/>
                </a:lnTo>
                <a:lnTo>
                  <a:pt x="0" y="4721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8193340" y="5479159"/>
            <a:ext cx="6947371" cy="4341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We’ll use the £50,000 to:</a:t>
            </a:r>
          </a:p>
          <a:p>
            <a:pPr algn="ctr">
              <a:lnSpc>
                <a:spcPts val="4759"/>
              </a:lnSpc>
            </a:pPr>
            <a:endParaRPr lang="en-US" sz="33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    Expand goat cheese production</a:t>
            </a:r>
          </a:p>
          <a:p>
            <a:pPr algn="ctr">
              <a:lnSpc>
                <a:spcPts val="3499"/>
              </a:lnSpc>
            </a:pPr>
            <a:endParaRPr lang="en-US" sz="2499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marL="1079496" lvl="2" indent="-359832" algn="ctr">
              <a:lnSpc>
                <a:spcPts val="3499"/>
              </a:lnSpc>
              <a:buFont typeface="Arial"/>
              <a:buChar char="⚬"/>
            </a:pP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   Train in advanced cheese techniques</a:t>
            </a:r>
          </a:p>
          <a:p>
            <a:pPr algn="ctr">
              <a:lnSpc>
                <a:spcPts val="3499"/>
              </a:lnSpc>
            </a:pPr>
            <a:endParaRPr lang="en-US" sz="2499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499"/>
              </a:lnSpc>
            </a:pP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                Upgrade eco equipment and boost digital marketing reach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8591437" y="7651494"/>
            <a:ext cx="942421" cy="402671"/>
          </a:xfrm>
          <a:custGeom>
            <a:avLst/>
            <a:gdLst/>
            <a:ahLst/>
            <a:cxnLst/>
            <a:rect l="l" t="t" r="r" b="b"/>
            <a:pathLst>
              <a:path w="942421" h="402671">
                <a:moveTo>
                  <a:pt x="0" y="0"/>
                </a:moveTo>
                <a:lnTo>
                  <a:pt x="942420" y="0"/>
                </a:lnTo>
                <a:lnTo>
                  <a:pt x="942420" y="402671"/>
                </a:lnTo>
                <a:lnTo>
                  <a:pt x="0" y="4026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8591437" y="8552310"/>
            <a:ext cx="1105127" cy="472191"/>
          </a:xfrm>
          <a:custGeom>
            <a:avLst/>
            <a:gdLst/>
            <a:ahLst/>
            <a:cxnLst/>
            <a:rect l="l" t="t" r="r" b="b"/>
            <a:pathLst>
              <a:path w="1105127" h="472191">
                <a:moveTo>
                  <a:pt x="0" y="0"/>
                </a:moveTo>
                <a:lnTo>
                  <a:pt x="1105126" y="0"/>
                </a:lnTo>
                <a:lnTo>
                  <a:pt x="1105126" y="472191"/>
                </a:lnTo>
                <a:lnTo>
                  <a:pt x="0" y="4721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3798140" y="4436453"/>
            <a:ext cx="1886278" cy="1924774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749102" y="191016"/>
            <a:ext cx="6947371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59"/>
              </a:lnSpc>
            </a:pPr>
            <a:r>
              <a:rPr lang="en-US" sz="43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3.Why You Should Invest</a:t>
            </a:r>
          </a:p>
          <a:p>
            <a:pPr algn="ctr">
              <a:lnSpc>
                <a:spcPts val="4479"/>
              </a:lnSpc>
            </a:pPr>
            <a:r>
              <a:rPr lang="en-US" sz="31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-The Right Idea at the Right Time-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3199" b="1" dirty="0">
              <a:solidFill>
                <a:srgbClr val="FFFFFF"/>
              </a:solidFill>
              <a:latin typeface="Rubik Bold"/>
              <a:ea typeface="Rubik Bold"/>
              <a:cs typeface="Rubik Bold"/>
              <a:sym typeface="Rubik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9245" y="2530475"/>
            <a:ext cx="6947371" cy="261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We combine passion, purpose and a strong plan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 dirty="0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Real market demand and effective brand strategy</a:t>
            </a:r>
          </a:p>
          <a:p>
            <a:pPr algn="ctr">
              <a:lnSpc>
                <a:spcPts val="3499"/>
              </a:lnSpc>
            </a:pPr>
            <a:endParaRPr lang="en-US" sz="2499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11697646" y="-2973543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-530978" y="7953723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3" y="0"/>
                </a:lnTo>
                <a:lnTo>
                  <a:pt x="7036133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75964" y="-2368184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-2923586" y="7859112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883044" y="-3706500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14090254" y="7490513"/>
            <a:ext cx="7036134" cy="5232325"/>
          </a:xfrm>
          <a:custGeom>
            <a:avLst/>
            <a:gdLst/>
            <a:ahLst/>
            <a:cxnLst/>
            <a:rect l="l" t="t" r="r" b="b"/>
            <a:pathLst>
              <a:path w="7036134" h="5232325">
                <a:moveTo>
                  <a:pt x="0" y="0"/>
                </a:moveTo>
                <a:lnTo>
                  <a:pt x="7036134" y="0"/>
                </a:lnTo>
                <a:lnTo>
                  <a:pt x="7036134" y="5232325"/>
                </a:lnTo>
                <a:lnTo>
                  <a:pt x="0" y="5232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6153091" y="280669"/>
            <a:ext cx="4163178" cy="7166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 dirty="0">
                <a:solidFill>
                  <a:srgbClr val="FFFFFF"/>
                </a:solidFill>
                <a:latin typeface="Rubik Bold"/>
                <a:ea typeface="Rubik Bold"/>
                <a:cs typeface="Rubik Bold"/>
                <a:sym typeface="Rubik Bold"/>
              </a:rPr>
              <a:t>References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635023" y="1104900"/>
            <a:ext cx="10980772" cy="8400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Benjamin-van Aalst, C., Lambert, J., 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Öztürk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, E. and Müller, T., 2024. Digestibility and nutritional benefits of goat’s milk: A comparative study with cow’s milk. Journal of Dairy Research, 91(1), pp.34–45.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Butcher, C. and Gilchrist, C., 2020. Partnerships in Practice: Legal Structures for Micro Businesses. Small Business Review, 26(2), pp.99–112.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DEFRA, 2024. UK Food Trends and Ethical Farming Report. Department for Environment, Food and Rural Affairs. [online] Available at: https://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www.gov.uk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/government/publications/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-food-trends [Accessed 24 Jun. 2025].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DEFRA, 2025a. Farming Equipment and Technology Fund: Animal Welfare Grants. Department for Environment, Food and Rural Affairs. [online] Available at: https://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www.gov.uk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/guidance/farming-equipment-and-technology-fund-animal-welfare [Accessed 20 Jun. 2025].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DEFRA, 2025b. Support for Sustainable Farming: Application Guide. Department for Environment, Food and Rural Affairs. [online] Available at: https://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www.gov.uk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/sustainable-farming [Accessed 24 Jun. 2025].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Devon County Council, 2025. Local Farming and Land Use Report: Totnes Area. 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Devon.gov.uk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. [online] Available at: https://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www.devon.gov.uk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/farming-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totnes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 [Accessed 19 Jun. 2025].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Food Standards Agency, 2023. Public Attitudes Tracker: Organic and Ethical Food. [online] Available at: https://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www.food.gov.uk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/publications/consumer-attitudes-tracker [Accessed 24 Jun. 2025].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Future Data Stats, 2024. UK Artisanal Dairy Market: Growth Forecast 2024–2028. [online] Available at: https://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www.futuredatastats.com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/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uk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-artisan-dairy-report [Accessed 19Jun. 2025].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Hernández-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Santaolalla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, V. and Barrientos-Bueno, M., 2020. Emotional Marketing in Food Advertising: Visual Storytelling and Trust. Journal of Communication Studies, 39(3), pp.45–61.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Liu, Y., Li, W. and 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Payan-Carreira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sym typeface="Rubik"/>
              </a:rPr>
              <a:t>, R., 2024. Goat Milk Trends and Benefits in European Markets. Nutritional Studies Quarterly, 18(2), pp.21–37.</a:t>
            </a:r>
          </a:p>
          <a:p>
            <a:pPr algn="ctr">
              <a:lnSpc>
                <a:spcPct val="150000"/>
              </a:lnSpc>
            </a:pPr>
            <a:r>
              <a:rPr lang="en-GB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</a:rPr>
              <a:t>Pixabay</a:t>
            </a:r>
            <a:r>
              <a:rPr lang="en-GB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</a:rPr>
              <a:t>. (2025) </a:t>
            </a:r>
            <a:r>
              <a:rPr lang="en-GB" sz="1600" dirty="0" err="1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</a:rPr>
              <a:t>Pixabay</a:t>
            </a:r>
            <a:r>
              <a:rPr lang="en-GB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</a:rPr>
              <a:t> – Free Images and Videos. Available at: </a:t>
            </a:r>
            <a:r>
              <a:rPr lang="en-GB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https://pixabay.com/</a:t>
            </a:r>
            <a:r>
              <a:rPr lang="en-GB" sz="1600" dirty="0">
                <a:solidFill>
                  <a:srgbClr val="FFFFFF"/>
                </a:solidFill>
                <a:latin typeface="Arial" panose="020B0604020202020204" pitchFamily="34" charset="0"/>
                <a:ea typeface="Rubik"/>
                <a:cs typeface="Arial" panose="020B0604020202020204" pitchFamily="34" charset="0"/>
              </a:rPr>
              <a:t> (Accessed: 22 June 2025).</a:t>
            </a:r>
            <a:endParaRPr lang="en-US" sz="1600" dirty="0">
              <a:solidFill>
                <a:srgbClr val="FFFFFF"/>
              </a:solidFill>
              <a:latin typeface="Arial" panose="020B0604020202020204" pitchFamily="34" charset="0"/>
              <a:ea typeface="Rubik"/>
              <a:cs typeface="Arial" panose="020B0604020202020204" pitchFamily="34" charset="0"/>
              <a:sym typeface="Rubik"/>
            </a:endParaRPr>
          </a:p>
          <a:p>
            <a:pPr algn="ctr">
              <a:lnSpc>
                <a:spcPts val="2320"/>
              </a:lnSpc>
              <a:spcBef>
                <a:spcPct val="0"/>
              </a:spcBef>
            </a:pPr>
            <a:endParaRPr lang="en-US" sz="1657" dirty="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2464</TotalTime>
  <Words>1515</Words>
  <Application>Microsoft Macintosh PowerPoint</Application>
  <PresentationFormat>Custom</PresentationFormat>
  <Paragraphs>190</Paragraphs>
  <Slides>24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Rubik Bold</vt:lpstr>
      <vt:lpstr>Arial</vt:lpstr>
      <vt:lpstr>Rubik Semi-Bold</vt:lpstr>
      <vt:lpstr>Calibri</vt:lpstr>
      <vt:lpstr>Wingdings</vt:lpstr>
      <vt:lpstr>Rubik</vt:lpstr>
      <vt:lpstr>Nourd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Sustainable Farming</dc:title>
  <dc:description>Presentation - Sustainable Farming</dc:description>
  <cp:lastModifiedBy>Oana Emilia Sterpu</cp:lastModifiedBy>
  <cp:revision>15</cp:revision>
  <dcterms:created xsi:type="dcterms:W3CDTF">2006-08-16T00:00:00Z</dcterms:created>
  <dcterms:modified xsi:type="dcterms:W3CDTF">2025-07-02T20:45:45Z</dcterms:modified>
  <dc:identifier>DAGrRQ3LQm4</dc:identifier>
</cp:coreProperties>
</file>