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sldIdLst>
    <p:sldId id="257" r:id="rId2"/>
    <p:sldId id="259" r:id="rId3"/>
    <p:sldId id="260" r:id="rId4"/>
    <p:sldId id="261"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E382E81-1C9A-3D48-AF25-85BD2265A9E6}" type="datetimeFigureOut">
              <a:rPr lang="en-US" smtClean="0"/>
              <a:t>9/13/21</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954C04F-77C1-8748-BE8F-AD9EDBCB2D9D}"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40129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382E81-1C9A-3D48-AF25-85BD2265A9E6}"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173923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7E382E81-1C9A-3D48-AF25-85BD2265A9E6}" type="datetimeFigureOut">
              <a:rPr lang="en-US" smtClean="0"/>
              <a:t>9/13/21</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954C04F-77C1-8748-BE8F-AD9EDBCB2D9D}"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7071658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E382E81-1C9A-3D48-AF25-85BD2265A9E6}" type="datetimeFigureOut">
              <a:rPr lang="en-US" smtClean="0"/>
              <a:t>9/13/21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129385652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E382E81-1C9A-3D48-AF25-85BD2265A9E6}" type="datetimeFigureOut">
              <a:rPr lang="en-US" smtClean="0"/>
              <a:t>9/13/21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18115773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E382E81-1C9A-3D48-AF25-85BD2265A9E6}" type="datetimeFigureOut">
              <a:rPr lang="en-US" smtClean="0"/>
              <a:t>9/13/21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1828033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382E81-1C9A-3D48-AF25-85BD2265A9E6}" type="datetimeFigureOut">
              <a:rPr lang="en-US" smtClean="0"/>
              <a:t>9/13/21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3184909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E382E81-1C9A-3D48-AF25-85BD2265A9E6}" type="datetimeFigureOut">
              <a:rPr lang="en-US" smtClean="0"/>
              <a:t>9/13/21</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1954C04F-77C1-8748-BE8F-AD9EDBCB2D9D}"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5901160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E382E81-1C9A-3D48-AF25-85BD2265A9E6}" type="datetimeFigureOut">
              <a:rPr lang="en-US" smtClean="0"/>
              <a:t>9/13/21</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1340966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382E81-1C9A-3D48-AF25-85BD2265A9E6}"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1393920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382E81-1C9A-3D48-AF25-85BD2265A9E6}"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4C04F-77C1-8748-BE8F-AD9EDBCB2D9D}" type="slidenum">
              <a:rPr lang="en-US" smtClean="0"/>
              <a:t>‹#›</a:t>
            </a:fld>
            <a:endParaRPr lang="en-US"/>
          </a:p>
        </p:txBody>
      </p:sp>
    </p:spTree>
    <p:extLst>
      <p:ext uri="{BB962C8B-B14F-4D97-AF65-F5344CB8AC3E}">
        <p14:creationId xmlns:p14="http://schemas.microsoft.com/office/powerpoint/2010/main" val="2211502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7E382E81-1C9A-3D48-AF25-85BD2265A9E6}" type="datetimeFigureOut">
              <a:rPr lang="en-US" smtClean="0"/>
              <a:t>9/13/21</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954C04F-77C1-8748-BE8F-AD9EDBCB2D9D}"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4736140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1162605" y="1655437"/>
            <a:ext cx="10318418" cy="3147791"/>
          </a:xfrm>
        </p:spPr>
        <p:txBody>
          <a:bodyPr/>
          <a:lstStyle/>
          <a:p>
            <a:r>
              <a:rPr lang="en-US" altLang="zh-CN" sz="4800" dirty="0"/>
              <a:t>HPCH5010/6010 </a:t>
            </a:r>
            <a:br>
              <a:rPr lang="en-US" altLang="zh-CN" sz="4800" dirty="0"/>
            </a:br>
            <a:r>
              <a:rPr lang="en-US" altLang="zh-CN" sz="4800" dirty="0"/>
              <a:t>Chinese Wellbeing: </a:t>
            </a:r>
            <a:br>
              <a:rPr lang="en-US" altLang="zh-CN" sz="4800" dirty="0"/>
            </a:br>
            <a:r>
              <a:rPr lang="en-US" altLang="zh-CN" sz="4800" dirty="0"/>
              <a:t>from Philosophy and Religion to Culture</a:t>
            </a:r>
            <a:endParaRPr lang="en-US" sz="4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a:xfrm>
            <a:off x="2299128" y="4992415"/>
            <a:ext cx="8045373" cy="1687020"/>
          </a:xfrm>
        </p:spPr>
        <p:txBody>
          <a:bodyPr>
            <a:normAutofit/>
          </a:bodyPr>
          <a:lstStyle/>
          <a:p>
            <a:r>
              <a:rPr lang="en-US" sz="1800" dirty="0" err="1"/>
              <a:t>Yiying</a:t>
            </a:r>
            <a:r>
              <a:rPr lang="en-US" sz="1800" dirty="0"/>
              <a:t> Jiao</a:t>
            </a:r>
          </a:p>
          <a:p>
            <a:r>
              <a:rPr lang="en-US" sz="1800" dirty="0"/>
              <a:t>Lecturer in Chinese Studies</a:t>
            </a:r>
          </a:p>
          <a:p>
            <a:r>
              <a:rPr lang="en-US" sz="1800" dirty="0"/>
              <a:t>Institute of Education and Humanities</a:t>
            </a:r>
          </a:p>
        </p:txBody>
      </p:sp>
    </p:spTree>
    <p:extLst>
      <p:ext uri="{BB962C8B-B14F-4D97-AF65-F5344CB8AC3E}">
        <p14:creationId xmlns:p14="http://schemas.microsoft.com/office/powerpoint/2010/main" val="1462908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B602-B3AA-A846-A79D-59963F29AE7B}"/>
              </a:ext>
            </a:extLst>
          </p:cNvPr>
          <p:cNvSpPr>
            <a:spLocks noGrp="1"/>
          </p:cNvSpPr>
          <p:nvPr>
            <p:ph type="title"/>
          </p:nvPr>
        </p:nvSpPr>
        <p:spPr/>
        <p:txBody>
          <a:bodyPr/>
          <a:lstStyle/>
          <a:p>
            <a:r>
              <a:rPr lang="en-US" dirty="0"/>
              <a:t>Hello and Welcome!</a:t>
            </a:r>
          </a:p>
        </p:txBody>
      </p:sp>
      <p:sp>
        <p:nvSpPr>
          <p:cNvPr id="3" name="Content Placeholder 2">
            <a:extLst>
              <a:ext uri="{FF2B5EF4-FFF2-40B4-BE49-F238E27FC236}">
                <a16:creationId xmlns:a16="http://schemas.microsoft.com/office/drawing/2014/main" id="{94C7BA0F-192F-2447-BA9F-3A917154B1A2}"/>
              </a:ext>
            </a:extLst>
          </p:cNvPr>
          <p:cNvSpPr>
            <a:spLocks noGrp="1"/>
          </p:cNvSpPr>
          <p:nvPr>
            <p:ph idx="1"/>
          </p:nvPr>
        </p:nvSpPr>
        <p:spPr>
          <a:xfrm>
            <a:off x="1251678" y="2286001"/>
            <a:ext cx="10178322" cy="4189614"/>
          </a:xfrm>
        </p:spPr>
        <p:txBody>
          <a:bodyPr>
            <a:normAutofit/>
          </a:bodyPr>
          <a:lstStyle/>
          <a:p>
            <a:pPr marL="0" indent="0">
              <a:buNone/>
            </a:pPr>
            <a:r>
              <a:rPr lang="en-US" b="1" dirty="0"/>
              <a:t>Welcome to HPCH5010/6010 Chinese wellbeing: from Philosophy and Religion to Culture! </a:t>
            </a:r>
          </a:p>
          <a:p>
            <a:pPr marL="0" indent="0">
              <a:buNone/>
            </a:pPr>
            <a:endParaRPr lang="en-US" b="1" dirty="0"/>
          </a:p>
          <a:p>
            <a:pPr marL="0" indent="0">
              <a:buNone/>
            </a:pPr>
            <a:r>
              <a:rPr lang="en-US" dirty="0"/>
              <a:t>In this module, we will explore the concept and practice of wellbeing together. It is especially important in the current time when we are in the middle of a pandemic, and when many things in life cannot be taken for granted anymore. It is a time when we could reflect upon what is important for us, and perhaps to rethink, even to reshape the way we see the world and live our lives in it.</a:t>
            </a:r>
          </a:p>
          <a:p>
            <a:pPr marL="0" indent="0">
              <a:buNone/>
            </a:pPr>
            <a:endParaRPr lang="en-US" dirty="0"/>
          </a:p>
          <a:p>
            <a:pPr marL="0" indent="0">
              <a:buNone/>
            </a:pPr>
            <a:r>
              <a:rPr lang="en-US" dirty="0"/>
              <a:t>We will start from a discussion of the concept of wellbeing, then we will dive into a different world and look at wellbeing from a different angle.</a:t>
            </a:r>
          </a:p>
          <a:p>
            <a:pPr marL="0" indent="0">
              <a:buNone/>
            </a:pPr>
            <a:endParaRPr lang="en-US" dirty="0"/>
          </a:p>
        </p:txBody>
      </p:sp>
    </p:spTree>
    <p:extLst>
      <p:ext uri="{BB962C8B-B14F-4D97-AF65-F5344CB8AC3E}">
        <p14:creationId xmlns:p14="http://schemas.microsoft.com/office/powerpoint/2010/main" val="2731417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C402B-9074-B243-99C9-448C975D3902}"/>
              </a:ext>
            </a:extLst>
          </p:cNvPr>
          <p:cNvSpPr>
            <a:spLocks noGrp="1"/>
          </p:cNvSpPr>
          <p:nvPr>
            <p:ph type="title"/>
          </p:nvPr>
        </p:nvSpPr>
        <p:spPr/>
        <p:txBody>
          <a:bodyPr/>
          <a:lstStyle/>
          <a:p>
            <a:r>
              <a:rPr lang="en-US" dirty="0"/>
              <a:t>Hello and Welcome!</a:t>
            </a:r>
          </a:p>
        </p:txBody>
      </p:sp>
      <p:sp>
        <p:nvSpPr>
          <p:cNvPr id="3" name="Content Placeholder 2">
            <a:extLst>
              <a:ext uri="{FF2B5EF4-FFF2-40B4-BE49-F238E27FC236}">
                <a16:creationId xmlns:a16="http://schemas.microsoft.com/office/drawing/2014/main" id="{82AD981F-17D2-D543-8CCB-EE6115EA244F}"/>
              </a:ext>
            </a:extLst>
          </p:cNvPr>
          <p:cNvSpPr>
            <a:spLocks noGrp="1"/>
          </p:cNvSpPr>
          <p:nvPr>
            <p:ph idx="1"/>
          </p:nvPr>
        </p:nvSpPr>
        <p:spPr/>
        <p:txBody>
          <a:bodyPr/>
          <a:lstStyle/>
          <a:p>
            <a:pPr marL="0" indent="0">
              <a:buNone/>
            </a:pPr>
            <a:r>
              <a:rPr lang="en-US" dirty="0"/>
              <a:t>This module focuses on introducing a different perspective on wellbeing: through the lenses of Chinese philosophy, religion and culture. </a:t>
            </a:r>
          </a:p>
          <a:p>
            <a:pPr marL="0" indent="0">
              <a:buNone/>
            </a:pPr>
            <a:endParaRPr lang="en-US" dirty="0"/>
          </a:p>
          <a:p>
            <a:pPr marL="0" indent="0">
              <a:buNone/>
            </a:pPr>
            <a:r>
              <a:rPr lang="en-US" dirty="0"/>
              <a:t>We will explore the foundation of the Chinese civilization, the ways of which the world was perceived and understood, how the concepts and characteristics of wellbeing was formed and developed through Chinese philosophy and Religion, and how the theories and practices became culture. </a:t>
            </a:r>
          </a:p>
          <a:p>
            <a:pPr marL="0" indent="0">
              <a:buNone/>
            </a:pPr>
            <a:endParaRPr lang="en-US" dirty="0"/>
          </a:p>
          <a:p>
            <a:pPr marL="0" indent="0">
              <a:buNone/>
            </a:pPr>
            <a:r>
              <a:rPr lang="en-US" dirty="0"/>
              <a:t>There will also be some opportunities to experience some of the practices together.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839978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9CF1A-580D-6C43-971E-CBAD3770D7B1}"/>
              </a:ext>
            </a:extLst>
          </p:cNvPr>
          <p:cNvSpPr>
            <a:spLocks noGrp="1"/>
          </p:cNvSpPr>
          <p:nvPr>
            <p:ph type="title"/>
          </p:nvPr>
        </p:nvSpPr>
        <p:spPr/>
        <p:txBody>
          <a:bodyPr/>
          <a:lstStyle/>
          <a:p>
            <a:r>
              <a:rPr lang="en-US" dirty="0"/>
              <a:t>Warm up</a:t>
            </a:r>
          </a:p>
        </p:txBody>
      </p:sp>
      <p:sp>
        <p:nvSpPr>
          <p:cNvPr id="3" name="Content Placeholder 2">
            <a:extLst>
              <a:ext uri="{FF2B5EF4-FFF2-40B4-BE49-F238E27FC236}">
                <a16:creationId xmlns:a16="http://schemas.microsoft.com/office/drawing/2014/main" id="{30BEACA4-1BD9-BA4E-A62F-F0275C739841}"/>
              </a:ext>
            </a:extLst>
          </p:cNvPr>
          <p:cNvSpPr>
            <a:spLocks noGrp="1"/>
          </p:cNvSpPr>
          <p:nvPr>
            <p:ph idx="1"/>
          </p:nvPr>
        </p:nvSpPr>
        <p:spPr>
          <a:xfrm>
            <a:off x="1251678" y="2286001"/>
            <a:ext cx="10178322" cy="3936123"/>
          </a:xfrm>
        </p:spPr>
        <p:txBody>
          <a:bodyPr>
            <a:normAutofit fontScale="92500" lnSpcReduction="10000"/>
          </a:bodyPr>
          <a:lstStyle/>
          <a:p>
            <a:pPr marL="0" indent="0">
              <a:buNone/>
            </a:pPr>
            <a:r>
              <a:rPr lang="en-US" dirty="0"/>
              <a:t>To get started, I have prepared some questions for you to think about before our session tomorrow, we will discuss them in class:</a:t>
            </a:r>
          </a:p>
          <a:p>
            <a:pPr marL="0" indent="0">
              <a:buNone/>
            </a:pPr>
            <a:endParaRPr lang="en-US" dirty="0"/>
          </a:p>
          <a:p>
            <a:pPr marL="457200" indent="-457200">
              <a:buAutoNum type="arabicPeriod"/>
            </a:pPr>
            <a:r>
              <a:rPr lang="en-US" dirty="0"/>
              <a:t>What is wellbeing? </a:t>
            </a:r>
          </a:p>
          <a:p>
            <a:pPr marL="457200" indent="-457200">
              <a:buFont typeface="Arial" panose="020B0604020202020204" pitchFamily="34" charset="0"/>
              <a:buAutoNum type="arabicPeriod"/>
            </a:pPr>
            <a:r>
              <a:rPr lang="en-US" dirty="0"/>
              <a:t>How did the concept of wellbeing form and develop?</a:t>
            </a:r>
          </a:p>
          <a:p>
            <a:pPr marL="457200" indent="-457200">
              <a:buAutoNum type="arabicPeriod"/>
            </a:pPr>
            <a:r>
              <a:rPr lang="en-US" dirty="0"/>
              <a:t>Is your current understanding of wellbeing different from before? Why and how?</a:t>
            </a:r>
          </a:p>
          <a:p>
            <a:pPr marL="457200" indent="-457200">
              <a:buAutoNum type="arabicPeriod"/>
            </a:pPr>
            <a:r>
              <a:rPr lang="en-US" dirty="0"/>
              <a:t>Did the pandemic change the things that you find important in life?</a:t>
            </a:r>
          </a:p>
          <a:p>
            <a:pPr marL="457200" indent="-457200">
              <a:buAutoNum type="arabicPeriod"/>
            </a:pPr>
            <a:r>
              <a:rPr lang="en-US" dirty="0"/>
              <a:t>What do you think Chinese wellbeing is?</a:t>
            </a:r>
          </a:p>
          <a:p>
            <a:pPr marL="457200" indent="-457200">
              <a:buAutoNum type="arabicPeriod"/>
            </a:pPr>
            <a:endParaRPr lang="en-US" dirty="0"/>
          </a:p>
          <a:p>
            <a:pPr marL="0" indent="0">
              <a:buNone/>
            </a:pPr>
            <a:r>
              <a:rPr lang="en-US" sz="2200" dirty="0"/>
              <a:t>Look forward to seeing you in class!</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46554546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{1B9470AD-6C28-4E4E-B8C0-46E4DD00E014}tf10001071_mac</Template>
  <TotalTime>83</TotalTime>
  <Words>323</Words>
  <Application>Microsoft Macintosh PowerPoint</Application>
  <PresentationFormat>Widescreen</PresentationFormat>
  <Paragraphs>28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Gill Sans MT</vt:lpstr>
      <vt:lpstr>Impact</vt:lpstr>
      <vt:lpstr>Badge</vt:lpstr>
      <vt:lpstr>HPCH5010/6010  Chinese Wellbeing:  from Philosophy and Religion to Culture</vt:lpstr>
      <vt:lpstr>Hello and Welcome!</vt:lpstr>
      <vt:lpstr>Hello and Welcome!</vt:lpstr>
      <vt:lpstr>Warm 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dc:title>
  <dc:creator>Yiying Jiao</dc:creator>
  <cp:lastModifiedBy>Yiying Jiao</cp:lastModifiedBy>
  <cp:revision>1</cp:revision>
  <dcterms:created xsi:type="dcterms:W3CDTF">2021-09-13T00:22:58Z</dcterms:created>
  <dcterms:modified xsi:type="dcterms:W3CDTF">2021-09-13T01:46:18Z</dcterms:modified>
</cp:coreProperties>
</file>