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016" autoAdjust="0"/>
    <p:restoredTop sz="94660"/>
  </p:normalViewPr>
  <p:slideViewPr>
    <p:cSldViewPr snapToGrid="0">
      <p:cViewPr varScale="1">
        <p:scale>
          <a:sx n="62" d="100"/>
          <a:sy n="62" d="100"/>
        </p:scale>
        <p:origin x="72" y="13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54E4D62-0D6F-7FAA-AD30-DD33B8BBB85E}"/>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3D577762-D990-5713-EC7A-A59FB47DEE1A}"/>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53BCF0BB-228C-B1CC-3DFE-2FB524856B15}"/>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5" name="Footer Placeholder 4">
            <a:extLst>
              <a:ext uri="{FF2B5EF4-FFF2-40B4-BE49-F238E27FC236}">
                <a16:creationId xmlns:a16="http://schemas.microsoft.com/office/drawing/2014/main" id="{372C1C6C-46F1-32DF-17F9-402F2611521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AB76FF56-2700-DA3F-6481-569D44D6F259}"/>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306421104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7B3D5B-5303-B919-C06A-A386A6CBA2C7}"/>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108AEA9C-BACA-8B1B-2C75-663FF94D6A47}"/>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121FA375-168F-4079-DA66-A1252096D86E}"/>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5" name="Footer Placeholder 4">
            <a:extLst>
              <a:ext uri="{FF2B5EF4-FFF2-40B4-BE49-F238E27FC236}">
                <a16:creationId xmlns:a16="http://schemas.microsoft.com/office/drawing/2014/main" id="{D4E0EAD8-FF6B-8BE0-FA1E-4858AE10BC9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4A435DF-7B3F-E1C2-2F66-5D7B76A58FC7}"/>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45427731"/>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3C4F56-46E0-16EE-BEC5-200227299336}"/>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BC13C54-D227-C0D0-739C-A84E8B7C2425}"/>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FE8AE682-759B-106A-9B4B-3AD3220B6838}"/>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5" name="Footer Placeholder 4">
            <a:extLst>
              <a:ext uri="{FF2B5EF4-FFF2-40B4-BE49-F238E27FC236}">
                <a16:creationId xmlns:a16="http://schemas.microsoft.com/office/drawing/2014/main" id="{F263580F-7560-2A50-0865-AE8C4D51D5B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6E362976-D257-C4FC-BB7E-98E26DEEF242}"/>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3691498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4C9CC3-C46A-73DA-20B5-2446ADBB625A}"/>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980F2EA-868D-C959-5C80-33C8125B2E98}"/>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8F49F2F4-596D-B313-AB68-43F0CF298D40}"/>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7AD62BF-66FE-ECDA-4647-BA4E55DA7952}"/>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6" name="Footer Placeholder 5">
            <a:extLst>
              <a:ext uri="{FF2B5EF4-FFF2-40B4-BE49-F238E27FC236}">
                <a16:creationId xmlns:a16="http://schemas.microsoft.com/office/drawing/2014/main" id="{8B0E0995-2118-DF34-FB8D-4591070720C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C46C0E1-84A0-0382-ABAB-16C61EE047CD}"/>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39411706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9315B7D-6367-122B-AF41-7B9EBB72DFBB}"/>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03CACDC4-D202-5781-D478-B20589091D7E}"/>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0BF122E-AA79-F740-A183-C0B515E5C3F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622C150-B001-E71D-2284-DD72C0D4A7BE}"/>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2E6B92A6-84AF-1FBB-55F5-2461677BE8A3}"/>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E251A7CB-40D6-F7EC-183B-42621FCB4F84}"/>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8" name="Footer Placeholder 7">
            <a:extLst>
              <a:ext uri="{FF2B5EF4-FFF2-40B4-BE49-F238E27FC236}">
                <a16:creationId xmlns:a16="http://schemas.microsoft.com/office/drawing/2014/main" id="{87A3E70E-0F2A-144B-ACC2-FF49BF26319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916B8D75-67FB-ABE9-880B-B1416AA585C7}"/>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7710009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B12CBDA-76AE-3204-75A8-EB40E0564455}"/>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43EBC490-8517-99DE-FF0A-47B23E4B6E21}"/>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4" name="Footer Placeholder 3">
            <a:extLst>
              <a:ext uri="{FF2B5EF4-FFF2-40B4-BE49-F238E27FC236}">
                <a16:creationId xmlns:a16="http://schemas.microsoft.com/office/drawing/2014/main" id="{9FA036DE-92F3-ECF4-9B1F-AC7A482E3FE8}"/>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C6A66627-7599-E0E4-DAB5-FA01B3FF5B3D}"/>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339416602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AAD9EAE-323E-DCDE-0C4C-AFE454E04E65}"/>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3" name="Footer Placeholder 2">
            <a:extLst>
              <a:ext uri="{FF2B5EF4-FFF2-40B4-BE49-F238E27FC236}">
                <a16:creationId xmlns:a16="http://schemas.microsoft.com/office/drawing/2014/main" id="{0CFBB176-13FE-0C78-ED09-488FE01E1037}"/>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AC52CAA9-6516-5E76-5880-ECC0E6538E73}"/>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191402695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2FC2AF-7BAC-68A3-2B9C-CEF51634194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1782504-AA21-508F-432B-8A08860C5327}"/>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F462AC19-B6F8-F9DE-8261-4327230499DC}"/>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B8A729B1-6C53-CC46-4811-8F639AE24514}"/>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6" name="Footer Placeholder 5">
            <a:extLst>
              <a:ext uri="{FF2B5EF4-FFF2-40B4-BE49-F238E27FC236}">
                <a16:creationId xmlns:a16="http://schemas.microsoft.com/office/drawing/2014/main" id="{9B26FB73-FDA9-C063-3A40-3FEAB5153270}"/>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1AF3ABE-DB8B-E4E5-F3E6-CF382504E294}"/>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995693571"/>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CC8E82-44ED-E9DD-B682-41231DE0F0E0}"/>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F407556E-6930-62D1-54DC-1BE4019CAB2B}"/>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04857F2F-7150-27AC-63D0-5EACDA11EA0D}"/>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A12D8BBE-190B-109B-0988-1673C5951388}"/>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6" name="Footer Placeholder 5">
            <a:extLst>
              <a:ext uri="{FF2B5EF4-FFF2-40B4-BE49-F238E27FC236}">
                <a16:creationId xmlns:a16="http://schemas.microsoft.com/office/drawing/2014/main" id="{B9EF925C-6998-40E5-A4CA-76C67BF96E64}"/>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15B1EDDB-C5FE-F1EA-4462-8B298D6256D3}"/>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3094577982"/>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32CA31-0872-991D-7553-D0306A009D83}"/>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0EE7F775-A7F2-7DEE-1255-0EBA5E69D0C7}"/>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CED7F7A-6115-3611-235E-DB15EFA999A9}"/>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5" name="Footer Placeholder 4">
            <a:extLst>
              <a:ext uri="{FF2B5EF4-FFF2-40B4-BE49-F238E27FC236}">
                <a16:creationId xmlns:a16="http://schemas.microsoft.com/office/drawing/2014/main" id="{57430821-8808-E07D-4ED9-3A539C6C49C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805201-343E-342A-84F7-2FD43307CB2E}"/>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107839548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6D087BC5-7F3D-F00A-161A-232456C0CC92}"/>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2D8B6050-B982-6AAE-D09C-D52896D15A53}"/>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42B31E9-A321-2344-C389-104772000A2D}"/>
              </a:ext>
            </a:extLst>
          </p:cNvPr>
          <p:cNvSpPr>
            <a:spLocks noGrp="1"/>
          </p:cNvSpPr>
          <p:nvPr>
            <p:ph type="dt" sz="half" idx="10"/>
          </p:nvPr>
        </p:nvSpPr>
        <p:spPr/>
        <p:txBody>
          <a:bodyPr/>
          <a:lstStyle/>
          <a:p>
            <a:fld id="{60D6D06C-51C3-4486-B0CB-F60CC80B7DE7}" type="datetimeFigureOut">
              <a:rPr lang="en-GB" smtClean="0"/>
              <a:t>23/11/2022</a:t>
            </a:fld>
            <a:endParaRPr lang="en-GB"/>
          </a:p>
        </p:txBody>
      </p:sp>
      <p:sp>
        <p:nvSpPr>
          <p:cNvPr id="5" name="Footer Placeholder 4">
            <a:extLst>
              <a:ext uri="{FF2B5EF4-FFF2-40B4-BE49-F238E27FC236}">
                <a16:creationId xmlns:a16="http://schemas.microsoft.com/office/drawing/2014/main" id="{FEB9D29E-8100-47D7-5DE2-10B43BBF088F}"/>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057D504-5ED0-902A-7368-6DE356F9FEFB}"/>
              </a:ext>
            </a:extLst>
          </p:cNvPr>
          <p:cNvSpPr>
            <a:spLocks noGrp="1"/>
          </p:cNvSpPr>
          <p:nvPr>
            <p:ph type="sldNum" sz="quarter" idx="12"/>
          </p:nvPr>
        </p:nvSpPr>
        <p:spPr/>
        <p:txBody>
          <a:bodyPr/>
          <a:lstStyle/>
          <a:p>
            <a:fld id="{5FD343F2-E441-48ED-A48C-F4D051B53D64}" type="slidenum">
              <a:rPr lang="en-GB" smtClean="0"/>
              <a:t>‹#›</a:t>
            </a:fld>
            <a:endParaRPr lang="en-GB"/>
          </a:p>
        </p:txBody>
      </p:sp>
    </p:spTree>
    <p:extLst>
      <p:ext uri="{BB962C8B-B14F-4D97-AF65-F5344CB8AC3E}">
        <p14:creationId xmlns:p14="http://schemas.microsoft.com/office/powerpoint/2010/main" val="251859891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C6B73563-455C-0491-0E30-A9608516DA8B}"/>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A8913A19-F1EF-624A-4B69-C6D9BD81343D}"/>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5D674CD-1525-B0AC-3C84-3D46F8DBC46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60D6D06C-51C3-4486-B0CB-F60CC80B7DE7}" type="datetimeFigureOut">
              <a:rPr lang="en-GB" smtClean="0"/>
              <a:t>23/11/2022</a:t>
            </a:fld>
            <a:endParaRPr lang="en-GB"/>
          </a:p>
        </p:txBody>
      </p:sp>
      <p:sp>
        <p:nvSpPr>
          <p:cNvPr id="5" name="Footer Placeholder 4">
            <a:extLst>
              <a:ext uri="{FF2B5EF4-FFF2-40B4-BE49-F238E27FC236}">
                <a16:creationId xmlns:a16="http://schemas.microsoft.com/office/drawing/2014/main" id="{08248042-FF9F-4024-F907-8736A688F071}"/>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91896306-965F-AB9B-4D66-6825E8AB240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5FD343F2-E441-48ED-A48C-F4D051B53D64}" type="slidenum">
              <a:rPr lang="en-GB" smtClean="0"/>
              <a:t>‹#›</a:t>
            </a:fld>
            <a:endParaRPr lang="en-GB"/>
          </a:p>
        </p:txBody>
      </p:sp>
    </p:spTree>
    <p:extLst>
      <p:ext uri="{BB962C8B-B14F-4D97-AF65-F5344CB8AC3E}">
        <p14:creationId xmlns:p14="http://schemas.microsoft.com/office/powerpoint/2010/main" val="1256593011"/>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2" Type="http://schemas.openxmlformats.org/officeDocument/2006/relationships/image" Target="../media/image3.jpeg"/><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jpe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alpha val="74000"/>
          </a:schemeClr>
        </a:solidFill>
        <a:effectLst/>
      </p:bgPr>
    </p:bg>
    <p:spTree>
      <p:nvGrpSpPr>
        <p:cNvPr id="1" name=""/>
        <p:cNvGrpSpPr/>
        <p:nvPr/>
      </p:nvGrpSpPr>
      <p:grpSpPr>
        <a:xfrm>
          <a:off x="0" y="0"/>
          <a:ext cx="0" cy="0"/>
          <a:chOff x="0" y="0"/>
          <a:chExt cx="0" cy="0"/>
        </a:xfrm>
      </p:grpSpPr>
      <p:pic>
        <p:nvPicPr>
          <p:cNvPr id="1026" name="Picture 2">
            <a:extLst>
              <a:ext uri="{FF2B5EF4-FFF2-40B4-BE49-F238E27FC236}">
                <a16:creationId xmlns:a16="http://schemas.microsoft.com/office/drawing/2014/main" id="{280C7C93-B8E2-A428-B91B-A7E96E59EADF}"/>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848702" y="770506"/>
            <a:ext cx="8494595" cy="566306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
        <p:nvSpPr>
          <p:cNvPr id="2" name="Title 1">
            <a:extLst>
              <a:ext uri="{FF2B5EF4-FFF2-40B4-BE49-F238E27FC236}">
                <a16:creationId xmlns:a16="http://schemas.microsoft.com/office/drawing/2014/main" id="{D61116DB-D7DD-235A-FA1D-A69B5B310478}"/>
              </a:ext>
            </a:extLst>
          </p:cNvPr>
          <p:cNvSpPr>
            <a:spLocks noGrp="1"/>
          </p:cNvSpPr>
          <p:nvPr>
            <p:ph type="ctrTitle"/>
          </p:nvPr>
        </p:nvSpPr>
        <p:spPr/>
        <p:txBody>
          <a:bodyPr>
            <a:normAutofit fontScale="90000"/>
          </a:bodyPr>
          <a:lstStyle/>
          <a:p>
            <a:r>
              <a:rPr lang="en-US" dirty="0">
                <a:solidFill>
                  <a:schemeClr val="bg1"/>
                </a:solidFill>
                <a:latin typeface="Baskerville Old Face" panose="02020602080505020303" pitchFamily="18" charset="0"/>
              </a:rPr>
              <a:t>‘</a:t>
            </a:r>
            <a:r>
              <a:rPr lang="en-US" b="1" dirty="0">
                <a:solidFill>
                  <a:schemeClr val="bg1"/>
                </a:solidFill>
                <a:latin typeface="Baskerville Old Face" panose="02020602080505020303" pitchFamily="18" charset="0"/>
              </a:rPr>
              <a:t>The question is not, can they reason, nor can they talk, but can they suffer’</a:t>
            </a:r>
            <a:endParaRPr lang="en-GB" b="1" dirty="0">
              <a:solidFill>
                <a:schemeClr val="bg1"/>
              </a:solidFill>
              <a:latin typeface="Baskerville Old Face" panose="02020602080505020303" pitchFamily="18" charset="0"/>
            </a:endParaRPr>
          </a:p>
        </p:txBody>
      </p:sp>
      <p:sp>
        <p:nvSpPr>
          <p:cNvPr id="3" name="Subtitle 2">
            <a:extLst>
              <a:ext uri="{FF2B5EF4-FFF2-40B4-BE49-F238E27FC236}">
                <a16:creationId xmlns:a16="http://schemas.microsoft.com/office/drawing/2014/main" id="{25F1C875-9E33-F4BC-1CEE-C45670A24710}"/>
              </a:ext>
            </a:extLst>
          </p:cNvPr>
          <p:cNvSpPr>
            <a:spLocks noGrp="1"/>
          </p:cNvSpPr>
          <p:nvPr>
            <p:ph type="subTitle" idx="1"/>
          </p:nvPr>
        </p:nvSpPr>
        <p:spPr/>
        <p:txBody>
          <a:bodyPr>
            <a:normAutofit lnSpcReduction="10000"/>
          </a:bodyPr>
          <a:lstStyle/>
          <a:p>
            <a:r>
              <a:rPr lang="en-US" dirty="0">
                <a:solidFill>
                  <a:schemeClr val="bg1"/>
                </a:solidFill>
                <a:latin typeface="Baskerville Old Face" panose="02020602080505020303" pitchFamily="18" charset="0"/>
              </a:rPr>
              <a:t>Arguments and ideas addressed in my essay</a:t>
            </a:r>
          </a:p>
          <a:p>
            <a:endParaRPr lang="en-US" dirty="0">
              <a:solidFill>
                <a:schemeClr val="bg1"/>
              </a:solidFill>
              <a:latin typeface="Baskerville Old Face" panose="02020602080505020303" pitchFamily="18" charset="0"/>
            </a:endParaRPr>
          </a:p>
          <a:p>
            <a:endParaRPr lang="en-US" dirty="0">
              <a:solidFill>
                <a:schemeClr val="bg1"/>
              </a:solidFill>
              <a:latin typeface="Baskerville Old Face" panose="02020602080505020303" pitchFamily="18" charset="0"/>
            </a:endParaRPr>
          </a:p>
          <a:p>
            <a:r>
              <a:rPr lang="en-US" b="1" dirty="0">
                <a:solidFill>
                  <a:schemeClr val="bg1"/>
                </a:solidFill>
                <a:latin typeface="Baskerville Old Face" panose="02020602080505020303" pitchFamily="18" charset="0"/>
              </a:rPr>
              <a:t>Francesca Quieros</a:t>
            </a:r>
            <a:endParaRPr lang="en-GB" b="1" dirty="0">
              <a:solidFill>
                <a:schemeClr val="bg1"/>
              </a:solidFill>
              <a:latin typeface="Baskerville Old Face" panose="02020602080505020303" pitchFamily="18" charset="0"/>
            </a:endParaRPr>
          </a:p>
        </p:txBody>
      </p:sp>
    </p:spTree>
    <p:extLst>
      <p:ext uri="{BB962C8B-B14F-4D97-AF65-F5344CB8AC3E}">
        <p14:creationId xmlns:p14="http://schemas.microsoft.com/office/powerpoint/2010/main" val="239526299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68DBF8E-9731-CEAE-D492-E88D93EBEC49}"/>
              </a:ext>
            </a:extLst>
          </p:cNvPr>
          <p:cNvSpPr>
            <a:spLocks noGrp="1"/>
          </p:cNvSpPr>
          <p:nvPr>
            <p:ph type="title"/>
          </p:nvPr>
        </p:nvSpPr>
        <p:spPr>
          <a:xfrm>
            <a:off x="838200" y="365125"/>
            <a:ext cx="10515600" cy="1097915"/>
          </a:xfrm>
          <a:ln w="28575">
            <a:solidFill>
              <a:schemeClr val="tx1"/>
            </a:solidFill>
          </a:ln>
        </p:spPr>
        <p:txBody>
          <a:bodyPr/>
          <a:lstStyle/>
          <a:p>
            <a:pPr algn="ctr"/>
            <a:r>
              <a:rPr lang="en-US" b="1" dirty="0">
                <a:solidFill>
                  <a:schemeClr val="bg1"/>
                </a:solidFill>
                <a:latin typeface="Baskerville Old Face" panose="02020602080505020303" pitchFamily="18" charset="0"/>
              </a:rPr>
              <a:t>Defining Speciesism </a:t>
            </a:r>
            <a:endParaRPr lang="en-GB" b="1" dirty="0">
              <a:solidFill>
                <a:schemeClr val="bg1"/>
              </a:solidFill>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1E0185FC-9E97-5119-C091-2FD31CE1132F}"/>
              </a:ext>
            </a:extLst>
          </p:cNvPr>
          <p:cNvSpPr>
            <a:spLocks noGrp="1"/>
          </p:cNvSpPr>
          <p:nvPr>
            <p:ph idx="1"/>
          </p:nvPr>
        </p:nvSpPr>
        <p:spPr>
          <a:xfrm>
            <a:off x="838200" y="1825625"/>
            <a:ext cx="4590448" cy="4351338"/>
          </a:xfrm>
        </p:spPr>
        <p:txBody>
          <a:bodyPr>
            <a:normAutofit fontScale="92500" lnSpcReduction="20000"/>
          </a:bodyPr>
          <a:lstStyle/>
          <a:p>
            <a:r>
              <a:rPr lang="en-US" dirty="0">
                <a:solidFill>
                  <a:schemeClr val="bg1"/>
                </a:solidFill>
                <a:latin typeface="Baskerville Old Face" panose="02020602080505020303" pitchFamily="18" charset="0"/>
              </a:rPr>
              <a:t>The assumption of human superiority, that man has dominion over animal life, resulting in animal exploitation</a:t>
            </a:r>
          </a:p>
          <a:p>
            <a:r>
              <a:rPr lang="en-US" dirty="0">
                <a:solidFill>
                  <a:schemeClr val="bg1"/>
                </a:solidFill>
                <a:latin typeface="Baskerville Old Face" panose="02020602080505020303" pitchFamily="18" charset="0"/>
              </a:rPr>
              <a:t>PETA definition – [devaluing] the experiences, feelings and relationships of other animals – merely because they’re different from humans.’ </a:t>
            </a:r>
          </a:p>
          <a:p>
            <a:r>
              <a:rPr lang="en-US" dirty="0">
                <a:solidFill>
                  <a:schemeClr val="bg1"/>
                </a:solidFill>
                <a:latin typeface="Baskerville Old Face" panose="02020602080505020303" pitchFamily="18" charset="0"/>
              </a:rPr>
              <a:t>Humans seeing things anthropocentrically</a:t>
            </a:r>
          </a:p>
          <a:p>
            <a:r>
              <a:rPr lang="en-US" dirty="0">
                <a:solidFill>
                  <a:schemeClr val="bg1"/>
                </a:solidFill>
                <a:latin typeface="Baskerville Old Face" panose="02020602080505020303" pitchFamily="18" charset="0"/>
              </a:rPr>
              <a:t>Mammalian favoritism – we can relate and </a:t>
            </a:r>
            <a:r>
              <a:rPr lang="en-US" dirty="0" err="1">
                <a:solidFill>
                  <a:schemeClr val="bg1"/>
                </a:solidFill>
                <a:latin typeface="Baskerville Old Face" panose="02020602080505020303" pitchFamily="18" charset="0"/>
              </a:rPr>
              <a:t>empathise</a:t>
            </a:r>
            <a:endParaRPr lang="en-US" dirty="0">
              <a:solidFill>
                <a:schemeClr val="bg1"/>
              </a:solidFill>
              <a:latin typeface="Baskerville Old Face" panose="02020602080505020303" pitchFamily="18" charset="0"/>
            </a:endParaRPr>
          </a:p>
          <a:p>
            <a:endParaRPr lang="en-GB" dirty="0"/>
          </a:p>
        </p:txBody>
      </p:sp>
      <p:pic>
        <p:nvPicPr>
          <p:cNvPr id="2050" name="Picture 2" descr=" Joaquin Phoenix Stars In a Campaign to End Speciesism">
            <a:extLst>
              <a:ext uri="{FF2B5EF4-FFF2-40B4-BE49-F238E27FC236}">
                <a16:creationId xmlns:a16="http://schemas.microsoft.com/office/drawing/2014/main" id="{F247167B-9251-A660-A523-5F6B5C04A197}"/>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6875781" y="1697307"/>
            <a:ext cx="3497580" cy="4607973"/>
          </a:xfrm>
          <a:prstGeom prst="rect">
            <a:avLst/>
          </a:prstGeom>
          <a:ln w="38100" cap="sq">
            <a:solidFill>
              <a:srgbClr val="000000"/>
            </a:solidFill>
            <a:prstDash val="solid"/>
            <a:miter lim="800000"/>
          </a:ln>
          <a:effectLst>
            <a:outerShdw blurRad="50800" dist="38100" dir="2700000" algn="tl" rotWithShape="0">
              <a:srgbClr val="000000">
                <a:alpha val="43000"/>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4097648320"/>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253B068-27A3-895C-D788-5CCA84F512C1}"/>
              </a:ext>
            </a:extLst>
          </p:cNvPr>
          <p:cNvSpPr>
            <a:spLocks noGrp="1"/>
          </p:cNvSpPr>
          <p:nvPr>
            <p:ph type="title"/>
          </p:nvPr>
        </p:nvSpPr>
        <p:spPr>
          <a:ln w="28575">
            <a:solidFill>
              <a:schemeClr val="tx1"/>
            </a:solidFill>
          </a:ln>
        </p:spPr>
        <p:txBody>
          <a:bodyPr/>
          <a:lstStyle/>
          <a:p>
            <a:pPr algn="ctr"/>
            <a:r>
              <a:rPr lang="en-US" b="1" dirty="0">
                <a:solidFill>
                  <a:schemeClr val="bg1"/>
                </a:solidFill>
                <a:latin typeface="Baskerville Old Face" panose="02020602080505020303" pitchFamily="18" charset="0"/>
              </a:rPr>
              <a:t>Importance of Empathy in Animal Rights</a:t>
            </a:r>
            <a:endParaRPr lang="en-GB" b="1" dirty="0">
              <a:solidFill>
                <a:schemeClr val="bg1"/>
              </a:solidFill>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7EB95D3B-AF83-E1A7-EF88-E3B88CFBA586}"/>
              </a:ext>
            </a:extLst>
          </p:cNvPr>
          <p:cNvSpPr>
            <a:spLocks noGrp="1"/>
          </p:cNvSpPr>
          <p:nvPr>
            <p:ph idx="1"/>
          </p:nvPr>
        </p:nvSpPr>
        <p:spPr>
          <a:xfrm>
            <a:off x="412433" y="2141537"/>
            <a:ext cx="7675880" cy="4351338"/>
          </a:xfrm>
        </p:spPr>
        <p:txBody>
          <a:bodyPr>
            <a:normAutofit fontScale="92500" lnSpcReduction="10000"/>
          </a:bodyPr>
          <a:lstStyle/>
          <a:p>
            <a:r>
              <a:rPr lang="en-US" dirty="0">
                <a:solidFill>
                  <a:schemeClr val="bg1"/>
                </a:solidFill>
                <a:latin typeface="Baskerville Old Face" panose="02020602080505020303" pitchFamily="18" charset="0"/>
              </a:rPr>
              <a:t>Empathy – the ability to recognize, understand and share the thoughts and feelings of another person, animal or fictional character’.</a:t>
            </a:r>
          </a:p>
          <a:p>
            <a:r>
              <a:rPr lang="en-US" dirty="0">
                <a:solidFill>
                  <a:schemeClr val="bg1"/>
                </a:solidFill>
                <a:latin typeface="Baskerville Old Face" panose="02020602080505020303" pitchFamily="18" charset="0"/>
              </a:rPr>
              <a:t>We help primates, those that look like us and function like us, animals that look cute</a:t>
            </a:r>
          </a:p>
          <a:p>
            <a:r>
              <a:rPr lang="en-US" dirty="0">
                <a:solidFill>
                  <a:schemeClr val="bg1"/>
                </a:solidFill>
                <a:latin typeface="Baskerville Old Face" panose="02020602080505020303" pitchFamily="18" charset="0"/>
              </a:rPr>
              <a:t>Expression of pain garners empathy, the ability to recognize it in animals is crucial to empathizing and thus helping out</a:t>
            </a:r>
          </a:p>
          <a:p>
            <a:r>
              <a:rPr lang="en-US" dirty="0">
                <a:solidFill>
                  <a:schemeClr val="bg1"/>
                </a:solidFill>
                <a:latin typeface="Baskerville Old Face" panose="02020602080505020303" pitchFamily="18" charset="0"/>
              </a:rPr>
              <a:t>Reptiles and fish express pain differently/sometimes minimally so humans less inclined to consider their lives valuable. (</a:t>
            </a:r>
            <a:r>
              <a:rPr lang="en-US" dirty="0" err="1">
                <a:solidFill>
                  <a:schemeClr val="bg1"/>
                </a:solidFill>
                <a:latin typeface="Baskerville Old Face" panose="02020602080505020303" pitchFamily="18" charset="0"/>
              </a:rPr>
              <a:t>Pescatarianism</a:t>
            </a:r>
            <a:r>
              <a:rPr lang="en-US" dirty="0">
                <a:solidFill>
                  <a:schemeClr val="bg1"/>
                </a:solidFill>
                <a:latin typeface="Baskerville Old Face" panose="02020602080505020303" pitchFamily="18" charset="0"/>
              </a:rPr>
              <a:t>)</a:t>
            </a:r>
            <a:endParaRPr lang="en-GB" dirty="0">
              <a:solidFill>
                <a:schemeClr val="bg1"/>
              </a:solidFill>
              <a:latin typeface="Baskerville Old Face" panose="02020602080505020303" pitchFamily="18" charset="0"/>
            </a:endParaRPr>
          </a:p>
        </p:txBody>
      </p:sp>
      <p:pic>
        <p:nvPicPr>
          <p:cNvPr id="3074" name="Picture 2" descr="how-child-animal-relationship-can-help-develop-empathy-in-children">
            <a:extLst>
              <a:ext uri="{FF2B5EF4-FFF2-40B4-BE49-F238E27FC236}">
                <a16:creationId xmlns:a16="http://schemas.microsoft.com/office/drawing/2014/main" id="{F1371290-E5B0-B989-2851-112387A04ED8}"/>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361680" y="2634575"/>
            <a:ext cx="3265487" cy="2816311"/>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45604288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757C8D6-5418-DF46-1CFD-C0FEE4747471}"/>
              </a:ext>
            </a:extLst>
          </p:cNvPr>
          <p:cNvSpPr>
            <a:spLocks noGrp="1"/>
          </p:cNvSpPr>
          <p:nvPr>
            <p:ph type="title"/>
          </p:nvPr>
        </p:nvSpPr>
        <p:spPr>
          <a:ln w="28575">
            <a:solidFill>
              <a:schemeClr val="tx1"/>
            </a:solidFill>
          </a:ln>
        </p:spPr>
        <p:txBody>
          <a:bodyPr/>
          <a:lstStyle/>
          <a:p>
            <a:pPr algn="ctr"/>
            <a:r>
              <a:rPr lang="en-US" b="1" dirty="0">
                <a:solidFill>
                  <a:schemeClr val="bg1"/>
                </a:solidFill>
                <a:latin typeface="Baskerville Old Face" panose="02020602080505020303" pitchFamily="18" charset="0"/>
              </a:rPr>
              <a:t>‘Look how similar we are’</a:t>
            </a:r>
            <a:endParaRPr lang="en-GB" b="1" dirty="0">
              <a:solidFill>
                <a:schemeClr val="bg1"/>
              </a:solidFill>
              <a:latin typeface="Baskerville Old Face" panose="02020602080505020303" pitchFamily="18" charset="0"/>
            </a:endParaRPr>
          </a:p>
        </p:txBody>
      </p:sp>
      <p:pic>
        <p:nvPicPr>
          <p:cNvPr id="4" name="Content Placeholder 3" descr="See the source image">
            <a:extLst>
              <a:ext uri="{FF2B5EF4-FFF2-40B4-BE49-F238E27FC236}">
                <a16:creationId xmlns:a16="http://schemas.microsoft.com/office/drawing/2014/main" id="{ACFF992B-63B0-6948-A240-AB011207A506}"/>
              </a:ext>
            </a:extLst>
          </p:cNvPr>
          <p:cNvPicPr>
            <a:picLocks noGrp="1" noChangeAspect="1"/>
          </p:cNvPicPr>
          <p:nvPr>
            <p:ph idx="1"/>
          </p:nvPr>
        </p:nvPicPr>
        <p:blipFill>
          <a:blip r:embed="rId2" cstate="print">
            <a:extLst>
              <a:ext uri="{28A0092B-C50C-407E-A947-70E740481C1C}">
                <a14:useLocalDpi xmlns:a14="http://schemas.microsoft.com/office/drawing/2010/main" val="0"/>
              </a:ext>
            </a:extLst>
          </a:blip>
          <a:srcRect/>
          <a:stretch>
            <a:fillRect/>
          </a:stretch>
        </p:blipFill>
        <p:spPr bwMode="auto">
          <a:xfrm>
            <a:off x="701040" y="2889236"/>
            <a:ext cx="4225610" cy="2373644"/>
          </a:xfrm>
          <a:prstGeom prst="rect">
            <a:avLst/>
          </a:prstGeom>
          <a:noFill/>
          <a:ln w="19050">
            <a:solidFill>
              <a:schemeClr val="tx1"/>
            </a:solidFill>
          </a:ln>
        </p:spPr>
      </p:pic>
      <p:sp>
        <p:nvSpPr>
          <p:cNvPr id="5" name="TextBox 4">
            <a:extLst>
              <a:ext uri="{FF2B5EF4-FFF2-40B4-BE49-F238E27FC236}">
                <a16:creationId xmlns:a16="http://schemas.microsoft.com/office/drawing/2014/main" id="{EE21B046-C7CE-D20B-008A-814B59EE4C13}"/>
              </a:ext>
            </a:extLst>
          </p:cNvPr>
          <p:cNvSpPr txBox="1"/>
          <p:nvPr/>
        </p:nvSpPr>
        <p:spPr>
          <a:xfrm>
            <a:off x="5293360" y="2056116"/>
            <a:ext cx="6197600" cy="4493538"/>
          </a:xfrm>
          <a:prstGeom prst="rect">
            <a:avLst/>
          </a:prstGeom>
          <a:noFill/>
        </p:spPr>
        <p:txBody>
          <a:bodyPr wrap="square" rtlCol="0">
            <a:spAutoFit/>
          </a:bodyPr>
          <a:lstStyle/>
          <a:p>
            <a:pPr marL="285750" indent="-285750">
              <a:buFont typeface="Arial" panose="020B0604020202020204" pitchFamily="34" charset="0"/>
              <a:buChar char="•"/>
            </a:pPr>
            <a:r>
              <a:rPr lang="en-US" sz="2600" dirty="0">
                <a:solidFill>
                  <a:schemeClr val="bg1"/>
                </a:solidFill>
                <a:latin typeface="Baskerville Old Face" panose="02020602080505020303" pitchFamily="18" charset="0"/>
              </a:rPr>
              <a:t>Demonstrating similarities between two animals to send a message</a:t>
            </a:r>
          </a:p>
          <a:p>
            <a:pPr marL="285750" indent="-285750">
              <a:buFont typeface="Arial" panose="020B0604020202020204" pitchFamily="34" charset="0"/>
              <a:buChar char="•"/>
            </a:pPr>
            <a:r>
              <a:rPr lang="en-US" sz="2600" dirty="0">
                <a:solidFill>
                  <a:schemeClr val="bg1"/>
                </a:solidFill>
                <a:latin typeface="Baskerville Old Face" panose="02020602080505020303" pitchFamily="18" charset="0"/>
              </a:rPr>
              <a:t>Prime example of animal rights advocates using likeness to garner empathy and support for cause</a:t>
            </a:r>
          </a:p>
          <a:p>
            <a:pPr marL="285750" indent="-285750">
              <a:buFont typeface="Arial" panose="020B0604020202020204" pitchFamily="34" charset="0"/>
              <a:buChar char="•"/>
            </a:pPr>
            <a:r>
              <a:rPr lang="en-US" sz="2600" dirty="0">
                <a:solidFill>
                  <a:schemeClr val="bg1"/>
                </a:solidFill>
                <a:latin typeface="Baskerville Old Face" panose="02020602080505020303" pitchFamily="18" charset="0"/>
              </a:rPr>
              <a:t>It goes beyond physical – they have metacognition just like us, affirming their intelligence and awareness of self and thoughts</a:t>
            </a:r>
          </a:p>
          <a:p>
            <a:pPr marL="285750" indent="-285750">
              <a:buFont typeface="Arial" panose="020B0604020202020204" pitchFamily="34" charset="0"/>
              <a:buChar char="•"/>
            </a:pPr>
            <a:r>
              <a:rPr lang="en-US" sz="2600" dirty="0">
                <a:solidFill>
                  <a:schemeClr val="bg1"/>
                </a:solidFill>
                <a:latin typeface="Baskerville Old Face" panose="02020602080505020303" pitchFamily="18" charset="0"/>
              </a:rPr>
              <a:t>Photo by Innocent </a:t>
            </a:r>
            <a:r>
              <a:rPr lang="en-US" sz="2600" dirty="0" err="1">
                <a:solidFill>
                  <a:schemeClr val="bg1"/>
                </a:solidFill>
                <a:latin typeface="Baskerville Old Face" panose="02020602080505020303" pitchFamily="18" charset="0"/>
              </a:rPr>
              <a:t>Ambeire</a:t>
            </a:r>
            <a:r>
              <a:rPr lang="en-US" sz="2600" dirty="0">
                <a:solidFill>
                  <a:schemeClr val="bg1"/>
                </a:solidFill>
                <a:latin typeface="Baskerville Old Face" panose="02020602080505020303" pitchFamily="18" charset="0"/>
              </a:rPr>
              <a:t>, </a:t>
            </a:r>
            <a:r>
              <a:rPr lang="en-US" sz="2600" dirty="0" err="1">
                <a:solidFill>
                  <a:schemeClr val="bg1"/>
                </a:solidFill>
                <a:latin typeface="Baskerville Old Face" panose="02020602080505020303" pitchFamily="18" charset="0"/>
              </a:rPr>
              <a:t>Ngamba</a:t>
            </a:r>
            <a:r>
              <a:rPr lang="en-US" sz="2600" dirty="0">
                <a:solidFill>
                  <a:schemeClr val="bg1"/>
                </a:solidFill>
                <a:latin typeface="Baskerville Old Face" panose="02020602080505020303" pitchFamily="18" charset="0"/>
              </a:rPr>
              <a:t> Wildlife sanctuary</a:t>
            </a:r>
            <a:endParaRPr lang="en-GB" sz="2600" dirty="0">
              <a:solidFill>
                <a:schemeClr val="bg1"/>
              </a:solidFill>
              <a:latin typeface="Baskerville Old Face" panose="02020602080505020303" pitchFamily="18" charset="0"/>
            </a:endParaRPr>
          </a:p>
        </p:txBody>
      </p:sp>
    </p:spTree>
    <p:extLst>
      <p:ext uri="{BB962C8B-B14F-4D97-AF65-F5344CB8AC3E}">
        <p14:creationId xmlns:p14="http://schemas.microsoft.com/office/powerpoint/2010/main" val="30588582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833CCF-86D2-7FD0-E747-BB07D8FE7881}"/>
              </a:ext>
            </a:extLst>
          </p:cNvPr>
          <p:cNvSpPr>
            <a:spLocks noGrp="1"/>
          </p:cNvSpPr>
          <p:nvPr>
            <p:ph type="title"/>
          </p:nvPr>
        </p:nvSpPr>
        <p:spPr>
          <a:xfrm>
            <a:off x="838200" y="365125"/>
            <a:ext cx="10515600" cy="1158875"/>
          </a:xfrm>
          <a:ln w="28575">
            <a:solidFill>
              <a:schemeClr val="tx1"/>
            </a:solidFill>
          </a:ln>
        </p:spPr>
        <p:txBody>
          <a:bodyPr/>
          <a:lstStyle/>
          <a:p>
            <a:pPr algn="ctr"/>
            <a:r>
              <a:rPr lang="en-US" b="1" dirty="0">
                <a:solidFill>
                  <a:schemeClr val="bg1"/>
                </a:solidFill>
                <a:latin typeface="Baskerville Old Face" panose="02020602080505020303" pitchFamily="18" charset="0"/>
              </a:rPr>
              <a:t>PTSD in chimps – proof of suffering</a:t>
            </a:r>
            <a:endParaRPr lang="en-GB" b="1" dirty="0">
              <a:solidFill>
                <a:schemeClr val="bg1"/>
              </a:solidFill>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B7F8623C-7E81-27FA-9C81-E3FEFA2298E1}"/>
              </a:ext>
            </a:extLst>
          </p:cNvPr>
          <p:cNvSpPr>
            <a:spLocks noGrp="1"/>
          </p:cNvSpPr>
          <p:nvPr>
            <p:ph idx="1"/>
          </p:nvPr>
        </p:nvSpPr>
        <p:spPr>
          <a:xfrm>
            <a:off x="462280" y="1957705"/>
            <a:ext cx="7706360" cy="4351338"/>
          </a:xfrm>
        </p:spPr>
        <p:txBody>
          <a:bodyPr>
            <a:normAutofit fontScale="92500" lnSpcReduction="20000"/>
          </a:bodyPr>
          <a:lstStyle/>
          <a:p>
            <a:r>
              <a:rPr lang="en-US" dirty="0">
                <a:solidFill>
                  <a:schemeClr val="bg1"/>
                </a:solidFill>
                <a:latin typeface="Baskerville Old Face" panose="02020602080505020303" pitchFamily="18" charset="0"/>
              </a:rPr>
              <a:t>2004 study in Science Journal observed symptoms of two chimps with past of captivity, comparing to PTSD in humans</a:t>
            </a:r>
          </a:p>
          <a:p>
            <a:r>
              <a:rPr lang="en-US" dirty="0">
                <a:solidFill>
                  <a:schemeClr val="bg1"/>
                </a:solidFill>
                <a:latin typeface="Baskerville Old Face" panose="02020602080505020303" pitchFamily="18" charset="0"/>
              </a:rPr>
              <a:t>LEMSIP biomedical experimentation on Jeannie and Rachel</a:t>
            </a:r>
          </a:p>
          <a:p>
            <a:r>
              <a:rPr lang="en-US" dirty="0">
                <a:solidFill>
                  <a:schemeClr val="bg1"/>
                </a:solidFill>
                <a:latin typeface="Baskerville Old Face" panose="02020602080505020303" pitchFamily="18" charset="0"/>
              </a:rPr>
              <a:t>They experienced significant torture that would cause psychological trauma in a human</a:t>
            </a:r>
          </a:p>
          <a:p>
            <a:r>
              <a:rPr lang="en-US" dirty="0">
                <a:solidFill>
                  <a:schemeClr val="bg1"/>
                </a:solidFill>
                <a:latin typeface="Baskerville Old Face" panose="02020602080505020303" pitchFamily="18" charset="0"/>
              </a:rPr>
              <a:t>Jeannie displaying disturbances in personality, social skills, identity formation, stress level and a tendency to self-injure</a:t>
            </a:r>
          </a:p>
          <a:p>
            <a:r>
              <a:rPr lang="en-US" dirty="0">
                <a:solidFill>
                  <a:schemeClr val="bg1"/>
                </a:solidFill>
                <a:latin typeface="Baskerville Old Face" panose="02020602080505020303" pitchFamily="18" charset="0"/>
              </a:rPr>
              <a:t>All symptoms and </a:t>
            </a:r>
            <a:r>
              <a:rPr lang="en-US" dirty="0" err="1">
                <a:solidFill>
                  <a:schemeClr val="bg1"/>
                </a:solidFill>
                <a:latin typeface="Baskerville Old Face" panose="02020602080505020303" pitchFamily="18" charset="0"/>
              </a:rPr>
              <a:t>behaviours</a:t>
            </a:r>
            <a:r>
              <a:rPr lang="en-US" dirty="0">
                <a:solidFill>
                  <a:schemeClr val="bg1"/>
                </a:solidFill>
                <a:latin typeface="Baskerville Old Face" panose="02020602080505020303" pitchFamily="18" charset="0"/>
              </a:rPr>
              <a:t> like humans (</a:t>
            </a:r>
            <a:r>
              <a:rPr lang="en-US" dirty="0" err="1">
                <a:solidFill>
                  <a:schemeClr val="bg1"/>
                </a:solidFill>
                <a:latin typeface="Baskerville Old Face" panose="02020602080505020303" pitchFamily="18" charset="0"/>
              </a:rPr>
              <a:t>disasociation</a:t>
            </a:r>
            <a:r>
              <a:rPr lang="en-US" dirty="0">
                <a:solidFill>
                  <a:schemeClr val="bg1"/>
                </a:solidFill>
                <a:latin typeface="Baskerville Old Face" panose="02020602080505020303" pitchFamily="18" charset="0"/>
              </a:rPr>
              <a:t>, hyper-vigilance)</a:t>
            </a:r>
          </a:p>
          <a:p>
            <a:r>
              <a:rPr lang="en-US" dirty="0">
                <a:solidFill>
                  <a:schemeClr val="bg1"/>
                </a:solidFill>
                <a:latin typeface="Baskerville Old Face" panose="02020602080505020303" pitchFamily="18" charset="0"/>
              </a:rPr>
              <a:t>Proof they suffer just like us?</a:t>
            </a:r>
          </a:p>
          <a:p>
            <a:endParaRPr lang="en-GB" dirty="0"/>
          </a:p>
        </p:txBody>
      </p:sp>
      <p:pic>
        <p:nvPicPr>
          <p:cNvPr id="4" name="Picture 3">
            <a:extLst>
              <a:ext uri="{FF2B5EF4-FFF2-40B4-BE49-F238E27FC236}">
                <a16:creationId xmlns:a16="http://schemas.microsoft.com/office/drawing/2014/main" id="{CFFE5E04-88E1-86BF-50B0-0CFDADA549BB}"/>
              </a:ext>
            </a:extLst>
          </p:cNvPr>
          <p:cNvPicPr>
            <a:picLocks noChangeAspect="1"/>
          </p:cNvPicPr>
          <p:nvPr/>
        </p:nvPicPr>
        <p:blipFill rotWithShape="1">
          <a:blip r:embed="rId2" cstate="print">
            <a:extLst>
              <a:ext uri="{28A0092B-C50C-407E-A947-70E740481C1C}">
                <a14:useLocalDpi xmlns:a14="http://schemas.microsoft.com/office/drawing/2010/main" val="0"/>
              </a:ext>
            </a:extLst>
          </a:blip>
          <a:srcRect l="22747" t="27825" r="29753" b="12418"/>
          <a:stretch/>
        </p:blipFill>
        <p:spPr bwMode="auto">
          <a:xfrm>
            <a:off x="8036560" y="2730926"/>
            <a:ext cx="3923746" cy="2804896"/>
          </a:xfrm>
          <a:prstGeom prst="rect">
            <a:avLst/>
          </a:prstGeom>
          <a:ln>
            <a:solidFill>
              <a:schemeClr val="tx1"/>
            </a:solidFill>
          </a:ln>
          <a:extLst>
            <a:ext uri="{53640926-AAD7-44D8-BBD7-CCE9431645EC}">
              <a14:shadowObscured xmlns:a14="http://schemas.microsoft.com/office/drawing/2010/main"/>
            </a:ext>
          </a:extLst>
        </p:spPr>
      </p:pic>
    </p:spTree>
    <p:extLst>
      <p:ext uri="{BB962C8B-B14F-4D97-AF65-F5344CB8AC3E}">
        <p14:creationId xmlns:p14="http://schemas.microsoft.com/office/powerpoint/2010/main" val="2529911016"/>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5FA9AF-557C-F735-4910-26F329329765}"/>
              </a:ext>
            </a:extLst>
          </p:cNvPr>
          <p:cNvSpPr>
            <a:spLocks noGrp="1"/>
          </p:cNvSpPr>
          <p:nvPr>
            <p:ph type="title"/>
          </p:nvPr>
        </p:nvSpPr>
        <p:spPr>
          <a:xfrm>
            <a:off x="838200" y="365125"/>
            <a:ext cx="10515600" cy="1179195"/>
          </a:xfrm>
          <a:ln w="38100">
            <a:solidFill>
              <a:schemeClr val="tx1"/>
            </a:solidFill>
          </a:ln>
        </p:spPr>
        <p:txBody>
          <a:bodyPr/>
          <a:lstStyle/>
          <a:p>
            <a:pPr algn="ctr"/>
            <a:r>
              <a:rPr lang="en-US" b="1" dirty="0">
                <a:solidFill>
                  <a:schemeClr val="bg1"/>
                </a:solidFill>
                <a:latin typeface="Baskerville Old Face" panose="02020602080505020303" pitchFamily="18" charset="0"/>
              </a:rPr>
              <a:t>Determining suffering</a:t>
            </a:r>
            <a:endParaRPr lang="en-GB" b="1" dirty="0">
              <a:solidFill>
                <a:schemeClr val="bg1"/>
              </a:solidFill>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8373D20C-8CC8-1367-1113-D2B5FB0DB59B}"/>
              </a:ext>
            </a:extLst>
          </p:cNvPr>
          <p:cNvSpPr>
            <a:spLocks noGrp="1"/>
          </p:cNvSpPr>
          <p:nvPr>
            <p:ph idx="1"/>
          </p:nvPr>
        </p:nvSpPr>
        <p:spPr>
          <a:xfrm>
            <a:off x="330200" y="2049145"/>
            <a:ext cx="6598920" cy="4351338"/>
          </a:xfrm>
        </p:spPr>
        <p:txBody>
          <a:bodyPr>
            <a:normAutofit fontScale="92500" lnSpcReduction="20000"/>
          </a:bodyPr>
          <a:lstStyle/>
          <a:p>
            <a:r>
              <a:rPr lang="en-US" dirty="0">
                <a:solidFill>
                  <a:schemeClr val="bg1"/>
                </a:solidFill>
                <a:latin typeface="Baskerville Old Face" panose="02020602080505020303" pitchFamily="18" charset="0"/>
              </a:rPr>
              <a:t>Usually approached with anthropocentric mindset as evaluated by humans, level of human interpretation and error</a:t>
            </a:r>
          </a:p>
          <a:p>
            <a:r>
              <a:rPr lang="en-US" dirty="0">
                <a:solidFill>
                  <a:schemeClr val="bg1"/>
                </a:solidFill>
                <a:latin typeface="Baskerville Old Face" panose="02020602080505020303" pitchFamily="18" charset="0"/>
              </a:rPr>
              <a:t>Not all animals are made to outwardly express emotion or pain, doesn’t mean they don’t experience</a:t>
            </a:r>
          </a:p>
          <a:p>
            <a:r>
              <a:rPr lang="en-US" dirty="0">
                <a:solidFill>
                  <a:schemeClr val="bg1"/>
                </a:solidFill>
                <a:latin typeface="Baskerville Old Face" panose="02020602080505020303" pitchFamily="18" charset="0"/>
              </a:rPr>
              <a:t>Allow for possibility of reflexes due to awkward or unpleasant feeling, rather than pain/emotion indicator</a:t>
            </a:r>
          </a:p>
          <a:p>
            <a:r>
              <a:rPr lang="en-US" dirty="0">
                <a:solidFill>
                  <a:schemeClr val="bg1"/>
                </a:solidFill>
                <a:latin typeface="Baskerville Old Face" panose="02020602080505020303" pitchFamily="18" charset="0"/>
              </a:rPr>
              <a:t>Looking at things through human lens</a:t>
            </a:r>
          </a:p>
          <a:p>
            <a:r>
              <a:rPr lang="en-US" dirty="0">
                <a:solidFill>
                  <a:schemeClr val="bg1"/>
                </a:solidFill>
                <a:latin typeface="Baskerville Old Face" panose="02020602080505020303" pitchFamily="18" charset="0"/>
              </a:rPr>
              <a:t>How much they suffer is not contingent on how well they can communicate it to us</a:t>
            </a:r>
            <a:endParaRPr lang="en-GB" dirty="0">
              <a:solidFill>
                <a:schemeClr val="bg1"/>
              </a:solidFill>
              <a:latin typeface="Baskerville Old Face" panose="02020602080505020303" pitchFamily="18" charset="0"/>
            </a:endParaRPr>
          </a:p>
        </p:txBody>
      </p:sp>
      <p:pic>
        <p:nvPicPr>
          <p:cNvPr id="4098" name="Picture 2">
            <a:extLst>
              <a:ext uri="{FF2B5EF4-FFF2-40B4-BE49-F238E27FC236}">
                <a16:creationId xmlns:a16="http://schemas.microsoft.com/office/drawing/2014/main" id="{040B4759-B9DD-8B9A-48A8-F7ECB266F390}"/>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7201535" y="2378075"/>
            <a:ext cx="4431665" cy="3160132"/>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811409318"/>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44033D-37A6-1EF6-8A38-1E33B323ECE7}"/>
              </a:ext>
            </a:extLst>
          </p:cNvPr>
          <p:cNvSpPr>
            <a:spLocks noGrp="1"/>
          </p:cNvSpPr>
          <p:nvPr>
            <p:ph type="title"/>
          </p:nvPr>
        </p:nvSpPr>
        <p:spPr>
          <a:xfrm>
            <a:off x="838200" y="365125"/>
            <a:ext cx="10515600" cy="1169035"/>
          </a:xfrm>
          <a:ln w="28575">
            <a:solidFill>
              <a:schemeClr val="tx1"/>
            </a:solidFill>
          </a:ln>
        </p:spPr>
        <p:txBody>
          <a:bodyPr/>
          <a:lstStyle/>
          <a:p>
            <a:pPr algn="ctr"/>
            <a:r>
              <a:rPr lang="en-US" b="1" dirty="0">
                <a:solidFill>
                  <a:schemeClr val="bg1"/>
                </a:solidFill>
                <a:latin typeface="Baskerville Old Face" panose="02020602080505020303" pitchFamily="18" charset="0"/>
              </a:rPr>
              <a:t>Bentham’s likeness to slavery</a:t>
            </a:r>
            <a:endParaRPr lang="en-GB" b="1" dirty="0">
              <a:solidFill>
                <a:schemeClr val="bg1"/>
              </a:solidFill>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BB87E6E9-D306-20D8-B423-7B3D81F3DE15}"/>
              </a:ext>
            </a:extLst>
          </p:cNvPr>
          <p:cNvSpPr>
            <a:spLocks noGrp="1"/>
          </p:cNvSpPr>
          <p:nvPr>
            <p:ph idx="1"/>
          </p:nvPr>
        </p:nvSpPr>
        <p:spPr>
          <a:xfrm>
            <a:off x="594360" y="2059305"/>
            <a:ext cx="7828280" cy="4351338"/>
          </a:xfrm>
        </p:spPr>
        <p:txBody>
          <a:bodyPr>
            <a:normAutofit fontScale="92500" lnSpcReduction="20000"/>
          </a:bodyPr>
          <a:lstStyle/>
          <a:p>
            <a:r>
              <a:rPr lang="en-US" dirty="0">
                <a:solidFill>
                  <a:schemeClr val="bg1"/>
                </a:solidFill>
                <a:latin typeface="Baskerville Old Face" panose="02020602080505020303" pitchFamily="18" charset="0"/>
              </a:rPr>
              <a:t>Quoting from ‘Introduction to the Principles of Morals and Legislation’ </a:t>
            </a:r>
          </a:p>
          <a:p>
            <a:r>
              <a:rPr lang="en-US" dirty="0">
                <a:solidFill>
                  <a:schemeClr val="bg1"/>
                </a:solidFill>
                <a:latin typeface="Baskerville Old Face" panose="02020602080505020303" pitchFamily="18" charset="0"/>
              </a:rPr>
              <a:t>Bentham makes the point that some have already learnt skin </a:t>
            </a:r>
            <a:r>
              <a:rPr lang="en-US" dirty="0" err="1">
                <a:solidFill>
                  <a:schemeClr val="bg1"/>
                </a:solidFill>
                <a:latin typeface="Baskerville Old Face" panose="02020602080505020303" pitchFamily="18" charset="0"/>
              </a:rPr>
              <a:t>colour</a:t>
            </a:r>
            <a:r>
              <a:rPr lang="en-US" dirty="0">
                <a:solidFill>
                  <a:schemeClr val="bg1"/>
                </a:solidFill>
                <a:latin typeface="Baskerville Old Face" panose="02020602080505020303" pitchFamily="18" charset="0"/>
              </a:rPr>
              <a:t> is no reason for differential or harsh treatment, why should species be?</a:t>
            </a:r>
          </a:p>
          <a:p>
            <a:r>
              <a:rPr lang="en-US" dirty="0">
                <a:solidFill>
                  <a:schemeClr val="bg1"/>
                </a:solidFill>
                <a:latin typeface="Baskerville Old Face" panose="02020602080505020303" pitchFamily="18" charset="0"/>
              </a:rPr>
              <a:t>Skin </a:t>
            </a:r>
            <a:r>
              <a:rPr lang="en-US" dirty="0" err="1">
                <a:solidFill>
                  <a:schemeClr val="bg1"/>
                </a:solidFill>
                <a:latin typeface="Baskerville Old Face" panose="02020602080505020303" pitchFamily="18" charset="0"/>
              </a:rPr>
              <a:t>colour</a:t>
            </a:r>
            <a:r>
              <a:rPr lang="en-US" dirty="0">
                <a:solidFill>
                  <a:schemeClr val="bg1"/>
                </a:solidFill>
                <a:latin typeface="Baskerville Old Face" panose="02020602080505020303" pitchFamily="18" charset="0"/>
              </a:rPr>
              <a:t> weaponized to justify slavery, discrimination just as species weaponized to present them as lacking in intelligence or difference to humans to justify poor treatment</a:t>
            </a:r>
          </a:p>
          <a:p>
            <a:r>
              <a:rPr lang="en-US" dirty="0">
                <a:solidFill>
                  <a:schemeClr val="bg1"/>
                </a:solidFill>
                <a:latin typeface="Baskerville Old Face" panose="02020602080505020303" pitchFamily="18" charset="0"/>
              </a:rPr>
              <a:t>He addresses this as a general discrimination rather than uniquely an animal experience, all kinds of ‘ism’s are unacceptable and every life is equal no matter what reason given to justify it’s not</a:t>
            </a:r>
            <a:endParaRPr lang="en-GB" dirty="0">
              <a:solidFill>
                <a:schemeClr val="bg1"/>
              </a:solidFill>
              <a:latin typeface="Baskerville Old Face" panose="02020602080505020303" pitchFamily="18" charset="0"/>
            </a:endParaRPr>
          </a:p>
        </p:txBody>
      </p:sp>
      <p:sp>
        <p:nvSpPr>
          <p:cNvPr id="4" name="TextBox 3">
            <a:extLst>
              <a:ext uri="{FF2B5EF4-FFF2-40B4-BE49-F238E27FC236}">
                <a16:creationId xmlns:a16="http://schemas.microsoft.com/office/drawing/2014/main" id="{7323C512-BB6A-118F-7861-FCF3C6A6996F}"/>
              </a:ext>
            </a:extLst>
          </p:cNvPr>
          <p:cNvSpPr txBox="1"/>
          <p:nvPr/>
        </p:nvSpPr>
        <p:spPr>
          <a:xfrm>
            <a:off x="8397240" y="2936468"/>
            <a:ext cx="3454400" cy="1754326"/>
          </a:xfrm>
          <a:prstGeom prst="rect">
            <a:avLst/>
          </a:prstGeom>
          <a:noFill/>
        </p:spPr>
        <p:txBody>
          <a:bodyPr wrap="square" rtlCol="0">
            <a:spAutoFit/>
          </a:bodyPr>
          <a:lstStyle/>
          <a:p>
            <a:r>
              <a:rPr lang="en-US" b="1" i="1" dirty="0">
                <a:solidFill>
                  <a:schemeClr val="bg1"/>
                </a:solidFill>
                <a:latin typeface="Baskerville Old Face" panose="02020602080505020303" pitchFamily="18" charset="0"/>
              </a:rPr>
              <a:t>“The French have already discovered that the blackness of skin is no reason why a human being should be abandoned without redress to the caprice of a tormentor.”  - Jeremy Bentham</a:t>
            </a:r>
            <a:endParaRPr lang="en-GB" b="1" i="1" dirty="0">
              <a:solidFill>
                <a:schemeClr val="bg1"/>
              </a:solidFill>
              <a:latin typeface="Baskerville Old Face" panose="02020602080505020303" pitchFamily="18" charset="0"/>
            </a:endParaRPr>
          </a:p>
        </p:txBody>
      </p:sp>
    </p:spTree>
    <p:extLst>
      <p:ext uri="{BB962C8B-B14F-4D97-AF65-F5344CB8AC3E}">
        <p14:creationId xmlns:p14="http://schemas.microsoft.com/office/powerpoint/2010/main" val="232660886"/>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2CCD106-0B73-E3BB-7727-B222CFCDE891}"/>
              </a:ext>
            </a:extLst>
          </p:cNvPr>
          <p:cNvSpPr>
            <a:spLocks noGrp="1"/>
          </p:cNvSpPr>
          <p:nvPr>
            <p:ph type="title"/>
          </p:nvPr>
        </p:nvSpPr>
        <p:spPr>
          <a:xfrm>
            <a:off x="838200" y="365125"/>
            <a:ext cx="10515600" cy="1280795"/>
          </a:xfrm>
          <a:ln w="28575">
            <a:solidFill>
              <a:schemeClr val="tx1"/>
            </a:solidFill>
          </a:ln>
        </p:spPr>
        <p:txBody>
          <a:bodyPr/>
          <a:lstStyle/>
          <a:p>
            <a:pPr algn="ctr"/>
            <a:r>
              <a:rPr lang="en-US" b="1" dirty="0">
                <a:solidFill>
                  <a:schemeClr val="bg1"/>
                </a:solidFill>
                <a:latin typeface="Baskerville Old Face" panose="02020602080505020303" pitchFamily="18" charset="0"/>
              </a:rPr>
              <a:t>Can they talk or reason?</a:t>
            </a:r>
            <a:endParaRPr lang="en-GB" b="1" dirty="0">
              <a:solidFill>
                <a:schemeClr val="bg1"/>
              </a:solidFill>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C6BEB325-8A72-C3AD-4EBB-33CB58579F9C}"/>
              </a:ext>
            </a:extLst>
          </p:cNvPr>
          <p:cNvSpPr>
            <a:spLocks noGrp="1"/>
          </p:cNvSpPr>
          <p:nvPr>
            <p:ph idx="1"/>
          </p:nvPr>
        </p:nvSpPr>
        <p:spPr>
          <a:xfrm>
            <a:off x="642991" y="2031108"/>
            <a:ext cx="6857144" cy="4351338"/>
          </a:xfrm>
        </p:spPr>
        <p:txBody>
          <a:bodyPr/>
          <a:lstStyle/>
          <a:p>
            <a:r>
              <a:rPr lang="en-US" dirty="0">
                <a:solidFill>
                  <a:schemeClr val="bg1"/>
                </a:solidFill>
                <a:latin typeface="Baskerville Old Face" panose="02020602080505020303" pitchFamily="18" charset="0"/>
              </a:rPr>
              <a:t>Singer argues for equal consideration, not equal treatment which takes into account their abilities, intelligence. This is the basic principle of equality </a:t>
            </a:r>
          </a:p>
          <a:p>
            <a:r>
              <a:rPr lang="en-US" dirty="0">
                <a:solidFill>
                  <a:schemeClr val="bg1"/>
                </a:solidFill>
                <a:latin typeface="Baskerville Old Face" panose="02020602080505020303" pitchFamily="18" charset="0"/>
              </a:rPr>
              <a:t>An animals function is as it was needed to be and is the evolutionary result of, it is perfectly suited to its environment so doesn’t need more intelligence or features to appear worthy to man</a:t>
            </a:r>
          </a:p>
          <a:p>
            <a:endParaRPr lang="en-US" dirty="0"/>
          </a:p>
          <a:p>
            <a:endParaRPr lang="en-US" dirty="0"/>
          </a:p>
          <a:p>
            <a:endParaRPr lang="en-GB" dirty="0"/>
          </a:p>
        </p:txBody>
      </p:sp>
      <p:pic>
        <p:nvPicPr>
          <p:cNvPr id="5122" name="Picture 2">
            <a:extLst>
              <a:ext uri="{FF2B5EF4-FFF2-40B4-BE49-F238E27FC236}">
                <a16:creationId xmlns:a16="http://schemas.microsoft.com/office/drawing/2014/main" id="{D49E23EC-861C-20D4-D405-3849BB44EE96}"/>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8205093" y="2031108"/>
            <a:ext cx="2797770" cy="4202558"/>
          </a:xfrm>
          <a:prstGeom prst="rect">
            <a:avLst/>
          </a:prstGeom>
          <a:noFill/>
          <a:ln w="19050">
            <a:solidFill>
              <a:schemeClr val="tx1"/>
            </a:solidFill>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015274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tx1">
            <a:lumMod val="75000"/>
            <a:lumOff val="25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6A9F1-E05F-09FE-1A85-932C70E06B1D}"/>
              </a:ext>
            </a:extLst>
          </p:cNvPr>
          <p:cNvSpPr>
            <a:spLocks noGrp="1"/>
          </p:cNvSpPr>
          <p:nvPr>
            <p:ph type="title"/>
          </p:nvPr>
        </p:nvSpPr>
        <p:spPr>
          <a:ln w="28575">
            <a:solidFill>
              <a:schemeClr val="tx1"/>
            </a:solidFill>
          </a:ln>
        </p:spPr>
        <p:txBody>
          <a:bodyPr/>
          <a:lstStyle/>
          <a:p>
            <a:pPr algn="ctr"/>
            <a:r>
              <a:rPr lang="en-US" b="1" dirty="0">
                <a:solidFill>
                  <a:schemeClr val="bg1"/>
                </a:solidFill>
                <a:latin typeface="Baskerville Old Face" panose="02020602080505020303" pitchFamily="18" charset="0"/>
              </a:rPr>
              <a:t>Summing Up</a:t>
            </a:r>
            <a:endParaRPr lang="en-GB" b="1" dirty="0">
              <a:solidFill>
                <a:schemeClr val="bg1"/>
              </a:solidFill>
              <a:latin typeface="Baskerville Old Face" panose="02020602080505020303" pitchFamily="18" charset="0"/>
            </a:endParaRPr>
          </a:p>
        </p:txBody>
      </p:sp>
      <p:sp>
        <p:nvSpPr>
          <p:cNvPr id="3" name="Content Placeholder 2">
            <a:extLst>
              <a:ext uri="{FF2B5EF4-FFF2-40B4-BE49-F238E27FC236}">
                <a16:creationId xmlns:a16="http://schemas.microsoft.com/office/drawing/2014/main" id="{FF7AB5BB-D242-1E1B-23EF-EE80207033BF}"/>
              </a:ext>
            </a:extLst>
          </p:cNvPr>
          <p:cNvSpPr>
            <a:spLocks noGrp="1"/>
          </p:cNvSpPr>
          <p:nvPr>
            <p:ph idx="1"/>
          </p:nvPr>
        </p:nvSpPr>
        <p:spPr>
          <a:xfrm>
            <a:off x="1455077" y="2141537"/>
            <a:ext cx="9281845" cy="4351338"/>
          </a:xfrm>
        </p:spPr>
        <p:txBody>
          <a:bodyPr>
            <a:normAutofit/>
          </a:bodyPr>
          <a:lstStyle/>
          <a:p>
            <a:r>
              <a:rPr lang="en-US" dirty="0">
                <a:solidFill>
                  <a:schemeClr val="bg1"/>
                </a:solidFill>
                <a:latin typeface="Baskerville Old Face" panose="02020602080505020303" pitchFamily="18" charset="0"/>
              </a:rPr>
              <a:t>Animal sentience and pain registry is not something we can know definitively at this point</a:t>
            </a:r>
          </a:p>
          <a:p>
            <a:r>
              <a:rPr lang="en-US" dirty="0">
                <a:solidFill>
                  <a:schemeClr val="bg1"/>
                </a:solidFill>
                <a:latin typeface="Baskerville Old Face" panose="02020602080505020303" pitchFamily="18" charset="0"/>
              </a:rPr>
              <a:t>Thus it should be less about proving these things that cant yet be proved, and more about valuing animal life regardless of the benefit or worth they may hold under an anthropocentric lens</a:t>
            </a:r>
          </a:p>
          <a:p>
            <a:r>
              <a:rPr lang="en-US" dirty="0">
                <a:solidFill>
                  <a:schemeClr val="bg1"/>
                </a:solidFill>
                <a:latin typeface="Baskerville Old Face" panose="02020602080505020303" pitchFamily="18" charset="0"/>
              </a:rPr>
              <a:t>Studies have proven that certain animals do suffer, so we must consider the possibility that an animal may be suffering above all – could this hurt the animal?</a:t>
            </a:r>
          </a:p>
          <a:p>
            <a:r>
              <a:rPr lang="en-US" dirty="0">
                <a:solidFill>
                  <a:schemeClr val="bg1"/>
                </a:solidFill>
                <a:latin typeface="Baskerville Old Face" panose="02020602080505020303" pitchFamily="18" charset="0"/>
              </a:rPr>
              <a:t>We can and should </a:t>
            </a:r>
            <a:r>
              <a:rPr lang="en-US" dirty="0" err="1">
                <a:solidFill>
                  <a:schemeClr val="bg1"/>
                </a:solidFill>
                <a:latin typeface="Baskerville Old Face" panose="02020602080505020303" pitchFamily="18" charset="0"/>
              </a:rPr>
              <a:t>prioritise</a:t>
            </a:r>
            <a:r>
              <a:rPr lang="en-US" dirty="0">
                <a:solidFill>
                  <a:schemeClr val="bg1"/>
                </a:solidFill>
                <a:latin typeface="Baskerville Old Face" panose="02020602080505020303" pitchFamily="18" charset="0"/>
              </a:rPr>
              <a:t> the animal over the purpose and use it holds for humans</a:t>
            </a:r>
          </a:p>
          <a:p>
            <a:endParaRPr lang="en-US" dirty="0"/>
          </a:p>
          <a:p>
            <a:pPr marL="0" indent="0">
              <a:buNone/>
            </a:pPr>
            <a:endParaRPr lang="en-GB" dirty="0"/>
          </a:p>
        </p:txBody>
      </p:sp>
    </p:spTree>
    <p:extLst>
      <p:ext uri="{BB962C8B-B14F-4D97-AF65-F5344CB8AC3E}">
        <p14:creationId xmlns:p14="http://schemas.microsoft.com/office/powerpoint/2010/main" val="3731558365"/>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76</TotalTime>
  <Words>692</Words>
  <Application>Microsoft Office PowerPoint</Application>
  <PresentationFormat>Widescreen</PresentationFormat>
  <Paragraphs>48</Paragraphs>
  <Slides>9</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9</vt:i4>
      </vt:variant>
    </vt:vector>
  </HeadingPairs>
  <TitlesOfParts>
    <vt:vector size="14" baseType="lpstr">
      <vt:lpstr>Arial</vt:lpstr>
      <vt:lpstr>Baskerville Old Face</vt:lpstr>
      <vt:lpstr>Calibri</vt:lpstr>
      <vt:lpstr>Calibri Light</vt:lpstr>
      <vt:lpstr>Office Theme</vt:lpstr>
      <vt:lpstr>‘The question is not, can they reason, nor can they talk, but can they suffer’</vt:lpstr>
      <vt:lpstr>Defining Speciesism </vt:lpstr>
      <vt:lpstr>Importance of Empathy in Animal Rights</vt:lpstr>
      <vt:lpstr>‘Look how similar we are’</vt:lpstr>
      <vt:lpstr>PTSD in chimps – proof of suffering</vt:lpstr>
      <vt:lpstr>Determining suffering</vt:lpstr>
      <vt:lpstr>Bentham’s likeness to slavery</vt:lpstr>
      <vt:lpstr>Can they talk or reason?</vt:lpstr>
      <vt:lpstr>Summing Up</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‘The question is not, can they reason, nor can they talk, but can they suffer’</dc:title>
  <dc:creator>frankie quieros</dc:creator>
  <cp:lastModifiedBy>frankie quieros</cp:lastModifiedBy>
  <cp:revision>4</cp:revision>
  <dcterms:created xsi:type="dcterms:W3CDTF">2022-11-23T13:04:50Z</dcterms:created>
  <dcterms:modified xsi:type="dcterms:W3CDTF">2022-11-23T14:21:07Z</dcterms:modified>
</cp:coreProperties>
</file>