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4" d="100"/>
          <a:sy n="64" d="100"/>
        </p:scale>
        <p:origin x="-826" y="-77"/>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9ED24F7-0092-4F4A-A0A3-B9558760C55F}" type="datetimeFigureOut">
              <a:rPr lang="en-US" smtClean="0"/>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9ED24F7-0092-4F4A-A0A3-B9558760C55F}" type="datetimeFigureOut">
              <a:rPr lang="en-US" smtClean="0"/>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9ED24F7-0092-4F4A-A0A3-B9558760C55F}" type="datetimeFigureOut">
              <a:rPr lang="en-US" smtClean="0"/>
              <a:t>3/7/2012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9ED24F7-0092-4F4A-A0A3-B9558760C55F}" type="datetimeFigureOut">
              <a:rPr lang="en-US" smtClean="0"/>
              <a:t>3/7/2012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ED24F7-0092-4F4A-A0A3-B9558760C55F}" type="datetimeFigureOut">
              <a:rPr lang="en-US" smtClean="0"/>
              <a:t>3/7/2012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ED24F7-0092-4F4A-A0A3-B9558760C55F}" type="datetimeFigureOut">
              <a:rPr lang="en-US" smtClean="0"/>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9ED24F7-0092-4F4A-A0A3-B9558760C55F}" type="datetimeFigureOut">
              <a:rPr lang="en-US" smtClean="0"/>
              <a:t>3/7/2012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9ED24F7-0092-4F4A-A0A3-B9558760C55F}" type="datetimeFigureOut">
              <a:rPr lang="en-US" smtClean="0"/>
              <a:t>3/7/2012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5125C8-5D1B-4B72-BFDC-1BA8FEB589A9}"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ED24F7-0092-4F4A-A0A3-B9558760C55F}" type="datetimeFigureOut">
              <a:rPr lang="en-US" smtClean="0"/>
              <a:t>3/7/2012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5125C8-5D1B-4B72-BFDC-1BA8FEB589A9}"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1.xml"/><Relationship Id="rId5" Type="http://schemas.openxmlformats.org/officeDocument/2006/relationships/image" Target="../media/image4.wmf"/><Relationship Id="rId4" Type="http://schemas.openxmlformats.org/officeDocument/2006/relationships/image" Target="../media/image3.wmf"/></Relationships>
</file>

<file path=ppt/slides/_rels/slide2.xml.rels><?xml version="1.0" encoding="UTF-8" standalone="yes"?>
<Relationships xmlns="http://schemas.openxmlformats.org/package/2006/relationships"><Relationship Id="rId2" Type="http://schemas.openxmlformats.org/officeDocument/2006/relationships/hyperlink" Target="http://www.businesslink.gov.uk/bdotg/action/detail?itemId=1083721380&amp;type=CAMPAIGN&amp;furlname=employeeengagement&amp;furlparam=employeeengagement&amp;ref=&amp;domain=www.businesslink.gov.uk"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agiftofinspiration.com.au/stories/leadership/Five.shtml"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vongehrconsulting.com/Finding-Answers-Blog/2010/08/why-getting-a-business-coach-is-a-good-investmen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Employee Engagement, Mentoring &amp; Coaching.</a:t>
            </a:r>
            <a:endParaRPr lang="en-GB" dirty="0"/>
          </a:p>
        </p:txBody>
      </p:sp>
      <p:pic>
        <p:nvPicPr>
          <p:cNvPr id="1031" name="Picture 7" descr="C:\Users\sc-jw\AppData\Local\Microsoft\Windows\Temporary Internet Files\Content.IE5\ETLMVCV6\MC900354311[1].wmf"/>
          <p:cNvPicPr>
            <a:picLocks noChangeAspect="1" noChangeArrowheads="1"/>
          </p:cNvPicPr>
          <p:nvPr/>
        </p:nvPicPr>
        <p:blipFill>
          <a:blip r:embed="rId2"/>
          <a:srcRect/>
          <a:stretch>
            <a:fillRect/>
          </a:stretch>
        </p:blipFill>
        <p:spPr bwMode="auto">
          <a:xfrm>
            <a:off x="7643834" y="2928934"/>
            <a:ext cx="1166388" cy="2209046"/>
          </a:xfrm>
          <a:prstGeom prst="rect">
            <a:avLst/>
          </a:prstGeom>
          <a:noFill/>
        </p:spPr>
      </p:pic>
      <p:pic>
        <p:nvPicPr>
          <p:cNvPr id="1033" name="Picture 9" descr="C:\Users\sc-jw\AppData\Local\Microsoft\Windows\Temporary Internet Files\Content.IE5\9SNM4E3K\MC900070852[1].wmf"/>
          <p:cNvPicPr>
            <a:picLocks noChangeAspect="1" noChangeArrowheads="1"/>
          </p:cNvPicPr>
          <p:nvPr/>
        </p:nvPicPr>
        <p:blipFill>
          <a:blip r:embed="rId3"/>
          <a:srcRect/>
          <a:stretch>
            <a:fillRect/>
          </a:stretch>
        </p:blipFill>
        <p:spPr bwMode="auto">
          <a:xfrm>
            <a:off x="3929058" y="4357694"/>
            <a:ext cx="1634150" cy="1975164"/>
          </a:xfrm>
          <a:prstGeom prst="rect">
            <a:avLst/>
          </a:prstGeom>
          <a:noFill/>
        </p:spPr>
      </p:pic>
      <p:pic>
        <p:nvPicPr>
          <p:cNvPr id="1035" name="Picture 11" descr="C:\Users\sc-jw\AppData\Local\Microsoft\Windows\Temporary Internet Files\Content.IE5\IDM8CGS8\MC900297523[1].wmf"/>
          <p:cNvPicPr>
            <a:picLocks noChangeAspect="1" noChangeArrowheads="1"/>
          </p:cNvPicPr>
          <p:nvPr/>
        </p:nvPicPr>
        <p:blipFill>
          <a:blip r:embed="rId4"/>
          <a:srcRect/>
          <a:stretch>
            <a:fillRect/>
          </a:stretch>
        </p:blipFill>
        <p:spPr bwMode="auto">
          <a:xfrm>
            <a:off x="142844" y="3214686"/>
            <a:ext cx="1714500" cy="1818742"/>
          </a:xfrm>
          <a:prstGeom prst="rect">
            <a:avLst/>
          </a:prstGeom>
          <a:noFill/>
        </p:spPr>
      </p:pic>
      <p:pic>
        <p:nvPicPr>
          <p:cNvPr id="1036" name="Picture 12" descr="C:\Users\sc-jw\AppData\Local\Microsoft\Windows\Temporary Internet Files\Content.IE5\IDM8CGS8\MC900070991[1].wmf"/>
          <p:cNvPicPr>
            <a:picLocks noChangeAspect="1" noChangeArrowheads="1"/>
          </p:cNvPicPr>
          <p:nvPr/>
        </p:nvPicPr>
        <p:blipFill>
          <a:blip r:embed="rId5"/>
          <a:srcRect/>
          <a:stretch>
            <a:fillRect/>
          </a:stretch>
        </p:blipFill>
        <p:spPr bwMode="auto">
          <a:xfrm>
            <a:off x="3857620" y="500042"/>
            <a:ext cx="1735248" cy="1397251"/>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Employee Engagement</a:t>
            </a:r>
            <a:endParaRPr lang="en-GB" u="sng" dirty="0"/>
          </a:p>
        </p:txBody>
      </p:sp>
      <p:sp>
        <p:nvSpPr>
          <p:cNvPr id="3" name="Content Placeholder 2"/>
          <p:cNvSpPr>
            <a:spLocks noGrp="1"/>
          </p:cNvSpPr>
          <p:nvPr>
            <p:ph idx="1"/>
          </p:nvPr>
        </p:nvSpPr>
        <p:spPr/>
        <p:txBody>
          <a:bodyPr>
            <a:normAutofit fontScale="70000" lnSpcReduction="20000"/>
          </a:bodyPr>
          <a:lstStyle/>
          <a:p>
            <a:r>
              <a:rPr lang="en-GB" b="1" dirty="0" smtClean="0"/>
              <a:t>Employee engagement is a route to business success. It is a very practical way of strengthening your business' productivity, innovation, attendance rate and voluntary turnover.</a:t>
            </a:r>
          </a:p>
          <a:p>
            <a:r>
              <a:rPr lang="en-GB" dirty="0" smtClean="0"/>
              <a:t>Research shows the difference to employers and employees. For example, The Hay Group identified that engaged employees generate 43% more revenue than disengaged ones.</a:t>
            </a:r>
          </a:p>
          <a:p>
            <a:r>
              <a:rPr lang="en-GB" dirty="0" smtClean="0"/>
              <a:t>The Department for Business, Innovation and Skills (BIS) has worked with a range of business leaders, employers and employee engagement practitioners. They have developed a range of practical guidance to help you, the employer, improve the way you engage with your employees.</a:t>
            </a:r>
          </a:p>
          <a:p>
            <a:r>
              <a:rPr lang="en-GB" dirty="0" smtClean="0"/>
              <a:t>For more information: </a:t>
            </a:r>
            <a:r>
              <a:rPr lang="en-GB" dirty="0" smtClean="0">
                <a:hlinkClick r:id="rId2"/>
              </a:rPr>
              <a:t>http://www.businesslink.gov.uk/bdotg/action/detail?itemId=1083721380&amp;type=CAMPAIGN&amp;furlname=employeeengagement&amp;furlparam=employeeengagement&amp;ref=&amp;</a:t>
            </a:r>
            <a:r>
              <a:rPr lang="en-GB" dirty="0" smtClean="0">
                <a:hlinkClick r:id="rId2"/>
              </a:rPr>
              <a:t>domain=www.businesslink.gov.uk</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Five leadership skills that increase </a:t>
            </a:r>
            <a:r>
              <a:rPr lang="en-GB" u="sng" dirty="0" smtClean="0"/>
              <a:t>Employee Engagement</a:t>
            </a:r>
            <a:endParaRPr lang="en-GB" u="sng" dirty="0"/>
          </a:p>
        </p:txBody>
      </p:sp>
      <p:sp>
        <p:nvSpPr>
          <p:cNvPr id="3" name="Content Placeholder 2"/>
          <p:cNvSpPr>
            <a:spLocks noGrp="1"/>
          </p:cNvSpPr>
          <p:nvPr>
            <p:ph idx="1"/>
          </p:nvPr>
        </p:nvSpPr>
        <p:spPr/>
        <p:txBody>
          <a:bodyPr>
            <a:normAutofit fontScale="92500" lnSpcReduction="20000"/>
          </a:bodyPr>
          <a:lstStyle/>
          <a:p>
            <a:r>
              <a:rPr lang="en-GB" dirty="0" smtClean="0"/>
              <a:t>After almost 30 years of research I have determined that there are five essential skills that leaders must have if they are going to succeed in increasing employee engagement. They are: </a:t>
            </a:r>
          </a:p>
          <a:p>
            <a:pPr lvl="1">
              <a:buNone/>
            </a:pPr>
            <a:r>
              <a:rPr lang="en-GB" b="1" dirty="0" smtClean="0"/>
              <a:t>1. Building Trust</a:t>
            </a:r>
            <a:r>
              <a:rPr lang="en-GB" dirty="0" smtClean="0"/>
              <a:t> </a:t>
            </a:r>
          </a:p>
          <a:p>
            <a:pPr lvl="1">
              <a:buNone/>
            </a:pPr>
            <a:r>
              <a:rPr lang="en-GB" b="1" dirty="0" smtClean="0"/>
              <a:t>2</a:t>
            </a:r>
            <a:r>
              <a:rPr lang="en-GB" b="1" dirty="0" smtClean="0"/>
              <a:t>. Mentoring</a:t>
            </a:r>
            <a:r>
              <a:rPr lang="en-GB" dirty="0" smtClean="0"/>
              <a:t> </a:t>
            </a:r>
          </a:p>
          <a:p>
            <a:pPr lvl="1">
              <a:buNone/>
            </a:pPr>
            <a:r>
              <a:rPr lang="en-GB" b="1" dirty="0" smtClean="0"/>
              <a:t>3</a:t>
            </a:r>
            <a:r>
              <a:rPr lang="en-GB" b="1" dirty="0" smtClean="0"/>
              <a:t>. Inclusion</a:t>
            </a:r>
            <a:r>
              <a:rPr lang="en-GB" dirty="0" smtClean="0"/>
              <a:t> </a:t>
            </a:r>
          </a:p>
          <a:p>
            <a:pPr lvl="1">
              <a:buNone/>
            </a:pPr>
            <a:r>
              <a:rPr lang="en-GB" b="1" dirty="0" smtClean="0"/>
              <a:t>4</a:t>
            </a:r>
            <a:r>
              <a:rPr lang="en-GB" b="1" dirty="0" smtClean="0"/>
              <a:t>. Alignment</a:t>
            </a:r>
            <a:r>
              <a:rPr lang="en-GB" dirty="0" smtClean="0"/>
              <a:t> </a:t>
            </a:r>
          </a:p>
          <a:p>
            <a:pPr lvl="1">
              <a:buNone/>
            </a:pPr>
            <a:r>
              <a:rPr lang="en-GB" b="1" dirty="0" smtClean="0"/>
              <a:t>5</a:t>
            </a:r>
            <a:r>
              <a:rPr lang="en-GB" b="1" dirty="0" smtClean="0"/>
              <a:t>. Team Development</a:t>
            </a:r>
            <a:r>
              <a:rPr lang="en-GB" dirty="0" smtClean="0"/>
              <a:t> </a:t>
            </a:r>
          </a:p>
          <a:p>
            <a:r>
              <a:rPr lang="en-GB" dirty="0" smtClean="0"/>
              <a:t>Written </a:t>
            </a:r>
            <a:r>
              <a:rPr lang="en-GB" dirty="0" smtClean="0"/>
              <a:t>by Keith Ayers </a:t>
            </a:r>
            <a:r>
              <a:rPr lang="en-GB" dirty="0" smtClean="0"/>
              <a:t>: President </a:t>
            </a:r>
            <a:r>
              <a:rPr lang="en-GB" dirty="0" smtClean="0"/>
              <a:t>- </a:t>
            </a:r>
            <a:r>
              <a:rPr lang="en-GB" dirty="0" err="1" smtClean="0"/>
              <a:t>Integro</a:t>
            </a:r>
            <a:r>
              <a:rPr lang="en-GB" dirty="0" smtClean="0"/>
              <a:t> Leadership Institute - USA </a:t>
            </a:r>
          </a:p>
          <a:p>
            <a:endParaRPr lang="en-GB" dirty="0"/>
          </a:p>
        </p:txBody>
      </p:sp>
      <p:sp>
        <p:nvSpPr>
          <p:cNvPr id="4" name="TextBox 3"/>
          <p:cNvSpPr txBox="1"/>
          <p:nvPr/>
        </p:nvSpPr>
        <p:spPr>
          <a:xfrm>
            <a:off x="0" y="6611803"/>
            <a:ext cx="3757760" cy="246221"/>
          </a:xfrm>
          <a:prstGeom prst="rect">
            <a:avLst/>
          </a:prstGeom>
          <a:noFill/>
        </p:spPr>
        <p:txBody>
          <a:bodyPr wrap="none" rtlCol="0">
            <a:spAutoFit/>
          </a:bodyPr>
          <a:lstStyle/>
          <a:p>
            <a:r>
              <a:rPr lang="en-GB" sz="1000" dirty="0" smtClean="0">
                <a:hlinkClick r:id="rId2"/>
              </a:rPr>
              <a:t>http://</a:t>
            </a:r>
            <a:r>
              <a:rPr lang="en-GB" sz="1000" dirty="0" smtClean="0">
                <a:hlinkClick r:id="rId2"/>
              </a:rPr>
              <a:t>www.agiftofinspiration.com.au/stories/leadership/Five.shtml</a:t>
            </a:r>
            <a:r>
              <a:rPr lang="en-GB" sz="1000" dirty="0" smtClean="0"/>
              <a:t> </a:t>
            </a:r>
            <a:endParaRPr lang="en-GB"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2844" y="500042"/>
            <a:ext cx="8786874" cy="5786478"/>
          </a:xfrm>
        </p:spPr>
        <p:txBody>
          <a:bodyPr>
            <a:normAutofit fontScale="62500" lnSpcReduction="20000"/>
          </a:bodyPr>
          <a:lstStyle/>
          <a:p>
            <a:pPr>
              <a:buNone/>
            </a:pPr>
            <a:r>
              <a:rPr lang="en-GB" b="1" dirty="0" smtClean="0"/>
              <a:t>1. Building Trust</a:t>
            </a:r>
            <a:r>
              <a:rPr lang="en-GB" dirty="0" smtClean="0"/>
              <a:t> </a:t>
            </a:r>
          </a:p>
          <a:p>
            <a:r>
              <a:rPr lang="en-GB" dirty="0" smtClean="0"/>
              <a:t>Trust is an essential ingredient in increasing engagement. The first thing leaders need to know about building trust is that it does not happen just because you are trustworthy. People do not know how trustworthy you are until you demonstrate it by using trust building behaviours and the most important of these behaviours is to trust others. We build trust by trusting others. This requires a basic belief in people, a belief that people are essentially trustworthy. After all, if you have untrustworthy employees, why did you hire them and why are they still there? </a:t>
            </a:r>
            <a:endParaRPr lang="en-GB" dirty="0" smtClean="0"/>
          </a:p>
          <a:p>
            <a:pPr>
              <a:buNone/>
            </a:pPr>
            <a:endParaRPr lang="en-GB" dirty="0" smtClean="0"/>
          </a:p>
          <a:p>
            <a:pPr>
              <a:buNone/>
            </a:pPr>
            <a:r>
              <a:rPr lang="en-GB" b="1" dirty="0" smtClean="0"/>
              <a:t>2. Mentoring</a:t>
            </a:r>
            <a:r>
              <a:rPr lang="en-GB" dirty="0" smtClean="0"/>
              <a:t> </a:t>
            </a:r>
          </a:p>
          <a:p>
            <a:r>
              <a:rPr lang="en-GB" dirty="0" smtClean="0"/>
              <a:t>The relationship between the employee and his or her immediate manager is a critical factor in how engaged the employee will be. We have to get away from the idea that Managers cannot mentor the people who report to them. The Gallup research is very clear on this point. Employees need feedback, they need to know how they are performing regularly, not just once a year at review time, and be able to discuss their needs for growth and development with a Manager who cares about them. Effective leaders need to give and receive feedback and to coach and counsel employees in a way that increases engagement and commitment.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85794"/>
            <a:ext cx="8686800" cy="5697559"/>
          </a:xfrm>
        </p:spPr>
        <p:txBody>
          <a:bodyPr>
            <a:normAutofit fontScale="70000" lnSpcReduction="20000"/>
          </a:bodyPr>
          <a:lstStyle/>
          <a:p>
            <a:pPr>
              <a:buNone/>
            </a:pPr>
            <a:r>
              <a:rPr lang="en-GB" b="1" dirty="0" smtClean="0"/>
              <a:t>3. Inclusion</a:t>
            </a:r>
            <a:r>
              <a:rPr lang="en-GB" dirty="0" smtClean="0"/>
              <a:t> </a:t>
            </a:r>
          </a:p>
          <a:p>
            <a:r>
              <a:rPr lang="en-GB" dirty="0" smtClean="0"/>
              <a:t>Whether employees feel like an insider or an outsider also impacts on their level of engagement. Effective leaders know that everyone on their team has strengths the team needs and they know how to get the best out of each person regardless of their ethnic background, gender, age or sexual orientation. They understand that people with different personal values can work together effectively when they commit to the same values about trustworthiness and standards of work performance. </a:t>
            </a:r>
          </a:p>
          <a:p>
            <a:endParaRPr lang="en-GB" b="1" dirty="0" smtClean="0"/>
          </a:p>
          <a:p>
            <a:pPr>
              <a:buNone/>
            </a:pPr>
            <a:r>
              <a:rPr lang="en-GB" b="1" dirty="0" smtClean="0"/>
              <a:t>4</a:t>
            </a:r>
            <a:r>
              <a:rPr lang="en-GB" b="1" dirty="0" smtClean="0"/>
              <a:t>. Alignment</a:t>
            </a:r>
            <a:r>
              <a:rPr lang="en-GB" dirty="0" smtClean="0"/>
              <a:t> </a:t>
            </a:r>
          </a:p>
          <a:p>
            <a:r>
              <a:rPr lang="en-GB" dirty="0" smtClean="0"/>
              <a:t>Engaged employees feel aligned with their organisation’s Purpose, Values and Vision. Their work is meaningful to them because their leader helps them see the connection between what they do and the success of the organisation. The effective leader also understands that gaining their team’s commitment to the organisation’s values increases the team’s performance standards as well as their engagement.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2852"/>
            <a:ext cx="9144000" cy="5715040"/>
          </a:xfrm>
        </p:spPr>
        <p:txBody>
          <a:bodyPr>
            <a:noAutofit/>
          </a:bodyPr>
          <a:lstStyle/>
          <a:p>
            <a:pPr>
              <a:spcBef>
                <a:spcPts val="0"/>
              </a:spcBef>
              <a:buNone/>
            </a:pPr>
            <a:r>
              <a:rPr lang="en-GB" sz="1800" b="1" dirty="0" smtClean="0"/>
              <a:t>5. Team Development</a:t>
            </a:r>
            <a:r>
              <a:rPr lang="en-GB" sz="1800" dirty="0" smtClean="0"/>
              <a:t> </a:t>
            </a:r>
          </a:p>
          <a:p>
            <a:pPr>
              <a:spcBef>
                <a:spcPts val="0"/>
              </a:spcBef>
            </a:pPr>
            <a:r>
              <a:rPr lang="en-GB" sz="1800" dirty="0" smtClean="0"/>
              <a:t>Effective leaders understand the potential for significant increases in performance through high performing teams. They make sure that all team members understand the strengths they and other team members bring to the team and work at developing a process that capitalises on all of these strengths. The leader’s focus is on developing the leadership potential of each team member and ultimately implementing a shared leadership approach to continuously improving performance that is owned by the team. </a:t>
            </a:r>
          </a:p>
          <a:p>
            <a:r>
              <a:rPr lang="en-GB" sz="1800" dirty="0" smtClean="0"/>
              <a:t>All of these skills are needed to fully engage employees. Engagement will be diminished if any of them is missing. The challenge in developing these skills is that they are dependent on each other. That is, you have to build trust before you can be effective at mentoring and you will need your mentoring skills to be effective at inclusion and alignment. You won’t have much success at getting all employees aligned unless they feel like an insider and to build a high performing team the leader needs all of the above skills. </a:t>
            </a:r>
          </a:p>
          <a:p>
            <a:r>
              <a:rPr lang="en-GB" sz="1800" dirty="0" smtClean="0"/>
              <a:t>The reality is that these skills don’t come naturally to many managers, and yet they can be learned. But extensive research by </a:t>
            </a:r>
            <a:r>
              <a:rPr lang="en-GB" sz="1800" b="1" dirty="0" smtClean="0"/>
              <a:t>Daniel </a:t>
            </a:r>
            <a:r>
              <a:rPr lang="en-GB" sz="1800" b="1" dirty="0" err="1" smtClean="0"/>
              <a:t>Goleman</a:t>
            </a:r>
            <a:r>
              <a:rPr lang="en-GB" sz="1800" b="1" dirty="0" smtClean="0"/>
              <a:t> </a:t>
            </a:r>
            <a:r>
              <a:rPr lang="en-GB" sz="1800" dirty="0" smtClean="0"/>
              <a:t>(author of Primal Leadership) on </a:t>
            </a:r>
            <a:r>
              <a:rPr lang="en-GB" sz="1800" dirty="0" smtClean="0"/>
              <a:t>leadership learning has established that they cannot be learned during a single training event. Developing these skills will for many managers require the unlearning of old habits, often habits of a lifetime and the learning of new habits. It takes time, reinforcement and practice and a serious commitment from both the organisation and the managers involved. </a:t>
            </a:r>
          </a:p>
          <a:p>
            <a:r>
              <a:rPr lang="en-GB" sz="1800" dirty="0" smtClean="0"/>
              <a:t>With all the evidence we now have about the significant increases in organisational performance as employee engagement increases, can anyone afford not to make the effort?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b="1" u="sng" dirty="0" smtClean="0"/>
              <a:t>Coaching &amp; Mentoring</a:t>
            </a:r>
            <a:endParaRPr lang="en-GB" b="1" u="sng" dirty="0"/>
          </a:p>
        </p:txBody>
      </p:sp>
      <p:sp>
        <p:nvSpPr>
          <p:cNvPr id="3" name="Content Placeholder 2"/>
          <p:cNvSpPr>
            <a:spLocks noGrp="1"/>
          </p:cNvSpPr>
          <p:nvPr>
            <p:ph idx="1"/>
          </p:nvPr>
        </p:nvSpPr>
        <p:spPr>
          <a:xfrm>
            <a:off x="214282" y="1089027"/>
            <a:ext cx="8472518" cy="5126055"/>
          </a:xfrm>
        </p:spPr>
        <p:txBody>
          <a:bodyPr>
            <a:noAutofit/>
          </a:bodyPr>
          <a:lstStyle/>
          <a:p>
            <a:r>
              <a:rPr lang="en-GB" sz="1800" dirty="0" smtClean="0"/>
              <a:t>Coaching is an essential Leadership/management skill to posses in order to develop oneself and others. </a:t>
            </a:r>
          </a:p>
          <a:p>
            <a:r>
              <a:rPr lang="en-GB" sz="1800" dirty="0" smtClean="0"/>
              <a:t>Coaching is the practice of </a:t>
            </a:r>
            <a:r>
              <a:rPr lang="en-GB" sz="1800" b="1" dirty="0" smtClean="0"/>
              <a:t>supporting</a:t>
            </a:r>
            <a:r>
              <a:rPr lang="en-GB" sz="1800" dirty="0" smtClean="0"/>
              <a:t> an individual through the process of achieving a specific personal or professional result.</a:t>
            </a:r>
          </a:p>
          <a:p>
            <a:r>
              <a:rPr lang="en-GB" sz="1800" dirty="0" smtClean="0"/>
              <a:t>The structures, models and methodologies of coaching are numerous but are predominantly </a:t>
            </a:r>
            <a:r>
              <a:rPr lang="en-GB" sz="1800" b="1" dirty="0" smtClean="0"/>
              <a:t>facilitating</a:t>
            </a:r>
            <a:r>
              <a:rPr lang="en-GB" sz="1800" dirty="0" smtClean="0"/>
              <a:t> in style; that is the coach mainly asks questions and challenges the </a:t>
            </a:r>
            <a:r>
              <a:rPr lang="en-GB" sz="1800" dirty="0" err="1" smtClean="0"/>
              <a:t>coachee</a:t>
            </a:r>
            <a:r>
              <a:rPr lang="en-GB" sz="1800" dirty="0" smtClean="0"/>
              <a:t> to find answers from within himself/herself to discover their inspiration their intrinsic motivation values, preferences and unique perspective.</a:t>
            </a:r>
          </a:p>
          <a:p>
            <a:r>
              <a:rPr lang="en-GB" sz="1800" dirty="0" smtClean="0"/>
              <a:t>The facilitative approach to coaching in sport was pioneered by Timothy </a:t>
            </a:r>
            <a:r>
              <a:rPr lang="en-GB" sz="1800" dirty="0" err="1" smtClean="0"/>
              <a:t>Gallwey</a:t>
            </a:r>
            <a:r>
              <a:rPr lang="en-GB" sz="1800" dirty="0" smtClean="0"/>
              <a:t>(1974 - The Inner Game of Tennis. Random House); before this sports coaching was (and often remains) solely a skills-based learning experience from a master in the sport. Other contexts for coaching include executive coaching, life coaching, emotional intelligence coaching and health-well-being coaching.</a:t>
            </a:r>
          </a:p>
          <a:p>
            <a:r>
              <a:rPr lang="en-GB" sz="1800" dirty="0" smtClean="0"/>
              <a:t>The UK's Chartered Institute of Personnel Management reports coaching is a key part of learning development' and 'crucial to their strategy', with 90% of companies reporting that they 'use coaching'. The basic skills of coaching are often developed in managers within organizations specifically to improve their managing and leadership abilities.</a:t>
            </a:r>
          </a:p>
          <a:p>
            <a:endParaRPr lang="en-GB" sz="1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a:bodyPr>
          <a:lstStyle/>
          <a:p>
            <a:r>
              <a:rPr lang="en-GB" b="1" u="sng" dirty="0" smtClean="0"/>
              <a:t>Coaching &amp; Mentoring cont...</a:t>
            </a:r>
            <a:endParaRPr lang="en-GB" b="1" u="sng" dirty="0"/>
          </a:p>
        </p:txBody>
      </p:sp>
      <p:sp>
        <p:nvSpPr>
          <p:cNvPr id="3" name="Content Placeholder 2"/>
          <p:cNvSpPr>
            <a:spLocks noGrp="1"/>
          </p:cNvSpPr>
          <p:nvPr>
            <p:ph idx="1"/>
          </p:nvPr>
        </p:nvSpPr>
        <p:spPr>
          <a:xfrm>
            <a:off x="214282" y="1089027"/>
            <a:ext cx="8472518" cy="5126055"/>
          </a:xfrm>
        </p:spPr>
        <p:txBody>
          <a:bodyPr>
            <a:noAutofit/>
          </a:bodyPr>
          <a:lstStyle/>
          <a:p>
            <a:r>
              <a:rPr lang="en-GB" sz="1800" dirty="0" smtClean="0"/>
              <a:t>The first use of the term coaching to mean an instructor or trainer arose around 1830 in Oxford University slang for a tutor who "carries" a student through an exam. Coaching thus, has been used in language to describe the process used to transport people from where they are, to where they want to be. </a:t>
            </a:r>
          </a:p>
          <a:p>
            <a:r>
              <a:rPr lang="en-GB" sz="1800" dirty="0" smtClean="0"/>
              <a:t>Historically the evolution of coaching has been influenced by many other fields of study including those of personal development, adult education, psychology (sports, clinical, developmental, organizational, social and industrial) and other organizational or leadership theories and practices. Since the mid-1990s, coaching has developed into a more independent discipline and professional associations such as the International Coach Federation have helped develop a set of training standards</a:t>
            </a:r>
            <a:r>
              <a:rPr lang="en-GB" sz="1800" baseline="30000" dirty="0" smtClean="0"/>
              <a:t>.</a:t>
            </a:r>
            <a:endParaRPr lang="en-GB" sz="1800" dirty="0" smtClean="0"/>
          </a:p>
          <a:p>
            <a:r>
              <a:rPr lang="en-GB" sz="1800" b="1" dirty="0" smtClean="0"/>
              <a:t>Coaching </a:t>
            </a:r>
            <a:r>
              <a:rPr lang="en-GB" sz="1800" b="1" dirty="0" err="1" smtClean="0"/>
              <a:t>v’s</a:t>
            </a:r>
            <a:r>
              <a:rPr lang="en-GB" sz="1800" b="1" dirty="0" smtClean="0"/>
              <a:t> Management </a:t>
            </a:r>
            <a:r>
              <a:rPr lang="en-GB" sz="1800" b="1" dirty="0" err="1" smtClean="0"/>
              <a:t>v’s</a:t>
            </a:r>
            <a:r>
              <a:rPr lang="en-GB" sz="1800" b="1" dirty="0" smtClean="0"/>
              <a:t> Mentoring:</a:t>
            </a:r>
            <a:r>
              <a:rPr lang="en-GB" sz="1800" dirty="0" smtClean="0"/>
              <a:t> </a:t>
            </a:r>
            <a:br>
              <a:rPr lang="en-GB" sz="1800" dirty="0" smtClean="0"/>
            </a:br>
            <a:r>
              <a:rPr lang="en-GB" sz="1800" b="1" dirty="0" smtClean="0"/>
              <a:t>Managing</a:t>
            </a:r>
            <a:r>
              <a:rPr lang="en-GB" sz="1800" dirty="0" smtClean="0"/>
              <a:t> is making sure people do what they know how to do. </a:t>
            </a:r>
            <a:r>
              <a:rPr lang="en-GB" sz="1800" b="1" dirty="0" smtClean="0"/>
              <a:t>Training</a:t>
            </a:r>
            <a:r>
              <a:rPr lang="en-GB" sz="1800" dirty="0" smtClean="0"/>
              <a:t> is teaching people to do what they don’t know how to do often in a formal way. </a:t>
            </a:r>
            <a:r>
              <a:rPr lang="en-GB" sz="1800" b="1" dirty="0" smtClean="0"/>
              <a:t>Mentoring</a:t>
            </a:r>
            <a:r>
              <a:rPr lang="en-GB" sz="1800" dirty="0" smtClean="0"/>
              <a:t> is usually on-the job showing people how to do something in a more informal and supportive manner. </a:t>
            </a:r>
            <a:r>
              <a:rPr lang="en-GB" sz="1800" b="1" u="sng" dirty="0" smtClean="0"/>
              <a:t>Coaching</a:t>
            </a:r>
            <a:r>
              <a:rPr lang="en-GB" sz="1800" u="sng" dirty="0" smtClean="0"/>
              <a:t> is helping to identify the skills and capabilities that are within the person, and enabling them to use them to the best of their ability.</a:t>
            </a:r>
            <a:endParaRPr lang="en-GB" sz="1800" dirty="0" smtClean="0"/>
          </a:p>
          <a:p>
            <a:endParaRPr lang="en-GB" sz="1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b="1" u="sng" dirty="0" smtClean="0"/>
              <a:t>Business </a:t>
            </a:r>
            <a:r>
              <a:rPr lang="en-GB" b="1" u="sng" dirty="0" smtClean="0"/>
              <a:t>coaching</a:t>
            </a:r>
            <a:endParaRPr lang="en-GB" b="1" u="sng" dirty="0"/>
          </a:p>
        </p:txBody>
      </p:sp>
      <p:sp>
        <p:nvSpPr>
          <p:cNvPr id="3" name="Content Placeholder 2"/>
          <p:cNvSpPr>
            <a:spLocks noGrp="1"/>
          </p:cNvSpPr>
          <p:nvPr>
            <p:ph idx="1"/>
          </p:nvPr>
        </p:nvSpPr>
        <p:spPr>
          <a:xfrm>
            <a:off x="0" y="1357298"/>
            <a:ext cx="9144000" cy="5500702"/>
          </a:xfrm>
        </p:spPr>
        <p:txBody>
          <a:bodyPr>
            <a:noAutofit/>
          </a:bodyPr>
          <a:lstStyle/>
          <a:p>
            <a:r>
              <a:rPr lang="en-GB" sz="1800" b="1" dirty="0" smtClean="0"/>
              <a:t>Business </a:t>
            </a:r>
            <a:r>
              <a:rPr lang="en-GB" sz="1800" b="1" dirty="0" smtClean="0"/>
              <a:t>coaching </a:t>
            </a:r>
            <a:r>
              <a:rPr lang="en-GB" sz="1800" dirty="0" smtClean="0"/>
              <a:t>is a type of personal or </a:t>
            </a:r>
            <a:r>
              <a:rPr lang="en-GB" sz="1800" b="1" dirty="0" smtClean="0"/>
              <a:t>human resource development</a:t>
            </a:r>
            <a:r>
              <a:rPr lang="en-GB" sz="1800" dirty="0" smtClean="0"/>
              <a:t>. It provides positive support, feedback and advice to an individual or group basis to improve their personal effectiveness in the business setting. Business coaching includes executive coaching, corporate coaching and leadership coaching.</a:t>
            </a:r>
          </a:p>
          <a:p>
            <a:r>
              <a:rPr lang="en-GB" sz="1800" dirty="0" smtClean="0"/>
              <a:t>The </a:t>
            </a:r>
            <a:r>
              <a:rPr lang="en-GB" sz="1800" u="sng" dirty="0" smtClean="0"/>
              <a:t>International Coach Federation</a:t>
            </a:r>
            <a:r>
              <a:rPr lang="en-GB" sz="1800" dirty="0" smtClean="0"/>
              <a:t>, the International Coaching Council and the Worldwide Association of Business Coaches provide a membership-based association for business coaching professionals. These and other organizations train professionals to offer business coaching to business owners. According to </a:t>
            </a:r>
            <a:r>
              <a:rPr lang="en-GB" sz="1800" u="sng" dirty="0" smtClean="0">
                <a:hlinkClick r:id="rId2"/>
              </a:rPr>
              <a:t>vongehrconsulting.com</a:t>
            </a:r>
            <a:r>
              <a:rPr lang="en-GB" sz="1800" dirty="0" smtClean="0"/>
              <a:t> Business coaching is one of the fastest growing industries in the world.</a:t>
            </a:r>
          </a:p>
          <a:p>
            <a:r>
              <a:rPr lang="en-GB" sz="1800" dirty="0" smtClean="0"/>
              <a:t>Coaching is not a practice restricted to external experts or providers. Many organizations expect their senior leaders and middle managers to coach their team members toward higher levels of performance, increased job satisfaction, personal growth, and career development. </a:t>
            </a:r>
          </a:p>
          <a:p>
            <a:r>
              <a:rPr lang="en-GB" sz="1800" dirty="0" smtClean="0"/>
              <a:t>Business coaching is not the same as </a:t>
            </a:r>
            <a:r>
              <a:rPr lang="en-GB" sz="1800" b="1" dirty="0" smtClean="0"/>
              <a:t>mentoring</a:t>
            </a:r>
            <a:r>
              <a:rPr lang="en-GB" sz="1800" dirty="0" smtClean="0"/>
              <a:t>. Mentoring involves a developmental relationship between </a:t>
            </a:r>
            <a:r>
              <a:rPr lang="en-GB" sz="1800" b="1" dirty="0" smtClean="0"/>
              <a:t>a more experienced "mentor"</a:t>
            </a:r>
            <a:r>
              <a:rPr lang="en-GB" sz="1800" dirty="0" smtClean="0"/>
              <a:t> and a less experienced partner, and typically involves sharing of advice. A business coach can act as a mentor given that he or she has adequate expertise and experience. However, mentoring is not a form of business coaching. </a:t>
            </a:r>
            <a:endParaRPr lang="en-GB" sz="1800" dirty="0" smtClean="0"/>
          </a:p>
          <a:p>
            <a:pPr>
              <a:buNone/>
            </a:pPr>
            <a:endParaRPr lang="en-GB" sz="1800" dirty="0" smtClean="0"/>
          </a:p>
          <a:p>
            <a:endParaRPr lang="en-GB" sz="1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Executive coaching</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Executive coaches work their clients towards specific professional goals. These include career transition, interpersonal and professional communication, performance management, organizational effectiveness, managing career and personal changes, developing executive presence, enhancing strategic thinking, dealing effectively with conflict, and building an effective team within an organization. An </a:t>
            </a:r>
            <a:r>
              <a:rPr lang="en-GB" b="1" dirty="0" smtClean="0"/>
              <a:t>industrial organizational psychologist</a:t>
            </a:r>
            <a:r>
              <a:rPr lang="en-GB" dirty="0" smtClean="0"/>
              <a:t> is one example of executive coaching.</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Life coaching</a:t>
            </a:r>
            <a:endParaRPr lang="en-GB" u="sng" dirty="0"/>
          </a:p>
        </p:txBody>
      </p:sp>
      <p:sp>
        <p:nvSpPr>
          <p:cNvPr id="3" name="Content Placeholder 2"/>
          <p:cNvSpPr>
            <a:spLocks noGrp="1"/>
          </p:cNvSpPr>
          <p:nvPr>
            <p:ph idx="1"/>
          </p:nvPr>
        </p:nvSpPr>
        <p:spPr/>
        <p:txBody>
          <a:bodyPr>
            <a:normAutofit fontScale="85000" lnSpcReduction="20000"/>
          </a:bodyPr>
          <a:lstStyle/>
          <a:p>
            <a:r>
              <a:rPr lang="en-GB" dirty="0" smtClean="0"/>
              <a:t>Life </a:t>
            </a:r>
            <a:r>
              <a:rPr lang="en-GB" dirty="0" smtClean="0"/>
              <a:t>coaching is a practice that helps people identify and achieve personal goals. Life coaches help clients set and reach goals using a variety of tools and techniques. Life coaches are not therapists nor consultants; psychological intervention and business analysis are outside the scope of their work. However life coaching draws inspiration from disciplines including sociology, psychology, positive adult development, career </a:t>
            </a:r>
            <a:r>
              <a:rPr lang="en-GB" dirty="0" err="1" smtClean="0"/>
              <a:t>counseling</a:t>
            </a:r>
            <a:r>
              <a:rPr lang="en-GB" dirty="0" smtClean="0"/>
              <a:t>, NLP, mentoring and other types of </a:t>
            </a:r>
            <a:r>
              <a:rPr lang="en-GB" dirty="0" err="1" smtClean="0"/>
              <a:t>counseling</a:t>
            </a:r>
            <a:r>
              <a:rPr lang="en-GB" dirty="0" smtClean="0"/>
              <a:t>. Coaching is unlike therapy because it does not focus on examining nor diagnosing the past</a:t>
            </a:r>
            <a:r>
              <a:rPr lang="en-GB" u="sng" baseline="30000" dirty="0" smtClean="0"/>
              <a:t>.</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Online Learning Activity</a:t>
            </a:r>
            <a:endParaRPr lang="en-GB" dirty="0"/>
          </a:p>
        </p:txBody>
      </p:sp>
      <p:sp>
        <p:nvSpPr>
          <p:cNvPr id="3" name="Content Placeholder 2"/>
          <p:cNvSpPr>
            <a:spLocks noGrp="1"/>
          </p:cNvSpPr>
          <p:nvPr>
            <p:ph idx="1"/>
          </p:nvPr>
        </p:nvSpPr>
        <p:spPr/>
        <p:txBody>
          <a:bodyPr/>
          <a:lstStyle/>
          <a:p>
            <a:r>
              <a:rPr lang="en-GB" dirty="0" smtClean="0"/>
              <a:t>Go online and:</a:t>
            </a:r>
          </a:p>
          <a:p>
            <a:r>
              <a:rPr lang="en-GB" dirty="0" smtClean="0"/>
              <a:t>Find an up-to-date case-study that uses either Coaching, Mentoring and/or Employee Engagement.</a:t>
            </a:r>
          </a:p>
          <a:p>
            <a:r>
              <a:rPr lang="en-GB" dirty="0" smtClean="0"/>
              <a:t>Highlight Key-points and share/disseminate with the group.</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TotalTime>
  <Words>1638</Words>
  <Application>Microsoft Office PowerPoint</Application>
  <PresentationFormat>On-screen Show (4:3)</PresentationFormat>
  <Paragraphs>53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Employee Engagement, Mentoring &amp; Coaching.</vt:lpstr>
      <vt:lpstr>Employee Engagement</vt:lpstr>
      <vt:lpstr>Five leadership skills that increase Employee Engagement</vt:lpstr>
      <vt:lpstr>Slide 4</vt:lpstr>
      <vt:lpstr>Slide 5</vt:lpstr>
      <vt:lpstr>Slide 6</vt:lpstr>
      <vt:lpstr>Coaching &amp; Mentoring</vt:lpstr>
      <vt:lpstr>Coaching &amp; Mentoring cont...</vt:lpstr>
      <vt:lpstr>Business coaching</vt:lpstr>
      <vt:lpstr>Executive coaching</vt:lpstr>
      <vt:lpstr>Life coaching</vt:lpstr>
      <vt:lpstr>Online Learning Activity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Mentoring &amp; Coaching.</dc:title>
  <dc:creator>sc-jw</dc:creator>
  <cp:lastModifiedBy>sc-jw</cp:lastModifiedBy>
  <cp:revision>4</cp:revision>
  <dcterms:created xsi:type="dcterms:W3CDTF">2012-03-07T17:33:10Z</dcterms:created>
  <dcterms:modified xsi:type="dcterms:W3CDTF">2012-03-07T18:08:45Z</dcterms:modified>
</cp:coreProperties>
</file>