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sldIdLst>
    <p:sldId id="283" r:id="rId2"/>
    <p:sldId id="277" r:id="rId3"/>
    <p:sldId id="258" r:id="rId4"/>
    <p:sldId id="256" r:id="rId5"/>
    <p:sldId id="260" r:id="rId6"/>
    <p:sldId id="263" r:id="rId7"/>
    <p:sldId id="275" r:id="rId8"/>
    <p:sldId id="264" r:id="rId9"/>
    <p:sldId id="276" r:id="rId10"/>
    <p:sldId id="259" r:id="rId11"/>
    <p:sldId id="261" r:id="rId12"/>
    <p:sldId id="262" r:id="rId13"/>
    <p:sldId id="278" r:id="rId14"/>
    <p:sldId id="279" r:id="rId15"/>
    <p:sldId id="282" r:id="rId16"/>
    <p:sldId id="265" r:id="rId17"/>
    <p:sldId id="280" r:id="rId18"/>
    <p:sldId id="28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niversity of Wales " initials="UWTSD" lastIdx="14" clrIdx="0">
    <p:extLst>
      <p:ext uri="{19B8F6BF-5375-455C-9EA6-DF929625EA0E}">
        <p15:presenceInfo xmlns:p15="http://schemas.microsoft.com/office/powerpoint/2012/main" userId="University of Wales "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2594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2" d="100"/>
          <a:sy n="42" d="100"/>
        </p:scale>
        <p:origin x="72"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5-15T17:28:52.960" idx="1">
    <p:pos x="6690" y="2265"/>
    <p:text/>
    <p:extLst>
      <p:ext uri="{C676402C-5697-4E1C-873F-D02D1690AC5C}">
        <p15:threadingInfo xmlns:p15="http://schemas.microsoft.com/office/powerpoint/2012/main" timeZoneBias="-60"/>
      </p:ext>
    </p:extLst>
  </p:cm>
  <p:cm authorId="1" dt="2018-05-15T17:29:04.805" idx="2">
    <p:pos x="7036" y="306"/>
    <p:text>&gt; abandoned by the coalition part 2010 but SSA kept it going and added a ninth door; biodiversity and nature</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5-16T12:40:52.635" idx="4">
    <p:pos x="384" y="5007"/>
    <p:text>Estyn’s 2006 report ‘Establishing a position statement for Education for Sustainable Development and Global Citizenship in Wales’.</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8-05-16T12:46:53.925" idx="5">
    <p:pos x="10" y="10"/>
    <p:text>Too broad- “ links between society, economy and environment and between our own lives and those of people throughout the world • the needs and rights of both present and future generations • the relationships between power, resources and human rights • the local and global implications of everything we do and the actions that individuals and organisations can take in response to local and global issues” Seeks to teach far too much without dedicating time to teaching it.</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18-05-16T12:52:56.609" idx="7">
    <p:pos x="10" y="10"/>
    <p:text>The alternative of embedding it in every subject risks spreading the teachings so thin that it would be hard to ensure that all the needs are met. 
With so little time and so many options teachers who haven’t had time to understand certain aspects of ESDGC would likely ignore them in lieu of keeping up with their prior commitments.</p:text>
    <p:extLst>
      <p:ext uri="{C676402C-5697-4E1C-873F-D02D1690AC5C}">
        <p15:threadingInfo xmlns:p15="http://schemas.microsoft.com/office/powerpoint/2012/main"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18-05-16T12:57:25.195" idx="8">
    <p:pos x="1440" y="812"/>
    <p:text>And the risk of misunderstanding is not unfounded as in the Welsh Assembly Government(WAG) literature below we can see that misunderstanding stunted the project. “Where schools were not engaging the “main stumbling block seemed to be the lack of a clear view of what ESDGC is about” (Susan Halliwell, Estyn 2008).” And if we look at the passage below we can see that the WAG has also acknowledged the work needed to meet their goals exceeds the capacity of the classroom. It seems odd to be giving responsibility over such difficult and important issues to so many people. “If it is to succeed</p:text>
    <p:extLst>
      <p:ext uri="{C676402C-5697-4E1C-873F-D02D1690AC5C}">
        <p15:threadingInfo xmlns:p15="http://schemas.microsoft.com/office/powerpoint/2012/main"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18-05-16T13:00:45.060" idx="10">
    <p:pos x="1492" y="2487"/>
    <p:text>We can’t expect everyone to understand all the intricacies that they’re being asked to teach students. People spend their whole lives trying to understand the many ways that different industries and disciplines affect each other and they are constantly expanding their understanding, a lot of the time as a result of long, heated debate. How will we ensure</p:text>
    <p:extLst>
      <p:ext uri="{C676402C-5697-4E1C-873F-D02D1690AC5C}">
        <p15:threadingInfo xmlns:p15="http://schemas.microsoft.com/office/powerpoint/2012/main" timeZoneBias="-60"/>
      </p:ext>
    </p:extLst>
  </p:cm>
  <p:cm authorId="1" dt="2018-05-16T13:03:35.945" idx="12">
    <p:pos x="1492" y="2623"/>
    <p:text>not just teachers and learners, but parents, carers, governors, visitors and non-teaching staff” stay up to date with all of the writings of sociologists, anthropologists, economists etc. that are relevant to ESDGC</p:text>
    <p:extLst>
      <p:ext uri="{C676402C-5697-4E1C-873F-D02D1690AC5C}">
        <p15:threadingInfo xmlns:p15="http://schemas.microsoft.com/office/powerpoint/2012/main" timeZoneBias="-60">
          <p15:parentCm authorId="1" idx="10"/>
        </p15:threadingInfo>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8-05-16T12:59:28.241" idx="9">
    <p:pos x="10" y="10"/>
    <p:text>This is too huge a responsibility to inflict upon so many people given that the massive diversity and incompatibility of people’s personal views would require these ethics to be embedded in the curriculum. An unchanging system of ethics prescribed by rote is more in line with religious doctrine than academic curriculum. I don’t believe this is the goal of ESDGC but I fail to see how it will accomplish its goals without heading closer and closer to dogma.</p:text>
    <p:extLst>
      <p:ext uri="{C676402C-5697-4E1C-873F-D02D1690AC5C}">
        <p15:threadingInfo xmlns:p15="http://schemas.microsoft.com/office/powerpoint/2012/main" timeZoneBias="-60"/>
      </p:ext>
    </p:extLst>
  </p:cm>
  <p:cm authorId="1" dt="2018-05-16T13:01:11.812" idx="11">
    <p:pos x="10" y="146"/>
    <p:text/>
    <p:extLst>
      <p:ext uri="{C676402C-5697-4E1C-873F-D02D1690AC5C}">
        <p15:threadingInfo xmlns:p15="http://schemas.microsoft.com/office/powerpoint/2012/main" timeZoneBias="-60">
          <p15:parentCm authorId="1" idx="9"/>
        </p15:threadingInfo>
      </p:ext>
    </p:extLst>
  </p:cm>
  <p:cm authorId="1" dt="2018-05-16T13:16:22.214" idx="14">
    <p:pos x="10" y="282"/>
    <p:text>The idea of consumerism has become the dominant idea of what it is to be a part of society
 sustainability cannot be achieved through a capitalist mindset as there is no immediate personal gain</p:text>
    <p:extLst>
      <p:ext uri="{C676402C-5697-4E1C-873F-D02D1690AC5C}">
        <p15:threadingInfo xmlns:p15="http://schemas.microsoft.com/office/powerpoint/2012/main" timeZoneBias="-60">
          <p15:parentCm authorId="1" idx="9"/>
        </p15:threadingInfo>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18-05-16T13:14:05.424" idx="13">
    <p:pos x="7278" y="94"/>
    <p:text>Schools should aim to equip students to develop their own systems of ethics without falling prey to logical fallacies or the trappings of ignorance. These students could then be trusted to build and maintain communities that attain the goals of ESDGC. Sustainability and social inclusion in particular are dependent on a fluid understanding of vast and complex systems that wouldn’t be congruent with the rigid nature of the curriculum. developing learners’ worldview to recognise the complex and interrelated nature of their world</p:text>
    <p:extLst>
      <p:ext uri="{C676402C-5697-4E1C-873F-D02D1690AC5C}">
        <p15:threadingInfo xmlns:p15="http://schemas.microsoft.com/office/powerpoint/2012/main"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18-05-15T17:44:28.446" idx="3">
    <p:pos x="237" y="473"/>
    <p:text/>
    <p:extLst>
      <p:ext uri="{C676402C-5697-4E1C-873F-D02D1690AC5C}">
        <p15:threadingInfo xmlns:p15="http://schemas.microsoft.com/office/powerpoint/2012/main" timeZoneBias="-60"/>
      </p:ext>
    </p:extLst>
  </p:cm>
  <p:cm authorId="1" dt="2018-05-16T12:50:11.026" idx="6">
    <p:pos x="237" y="609"/>
    <p:text>Consumerism has become so dominant and pervasive in our society</p:text>
    <p:extLst>
      <p:ext uri="{C676402C-5697-4E1C-873F-D02D1690AC5C}">
        <p15:threadingInfo xmlns:p15="http://schemas.microsoft.com/office/powerpoint/2012/main" timeZoneBias="-60">
          <p15:parentCm authorId="1" idx="3"/>
        </p15:threadingInfo>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8A9E47-3A70-477F-B173-8B9D830C26AB}" type="doc">
      <dgm:prSet loTypeId="urn:microsoft.com/office/officeart/2005/8/layout/radial5" loCatId="cycle" qsTypeId="urn:microsoft.com/office/officeart/2005/8/quickstyle/3d3" qsCatId="3D" csTypeId="urn:microsoft.com/office/officeart/2005/8/colors/accent1_2" csCatId="accent1" phldr="1"/>
      <dgm:spPr/>
      <dgm:t>
        <a:bodyPr/>
        <a:lstStyle/>
        <a:p>
          <a:endParaRPr lang="en-GB"/>
        </a:p>
      </dgm:t>
    </dgm:pt>
    <dgm:pt modelId="{46941D2D-E68C-470F-8F20-7A9539897958}">
      <dgm:prSet phldrT="[Text]"/>
      <dgm:spPr>
        <a:solidFill>
          <a:schemeClr val="accent4">
            <a:lumMod val="20000"/>
            <a:lumOff val="80000"/>
          </a:schemeClr>
        </a:solidFill>
      </dgm:spPr>
      <dgm:t>
        <a:bodyPr/>
        <a:lstStyle/>
        <a:p>
          <a:r>
            <a:rPr lang="en-GB" dirty="0" smtClean="0">
              <a:solidFill>
                <a:schemeClr val="tx2">
                  <a:lumMod val="50000"/>
                </a:schemeClr>
              </a:solidFill>
            </a:rPr>
            <a:t>ESDGC</a:t>
          </a:r>
          <a:endParaRPr lang="en-GB" dirty="0">
            <a:solidFill>
              <a:schemeClr val="tx2">
                <a:lumMod val="50000"/>
              </a:schemeClr>
            </a:solidFill>
          </a:endParaRPr>
        </a:p>
      </dgm:t>
    </dgm:pt>
    <dgm:pt modelId="{95FBE81C-1DD5-4579-9480-DC22905205CF}" type="parTrans" cxnId="{C37E8A5F-6100-4FAA-A103-CDCFA9397B5B}">
      <dgm:prSet/>
      <dgm:spPr/>
      <dgm:t>
        <a:bodyPr/>
        <a:lstStyle/>
        <a:p>
          <a:endParaRPr lang="en-GB"/>
        </a:p>
      </dgm:t>
    </dgm:pt>
    <dgm:pt modelId="{ED51B839-EBF5-4064-A301-E79235388ED0}" type="sibTrans" cxnId="{C37E8A5F-6100-4FAA-A103-CDCFA9397B5B}">
      <dgm:prSet/>
      <dgm:spPr/>
      <dgm:t>
        <a:bodyPr/>
        <a:lstStyle/>
        <a:p>
          <a:endParaRPr lang="en-GB"/>
        </a:p>
      </dgm:t>
    </dgm:pt>
    <dgm:pt modelId="{EA30F41D-D559-4E73-B579-1404DC450778}">
      <dgm:prSet phldrT="[Text]" custT="1"/>
      <dgm:spPr>
        <a:solidFill>
          <a:srgbClr val="FFC000"/>
        </a:solidFill>
      </dgm:spPr>
      <dgm:t>
        <a:bodyPr/>
        <a:lstStyle/>
        <a:p>
          <a:r>
            <a:rPr lang="en-GB" sz="2200" dirty="0" smtClean="0"/>
            <a:t>Choices and decisions</a:t>
          </a:r>
          <a:endParaRPr lang="en-GB" sz="2200" dirty="0"/>
        </a:p>
      </dgm:t>
    </dgm:pt>
    <dgm:pt modelId="{C4D4D94B-3617-4299-B6C6-FEBBFD19CAB7}" type="parTrans" cxnId="{5A6AC1D2-B614-413B-8EB7-737C67710FFA}">
      <dgm:prSet/>
      <dgm:spPr/>
      <dgm:t>
        <a:bodyPr/>
        <a:lstStyle/>
        <a:p>
          <a:endParaRPr lang="en-GB"/>
        </a:p>
      </dgm:t>
    </dgm:pt>
    <dgm:pt modelId="{B77D5F25-BAE5-48D4-B4F2-9E6601475365}" type="sibTrans" cxnId="{5A6AC1D2-B614-413B-8EB7-737C67710FFA}">
      <dgm:prSet/>
      <dgm:spPr/>
      <dgm:t>
        <a:bodyPr/>
        <a:lstStyle/>
        <a:p>
          <a:endParaRPr lang="en-GB"/>
        </a:p>
      </dgm:t>
    </dgm:pt>
    <dgm:pt modelId="{C31A4EFD-2D3B-42B5-845C-DF9D0A009EE3}">
      <dgm:prSet phldrT="[Text]" custT="1"/>
      <dgm:spPr>
        <a:solidFill>
          <a:srgbClr val="00B050"/>
        </a:solidFill>
      </dgm:spPr>
      <dgm:t>
        <a:bodyPr/>
        <a:lstStyle/>
        <a:p>
          <a:r>
            <a:rPr lang="en-GB" sz="2200" dirty="0" smtClean="0"/>
            <a:t>The natural environment</a:t>
          </a:r>
          <a:endParaRPr lang="en-GB" sz="2200" dirty="0"/>
        </a:p>
      </dgm:t>
    </dgm:pt>
    <dgm:pt modelId="{FC51C14C-B17C-4CA3-BAA3-5AF248C3B37D}" type="sibTrans" cxnId="{A09C94A1-A17F-47AB-86FB-06257545E36D}">
      <dgm:prSet/>
      <dgm:spPr/>
      <dgm:t>
        <a:bodyPr/>
        <a:lstStyle/>
        <a:p>
          <a:endParaRPr lang="en-GB"/>
        </a:p>
      </dgm:t>
    </dgm:pt>
    <dgm:pt modelId="{4FF1912D-74CD-45C4-8CFF-0D6D4C572686}" type="parTrans" cxnId="{A09C94A1-A17F-47AB-86FB-06257545E36D}">
      <dgm:prSet/>
      <dgm:spPr/>
      <dgm:t>
        <a:bodyPr/>
        <a:lstStyle/>
        <a:p>
          <a:endParaRPr lang="en-GB"/>
        </a:p>
      </dgm:t>
    </dgm:pt>
    <dgm:pt modelId="{9637C09D-1051-46BF-BFFE-347EB3F14A08}">
      <dgm:prSet phldrT="[Text]" custT="1"/>
      <dgm:spPr>
        <a:solidFill>
          <a:schemeClr val="accent1">
            <a:lumMod val="75000"/>
          </a:schemeClr>
        </a:solidFill>
      </dgm:spPr>
      <dgm:t>
        <a:bodyPr/>
        <a:lstStyle/>
        <a:p>
          <a:r>
            <a:rPr lang="en-GB" sz="2200" dirty="0" smtClean="0"/>
            <a:t>Identity and culture</a:t>
          </a:r>
          <a:endParaRPr lang="en-GB" sz="2200" dirty="0"/>
        </a:p>
      </dgm:t>
    </dgm:pt>
    <dgm:pt modelId="{FFE0F5A9-1E52-424F-AD50-50D72A269343}" type="sibTrans" cxnId="{760B85FF-C09C-41BC-9217-6E482529191E}">
      <dgm:prSet/>
      <dgm:spPr/>
      <dgm:t>
        <a:bodyPr/>
        <a:lstStyle/>
        <a:p>
          <a:endParaRPr lang="en-GB"/>
        </a:p>
      </dgm:t>
    </dgm:pt>
    <dgm:pt modelId="{F87FCA8C-37C1-4511-9B58-EBF06EBA9A3E}" type="parTrans" cxnId="{760B85FF-C09C-41BC-9217-6E482529191E}">
      <dgm:prSet/>
      <dgm:spPr/>
      <dgm:t>
        <a:bodyPr/>
        <a:lstStyle/>
        <a:p>
          <a:endParaRPr lang="en-GB"/>
        </a:p>
      </dgm:t>
    </dgm:pt>
    <dgm:pt modelId="{0BFFC226-5B3C-4E86-82D0-15D6239C64AE}">
      <dgm:prSet phldrT="[Text]" custT="1"/>
      <dgm:spPr>
        <a:solidFill>
          <a:srgbClr val="7030A0"/>
        </a:solidFill>
      </dgm:spPr>
      <dgm:t>
        <a:bodyPr/>
        <a:lstStyle/>
        <a:p>
          <a:r>
            <a:rPr lang="en-GB" sz="2200" dirty="0" smtClean="0"/>
            <a:t>Health</a:t>
          </a:r>
          <a:endParaRPr lang="en-GB" sz="2200" dirty="0"/>
        </a:p>
      </dgm:t>
    </dgm:pt>
    <dgm:pt modelId="{4D6ABA36-F6FA-4466-A332-FA14B0C8554F}" type="sibTrans" cxnId="{03678CAC-5B9B-4B64-9360-2AB8BEC1F71D}">
      <dgm:prSet/>
      <dgm:spPr/>
      <dgm:t>
        <a:bodyPr/>
        <a:lstStyle/>
        <a:p>
          <a:endParaRPr lang="en-GB"/>
        </a:p>
      </dgm:t>
    </dgm:pt>
    <dgm:pt modelId="{CBCFC985-060A-4B45-A56E-FC1C841A112C}" type="parTrans" cxnId="{03678CAC-5B9B-4B64-9360-2AB8BEC1F71D}">
      <dgm:prSet/>
      <dgm:spPr/>
      <dgm:t>
        <a:bodyPr/>
        <a:lstStyle/>
        <a:p>
          <a:endParaRPr lang="en-GB"/>
        </a:p>
      </dgm:t>
    </dgm:pt>
    <dgm:pt modelId="{B0E7521D-64CB-4F7A-987F-CC621BC94FF9}">
      <dgm:prSet phldrT="[Text]" custT="1"/>
      <dgm:spPr>
        <a:solidFill>
          <a:schemeClr val="accent5">
            <a:lumMod val="60000"/>
            <a:lumOff val="40000"/>
          </a:schemeClr>
        </a:solidFill>
      </dgm:spPr>
      <dgm:t>
        <a:bodyPr/>
        <a:lstStyle/>
        <a:p>
          <a:r>
            <a:rPr lang="en-GB" sz="2200" dirty="0" smtClean="0"/>
            <a:t>Wealth and Property</a:t>
          </a:r>
          <a:endParaRPr lang="en-GB" sz="2200" dirty="0"/>
        </a:p>
      </dgm:t>
    </dgm:pt>
    <dgm:pt modelId="{57CEB56A-4106-41D8-A703-8FC8B11BF9BE}" type="sibTrans" cxnId="{F652584E-D96D-4F36-B198-B7E1F87F0BEE}">
      <dgm:prSet/>
      <dgm:spPr/>
      <dgm:t>
        <a:bodyPr/>
        <a:lstStyle/>
        <a:p>
          <a:endParaRPr lang="en-GB"/>
        </a:p>
      </dgm:t>
    </dgm:pt>
    <dgm:pt modelId="{D8231BC6-2907-4A6D-8421-86B5A8F0A2C6}" type="parTrans" cxnId="{F652584E-D96D-4F36-B198-B7E1F87F0BEE}">
      <dgm:prSet/>
      <dgm:spPr/>
      <dgm:t>
        <a:bodyPr/>
        <a:lstStyle/>
        <a:p>
          <a:endParaRPr lang="en-GB"/>
        </a:p>
      </dgm:t>
    </dgm:pt>
    <dgm:pt modelId="{003C1738-8524-4A8C-BCE9-FE2A7804C558}">
      <dgm:prSet phldrT="[Text]" custT="1"/>
      <dgm:spPr>
        <a:solidFill>
          <a:srgbClr val="E2594E"/>
        </a:solidFill>
      </dgm:spPr>
      <dgm:t>
        <a:bodyPr/>
        <a:lstStyle/>
        <a:p>
          <a:r>
            <a:rPr lang="en-GB" sz="2200" dirty="0" smtClean="0"/>
            <a:t>Climate change</a:t>
          </a:r>
          <a:endParaRPr lang="en-GB" sz="2200" dirty="0"/>
        </a:p>
      </dgm:t>
    </dgm:pt>
    <dgm:pt modelId="{5318951C-F704-4188-80CE-A15CC52E29C8}" type="sibTrans" cxnId="{EBDDC86F-54FB-4383-BE26-14FFB6EB2FE3}">
      <dgm:prSet/>
      <dgm:spPr/>
      <dgm:t>
        <a:bodyPr/>
        <a:lstStyle/>
        <a:p>
          <a:endParaRPr lang="en-GB"/>
        </a:p>
      </dgm:t>
    </dgm:pt>
    <dgm:pt modelId="{2ECD1BDA-63E9-4BEE-86F9-BFC489A843EF}" type="parTrans" cxnId="{EBDDC86F-54FB-4383-BE26-14FFB6EB2FE3}">
      <dgm:prSet/>
      <dgm:spPr/>
      <dgm:t>
        <a:bodyPr/>
        <a:lstStyle/>
        <a:p>
          <a:endParaRPr lang="en-GB"/>
        </a:p>
      </dgm:t>
    </dgm:pt>
    <dgm:pt modelId="{2FF30685-1F83-4B9A-A8F7-0B23CAAB4782}">
      <dgm:prSet phldrT="[Text]" custT="1"/>
      <dgm:spPr>
        <a:solidFill>
          <a:schemeClr val="accent2">
            <a:lumMod val="75000"/>
          </a:schemeClr>
        </a:solidFill>
      </dgm:spPr>
      <dgm:t>
        <a:bodyPr/>
        <a:lstStyle/>
        <a:p>
          <a:r>
            <a:rPr lang="en-GB" sz="2200" dirty="0" smtClean="0"/>
            <a:t>Consumption and waste</a:t>
          </a:r>
          <a:endParaRPr lang="en-GB" sz="2200" dirty="0"/>
        </a:p>
      </dgm:t>
    </dgm:pt>
    <dgm:pt modelId="{2B887E88-2496-4914-A490-A43EEF3F4344}" type="sibTrans" cxnId="{3DF8C291-367A-4D85-BEAC-8F38B6DB583F}">
      <dgm:prSet/>
      <dgm:spPr/>
      <dgm:t>
        <a:bodyPr/>
        <a:lstStyle/>
        <a:p>
          <a:endParaRPr lang="en-GB"/>
        </a:p>
      </dgm:t>
    </dgm:pt>
    <dgm:pt modelId="{4436382F-FD1F-4825-B9C7-8FCA4F0AF829}" type="parTrans" cxnId="{3DF8C291-367A-4D85-BEAC-8F38B6DB583F}">
      <dgm:prSet/>
      <dgm:spPr/>
      <dgm:t>
        <a:bodyPr/>
        <a:lstStyle/>
        <a:p>
          <a:endParaRPr lang="en-GB"/>
        </a:p>
      </dgm:t>
    </dgm:pt>
    <dgm:pt modelId="{0AD9B60B-CE91-4C21-B953-519252155857}" type="pres">
      <dgm:prSet presAssocID="{B38A9E47-3A70-477F-B173-8B9D830C26AB}" presName="Name0" presStyleCnt="0">
        <dgm:presLayoutVars>
          <dgm:chMax val="1"/>
          <dgm:dir/>
          <dgm:animLvl val="ctr"/>
          <dgm:resizeHandles val="exact"/>
        </dgm:presLayoutVars>
      </dgm:prSet>
      <dgm:spPr/>
    </dgm:pt>
    <dgm:pt modelId="{2C95BF87-9302-4C6C-9EBB-817F4FA49821}" type="pres">
      <dgm:prSet presAssocID="{46941D2D-E68C-470F-8F20-7A9539897958}" presName="centerShape" presStyleLbl="node0" presStyleIdx="0" presStyleCnt="1" custScaleX="64553" custScaleY="54362" custLinFactNeighborX="-1758" custLinFactNeighborY="42618"/>
      <dgm:spPr/>
    </dgm:pt>
    <dgm:pt modelId="{88E460C9-9FAB-4A2F-97B0-3620B735B60C}" type="pres">
      <dgm:prSet presAssocID="{C4D4D94B-3617-4299-B6C6-FEBBFD19CAB7}" presName="parTrans" presStyleLbl="sibTrans2D1" presStyleIdx="0" presStyleCnt="7" custFlipHor="1" custScaleX="59124" custScaleY="97214" custLinFactX="-100000" custLinFactNeighborX="-108640" custLinFactNeighborY="-12875"/>
      <dgm:spPr/>
    </dgm:pt>
    <dgm:pt modelId="{45FEDC20-BA76-4FD8-961E-D0A3329E0E49}" type="pres">
      <dgm:prSet presAssocID="{C4D4D94B-3617-4299-B6C6-FEBBFD19CAB7}" presName="connectorText" presStyleLbl="sibTrans2D1" presStyleIdx="0" presStyleCnt="7"/>
      <dgm:spPr/>
    </dgm:pt>
    <dgm:pt modelId="{8F7D1A04-532B-4C0F-B98A-41415607B943}" type="pres">
      <dgm:prSet presAssocID="{EA30F41D-D559-4E73-B579-1404DC450778}" presName="node" presStyleLbl="node1" presStyleIdx="0" presStyleCnt="7" custScaleX="119718" custScaleY="123210" custRadScaleRad="90381" custRadScaleInc="4333">
        <dgm:presLayoutVars>
          <dgm:bulletEnabled val="1"/>
        </dgm:presLayoutVars>
      </dgm:prSet>
      <dgm:spPr/>
      <dgm:t>
        <a:bodyPr/>
        <a:lstStyle/>
        <a:p>
          <a:endParaRPr lang="en-GB"/>
        </a:p>
      </dgm:t>
    </dgm:pt>
    <dgm:pt modelId="{B575BD9B-B931-44BC-BAB0-B11EA58A58BF}" type="pres">
      <dgm:prSet presAssocID="{4436382F-FD1F-4825-B9C7-8FCA4F0AF829}" presName="parTrans" presStyleLbl="sibTrans2D1" presStyleIdx="1" presStyleCnt="7" custAng="919006" custFlipHor="0" custScaleX="42239" custLinFactX="-29883" custLinFactY="100000" custLinFactNeighborX="-100000" custLinFactNeighborY="130557"/>
      <dgm:spPr/>
    </dgm:pt>
    <dgm:pt modelId="{6617FD8A-D768-4D65-B4F1-5782BCF78EE6}" type="pres">
      <dgm:prSet presAssocID="{4436382F-FD1F-4825-B9C7-8FCA4F0AF829}" presName="connectorText" presStyleLbl="sibTrans2D1" presStyleIdx="1" presStyleCnt="7"/>
      <dgm:spPr/>
    </dgm:pt>
    <dgm:pt modelId="{F215BDDD-98BC-46F3-A59B-4326770A89C8}" type="pres">
      <dgm:prSet presAssocID="{2FF30685-1F83-4B9A-A8F7-0B23CAAB4782}" presName="node" presStyleLbl="node1" presStyleIdx="1" presStyleCnt="7" custScaleX="136653" custScaleY="139782" custRadScaleRad="154127" custRadScaleInc="19502">
        <dgm:presLayoutVars>
          <dgm:bulletEnabled val="1"/>
        </dgm:presLayoutVars>
      </dgm:prSet>
      <dgm:spPr/>
      <dgm:t>
        <a:bodyPr/>
        <a:lstStyle/>
        <a:p>
          <a:endParaRPr lang="en-GB"/>
        </a:p>
      </dgm:t>
    </dgm:pt>
    <dgm:pt modelId="{39FB6096-D36A-4415-9776-A8409AD3EC47}" type="pres">
      <dgm:prSet presAssocID="{2ECD1BDA-63E9-4BEE-86F9-BFC489A843EF}" presName="parTrans" presStyleLbl="sibTrans2D1" presStyleIdx="2" presStyleCnt="7" custAng="15770956" custFlipHor="1" custScaleX="64161" custLinFactX="92119" custLinFactY="-200000" custLinFactNeighborX="100000" custLinFactNeighborY="-271596"/>
      <dgm:spPr/>
    </dgm:pt>
    <dgm:pt modelId="{61D8BCF3-36B1-419C-9084-CD195013DB5B}" type="pres">
      <dgm:prSet presAssocID="{2ECD1BDA-63E9-4BEE-86F9-BFC489A843EF}" presName="connectorText" presStyleLbl="sibTrans2D1" presStyleIdx="2" presStyleCnt="7"/>
      <dgm:spPr/>
    </dgm:pt>
    <dgm:pt modelId="{B8EF983C-4A60-4A05-844D-2941E393459D}" type="pres">
      <dgm:prSet presAssocID="{003C1738-8524-4A8C-BCE9-FE2A7804C558}" presName="node" presStyleLbl="node1" presStyleIdx="2" presStyleCnt="7" custScaleX="137847" custScaleY="124600" custRadScaleRad="143935" custRadScaleInc="76894">
        <dgm:presLayoutVars>
          <dgm:bulletEnabled val="1"/>
        </dgm:presLayoutVars>
      </dgm:prSet>
      <dgm:spPr/>
      <dgm:t>
        <a:bodyPr/>
        <a:lstStyle/>
        <a:p>
          <a:endParaRPr lang="en-GB"/>
        </a:p>
      </dgm:t>
    </dgm:pt>
    <dgm:pt modelId="{E45A08D8-5479-496B-AD9F-4C20FE67CC0F}" type="pres">
      <dgm:prSet presAssocID="{D8231BC6-2907-4A6D-8421-86B5A8F0A2C6}" presName="parTrans" presStyleLbl="sibTrans2D1" presStyleIdx="3" presStyleCnt="7" custAng="15771452" custScaleX="169874" custLinFactNeighborX="-5257" custLinFactNeighborY="-14252"/>
      <dgm:spPr/>
    </dgm:pt>
    <dgm:pt modelId="{91677F6F-96E8-4FF0-9BDA-A1A79909493E}" type="pres">
      <dgm:prSet presAssocID="{D8231BC6-2907-4A6D-8421-86B5A8F0A2C6}" presName="connectorText" presStyleLbl="sibTrans2D1" presStyleIdx="3" presStyleCnt="7"/>
      <dgm:spPr/>
    </dgm:pt>
    <dgm:pt modelId="{047EE7EB-D1E6-40A7-A406-7C890FC7C8E5}" type="pres">
      <dgm:prSet presAssocID="{B0E7521D-64CB-4F7A-987F-CC621BC94FF9}" presName="node" presStyleLbl="node1" presStyleIdx="3" presStyleCnt="7" custScaleX="126606" custScaleY="113713" custRadScaleRad="59635" custRadScaleInc="419316">
        <dgm:presLayoutVars>
          <dgm:bulletEnabled val="1"/>
        </dgm:presLayoutVars>
      </dgm:prSet>
      <dgm:spPr/>
      <dgm:t>
        <a:bodyPr/>
        <a:lstStyle/>
        <a:p>
          <a:endParaRPr lang="en-GB"/>
        </a:p>
      </dgm:t>
    </dgm:pt>
    <dgm:pt modelId="{CE2E08DF-B046-4067-B4BA-2140B495ADFC}" type="pres">
      <dgm:prSet presAssocID="{CBCFC985-060A-4B45-A56E-FC1C841A112C}" presName="parTrans" presStyleLbl="sibTrans2D1" presStyleIdx="4" presStyleCnt="7" custAng="13427942" custScaleX="277057" custLinFactX="-249559" custLinFactY="-246441" custLinFactNeighborX="-300000" custLinFactNeighborY="-300000"/>
      <dgm:spPr/>
    </dgm:pt>
    <dgm:pt modelId="{51B3D75B-B197-48CF-9862-08E1D805938D}" type="pres">
      <dgm:prSet presAssocID="{CBCFC985-060A-4B45-A56E-FC1C841A112C}" presName="connectorText" presStyleLbl="sibTrans2D1" presStyleIdx="4" presStyleCnt="7"/>
      <dgm:spPr/>
    </dgm:pt>
    <dgm:pt modelId="{24BC24FB-44D4-45FB-BC30-58838145E5C8}" type="pres">
      <dgm:prSet presAssocID="{0BFFC226-5B3C-4E86-82D0-15D6239C64AE}" presName="node" presStyleLbl="node1" presStyleIdx="4" presStyleCnt="7" custScaleX="136514" custScaleY="118809" custRadScaleRad="51497" custRadScaleInc="-388663">
        <dgm:presLayoutVars>
          <dgm:bulletEnabled val="1"/>
        </dgm:presLayoutVars>
      </dgm:prSet>
      <dgm:spPr/>
      <dgm:t>
        <a:bodyPr/>
        <a:lstStyle/>
        <a:p>
          <a:endParaRPr lang="en-GB"/>
        </a:p>
      </dgm:t>
    </dgm:pt>
    <dgm:pt modelId="{52BB401A-625A-4459-BDE5-72913BD25261}" type="pres">
      <dgm:prSet presAssocID="{F87FCA8C-37C1-4511-9B58-EBF06EBA9A3E}" presName="parTrans" presStyleLbl="sibTrans2D1" presStyleIdx="5" presStyleCnt="7" custAng="1096935" custFlipHor="1" custScaleX="63857" custScaleY="6812" custLinFactY="416617" custLinFactNeighborX="-94428" custLinFactNeighborY="500000"/>
      <dgm:spPr/>
    </dgm:pt>
    <dgm:pt modelId="{93AC76A3-DEF0-4646-81D8-EDB7C58F899D}" type="pres">
      <dgm:prSet presAssocID="{F87FCA8C-37C1-4511-9B58-EBF06EBA9A3E}" presName="connectorText" presStyleLbl="sibTrans2D1" presStyleIdx="5" presStyleCnt="7"/>
      <dgm:spPr/>
    </dgm:pt>
    <dgm:pt modelId="{215B3043-6F58-4519-BEC3-85D1D5A4FFF6}" type="pres">
      <dgm:prSet presAssocID="{9637C09D-1051-46BF-BFFE-347EB3F14A08}" presName="node" presStyleLbl="node1" presStyleIdx="5" presStyleCnt="7" custScaleX="140663" custScaleY="127861" custRadScaleRad="155851" custRadScaleInc="-75263">
        <dgm:presLayoutVars>
          <dgm:bulletEnabled val="1"/>
        </dgm:presLayoutVars>
      </dgm:prSet>
      <dgm:spPr/>
      <dgm:t>
        <a:bodyPr/>
        <a:lstStyle/>
        <a:p>
          <a:endParaRPr lang="en-GB"/>
        </a:p>
      </dgm:t>
    </dgm:pt>
    <dgm:pt modelId="{43711442-663C-4753-B1E7-BD573DBC8E42}" type="pres">
      <dgm:prSet presAssocID="{4FF1912D-74CD-45C4-8CFF-0D6D4C572686}" presName="parTrans" presStyleLbl="sibTrans2D1" presStyleIdx="6" presStyleCnt="7" custAng="10738579" custFlipHor="1" custScaleX="29180" custLinFactY="-100000" custLinFactNeighborX="40568" custLinFactNeighborY="-110494"/>
      <dgm:spPr/>
    </dgm:pt>
    <dgm:pt modelId="{FA290F90-A698-4457-8250-B4C3A1D0413B}" type="pres">
      <dgm:prSet presAssocID="{4FF1912D-74CD-45C4-8CFF-0D6D4C572686}" presName="connectorText" presStyleLbl="sibTrans2D1" presStyleIdx="6" presStyleCnt="7"/>
      <dgm:spPr/>
    </dgm:pt>
    <dgm:pt modelId="{7924B728-8FBF-47B1-858F-D262FC324A7B}" type="pres">
      <dgm:prSet presAssocID="{C31A4EFD-2D3B-42B5-845C-DF9D0A009EE3}" presName="node" presStyleLbl="node1" presStyleIdx="6" presStyleCnt="7" custScaleX="122426" custScaleY="129768" custRadScaleRad="161511" custRadScaleInc="-30449">
        <dgm:presLayoutVars>
          <dgm:bulletEnabled val="1"/>
        </dgm:presLayoutVars>
      </dgm:prSet>
      <dgm:spPr/>
      <dgm:t>
        <a:bodyPr/>
        <a:lstStyle/>
        <a:p>
          <a:endParaRPr lang="en-GB"/>
        </a:p>
      </dgm:t>
    </dgm:pt>
  </dgm:ptLst>
  <dgm:cxnLst>
    <dgm:cxn modelId="{7CDC3576-D215-435D-B934-F3A9881499E1}" type="presOf" srcId="{CBCFC985-060A-4B45-A56E-FC1C841A112C}" destId="{51B3D75B-B197-48CF-9862-08E1D805938D}" srcOrd="1" destOrd="0" presId="urn:microsoft.com/office/officeart/2005/8/layout/radial5"/>
    <dgm:cxn modelId="{F652584E-D96D-4F36-B198-B7E1F87F0BEE}" srcId="{46941D2D-E68C-470F-8F20-7A9539897958}" destId="{B0E7521D-64CB-4F7A-987F-CC621BC94FF9}" srcOrd="3" destOrd="0" parTransId="{D8231BC6-2907-4A6D-8421-86B5A8F0A2C6}" sibTransId="{57CEB56A-4106-41D8-A703-8FC8B11BF9BE}"/>
    <dgm:cxn modelId="{D75593FE-D70F-4487-BC3C-88415525E9BC}" type="presOf" srcId="{C4D4D94B-3617-4299-B6C6-FEBBFD19CAB7}" destId="{45FEDC20-BA76-4FD8-961E-D0A3329E0E49}" srcOrd="1" destOrd="0" presId="urn:microsoft.com/office/officeart/2005/8/layout/radial5"/>
    <dgm:cxn modelId="{5C92A5B3-4032-48FF-9917-1670316A7E99}" type="presOf" srcId="{4FF1912D-74CD-45C4-8CFF-0D6D4C572686}" destId="{FA290F90-A698-4457-8250-B4C3A1D0413B}" srcOrd="1" destOrd="0" presId="urn:microsoft.com/office/officeart/2005/8/layout/radial5"/>
    <dgm:cxn modelId="{A70773BB-4F3D-4128-B8CF-9D6CDFDA3D63}" type="presOf" srcId="{D8231BC6-2907-4A6D-8421-86B5A8F0A2C6}" destId="{91677F6F-96E8-4FF0-9BDA-A1A79909493E}" srcOrd="1" destOrd="0" presId="urn:microsoft.com/office/officeart/2005/8/layout/radial5"/>
    <dgm:cxn modelId="{3A0AA82B-D4EF-42DB-A4B2-FD0126D6F402}" type="presOf" srcId="{F87FCA8C-37C1-4511-9B58-EBF06EBA9A3E}" destId="{52BB401A-625A-4459-BDE5-72913BD25261}" srcOrd="0" destOrd="0" presId="urn:microsoft.com/office/officeart/2005/8/layout/radial5"/>
    <dgm:cxn modelId="{3DF8C291-367A-4D85-BEAC-8F38B6DB583F}" srcId="{46941D2D-E68C-470F-8F20-7A9539897958}" destId="{2FF30685-1F83-4B9A-A8F7-0B23CAAB4782}" srcOrd="1" destOrd="0" parTransId="{4436382F-FD1F-4825-B9C7-8FCA4F0AF829}" sibTransId="{2B887E88-2496-4914-A490-A43EEF3F4344}"/>
    <dgm:cxn modelId="{5A6AC1D2-B614-413B-8EB7-737C67710FFA}" srcId="{46941D2D-E68C-470F-8F20-7A9539897958}" destId="{EA30F41D-D559-4E73-B579-1404DC450778}" srcOrd="0" destOrd="0" parTransId="{C4D4D94B-3617-4299-B6C6-FEBBFD19CAB7}" sibTransId="{B77D5F25-BAE5-48D4-B4F2-9E6601475365}"/>
    <dgm:cxn modelId="{C37E8A5F-6100-4FAA-A103-CDCFA9397B5B}" srcId="{B38A9E47-3A70-477F-B173-8B9D830C26AB}" destId="{46941D2D-E68C-470F-8F20-7A9539897958}" srcOrd="0" destOrd="0" parTransId="{95FBE81C-1DD5-4579-9480-DC22905205CF}" sibTransId="{ED51B839-EBF5-4064-A301-E79235388ED0}"/>
    <dgm:cxn modelId="{84F9027E-E0ED-4B6E-951D-43D598DE800E}" type="presOf" srcId="{C4D4D94B-3617-4299-B6C6-FEBBFD19CAB7}" destId="{88E460C9-9FAB-4A2F-97B0-3620B735B60C}" srcOrd="0" destOrd="0" presId="urn:microsoft.com/office/officeart/2005/8/layout/radial5"/>
    <dgm:cxn modelId="{71D982AC-925B-4AA3-88CE-B33B84123F8F}" type="presOf" srcId="{D8231BC6-2907-4A6D-8421-86B5A8F0A2C6}" destId="{E45A08D8-5479-496B-AD9F-4C20FE67CC0F}" srcOrd="0" destOrd="0" presId="urn:microsoft.com/office/officeart/2005/8/layout/radial5"/>
    <dgm:cxn modelId="{760B85FF-C09C-41BC-9217-6E482529191E}" srcId="{46941D2D-E68C-470F-8F20-7A9539897958}" destId="{9637C09D-1051-46BF-BFFE-347EB3F14A08}" srcOrd="5" destOrd="0" parTransId="{F87FCA8C-37C1-4511-9B58-EBF06EBA9A3E}" sibTransId="{FFE0F5A9-1E52-424F-AD50-50D72A269343}"/>
    <dgm:cxn modelId="{AB81A1D4-E34D-4B41-A40A-7B9C804D1C18}" type="presOf" srcId="{46941D2D-E68C-470F-8F20-7A9539897958}" destId="{2C95BF87-9302-4C6C-9EBB-817F4FA49821}" srcOrd="0" destOrd="0" presId="urn:microsoft.com/office/officeart/2005/8/layout/radial5"/>
    <dgm:cxn modelId="{C179C016-3DB1-4054-BCEE-596D7BB54461}" type="presOf" srcId="{2ECD1BDA-63E9-4BEE-86F9-BFC489A843EF}" destId="{39FB6096-D36A-4415-9776-A8409AD3EC47}" srcOrd="0" destOrd="0" presId="urn:microsoft.com/office/officeart/2005/8/layout/radial5"/>
    <dgm:cxn modelId="{4E746365-ECD4-413E-8923-21D2CA316CC9}" type="presOf" srcId="{9637C09D-1051-46BF-BFFE-347EB3F14A08}" destId="{215B3043-6F58-4519-BEC3-85D1D5A4FFF6}" srcOrd="0" destOrd="0" presId="urn:microsoft.com/office/officeart/2005/8/layout/radial5"/>
    <dgm:cxn modelId="{9D400CD7-F467-4731-858F-AB5489681262}" type="presOf" srcId="{C31A4EFD-2D3B-42B5-845C-DF9D0A009EE3}" destId="{7924B728-8FBF-47B1-858F-D262FC324A7B}" srcOrd="0" destOrd="0" presId="urn:microsoft.com/office/officeart/2005/8/layout/radial5"/>
    <dgm:cxn modelId="{57E21A0B-7AF8-4B09-940B-E5F3A2FF1A29}" type="presOf" srcId="{4436382F-FD1F-4825-B9C7-8FCA4F0AF829}" destId="{B575BD9B-B931-44BC-BAB0-B11EA58A58BF}" srcOrd="0" destOrd="0" presId="urn:microsoft.com/office/officeart/2005/8/layout/radial5"/>
    <dgm:cxn modelId="{E8377A6A-B600-401F-B640-2A18A725B39D}" type="presOf" srcId="{2ECD1BDA-63E9-4BEE-86F9-BFC489A843EF}" destId="{61D8BCF3-36B1-419C-9084-CD195013DB5B}" srcOrd="1" destOrd="0" presId="urn:microsoft.com/office/officeart/2005/8/layout/radial5"/>
    <dgm:cxn modelId="{9233E8C1-DDD1-4A43-894D-A1C77FA59D17}" type="presOf" srcId="{B38A9E47-3A70-477F-B173-8B9D830C26AB}" destId="{0AD9B60B-CE91-4C21-B953-519252155857}" srcOrd="0" destOrd="0" presId="urn:microsoft.com/office/officeart/2005/8/layout/radial5"/>
    <dgm:cxn modelId="{A7BEEB9A-560C-455D-87F2-10A77201A1F4}" type="presOf" srcId="{003C1738-8524-4A8C-BCE9-FE2A7804C558}" destId="{B8EF983C-4A60-4A05-844D-2941E393459D}" srcOrd="0" destOrd="0" presId="urn:microsoft.com/office/officeart/2005/8/layout/radial5"/>
    <dgm:cxn modelId="{03678CAC-5B9B-4B64-9360-2AB8BEC1F71D}" srcId="{46941D2D-E68C-470F-8F20-7A9539897958}" destId="{0BFFC226-5B3C-4E86-82D0-15D6239C64AE}" srcOrd="4" destOrd="0" parTransId="{CBCFC985-060A-4B45-A56E-FC1C841A112C}" sibTransId="{4D6ABA36-F6FA-4466-A332-FA14B0C8554F}"/>
    <dgm:cxn modelId="{A09C94A1-A17F-47AB-86FB-06257545E36D}" srcId="{46941D2D-E68C-470F-8F20-7A9539897958}" destId="{C31A4EFD-2D3B-42B5-845C-DF9D0A009EE3}" srcOrd="6" destOrd="0" parTransId="{4FF1912D-74CD-45C4-8CFF-0D6D4C572686}" sibTransId="{FC51C14C-B17C-4CA3-BAA3-5AF248C3B37D}"/>
    <dgm:cxn modelId="{76AF77D7-58B9-421D-A59F-C9431C056B80}" type="presOf" srcId="{EA30F41D-D559-4E73-B579-1404DC450778}" destId="{8F7D1A04-532B-4C0F-B98A-41415607B943}" srcOrd="0" destOrd="0" presId="urn:microsoft.com/office/officeart/2005/8/layout/radial5"/>
    <dgm:cxn modelId="{AC4418C2-4A80-48B9-995A-EE906B865946}" type="presOf" srcId="{0BFFC226-5B3C-4E86-82D0-15D6239C64AE}" destId="{24BC24FB-44D4-45FB-BC30-58838145E5C8}" srcOrd="0" destOrd="0" presId="urn:microsoft.com/office/officeart/2005/8/layout/radial5"/>
    <dgm:cxn modelId="{B557C50C-A253-4A34-B79B-363925B13BF2}" type="presOf" srcId="{2FF30685-1F83-4B9A-A8F7-0B23CAAB4782}" destId="{F215BDDD-98BC-46F3-A59B-4326770A89C8}" srcOrd="0" destOrd="0" presId="urn:microsoft.com/office/officeart/2005/8/layout/radial5"/>
    <dgm:cxn modelId="{DD63ABE6-9AF2-45E3-8C5C-F60CC38E2FDE}" type="presOf" srcId="{4436382F-FD1F-4825-B9C7-8FCA4F0AF829}" destId="{6617FD8A-D768-4D65-B4F1-5782BCF78EE6}" srcOrd="1" destOrd="0" presId="urn:microsoft.com/office/officeart/2005/8/layout/radial5"/>
    <dgm:cxn modelId="{AF4BAA63-33BD-49BC-A0EF-856B07E0EA79}" type="presOf" srcId="{B0E7521D-64CB-4F7A-987F-CC621BC94FF9}" destId="{047EE7EB-D1E6-40A7-A406-7C890FC7C8E5}" srcOrd="0" destOrd="0" presId="urn:microsoft.com/office/officeart/2005/8/layout/radial5"/>
    <dgm:cxn modelId="{0BC5A4EB-439B-4B81-B8BC-4496B88E2BBF}" type="presOf" srcId="{F87FCA8C-37C1-4511-9B58-EBF06EBA9A3E}" destId="{93AC76A3-DEF0-4646-81D8-EDB7C58F899D}" srcOrd="1" destOrd="0" presId="urn:microsoft.com/office/officeart/2005/8/layout/radial5"/>
    <dgm:cxn modelId="{EBDDC86F-54FB-4383-BE26-14FFB6EB2FE3}" srcId="{46941D2D-E68C-470F-8F20-7A9539897958}" destId="{003C1738-8524-4A8C-BCE9-FE2A7804C558}" srcOrd="2" destOrd="0" parTransId="{2ECD1BDA-63E9-4BEE-86F9-BFC489A843EF}" sibTransId="{5318951C-F704-4188-80CE-A15CC52E29C8}"/>
    <dgm:cxn modelId="{C5CACE23-A0FE-4AA6-A446-85DDB5170097}" type="presOf" srcId="{CBCFC985-060A-4B45-A56E-FC1C841A112C}" destId="{CE2E08DF-B046-4067-B4BA-2140B495ADFC}" srcOrd="0" destOrd="0" presId="urn:microsoft.com/office/officeart/2005/8/layout/radial5"/>
    <dgm:cxn modelId="{277C292D-A1A8-475E-B149-FB10677606B6}" type="presOf" srcId="{4FF1912D-74CD-45C4-8CFF-0D6D4C572686}" destId="{43711442-663C-4753-B1E7-BD573DBC8E42}" srcOrd="0" destOrd="0" presId="urn:microsoft.com/office/officeart/2005/8/layout/radial5"/>
    <dgm:cxn modelId="{D224E09D-425F-4912-A4E2-54B1C36D4E95}" type="presParOf" srcId="{0AD9B60B-CE91-4C21-B953-519252155857}" destId="{2C95BF87-9302-4C6C-9EBB-817F4FA49821}" srcOrd="0" destOrd="0" presId="urn:microsoft.com/office/officeart/2005/8/layout/radial5"/>
    <dgm:cxn modelId="{0F2A93DC-E100-431B-B876-2E24C31DA9B8}" type="presParOf" srcId="{0AD9B60B-CE91-4C21-B953-519252155857}" destId="{88E460C9-9FAB-4A2F-97B0-3620B735B60C}" srcOrd="1" destOrd="0" presId="urn:microsoft.com/office/officeart/2005/8/layout/radial5"/>
    <dgm:cxn modelId="{9E9CDFB2-3574-4A23-95DD-AA7EC43A6D39}" type="presParOf" srcId="{88E460C9-9FAB-4A2F-97B0-3620B735B60C}" destId="{45FEDC20-BA76-4FD8-961E-D0A3329E0E49}" srcOrd="0" destOrd="0" presId="urn:microsoft.com/office/officeart/2005/8/layout/radial5"/>
    <dgm:cxn modelId="{054DE949-D791-46A2-8569-CB0449B8B39C}" type="presParOf" srcId="{0AD9B60B-CE91-4C21-B953-519252155857}" destId="{8F7D1A04-532B-4C0F-B98A-41415607B943}" srcOrd="2" destOrd="0" presId="urn:microsoft.com/office/officeart/2005/8/layout/radial5"/>
    <dgm:cxn modelId="{2041B69D-5A83-461E-9540-9C780B32FAB9}" type="presParOf" srcId="{0AD9B60B-CE91-4C21-B953-519252155857}" destId="{B575BD9B-B931-44BC-BAB0-B11EA58A58BF}" srcOrd="3" destOrd="0" presId="urn:microsoft.com/office/officeart/2005/8/layout/radial5"/>
    <dgm:cxn modelId="{5EBD8DE5-B7FD-4F5C-9127-133A79C152A6}" type="presParOf" srcId="{B575BD9B-B931-44BC-BAB0-B11EA58A58BF}" destId="{6617FD8A-D768-4D65-B4F1-5782BCF78EE6}" srcOrd="0" destOrd="0" presId="urn:microsoft.com/office/officeart/2005/8/layout/radial5"/>
    <dgm:cxn modelId="{F62FB443-3E5F-4CEF-A017-FEBFD685C19A}" type="presParOf" srcId="{0AD9B60B-CE91-4C21-B953-519252155857}" destId="{F215BDDD-98BC-46F3-A59B-4326770A89C8}" srcOrd="4" destOrd="0" presId="urn:microsoft.com/office/officeart/2005/8/layout/radial5"/>
    <dgm:cxn modelId="{3BF5A8DF-1223-484C-AD9B-2DEA438A9261}" type="presParOf" srcId="{0AD9B60B-CE91-4C21-B953-519252155857}" destId="{39FB6096-D36A-4415-9776-A8409AD3EC47}" srcOrd="5" destOrd="0" presId="urn:microsoft.com/office/officeart/2005/8/layout/radial5"/>
    <dgm:cxn modelId="{9B93C6EB-C18C-48F3-A7D9-5B236E5845A9}" type="presParOf" srcId="{39FB6096-D36A-4415-9776-A8409AD3EC47}" destId="{61D8BCF3-36B1-419C-9084-CD195013DB5B}" srcOrd="0" destOrd="0" presId="urn:microsoft.com/office/officeart/2005/8/layout/radial5"/>
    <dgm:cxn modelId="{B363DF60-4E22-4509-B40A-96A876D1321A}" type="presParOf" srcId="{0AD9B60B-CE91-4C21-B953-519252155857}" destId="{B8EF983C-4A60-4A05-844D-2941E393459D}" srcOrd="6" destOrd="0" presId="urn:microsoft.com/office/officeart/2005/8/layout/radial5"/>
    <dgm:cxn modelId="{A266A3A7-C01A-4460-9CA2-D778A3583F20}" type="presParOf" srcId="{0AD9B60B-CE91-4C21-B953-519252155857}" destId="{E45A08D8-5479-496B-AD9F-4C20FE67CC0F}" srcOrd="7" destOrd="0" presId="urn:microsoft.com/office/officeart/2005/8/layout/radial5"/>
    <dgm:cxn modelId="{B3AF6E3E-22B7-489B-9468-7D53D820C567}" type="presParOf" srcId="{E45A08D8-5479-496B-AD9F-4C20FE67CC0F}" destId="{91677F6F-96E8-4FF0-9BDA-A1A79909493E}" srcOrd="0" destOrd="0" presId="urn:microsoft.com/office/officeart/2005/8/layout/radial5"/>
    <dgm:cxn modelId="{30F42FC7-C9E1-47FA-A02C-85F532F68118}" type="presParOf" srcId="{0AD9B60B-CE91-4C21-B953-519252155857}" destId="{047EE7EB-D1E6-40A7-A406-7C890FC7C8E5}" srcOrd="8" destOrd="0" presId="urn:microsoft.com/office/officeart/2005/8/layout/radial5"/>
    <dgm:cxn modelId="{8C071A29-E5D0-4B43-9509-2C6641AB0EF1}" type="presParOf" srcId="{0AD9B60B-CE91-4C21-B953-519252155857}" destId="{CE2E08DF-B046-4067-B4BA-2140B495ADFC}" srcOrd="9" destOrd="0" presId="urn:microsoft.com/office/officeart/2005/8/layout/radial5"/>
    <dgm:cxn modelId="{803021D0-9009-4D32-8226-DBB293DB71E1}" type="presParOf" srcId="{CE2E08DF-B046-4067-B4BA-2140B495ADFC}" destId="{51B3D75B-B197-48CF-9862-08E1D805938D}" srcOrd="0" destOrd="0" presId="urn:microsoft.com/office/officeart/2005/8/layout/radial5"/>
    <dgm:cxn modelId="{0D080BC1-BEBF-4AD6-8142-68F1DF41C8CA}" type="presParOf" srcId="{0AD9B60B-CE91-4C21-B953-519252155857}" destId="{24BC24FB-44D4-45FB-BC30-58838145E5C8}" srcOrd="10" destOrd="0" presId="urn:microsoft.com/office/officeart/2005/8/layout/radial5"/>
    <dgm:cxn modelId="{7CDC355B-73EC-4F5F-ADA1-ED4F462C1E13}" type="presParOf" srcId="{0AD9B60B-CE91-4C21-B953-519252155857}" destId="{52BB401A-625A-4459-BDE5-72913BD25261}" srcOrd="11" destOrd="0" presId="urn:microsoft.com/office/officeart/2005/8/layout/radial5"/>
    <dgm:cxn modelId="{AED5B4AF-EB25-43D1-8E1F-A5963BD1DBD8}" type="presParOf" srcId="{52BB401A-625A-4459-BDE5-72913BD25261}" destId="{93AC76A3-DEF0-4646-81D8-EDB7C58F899D}" srcOrd="0" destOrd="0" presId="urn:microsoft.com/office/officeart/2005/8/layout/radial5"/>
    <dgm:cxn modelId="{F68727AA-4009-4943-9155-47E299FD085E}" type="presParOf" srcId="{0AD9B60B-CE91-4C21-B953-519252155857}" destId="{215B3043-6F58-4519-BEC3-85D1D5A4FFF6}" srcOrd="12" destOrd="0" presId="urn:microsoft.com/office/officeart/2005/8/layout/radial5"/>
    <dgm:cxn modelId="{478E1B68-344E-4956-99CB-7B9648C5AF97}" type="presParOf" srcId="{0AD9B60B-CE91-4C21-B953-519252155857}" destId="{43711442-663C-4753-B1E7-BD573DBC8E42}" srcOrd="13" destOrd="0" presId="urn:microsoft.com/office/officeart/2005/8/layout/radial5"/>
    <dgm:cxn modelId="{0826FB1F-1C78-4A10-B94C-C3A6758E31F9}" type="presParOf" srcId="{43711442-663C-4753-B1E7-BD573DBC8E42}" destId="{FA290F90-A698-4457-8250-B4C3A1D0413B}" srcOrd="0" destOrd="0" presId="urn:microsoft.com/office/officeart/2005/8/layout/radial5"/>
    <dgm:cxn modelId="{CD9465C2-DCD4-4617-B703-C358AB7780B3}" type="presParOf" srcId="{0AD9B60B-CE91-4C21-B953-519252155857}" destId="{7924B728-8FBF-47B1-858F-D262FC324A7B}" srcOrd="1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5BF87-9302-4C6C-9EBB-817F4FA49821}">
      <dsp:nvSpPr>
        <dsp:cNvPr id="0" name=""/>
        <dsp:cNvSpPr/>
      </dsp:nvSpPr>
      <dsp:spPr>
        <a:xfrm>
          <a:off x="5011782" y="5388966"/>
          <a:ext cx="1106661" cy="931952"/>
        </a:xfrm>
        <a:prstGeom prst="ellipse">
          <a:avLst/>
        </a:prstGeom>
        <a:solidFill>
          <a:schemeClr val="accent4">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solidFill>
                <a:schemeClr val="tx2">
                  <a:lumMod val="50000"/>
                </a:schemeClr>
              </a:solidFill>
            </a:rPr>
            <a:t>ESDGC</a:t>
          </a:r>
          <a:endParaRPr lang="en-GB" sz="2100" kern="1200" dirty="0">
            <a:solidFill>
              <a:schemeClr val="tx2">
                <a:lumMod val="50000"/>
              </a:schemeClr>
            </a:solidFill>
          </a:endParaRPr>
        </a:p>
      </dsp:txBody>
      <dsp:txXfrm>
        <a:off x="5173849" y="5525447"/>
        <a:ext cx="782527" cy="658990"/>
      </dsp:txXfrm>
    </dsp:sp>
    <dsp:sp modelId="{88E460C9-9FAB-4A2F-97B0-3620B735B60C}">
      <dsp:nvSpPr>
        <dsp:cNvPr id="0" name=""/>
        <dsp:cNvSpPr/>
      </dsp:nvSpPr>
      <dsp:spPr>
        <a:xfrm rot="5296791" flipH="1">
          <a:off x="1676899" y="3460559"/>
          <a:ext cx="979863" cy="652475"/>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1777708" y="3688881"/>
        <a:ext cx="784121" cy="391485"/>
      </dsp:txXfrm>
    </dsp:sp>
    <dsp:sp modelId="{8F7D1A04-532B-4C0F-B98A-41415607B943}">
      <dsp:nvSpPr>
        <dsp:cNvPr id="0" name=""/>
        <dsp:cNvSpPr/>
      </dsp:nvSpPr>
      <dsp:spPr>
        <a:xfrm>
          <a:off x="4642343" y="75066"/>
          <a:ext cx="2126954" cy="2188994"/>
        </a:xfrm>
        <a:prstGeom prst="ellipse">
          <a:avLst/>
        </a:prstGeom>
        <a:solidFill>
          <a:srgbClr val="FFC000"/>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Choices and decisions</a:t>
          </a:r>
          <a:endParaRPr lang="en-GB" sz="2200" kern="1200" dirty="0"/>
        </a:p>
      </dsp:txBody>
      <dsp:txXfrm>
        <a:off x="4953828" y="395637"/>
        <a:ext cx="1503984" cy="1547852"/>
      </dsp:txXfrm>
    </dsp:sp>
    <dsp:sp modelId="{B575BD9B-B931-44BC-BAB0-B11EA58A58BF}">
      <dsp:nvSpPr>
        <dsp:cNvPr id="0" name=""/>
        <dsp:cNvSpPr/>
      </dsp:nvSpPr>
      <dsp:spPr>
        <a:xfrm rot="19383932">
          <a:off x="3840428" y="5132352"/>
          <a:ext cx="901388"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3860631" y="5327083"/>
        <a:ext cx="700036" cy="402704"/>
      </dsp:txXfrm>
    </dsp:sp>
    <dsp:sp modelId="{F215BDDD-98BC-46F3-A59B-4326770A89C8}">
      <dsp:nvSpPr>
        <dsp:cNvPr id="0" name=""/>
        <dsp:cNvSpPr/>
      </dsp:nvSpPr>
      <dsp:spPr>
        <a:xfrm>
          <a:off x="7872070" y="65762"/>
          <a:ext cx="2427828" cy="2483419"/>
        </a:xfrm>
        <a:prstGeom prst="ellipse">
          <a:avLst/>
        </a:prstGeom>
        <a:solidFill>
          <a:schemeClr val="accent2">
            <a:lumMod val="7500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Consumption and waste</a:t>
          </a:r>
          <a:endParaRPr lang="en-GB" sz="2200" kern="1200" dirty="0"/>
        </a:p>
      </dsp:txBody>
      <dsp:txXfrm>
        <a:off x="8227617" y="429450"/>
        <a:ext cx="1716734" cy="1756043"/>
      </dsp:txXfrm>
    </dsp:sp>
    <dsp:sp modelId="{39FB6096-D36A-4415-9776-A8409AD3EC47}">
      <dsp:nvSpPr>
        <dsp:cNvPr id="0" name=""/>
        <dsp:cNvSpPr/>
      </dsp:nvSpPr>
      <dsp:spPr>
        <a:xfrm rot="6038927" flipH="1">
          <a:off x="8191995" y="2274302"/>
          <a:ext cx="529619"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8256758" y="2486612"/>
        <a:ext cx="370733" cy="402704"/>
      </dsp:txXfrm>
    </dsp:sp>
    <dsp:sp modelId="{B8EF983C-4A60-4A05-844D-2941E393459D}">
      <dsp:nvSpPr>
        <dsp:cNvPr id="0" name=""/>
        <dsp:cNvSpPr/>
      </dsp:nvSpPr>
      <dsp:spPr>
        <a:xfrm>
          <a:off x="7668758" y="4544652"/>
          <a:ext cx="2449041" cy="2213689"/>
        </a:xfrm>
        <a:prstGeom prst="ellipse">
          <a:avLst/>
        </a:prstGeom>
        <a:solidFill>
          <a:srgbClr val="E2594E"/>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Climate change</a:t>
          </a:r>
          <a:endParaRPr lang="en-GB" sz="2200" kern="1200" dirty="0"/>
        </a:p>
      </dsp:txBody>
      <dsp:txXfrm>
        <a:off x="8027412" y="4868839"/>
        <a:ext cx="1731733" cy="1565315"/>
      </dsp:txXfrm>
    </dsp:sp>
    <dsp:sp modelId="{E45A08D8-5479-496B-AD9F-4C20FE67CC0F}">
      <dsp:nvSpPr>
        <dsp:cNvPr id="0" name=""/>
        <dsp:cNvSpPr/>
      </dsp:nvSpPr>
      <dsp:spPr>
        <a:xfrm rot="8223907">
          <a:off x="4517624" y="4632705"/>
          <a:ext cx="898705"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4692008" y="4698363"/>
        <a:ext cx="697353" cy="402704"/>
      </dsp:txXfrm>
    </dsp:sp>
    <dsp:sp modelId="{047EE7EB-D1E6-40A7-A406-7C890FC7C8E5}">
      <dsp:nvSpPr>
        <dsp:cNvPr id="0" name=""/>
        <dsp:cNvSpPr/>
      </dsp:nvSpPr>
      <dsp:spPr>
        <a:xfrm>
          <a:off x="2958138" y="2788961"/>
          <a:ext cx="2249329" cy="2020267"/>
        </a:xfrm>
        <a:prstGeom prst="ellipse">
          <a:avLst/>
        </a:prstGeom>
        <a:solidFill>
          <a:schemeClr val="accent5">
            <a:lumMod val="60000"/>
            <a:lumOff val="4000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Wealth and Property</a:t>
          </a:r>
          <a:endParaRPr lang="en-GB" sz="2200" kern="1200" dirty="0"/>
        </a:p>
      </dsp:txBody>
      <dsp:txXfrm>
        <a:off x="3287545" y="3084822"/>
        <a:ext cx="1590515" cy="1428545"/>
      </dsp:txXfrm>
    </dsp:sp>
    <dsp:sp modelId="{CE2E08DF-B046-4067-B4BA-2140B495ADFC}">
      <dsp:nvSpPr>
        <dsp:cNvPr id="0" name=""/>
        <dsp:cNvSpPr/>
      </dsp:nvSpPr>
      <dsp:spPr>
        <a:xfrm rot="10229158">
          <a:off x="3261435" y="1156111"/>
          <a:ext cx="1136260"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3461402" y="1273705"/>
        <a:ext cx="934908" cy="402704"/>
      </dsp:txXfrm>
    </dsp:sp>
    <dsp:sp modelId="{24BC24FB-44D4-45FB-BC30-58838145E5C8}">
      <dsp:nvSpPr>
        <dsp:cNvPr id="0" name=""/>
        <dsp:cNvSpPr/>
      </dsp:nvSpPr>
      <dsp:spPr>
        <a:xfrm>
          <a:off x="5768563" y="2898751"/>
          <a:ext cx="2425358" cy="2110804"/>
        </a:xfrm>
        <a:prstGeom prst="ellipse">
          <a:avLst/>
        </a:prstGeom>
        <a:solidFill>
          <a:srgbClr val="7030A0"/>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Health</a:t>
          </a:r>
          <a:endParaRPr lang="en-GB" sz="2200" kern="1200" dirty="0"/>
        </a:p>
      </dsp:txBody>
      <dsp:txXfrm>
        <a:off x="6123748" y="3207871"/>
        <a:ext cx="1714988" cy="1492564"/>
      </dsp:txXfrm>
    </dsp:sp>
    <dsp:sp modelId="{52BB401A-625A-4459-BDE5-72913BD25261}">
      <dsp:nvSpPr>
        <dsp:cNvPr id="0" name=""/>
        <dsp:cNvSpPr/>
      </dsp:nvSpPr>
      <dsp:spPr>
        <a:xfrm rot="9569867" flipH="1">
          <a:off x="3136943" y="6835139"/>
          <a:ext cx="549864" cy="45720"/>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137377" y="6846685"/>
        <a:ext cx="536148" cy="27432"/>
      </dsp:txXfrm>
    </dsp:sp>
    <dsp:sp modelId="{215B3043-6F58-4519-BEC3-85D1D5A4FFF6}">
      <dsp:nvSpPr>
        <dsp:cNvPr id="0" name=""/>
        <dsp:cNvSpPr/>
      </dsp:nvSpPr>
      <dsp:spPr>
        <a:xfrm>
          <a:off x="890957" y="4586373"/>
          <a:ext cx="2499071" cy="2271626"/>
        </a:xfrm>
        <a:prstGeom prst="ellipse">
          <a:avLst/>
        </a:prstGeom>
        <a:solidFill>
          <a:schemeClr val="accent1">
            <a:lumMod val="7500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Identity and culture</a:t>
          </a:r>
          <a:endParaRPr lang="en-GB" sz="2200" kern="1200" dirty="0"/>
        </a:p>
      </dsp:txBody>
      <dsp:txXfrm>
        <a:off x="1256937" y="4919045"/>
        <a:ext cx="1767111" cy="1606282"/>
      </dsp:txXfrm>
    </dsp:sp>
    <dsp:sp modelId="{43711442-663C-4753-B1E7-BD573DBC8E42}">
      <dsp:nvSpPr>
        <dsp:cNvPr id="0" name=""/>
        <dsp:cNvSpPr/>
      </dsp:nvSpPr>
      <dsp:spPr>
        <a:xfrm rot="18594252" flipH="1">
          <a:off x="4565524" y="2161634"/>
          <a:ext cx="638783" cy="6711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4722809" y="2222366"/>
        <a:ext cx="447148" cy="402704"/>
      </dsp:txXfrm>
    </dsp:sp>
    <dsp:sp modelId="{7924B728-8FBF-47B1-858F-D262FC324A7B}">
      <dsp:nvSpPr>
        <dsp:cNvPr id="0" name=""/>
        <dsp:cNvSpPr/>
      </dsp:nvSpPr>
      <dsp:spPr>
        <a:xfrm>
          <a:off x="867500" y="225054"/>
          <a:ext cx="2175065" cy="2305506"/>
        </a:xfrm>
        <a:prstGeom prst="ellipse">
          <a:avLst/>
        </a:prstGeom>
        <a:solidFill>
          <a:srgbClr val="00B050"/>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t>The natural environment</a:t>
          </a:r>
          <a:endParaRPr lang="en-GB" sz="2200" kern="1200" dirty="0"/>
        </a:p>
      </dsp:txBody>
      <dsp:txXfrm>
        <a:off x="1186031" y="562688"/>
        <a:ext cx="1538003" cy="1630238"/>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108243142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002851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947166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CDF13EE-71FA-46EA-9E52-93A404DF36B0}"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1178423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CDF13EE-71FA-46EA-9E52-93A404DF36B0}" type="datetimeFigureOut">
              <a:rPr lang="en-GB" smtClean="0"/>
              <a:t>14/05/2018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1437920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CDF13EE-71FA-46EA-9E52-93A404DF36B0}" type="datetimeFigureOut">
              <a:rPr lang="en-GB" smtClean="0"/>
              <a:t>14/05/2018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127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CDF13EE-71FA-46EA-9E52-93A404DF36B0}" type="datetimeFigureOut">
              <a:rPr lang="en-GB" smtClean="0"/>
              <a:t>14/05/2018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486076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DF13EE-71FA-46EA-9E52-93A404DF36B0}"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221616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DF13EE-71FA-46EA-9E52-93A404DF36B0}"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035110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DF13EE-71FA-46EA-9E52-93A404DF36B0}" type="datetimeFigureOut">
              <a:rPr lang="en-GB" smtClean="0"/>
              <a:t>14/05/2018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399427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280249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441805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18204017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2276555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30631931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extLst>
      <p:ext uri="{BB962C8B-B14F-4D97-AF65-F5344CB8AC3E}">
        <p14:creationId xmlns:p14="http://schemas.microsoft.com/office/powerpoint/2010/main" val="1711714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CDF13EE-71FA-46EA-9E52-93A404DF36B0}" type="datetimeFigureOut">
              <a:rPr lang="en-GB" smtClean="0"/>
              <a:t>14/05/2018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79C38-D99D-4113-951A-7A821DBFCC32}" type="slidenum">
              <a:rPr lang="en-GB" smtClean="0"/>
              <a:t>‹#›</a:t>
            </a:fld>
            <a:endParaRPr lang="en-GB"/>
          </a:p>
        </p:txBody>
      </p:sp>
    </p:spTree>
    <p:extLst>
      <p:ext uri="{BB962C8B-B14F-4D97-AF65-F5344CB8AC3E}">
        <p14:creationId xmlns:p14="http://schemas.microsoft.com/office/powerpoint/2010/main" val="4135498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CDF13EE-71FA-46EA-9E52-93A404DF36B0}" type="datetimeFigureOut">
              <a:rPr lang="en-GB" smtClean="0"/>
              <a:t>14/05/2018</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CB79C38-D99D-4113-951A-7A821DBFCC32}" type="slidenum">
              <a:rPr lang="en-GB" smtClean="0"/>
              <a:t>‹#›</a:t>
            </a:fld>
            <a:endParaRPr lang="en-GB"/>
          </a:p>
        </p:txBody>
      </p:sp>
    </p:spTree>
    <p:extLst>
      <p:ext uri="{BB962C8B-B14F-4D97-AF65-F5344CB8AC3E}">
        <p14:creationId xmlns:p14="http://schemas.microsoft.com/office/powerpoint/2010/main" val="3736444321"/>
      </p:ext>
    </p:extLst>
  </p:cSld>
  <p:clrMap bg1="dk1" tx1="lt1" bg2="dk2" tx2="lt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omments" Target="../comments/comment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omments" Target="../comments/comment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comments" Target="../comments/comment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omments" Target="../comments/comment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334707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297" y="365125"/>
            <a:ext cx="11370364" cy="1325563"/>
          </a:xfrm>
        </p:spPr>
        <p:txBody>
          <a:bodyPr>
            <a:normAutofit fontScale="90000"/>
          </a:bodyPr>
          <a:lstStyle/>
          <a:p>
            <a:pPr algn="ctr"/>
            <a:r>
              <a:rPr lang="en-GB" i="1" cap="none" dirty="0" smtClean="0"/>
              <a:t>“You cannot solve a problem with the same mind-set that created it</a:t>
            </a:r>
            <a:r>
              <a:rPr lang="en-GB" i="1" dirty="0" smtClean="0"/>
              <a:t>” (Ei</a:t>
            </a:r>
            <a:r>
              <a:rPr lang="en-GB" i="1" cap="none" dirty="0" smtClean="0"/>
              <a:t>nstein</a:t>
            </a:r>
            <a:r>
              <a:rPr lang="en-GB" dirty="0" smtClean="0"/>
              <a:t>)</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sz="6000" dirty="0" smtClean="0"/>
              <a:t>SJSI5001</a:t>
            </a:r>
          </a:p>
          <a:p>
            <a:pPr marL="0" indent="0" algn="ctr">
              <a:buNone/>
            </a:pPr>
            <a:endParaRPr lang="en-GB" sz="6000" dirty="0"/>
          </a:p>
          <a:p>
            <a:pPr marL="0" indent="0" algn="ctr">
              <a:buNone/>
            </a:pPr>
            <a:endParaRPr lang="en-GB" sz="6000" dirty="0" smtClean="0"/>
          </a:p>
          <a:p>
            <a:pPr marL="0" indent="0" algn="ctr">
              <a:buNone/>
            </a:pPr>
            <a:r>
              <a:rPr lang="en-GB" sz="6000" dirty="0" smtClean="0"/>
              <a:t>1502673</a:t>
            </a:r>
          </a:p>
          <a:p>
            <a:pPr marL="0" indent="0">
              <a:buNone/>
            </a:pPr>
            <a:endParaRPr lang="en-GB" dirty="0"/>
          </a:p>
        </p:txBody>
      </p:sp>
      <p:sp>
        <p:nvSpPr>
          <p:cNvPr id="4" name="TextBox 3"/>
          <p:cNvSpPr txBox="1"/>
          <p:nvPr/>
        </p:nvSpPr>
        <p:spPr>
          <a:xfrm>
            <a:off x="838200" y="2743200"/>
            <a:ext cx="10515600" cy="1754326"/>
          </a:xfrm>
          <a:prstGeom prst="rect">
            <a:avLst/>
          </a:prstGeom>
          <a:noFill/>
        </p:spPr>
        <p:txBody>
          <a:bodyPr wrap="square" rtlCol="0">
            <a:spAutoFit/>
          </a:bodyPr>
          <a:lstStyle/>
          <a:p>
            <a:pPr algn="ctr"/>
            <a:r>
              <a:rPr kumimoji="0" lang="en-GB" altLang="en-US" sz="3000" b="1" i="0" u="none" strike="noStrike" cap="none" normalizeH="0" baseline="0" dirty="0" smtClean="0">
                <a:ln>
                  <a:noFill/>
                </a:ln>
                <a:solidFill>
                  <a:schemeClr val="tx1"/>
                </a:solidFill>
                <a:effectLst/>
                <a:latin typeface="+mj-lt"/>
                <a:ea typeface="Calibri" panose="020F0502020204030204" pitchFamily="34" charset="0"/>
                <a:cs typeface="Times New Roman" panose="02020603050405020304" pitchFamily="18" charset="0"/>
              </a:rPr>
              <a:t>How does the concept of ESDGC (Education for Sustainable Development and Global Citizenship) contribute to reducing global inequalities?</a:t>
            </a:r>
            <a:endParaRPr kumimoji="0" lang="en-GB" altLang="en-US" sz="3000" b="0" i="0" u="none" strike="noStrike" cap="none" normalizeH="0" baseline="0" dirty="0" smtClean="0">
              <a:ln>
                <a:noFill/>
              </a:ln>
              <a:solidFill>
                <a:schemeClr val="tx1"/>
              </a:solidFill>
              <a:effectLst/>
              <a:latin typeface="+mj-lt"/>
            </a:endParaRPr>
          </a:p>
          <a:p>
            <a:endParaRPr lang="en-GB" dirty="0"/>
          </a:p>
        </p:txBody>
      </p:sp>
    </p:spTree>
    <p:extLst>
      <p:ext uri="{BB962C8B-B14F-4D97-AF65-F5344CB8AC3E}">
        <p14:creationId xmlns:p14="http://schemas.microsoft.com/office/powerpoint/2010/main" val="3029841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for Sustainability Development &amp; Global Citizenship (ESDGC)</a:t>
            </a:r>
            <a:endParaRPr lang="en-GB" dirty="0"/>
          </a:p>
        </p:txBody>
      </p:sp>
      <p:sp>
        <p:nvSpPr>
          <p:cNvPr id="3" name="Content Placeholder 2"/>
          <p:cNvSpPr>
            <a:spLocks noGrp="1"/>
          </p:cNvSpPr>
          <p:nvPr>
            <p:ph idx="1"/>
          </p:nvPr>
        </p:nvSpPr>
        <p:spPr/>
        <p:txBody>
          <a:bodyPr>
            <a:normAutofit/>
          </a:bodyPr>
          <a:lstStyle/>
          <a:p>
            <a:r>
              <a:rPr lang="en-GB" sz="4000" dirty="0" smtClean="0">
                <a:latin typeface="+mj-lt"/>
              </a:rPr>
              <a:t>How </a:t>
            </a:r>
            <a:r>
              <a:rPr lang="en-GB" sz="4000" dirty="0">
                <a:latin typeface="+mj-lt"/>
              </a:rPr>
              <a:t>we treat the earth and how we treat each </a:t>
            </a:r>
            <a:r>
              <a:rPr lang="en-GB" sz="4000" dirty="0" smtClean="0">
                <a:latin typeface="+mj-lt"/>
              </a:rPr>
              <a:t>other, human </a:t>
            </a:r>
            <a:r>
              <a:rPr lang="en-GB" sz="4000" dirty="0">
                <a:latin typeface="+mj-lt"/>
              </a:rPr>
              <a:t>rights, democracy, trade, resources, environmental depletion, climate change, and how they all relate to each other, it is about how we prepare for the future.</a:t>
            </a:r>
          </a:p>
          <a:p>
            <a:pPr marL="0" indent="0">
              <a:buNone/>
            </a:pPr>
            <a:endParaRPr lang="en-GB" dirty="0"/>
          </a:p>
        </p:txBody>
      </p:sp>
    </p:spTree>
    <p:extLst>
      <p:ext uri="{BB962C8B-B14F-4D97-AF65-F5344CB8AC3E}">
        <p14:creationId xmlns:p14="http://schemas.microsoft.com/office/powerpoint/2010/main" val="1102069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0176152"/>
              </p:ext>
            </p:extLst>
          </p:nvPr>
        </p:nvGraphicFramePr>
        <p:xfrm>
          <a:off x="398585" y="-11723"/>
          <a:ext cx="1129284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10469880" y="6309360"/>
            <a:ext cx="1495865" cy="369332"/>
          </a:xfrm>
          <a:prstGeom prst="rect">
            <a:avLst/>
          </a:prstGeom>
          <a:noFill/>
        </p:spPr>
        <p:txBody>
          <a:bodyPr wrap="square" rtlCol="0">
            <a:spAutoFit/>
          </a:bodyPr>
          <a:lstStyle/>
          <a:p>
            <a:r>
              <a:rPr lang="en-GB" dirty="0" smtClean="0"/>
              <a:t>(7 Themes)</a:t>
            </a:r>
            <a:endParaRPr lang="en-GB" dirty="0"/>
          </a:p>
        </p:txBody>
      </p:sp>
    </p:spTree>
    <p:extLst>
      <p:ext uri="{BB962C8B-B14F-4D97-AF65-F5344CB8AC3E}">
        <p14:creationId xmlns:p14="http://schemas.microsoft.com/office/powerpoint/2010/main" val="112257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66092"/>
            <a:ext cx="10515600" cy="4910871"/>
          </a:xfrm>
        </p:spPr>
        <p:txBody>
          <a:bodyPr>
            <a:normAutofit fontScale="92500" lnSpcReduction="10000"/>
          </a:bodyPr>
          <a:lstStyle/>
          <a:p>
            <a:r>
              <a:rPr lang="en-GB" sz="3700" dirty="0" smtClean="0">
                <a:latin typeface="+mj-lt"/>
              </a:rPr>
              <a:t>   Food and Drink; </a:t>
            </a:r>
          </a:p>
          <a:p>
            <a:r>
              <a:rPr lang="en-GB" sz="3700" dirty="0" smtClean="0">
                <a:latin typeface="+mj-lt"/>
              </a:rPr>
              <a:t>   Energy and Water; </a:t>
            </a:r>
          </a:p>
          <a:p>
            <a:r>
              <a:rPr lang="en-GB" sz="3700" dirty="0" smtClean="0">
                <a:latin typeface="+mj-lt"/>
              </a:rPr>
              <a:t>   Travel and Traffic; </a:t>
            </a:r>
          </a:p>
          <a:p>
            <a:r>
              <a:rPr lang="en-GB" sz="3700" dirty="0" smtClean="0">
                <a:latin typeface="+mj-lt"/>
              </a:rPr>
              <a:t>   Purchasing and Waste; </a:t>
            </a:r>
          </a:p>
          <a:p>
            <a:r>
              <a:rPr lang="en-GB" sz="3700" dirty="0" smtClean="0">
                <a:latin typeface="+mj-lt"/>
              </a:rPr>
              <a:t>   Buildings and Grounds; </a:t>
            </a:r>
          </a:p>
          <a:p>
            <a:r>
              <a:rPr lang="en-GB" sz="3700" dirty="0" smtClean="0">
                <a:latin typeface="+mj-lt"/>
              </a:rPr>
              <a:t>   Inclusion and Participation; </a:t>
            </a:r>
          </a:p>
          <a:p>
            <a:r>
              <a:rPr lang="en-GB" sz="3700" dirty="0" smtClean="0">
                <a:latin typeface="+mj-lt"/>
              </a:rPr>
              <a:t>   Local Well-being; and Global Dimension</a:t>
            </a:r>
            <a:r>
              <a:rPr lang="en-GB" dirty="0" smtClean="0"/>
              <a:t>. </a:t>
            </a:r>
          </a:p>
          <a:p>
            <a:endParaRPr lang="en-GB" dirty="0" smtClean="0"/>
          </a:p>
          <a:p>
            <a:pPr lvl="1"/>
            <a:r>
              <a:rPr lang="en-GB" sz="1200" dirty="0" smtClean="0"/>
              <a:t>                                                                                                                                                                                                                                     Scott B. 2015)</a:t>
            </a:r>
            <a:endParaRPr lang="en-GB" sz="1200" dirty="0" smtClean="0"/>
          </a:p>
        </p:txBody>
      </p:sp>
      <p:sp>
        <p:nvSpPr>
          <p:cNvPr id="4" name="TextBox 3"/>
          <p:cNvSpPr txBox="1"/>
          <p:nvPr/>
        </p:nvSpPr>
        <p:spPr>
          <a:xfrm>
            <a:off x="1055077" y="304800"/>
            <a:ext cx="9401908" cy="769441"/>
          </a:xfrm>
          <a:prstGeom prst="rect">
            <a:avLst/>
          </a:prstGeom>
          <a:noFill/>
        </p:spPr>
        <p:txBody>
          <a:bodyPr wrap="square" rtlCol="0">
            <a:spAutoFit/>
          </a:bodyPr>
          <a:lstStyle/>
          <a:p>
            <a:r>
              <a:rPr lang="en-GB" sz="4400" u="sng" dirty="0" smtClean="0">
                <a:latin typeface="+mj-lt"/>
              </a:rPr>
              <a:t>8 Doorways </a:t>
            </a:r>
            <a:r>
              <a:rPr lang="en-GB" sz="2200" dirty="0" smtClean="0">
                <a:latin typeface="+mj-lt"/>
              </a:rPr>
              <a:t>approached through Campus, Curriculum or Community </a:t>
            </a:r>
            <a:endParaRPr lang="en-GB" sz="2200" dirty="0">
              <a:latin typeface="+mj-lt"/>
            </a:endParaRPr>
          </a:p>
        </p:txBody>
      </p:sp>
      <p:sp>
        <p:nvSpPr>
          <p:cNvPr id="5" name="TextBox 4"/>
          <p:cNvSpPr txBox="1"/>
          <p:nvPr/>
        </p:nvSpPr>
        <p:spPr>
          <a:xfrm>
            <a:off x="1055077" y="5469077"/>
            <a:ext cx="6078415" cy="707886"/>
          </a:xfrm>
          <a:prstGeom prst="rect">
            <a:avLst/>
          </a:prstGeom>
          <a:noFill/>
        </p:spPr>
        <p:txBody>
          <a:bodyPr wrap="square" rtlCol="0">
            <a:spAutoFit/>
          </a:bodyPr>
          <a:lstStyle/>
          <a:p>
            <a:pPr marL="457200" indent="-457200">
              <a:buFont typeface="Arial" panose="020B0604020202020204" pitchFamily="34" charset="0"/>
              <a:buChar char="•"/>
            </a:pPr>
            <a:r>
              <a:rPr lang="en-GB" sz="4000" dirty="0">
                <a:latin typeface="+mj-lt"/>
              </a:rPr>
              <a:t>B</a:t>
            </a:r>
            <a:r>
              <a:rPr lang="en-GB" sz="4000" dirty="0" smtClean="0">
                <a:latin typeface="+mj-lt"/>
              </a:rPr>
              <a:t>iodiversity and nature</a:t>
            </a:r>
            <a:endParaRPr lang="en-GB" sz="4000" dirty="0">
              <a:latin typeface="+mj-lt"/>
            </a:endParaRPr>
          </a:p>
        </p:txBody>
      </p:sp>
    </p:spTree>
    <p:extLst>
      <p:ext uri="{BB962C8B-B14F-4D97-AF65-F5344CB8AC3E}">
        <p14:creationId xmlns:p14="http://schemas.microsoft.com/office/powerpoint/2010/main" val="128606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800106"/>
          </a:xfrm>
        </p:spPr>
        <p:txBody>
          <a:bodyPr>
            <a:normAutofit/>
          </a:bodyPr>
          <a:lstStyle/>
          <a:p>
            <a:r>
              <a:rPr lang="en-GB" dirty="0" smtClean="0"/>
              <a:t>The Sustainable Development Strategy for the Health, Public Health and Social Care System 2014-2020 </a:t>
            </a:r>
            <a:r>
              <a:rPr lang="en-GB" i="1" cap="none" dirty="0" smtClean="0"/>
              <a:t>was launched in </a:t>
            </a:r>
            <a:r>
              <a:rPr lang="en-GB" i="1" cap="none" dirty="0"/>
              <a:t>J</a:t>
            </a:r>
            <a:r>
              <a:rPr lang="en-GB" i="1" cap="none" dirty="0" smtClean="0"/>
              <a:t>anuary 2014</a:t>
            </a:r>
            <a:r>
              <a:rPr lang="en-GB" dirty="0" smtClean="0"/>
              <a:t>.</a:t>
            </a:r>
            <a:br>
              <a:rPr lang="en-GB" dirty="0" smtClean="0"/>
            </a:br>
            <a:endParaRPr lang="en-GB" dirty="0"/>
          </a:p>
        </p:txBody>
      </p:sp>
      <p:sp>
        <p:nvSpPr>
          <p:cNvPr id="3" name="Content Placeholder 2"/>
          <p:cNvSpPr>
            <a:spLocks noGrp="1"/>
          </p:cNvSpPr>
          <p:nvPr>
            <p:ph idx="1"/>
          </p:nvPr>
        </p:nvSpPr>
        <p:spPr>
          <a:xfrm>
            <a:off x="838200" y="2226365"/>
            <a:ext cx="10515600" cy="3950597"/>
          </a:xfrm>
        </p:spPr>
        <p:txBody>
          <a:bodyPr>
            <a:normAutofit/>
          </a:bodyPr>
          <a:lstStyle/>
          <a:p>
            <a:r>
              <a:rPr lang="en-GB" sz="3400" dirty="0" smtClean="0">
                <a:latin typeface="+mj-lt"/>
              </a:rPr>
              <a:t>A healthier environment</a:t>
            </a:r>
          </a:p>
          <a:p>
            <a:r>
              <a:rPr lang="en-GB" sz="3400" dirty="0">
                <a:latin typeface="+mj-lt"/>
              </a:rPr>
              <a:t>B</a:t>
            </a:r>
            <a:r>
              <a:rPr lang="en-GB" sz="3400" dirty="0" smtClean="0">
                <a:latin typeface="+mj-lt"/>
              </a:rPr>
              <a:t>uilding resilient communities and services prepared for changing climates</a:t>
            </a:r>
          </a:p>
          <a:p>
            <a:r>
              <a:rPr lang="en-GB" sz="3400" dirty="0" smtClean="0">
                <a:latin typeface="+mj-lt"/>
              </a:rPr>
              <a:t>Every opportunity contributes to healthier lives, communities and environments</a:t>
            </a:r>
            <a:endParaRPr lang="en-GB" sz="3400" dirty="0">
              <a:latin typeface="+mj-lt"/>
            </a:endParaRPr>
          </a:p>
        </p:txBody>
      </p:sp>
    </p:spTree>
    <p:extLst>
      <p:ext uri="{BB962C8B-B14F-4D97-AF65-F5344CB8AC3E}">
        <p14:creationId xmlns:p14="http://schemas.microsoft.com/office/powerpoint/2010/main" val="6247789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7569"/>
            <a:ext cx="10515600" cy="1055077"/>
          </a:xfrm>
        </p:spPr>
        <p:txBody>
          <a:bodyPr>
            <a:noAutofit/>
          </a:bodyPr>
          <a:lstStyle/>
          <a:p>
            <a:r>
              <a:rPr lang="en-GB" sz="4000" b="1" u="sng" dirty="0" smtClean="0"/>
              <a:t>Teachers:</a:t>
            </a:r>
            <a:endParaRPr lang="en-GB" sz="4000" b="1" u="sng" dirty="0"/>
          </a:p>
        </p:txBody>
      </p:sp>
      <p:sp>
        <p:nvSpPr>
          <p:cNvPr id="3" name="Content Placeholder 2"/>
          <p:cNvSpPr>
            <a:spLocks noGrp="1"/>
          </p:cNvSpPr>
          <p:nvPr>
            <p:ph idx="1"/>
          </p:nvPr>
        </p:nvSpPr>
        <p:spPr>
          <a:xfrm>
            <a:off x="838200" y="1078523"/>
            <a:ext cx="10515600" cy="5098440"/>
          </a:xfrm>
        </p:spPr>
        <p:txBody>
          <a:bodyPr>
            <a:normAutofit fontScale="92500" lnSpcReduction="20000"/>
          </a:bodyPr>
          <a:lstStyle/>
          <a:p>
            <a:r>
              <a:rPr lang="en-GB" sz="4700" dirty="0" smtClean="0">
                <a:latin typeface="+mj-lt"/>
              </a:rPr>
              <a:t>Enable learners to recognise-the complex interrelatedness of the world</a:t>
            </a:r>
          </a:p>
          <a:p>
            <a:r>
              <a:rPr lang="en-GB" sz="4300" dirty="0" smtClean="0">
                <a:latin typeface="+mj-lt"/>
              </a:rPr>
              <a:t>Prepare learners for the future challenges they may face: </a:t>
            </a:r>
            <a:r>
              <a:rPr lang="en-GB" sz="4000" dirty="0" smtClean="0">
                <a:latin typeface="+mj-lt"/>
              </a:rPr>
              <a:t>Climate change, global competition for resources</a:t>
            </a:r>
          </a:p>
          <a:p>
            <a:r>
              <a:rPr lang="en-GB" sz="4700" dirty="0" smtClean="0">
                <a:latin typeface="+mj-lt"/>
              </a:rPr>
              <a:t>Build skills to help learners make informed decisions: </a:t>
            </a:r>
            <a:r>
              <a:rPr lang="en-GB" sz="4000" dirty="0" smtClean="0">
                <a:latin typeface="+mj-lt"/>
              </a:rPr>
              <a:t>Lateral and critical thinking, linking concepts and ideas</a:t>
            </a:r>
          </a:p>
          <a:p>
            <a:pPr marL="0" indent="0">
              <a:buNone/>
            </a:pPr>
            <a:r>
              <a:rPr lang="en-GB" sz="1200" dirty="0" smtClean="0"/>
              <a:t>                                                                                                                                                                                                                                                               ESDGC A common understanding for schools 2008)</a:t>
            </a:r>
          </a:p>
          <a:p>
            <a:pPr marL="0" indent="0">
              <a:buNone/>
            </a:pPr>
            <a:endParaRPr lang="en-GB" dirty="0"/>
          </a:p>
        </p:txBody>
      </p:sp>
    </p:spTree>
    <p:extLst>
      <p:ext uri="{BB962C8B-B14F-4D97-AF65-F5344CB8AC3E}">
        <p14:creationId xmlns:p14="http://schemas.microsoft.com/office/powerpoint/2010/main" val="38191994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062" y="7445864"/>
            <a:ext cx="10515600" cy="1325563"/>
          </a:xfrm>
        </p:spPr>
        <p:txBody>
          <a:bodyPr>
            <a:normAutofit/>
          </a:bodyPr>
          <a:lstStyle/>
          <a:p>
            <a:endParaRPr lang="en-GB" sz="2300" dirty="0"/>
          </a:p>
        </p:txBody>
      </p:sp>
      <p:sp>
        <p:nvSpPr>
          <p:cNvPr id="3" name="Content Placeholder 2"/>
          <p:cNvSpPr>
            <a:spLocks noGrp="1"/>
          </p:cNvSpPr>
          <p:nvPr>
            <p:ph idx="1"/>
          </p:nvPr>
        </p:nvSpPr>
        <p:spPr>
          <a:xfrm>
            <a:off x="838200" y="773723"/>
            <a:ext cx="10515600" cy="5403240"/>
          </a:xfrm>
        </p:spPr>
        <p:txBody>
          <a:bodyPr>
            <a:normAutofit lnSpcReduction="10000"/>
          </a:bodyPr>
          <a:lstStyle/>
          <a:p>
            <a:r>
              <a:rPr lang="en-GB" sz="4000" dirty="0" smtClean="0">
                <a:latin typeface="+mj-lt"/>
              </a:rPr>
              <a:t>The purposes and benefits were not clear or consistent to the teachers and advisors were not clear</a:t>
            </a:r>
          </a:p>
          <a:p>
            <a:r>
              <a:rPr lang="en-GB" sz="4000" dirty="0" smtClean="0">
                <a:latin typeface="+mj-lt"/>
              </a:rPr>
              <a:t>There was a larger focus and better understanding of sustainability than global citizenship</a:t>
            </a:r>
            <a:endParaRPr lang="en-GB" sz="4000" dirty="0">
              <a:latin typeface="+mj-lt"/>
            </a:endParaRPr>
          </a:p>
          <a:p>
            <a:r>
              <a:rPr lang="en-GB" sz="4000" dirty="0" smtClean="0">
                <a:latin typeface="+mj-lt"/>
              </a:rPr>
              <a:t>Schools were unsure how and where they could develop the skills associated with ESDGC. </a:t>
            </a:r>
            <a:endParaRPr lang="en-GB" dirty="0">
              <a:latin typeface="+mj-lt"/>
            </a:endParaRPr>
          </a:p>
          <a:p>
            <a:pPr marL="0" indent="0">
              <a:buNone/>
            </a:pPr>
            <a:r>
              <a:rPr lang="en-GB" dirty="0" smtClean="0"/>
              <a:t>                                                                                                                 (</a:t>
            </a:r>
            <a:r>
              <a:rPr lang="en-GB" dirty="0"/>
              <a:t>T</a:t>
            </a:r>
            <a:r>
              <a:rPr lang="en-GB" dirty="0" smtClean="0"/>
              <a:t>hematic Survey </a:t>
            </a:r>
            <a:r>
              <a:rPr lang="en-GB" dirty="0"/>
              <a:t>R</a:t>
            </a:r>
            <a:r>
              <a:rPr lang="en-GB" dirty="0" smtClean="0"/>
              <a:t>eport Estyn 2014)</a:t>
            </a:r>
          </a:p>
        </p:txBody>
      </p:sp>
    </p:spTree>
    <p:extLst>
      <p:ext uri="{BB962C8B-B14F-4D97-AF65-F5344CB8AC3E}">
        <p14:creationId xmlns:p14="http://schemas.microsoft.com/office/powerpoint/2010/main" val="42434977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939" y="769620"/>
            <a:ext cx="10131425" cy="1456267"/>
          </a:xfrm>
        </p:spPr>
        <p:txBody>
          <a:bodyPr/>
          <a:lstStyle/>
          <a:p>
            <a:r>
              <a:rPr lang="en-GB" b="1" u="sng" dirty="0" err="1" smtClean="0"/>
              <a:t>Critisisms</a:t>
            </a:r>
            <a:r>
              <a:rPr lang="en-GB" b="1" u="sng" dirty="0" smtClean="0"/>
              <a:t>: </a:t>
            </a:r>
            <a:endParaRPr lang="en-GB" b="1" u="sng" dirty="0"/>
          </a:p>
        </p:txBody>
      </p:sp>
      <p:sp>
        <p:nvSpPr>
          <p:cNvPr id="3" name="Content Placeholder 2"/>
          <p:cNvSpPr>
            <a:spLocks noGrp="1"/>
          </p:cNvSpPr>
          <p:nvPr>
            <p:ph idx="1"/>
          </p:nvPr>
        </p:nvSpPr>
        <p:spPr>
          <a:xfrm>
            <a:off x="495299" y="1294814"/>
            <a:ext cx="10908323" cy="4676409"/>
          </a:xfrm>
        </p:spPr>
        <p:txBody>
          <a:bodyPr>
            <a:normAutofit fontScale="55000" lnSpcReduction="20000"/>
          </a:bodyPr>
          <a:lstStyle/>
          <a:p>
            <a:pPr marL="0" indent="0">
              <a:buNone/>
            </a:pPr>
            <a:endParaRPr lang="en-GB" sz="3500" dirty="0" smtClean="0"/>
          </a:p>
          <a:p>
            <a:pPr lvl="1"/>
            <a:endParaRPr lang="en-GB" sz="4000" dirty="0" smtClean="0"/>
          </a:p>
          <a:p>
            <a:pPr lvl="1"/>
            <a:r>
              <a:rPr lang="en-GB" sz="5700" dirty="0" smtClean="0"/>
              <a:t>An inadequate way of framing sustainability in schools</a:t>
            </a:r>
          </a:p>
          <a:p>
            <a:pPr lvl="1"/>
            <a:r>
              <a:rPr lang="en-GB" sz="5700" dirty="0" smtClean="0"/>
              <a:t>Can produce a fragmented approach with a series of unrelated idea</a:t>
            </a:r>
            <a:r>
              <a:rPr lang="en-GB" sz="5700" dirty="0" smtClean="0"/>
              <a:t>s</a:t>
            </a:r>
          </a:p>
          <a:p>
            <a:pPr lvl="1"/>
            <a:endParaRPr lang="en-GB" sz="4000" dirty="0" smtClean="0"/>
          </a:p>
          <a:p>
            <a:pPr lvl="1"/>
            <a:endParaRPr lang="en-GB" sz="4000" dirty="0" smtClean="0"/>
          </a:p>
          <a:p>
            <a:pPr marL="457200" lvl="1" indent="0">
              <a:buNone/>
            </a:pPr>
            <a:endParaRPr lang="en-GB" sz="4000" dirty="0"/>
          </a:p>
          <a:p>
            <a:pPr marL="457200" lvl="1" indent="0">
              <a:buNone/>
            </a:pPr>
            <a:endParaRPr lang="en-GB" sz="4000" dirty="0" smtClean="0"/>
          </a:p>
          <a:p>
            <a:pPr marL="457200" lvl="1" indent="0">
              <a:buNone/>
            </a:pPr>
            <a:r>
              <a:rPr lang="en-GB" sz="1200" dirty="0" smtClean="0"/>
              <a:t>                                </a:t>
            </a:r>
          </a:p>
          <a:p>
            <a:pPr marL="457200" lvl="1" indent="0">
              <a:buNone/>
            </a:pPr>
            <a:r>
              <a:rPr lang="en-GB" sz="1200" dirty="0"/>
              <a:t> </a:t>
            </a:r>
            <a:r>
              <a:rPr lang="en-GB" sz="1200" dirty="0" smtClean="0"/>
              <a:t>                                Scott B. 2015) NAEE: National association for environmental education) http://naee.org.uk/wp-content/uploads/2015/07/EE109.pdf</a:t>
            </a:r>
          </a:p>
        </p:txBody>
      </p:sp>
    </p:spTree>
    <p:extLst>
      <p:ext uri="{BB962C8B-B14F-4D97-AF65-F5344CB8AC3E}">
        <p14:creationId xmlns:p14="http://schemas.microsoft.com/office/powerpoint/2010/main" val="11982946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000" b="1" u="sng" dirty="0" smtClean="0"/>
              <a:t>Challenges:</a:t>
            </a:r>
            <a:r>
              <a:rPr lang="en-GB" b="1" u="sng" dirty="0" smtClean="0"/>
              <a:t>	</a:t>
            </a:r>
            <a:endParaRPr lang="en-GB" b="1" u="sng" dirty="0"/>
          </a:p>
        </p:txBody>
      </p:sp>
      <p:sp>
        <p:nvSpPr>
          <p:cNvPr id="3" name="Content Placeholder 2"/>
          <p:cNvSpPr>
            <a:spLocks noGrp="1"/>
          </p:cNvSpPr>
          <p:nvPr>
            <p:ph idx="1"/>
          </p:nvPr>
        </p:nvSpPr>
        <p:spPr>
          <a:xfrm>
            <a:off x="838200" y="1599468"/>
            <a:ext cx="10515600" cy="5258532"/>
          </a:xfrm>
        </p:spPr>
        <p:txBody>
          <a:bodyPr>
            <a:normAutofit fontScale="92500" lnSpcReduction="20000"/>
          </a:bodyPr>
          <a:lstStyle/>
          <a:p>
            <a:pPr lvl="1"/>
            <a:r>
              <a:rPr lang="en-GB" sz="4400" dirty="0" smtClean="0"/>
              <a:t> </a:t>
            </a:r>
            <a:r>
              <a:rPr lang="en-GB" sz="4300" dirty="0"/>
              <a:t>I</a:t>
            </a:r>
            <a:r>
              <a:rPr lang="en-GB" sz="4300" dirty="0" smtClean="0"/>
              <a:t>dentify the leaders for ESDGC</a:t>
            </a:r>
          </a:p>
          <a:p>
            <a:pPr lvl="1"/>
            <a:r>
              <a:rPr lang="en-GB" sz="4300" dirty="0" smtClean="0"/>
              <a:t>Old teachers will need to change/ learn a whole new concept of teaching</a:t>
            </a:r>
          </a:p>
          <a:p>
            <a:pPr lvl="1"/>
            <a:r>
              <a:rPr lang="en-GB" sz="4300" dirty="0" smtClean="0"/>
              <a:t>New teachers are the only ones who have had ‘basic’ training in how to deliver ESDGC concept</a:t>
            </a:r>
          </a:p>
          <a:p>
            <a:pPr lvl="1"/>
            <a:r>
              <a:rPr lang="en-GB" sz="4300" dirty="0" smtClean="0"/>
              <a:t>Too many prior responsibilities</a:t>
            </a:r>
            <a:endParaRPr lang="en-GB" sz="4300" dirty="0"/>
          </a:p>
          <a:p>
            <a:pPr lvl="1"/>
            <a:endParaRPr lang="en-GB" dirty="0" smtClean="0"/>
          </a:p>
          <a:p>
            <a:pPr lvl="1"/>
            <a:endParaRPr lang="en-GB" dirty="0"/>
          </a:p>
          <a:p>
            <a:pPr lvl="1"/>
            <a:r>
              <a:rPr lang="en-GB" dirty="0" smtClean="0"/>
              <a:t>                                                                                                                     (ESDGC A common understanding for schools 2008)</a:t>
            </a:r>
            <a:endParaRPr lang="en-GB" dirty="0"/>
          </a:p>
        </p:txBody>
      </p:sp>
    </p:spTree>
    <p:extLst>
      <p:ext uri="{BB962C8B-B14F-4D97-AF65-F5344CB8AC3E}">
        <p14:creationId xmlns:p14="http://schemas.microsoft.com/office/powerpoint/2010/main" val="38703348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287" y="198120"/>
            <a:ext cx="10131425" cy="1456267"/>
          </a:xfrm>
        </p:spPr>
        <p:txBody>
          <a:bodyPr>
            <a:normAutofit/>
          </a:bodyPr>
          <a:lstStyle/>
          <a:p>
            <a:r>
              <a:rPr lang="en-GB" sz="5000" b="1" u="sng" dirty="0" smtClean="0"/>
              <a:t>Barriers:</a:t>
            </a:r>
            <a:r>
              <a:rPr lang="en-GB" dirty="0" smtClean="0"/>
              <a:t/>
            </a:r>
            <a:br>
              <a:rPr lang="en-GB" dirty="0" smtClean="0"/>
            </a:br>
            <a:endParaRPr lang="en-GB" dirty="0"/>
          </a:p>
        </p:txBody>
      </p:sp>
      <p:sp>
        <p:nvSpPr>
          <p:cNvPr id="3" name="Content Placeholder 2"/>
          <p:cNvSpPr>
            <a:spLocks noGrp="1"/>
          </p:cNvSpPr>
          <p:nvPr>
            <p:ph idx="1"/>
          </p:nvPr>
        </p:nvSpPr>
        <p:spPr>
          <a:xfrm>
            <a:off x="838200" y="1242646"/>
            <a:ext cx="10515600" cy="5203874"/>
          </a:xfrm>
        </p:spPr>
        <p:txBody>
          <a:bodyPr>
            <a:noAutofit/>
          </a:bodyPr>
          <a:lstStyle/>
          <a:p>
            <a:r>
              <a:rPr lang="en-GB" sz="4000" dirty="0" smtClean="0"/>
              <a:t>Gap in knowledge</a:t>
            </a:r>
          </a:p>
          <a:p>
            <a:r>
              <a:rPr lang="en-GB" sz="4000" dirty="0" smtClean="0"/>
              <a:t>Lack of training</a:t>
            </a:r>
          </a:p>
          <a:p>
            <a:r>
              <a:rPr lang="en-GB" sz="4000" dirty="0" smtClean="0"/>
              <a:t>Too much information</a:t>
            </a:r>
          </a:p>
          <a:p>
            <a:r>
              <a:rPr lang="en-GB" sz="4000" dirty="0" smtClean="0"/>
              <a:t>Under researched</a:t>
            </a:r>
          </a:p>
          <a:p>
            <a:r>
              <a:rPr lang="en-GB" sz="4000" dirty="0" smtClean="0"/>
              <a:t>Difficult to quantify impact</a:t>
            </a:r>
          </a:p>
          <a:p>
            <a:pPr marL="0" indent="0">
              <a:buNone/>
            </a:pPr>
            <a:r>
              <a:rPr lang="en-GB" sz="3400" i="1" dirty="0" smtClean="0"/>
              <a:t>“Where schools were not engaging the “main stumbling block seemed to be the lack of a clear view of what ESDGC is about” </a:t>
            </a:r>
            <a:r>
              <a:rPr lang="en-GB" dirty="0" smtClean="0"/>
              <a:t>(</a:t>
            </a:r>
            <a:r>
              <a:rPr lang="en-GB" dirty="0" err="1" smtClean="0"/>
              <a:t>Halliwell</a:t>
            </a:r>
            <a:r>
              <a:rPr lang="en-GB" dirty="0" smtClean="0"/>
              <a:t>, S) Estyn 2008</a:t>
            </a:r>
            <a:endParaRPr lang="en-GB" dirty="0"/>
          </a:p>
        </p:txBody>
      </p:sp>
    </p:spTree>
    <p:extLst>
      <p:ext uri="{BB962C8B-B14F-4D97-AF65-F5344CB8AC3E}">
        <p14:creationId xmlns:p14="http://schemas.microsoft.com/office/powerpoint/2010/main" val="17872784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577340"/>
            <a:ext cx="10515600" cy="4599623"/>
          </a:xfrm>
        </p:spPr>
        <p:txBody>
          <a:bodyPr>
            <a:normAutofit fontScale="92500" lnSpcReduction="20000"/>
          </a:bodyPr>
          <a:lstStyle/>
          <a:p>
            <a:r>
              <a:rPr lang="en-GB" sz="4000" dirty="0" smtClean="0"/>
              <a:t>“</a:t>
            </a:r>
            <a:r>
              <a:rPr lang="en-GB" sz="4300" dirty="0" smtClean="0"/>
              <a:t>To be effective ESDGC needs to be embedded across the curriculum and permeated through the whole school community.</a:t>
            </a:r>
          </a:p>
          <a:p>
            <a:r>
              <a:rPr lang="en-GB" sz="4400" dirty="0"/>
              <a:t>not just teachers and learners, but parents, carers, governors, visitors and non-teaching staff” stay up to date with all of the writings of sociologists, anthropologists, economists etc. that are relevant to ESDGC</a:t>
            </a:r>
            <a:r>
              <a:rPr lang="en-GB" dirty="0" smtClean="0"/>
              <a:t>                                                                                                                      (WAG 2014)</a:t>
            </a:r>
            <a:endParaRPr lang="en-GB" dirty="0"/>
          </a:p>
        </p:txBody>
      </p:sp>
      <p:sp>
        <p:nvSpPr>
          <p:cNvPr id="4" name="TextBox 3"/>
          <p:cNvSpPr txBox="1"/>
          <p:nvPr/>
        </p:nvSpPr>
        <p:spPr>
          <a:xfrm>
            <a:off x="822960" y="388620"/>
            <a:ext cx="6858000" cy="861774"/>
          </a:xfrm>
          <a:prstGeom prst="rect">
            <a:avLst/>
          </a:prstGeom>
          <a:noFill/>
        </p:spPr>
        <p:txBody>
          <a:bodyPr wrap="square" rtlCol="0">
            <a:spAutoFit/>
          </a:bodyPr>
          <a:lstStyle/>
          <a:p>
            <a:r>
              <a:rPr lang="en-GB" sz="5000" b="1" u="sng" dirty="0" smtClean="0"/>
              <a:t>Summery</a:t>
            </a:r>
            <a:r>
              <a:rPr lang="en-GB" dirty="0" smtClean="0"/>
              <a:t>:</a:t>
            </a:r>
            <a:endParaRPr lang="en-GB" dirty="0"/>
          </a:p>
        </p:txBody>
      </p:sp>
    </p:spTree>
    <p:extLst>
      <p:ext uri="{BB962C8B-B14F-4D97-AF65-F5344CB8AC3E}">
        <p14:creationId xmlns:p14="http://schemas.microsoft.com/office/powerpoint/2010/main" val="2831787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92862" y="6176963"/>
            <a:ext cx="1060938" cy="612165"/>
          </a:xfrm>
        </p:spPr>
        <p:txBody>
          <a:bodyPr>
            <a:normAutofit/>
          </a:bodyPr>
          <a:lstStyle/>
          <a:p>
            <a:r>
              <a:rPr lang="en-GB" sz="1200" dirty="0" smtClean="0"/>
              <a:t>(WAG 2014)</a:t>
            </a:r>
            <a:endParaRPr lang="en-GB" sz="1200" dirty="0"/>
          </a:p>
        </p:txBody>
      </p:sp>
      <p:sp>
        <p:nvSpPr>
          <p:cNvPr id="3" name="Content Placeholder 2"/>
          <p:cNvSpPr>
            <a:spLocks noGrp="1"/>
          </p:cNvSpPr>
          <p:nvPr>
            <p:ph idx="1"/>
          </p:nvPr>
        </p:nvSpPr>
        <p:spPr>
          <a:xfrm>
            <a:off x="838200" y="755374"/>
            <a:ext cx="10515600" cy="5421589"/>
          </a:xfrm>
        </p:spPr>
        <p:txBody>
          <a:bodyPr/>
          <a:lstStyle/>
          <a:p>
            <a:r>
              <a:rPr lang="en-GB" dirty="0" smtClean="0"/>
              <a:t> </a:t>
            </a:r>
            <a:r>
              <a:rPr lang="en-GB" sz="4000" dirty="0" smtClean="0"/>
              <a:t>ESDGC should not be seen as an additional subject but as ‘an ethos that can be embedded throughout schools, an attitude to be adopted, a value system and a way of life’.</a:t>
            </a:r>
          </a:p>
          <a:p>
            <a:r>
              <a:rPr lang="en-GB" sz="4000" dirty="0"/>
              <a:t>C</a:t>
            </a:r>
            <a:r>
              <a:rPr lang="en-GB" sz="4000" dirty="0" smtClean="0"/>
              <a:t>onsumerism has become the dominant idea of what it is to be a part of society</a:t>
            </a:r>
          </a:p>
        </p:txBody>
      </p:sp>
    </p:spTree>
    <p:extLst>
      <p:ext uri="{BB962C8B-B14F-4D97-AF65-F5344CB8AC3E}">
        <p14:creationId xmlns:p14="http://schemas.microsoft.com/office/powerpoint/2010/main" val="33903101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95130"/>
            <a:ext cx="10515600" cy="5381833"/>
          </a:xfrm>
        </p:spPr>
        <p:txBody>
          <a:bodyPr>
            <a:normAutofit/>
          </a:bodyPr>
          <a:lstStyle/>
          <a:p>
            <a:pPr marL="0" indent="0">
              <a:buNone/>
            </a:pPr>
            <a:r>
              <a:rPr lang="en-GB" sz="3400" i="1" dirty="0">
                <a:latin typeface="+mj-lt"/>
              </a:rPr>
              <a:t>Schools should aim to equip students to develop their own systems of ethics </a:t>
            </a:r>
            <a:endParaRPr lang="en-GB" sz="3400" i="1" dirty="0" smtClean="0">
              <a:latin typeface="+mj-lt"/>
            </a:endParaRPr>
          </a:p>
          <a:p>
            <a:pPr marL="0" indent="0">
              <a:buNone/>
            </a:pPr>
            <a:r>
              <a:rPr lang="en-GB" sz="3400" i="1" dirty="0" smtClean="0">
                <a:latin typeface="+mj-lt"/>
              </a:rPr>
              <a:t>These </a:t>
            </a:r>
            <a:r>
              <a:rPr lang="en-GB" sz="3400" i="1" dirty="0">
                <a:latin typeface="+mj-lt"/>
              </a:rPr>
              <a:t>students could then be trusted to build and maintain communities that attain the goals of ESDGC</a:t>
            </a:r>
            <a:r>
              <a:rPr lang="en-GB" sz="3400" i="1" dirty="0" smtClean="0">
                <a:latin typeface="+mj-lt"/>
              </a:rPr>
              <a:t>.</a:t>
            </a:r>
          </a:p>
          <a:p>
            <a:pPr marL="0" indent="0">
              <a:buNone/>
            </a:pPr>
            <a:r>
              <a:rPr lang="en-GB" sz="3400" i="1" dirty="0" smtClean="0">
                <a:latin typeface="+mj-lt"/>
              </a:rPr>
              <a:t>Sustainability </a:t>
            </a:r>
            <a:r>
              <a:rPr lang="en-GB" sz="3400" i="1" dirty="0">
                <a:latin typeface="+mj-lt"/>
              </a:rPr>
              <a:t>and social inclusion in particular are dependent on a fluid understanding of vast and complex </a:t>
            </a:r>
            <a:r>
              <a:rPr lang="en-GB" sz="3400" i="1" dirty="0" smtClean="0">
                <a:latin typeface="+mj-lt"/>
              </a:rPr>
              <a:t>systems</a:t>
            </a:r>
          </a:p>
          <a:p>
            <a:pPr marL="0" indent="0">
              <a:buNone/>
            </a:pPr>
            <a:r>
              <a:rPr lang="en-GB" sz="3400" i="1" dirty="0" smtClean="0">
                <a:latin typeface="+mj-lt"/>
              </a:rPr>
              <a:t>.Need to embed a </a:t>
            </a:r>
            <a:r>
              <a:rPr lang="en-GB" sz="3400" i="1" dirty="0" err="1" smtClean="0">
                <a:latin typeface="+mj-lt"/>
              </a:rPr>
              <a:t>mindset</a:t>
            </a:r>
            <a:r>
              <a:rPr lang="en-GB" sz="3400" i="1" dirty="0" smtClean="0">
                <a:latin typeface="+mj-lt"/>
              </a:rPr>
              <a:t> of sustainability into educational pedagogy</a:t>
            </a:r>
          </a:p>
          <a:p>
            <a:pPr marL="0" indent="0">
              <a:buNone/>
            </a:pPr>
            <a:endParaRPr lang="en-GB" sz="3400" i="1" dirty="0"/>
          </a:p>
        </p:txBody>
      </p:sp>
    </p:spTree>
    <p:extLst>
      <p:ext uri="{BB962C8B-B14F-4D97-AF65-F5344CB8AC3E}">
        <p14:creationId xmlns:p14="http://schemas.microsoft.com/office/powerpoint/2010/main" val="27544469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 for Listening!</a:t>
            </a:r>
            <a:endParaRPr lang="en-GB" dirty="0"/>
          </a:p>
        </p:txBody>
      </p:sp>
      <p:sp>
        <p:nvSpPr>
          <p:cNvPr id="3" name="Content Placeholder 2"/>
          <p:cNvSpPr>
            <a:spLocks noGrp="1"/>
          </p:cNvSpPr>
          <p:nvPr>
            <p:ph idx="1"/>
          </p:nvPr>
        </p:nvSpPr>
        <p:spPr/>
        <p:txBody>
          <a:bodyPr>
            <a:normAutofit/>
          </a:bodyPr>
          <a:lstStyle/>
          <a:p>
            <a:pPr marL="0" indent="0">
              <a:buNone/>
            </a:pPr>
            <a:r>
              <a:rPr lang="en-GB" sz="4400" dirty="0" smtClean="0">
                <a:latin typeface="+mj-lt"/>
              </a:rPr>
              <a:t>Are there any questions</a:t>
            </a:r>
            <a:endParaRPr lang="en-GB" sz="4400" dirty="0">
              <a:latin typeface="+mj-lt"/>
            </a:endParaRP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8179" y="1005840"/>
            <a:ext cx="3211730" cy="5303520"/>
          </a:xfrm>
          <a:prstGeom prst="rect">
            <a:avLst/>
          </a:prstGeom>
        </p:spPr>
      </p:pic>
    </p:spTree>
    <p:extLst>
      <p:ext uri="{BB962C8B-B14F-4D97-AF65-F5344CB8AC3E}">
        <p14:creationId xmlns:p14="http://schemas.microsoft.com/office/powerpoint/2010/main" val="83007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47500" lnSpcReduction="20000"/>
          </a:bodyPr>
          <a:lstStyle/>
          <a:p>
            <a:r>
              <a:rPr lang="en-GB" sz="4000" dirty="0"/>
              <a:t>References</a:t>
            </a:r>
          </a:p>
          <a:p>
            <a:r>
              <a:rPr lang="en-GB" sz="4000" dirty="0"/>
              <a:t>Anderson, B., Reynolds, J. and Lawson, J. (2018). </a:t>
            </a:r>
            <a:r>
              <a:rPr lang="en-GB" sz="4000" i="1" dirty="0"/>
              <a:t>Delivering Sustainable Communities through Sustainable Schools</a:t>
            </a:r>
            <a:r>
              <a:rPr lang="en-GB" sz="4000" dirty="0"/>
              <a:t>. [online] Dera.ioe.ac.uk. Available at: http://dera.ioe.ac.uk/9324/1/DCSF-00690-2009.pdf [Accessed 16 May 2018].</a:t>
            </a:r>
          </a:p>
          <a:p>
            <a:r>
              <a:rPr lang="en-GB" sz="4000" dirty="0"/>
              <a:t>Anon, (</a:t>
            </a:r>
            <a:r>
              <a:rPr lang="en-GB" sz="4000" dirty="0" err="1"/>
              <a:t>n.d.</a:t>
            </a:r>
            <a:r>
              <a:rPr lang="en-GB" sz="4000" dirty="0"/>
              <a:t>). </a:t>
            </a:r>
            <a:r>
              <a:rPr lang="en-GB" sz="4000" i="1" dirty="0"/>
              <a:t>A comparative review of policy and practice for education ...</a:t>
            </a:r>
            <a:r>
              <a:rPr lang="en-GB" sz="4000" dirty="0"/>
              <a:t>. [online] Available at: http://journals.sagepub.com/doi/10.1177/0892020616653179 [Accessed 16 May 2018].</a:t>
            </a:r>
          </a:p>
          <a:p>
            <a:r>
              <a:rPr lang="en-GB" sz="4000" dirty="0"/>
              <a:t>Anon, (</a:t>
            </a:r>
            <a:r>
              <a:rPr lang="en-GB" sz="4000" dirty="0" err="1"/>
              <a:t>n.d.</a:t>
            </a:r>
            <a:r>
              <a:rPr lang="en-GB" sz="4000" dirty="0"/>
              <a:t>). </a:t>
            </a:r>
            <a:r>
              <a:rPr lang="en-GB" sz="4000" i="1" dirty="0"/>
              <a:t>Divergent Evolution in Education for Sustainable ... - MDPI</a:t>
            </a:r>
            <a:r>
              <a:rPr lang="en-GB" sz="4000" dirty="0"/>
              <a:t>. [online] Available at: http://www.mdpi.com/2071-1050/5/4/1522/htm [Accessed 16 May 2018].</a:t>
            </a:r>
          </a:p>
          <a:p>
            <a:r>
              <a:rPr lang="en-GB" sz="4000" dirty="0"/>
              <a:t>Anon, (</a:t>
            </a:r>
            <a:r>
              <a:rPr lang="en-GB" sz="4000" dirty="0" err="1"/>
              <a:t>n.d.</a:t>
            </a:r>
            <a:r>
              <a:rPr lang="en-GB" sz="4000" dirty="0"/>
              <a:t>). </a:t>
            </a:r>
            <a:r>
              <a:rPr lang="en-GB" sz="4000" i="1" dirty="0"/>
              <a:t>Proposal for Sustainable Development Goals .:. Sustainable ...</a:t>
            </a:r>
            <a:r>
              <a:rPr lang="en-GB" sz="4000" dirty="0"/>
              <a:t>. [online] Available at: https://sustainabledevelopment.un.org/focussdgs.html [Accessed 16 May 2018].</a:t>
            </a:r>
          </a:p>
          <a:p>
            <a:r>
              <a:rPr lang="en-GB" sz="4000" dirty="0"/>
              <a:t>Anon, (</a:t>
            </a:r>
            <a:r>
              <a:rPr lang="en-GB" sz="4000" dirty="0" err="1"/>
              <a:t>n.d.</a:t>
            </a:r>
            <a:r>
              <a:rPr lang="en-GB" sz="4000" dirty="0"/>
              <a:t>). </a:t>
            </a:r>
            <a:r>
              <a:rPr lang="en-GB" sz="4000" i="1" dirty="0"/>
              <a:t>Reflections on ESD in UK Schools | </a:t>
            </a:r>
            <a:r>
              <a:rPr lang="en-GB" sz="4000" i="1" dirty="0" err="1"/>
              <a:t>SpringerLink</a:t>
            </a:r>
            <a:r>
              <a:rPr lang="en-GB" sz="4000" dirty="0"/>
              <a:t>. [online] Available at: https://link.springer.com/chapter/10.1007/978-3-319-09549-3_19 [Accessed 16 May 2018].</a:t>
            </a:r>
          </a:p>
          <a:p>
            <a:endParaRPr lang="en-GB" sz="4000" dirty="0"/>
          </a:p>
        </p:txBody>
      </p:sp>
    </p:spTree>
    <p:extLst>
      <p:ext uri="{BB962C8B-B14F-4D97-AF65-F5344CB8AC3E}">
        <p14:creationId xmlns:p14="http://schemas.microsoft.com/office/powerpoint/2010/main" val="25802693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Gillian Symons A Report for </a:t>
            </a:r>
            <a:r>
              <a:rPr lang="en-GB" dirty="0" err="1" smtClean="0"/>
              <a:t>SEEd</a:t>
            </a:r>
            <a:r>
              <a:rPr lang="en-GB" dirty="0" smtClean="0"/>
              <a:t> (a Council for Environmental Education initiative) September 2008 (2018). .</a:t>
            </a:r>
          </a:p>
          <a:p>
            <a:r>
              <a:rPr lang="en-GB" dirty="0" smtClean="0"/>
              <a:t>Local.gov.uk. (2018). </a:t>
            </a:r>
            <a:r>
              <a:rPr lang="en-GB" i="1" dirty="0" smtClean="0"/>
              <a:t>Marmot Review report – 'Fair Society, Healthy Lives</a:t>
            </a:r>
            <a:r>
              <a:rPr lang="en-GB" dirty="0" smtClean="0"/>
              <a:t>. [online] Available at: https://www.local.gov.uk/marmot-review-report-fair-society-healthy-lives [Accessed 16 May 2018].</a:t>
            </a:r>
          </a:p>
          <a:p>
            <a:r>
              <a:rPr lang="en-GB" dirty="0" smtClean="0"/>
              <a:t>Local.gov.uk. (2018). </a:t>
            </a:r>
            <a:r>
              <a:rPr lang="en-GB" i="1" dirty="0" smtClean="0"/>
              <a:t>Marmot Review report – 'Fair Society, Healthy Lives</a:t>
            </a:r>
            <a:r>
              <a:rPr lang="en-GB" dirty="0" smtClean="0"/>
              <a:t>. [online] Available at: https://www.local.gov.uk/marmot-review-report-fair-society-healthy-lives [Accessed 16 May 2018].</a:t>
            </a:r>
          </a:p>
          <a:p>
            <a:r>
              <a:rPr lang="en-GB" dirty="0" smtClean="0"/>
              <a:t>No, a. (2018). </a:t>
            </a:r>
            <a:r>
              <a:rPr lang="en-GB" i="1" dirty="0" smtClean="0"/>
              <a:t>7 </a:t>
            </a:r>
            <a:r>
              <a:rPr lang="en-GB" i="1" dirty="0" err="1" smtClean="0"/>
              <a:t>KIey</a:t>
            </a:r>
            <a:r>
              <a:rPr lang="en-GB" i="1" dirty="0" smtClean="0"/>
              <a:t> themes of ESDGC</a:t>
            </a:r>
            <a:r>
              <a:rPr lang="en-GB" dirty="0" smtClean="0"/>
              <a:t>. [online] T2group.co.uk. Available at: http://www.t2group.co.uk/download/brochure/The%20Seven%20Key%20Themes%20of%20ESDGC.pdf [Accessed 16 May 2018].</a:t>
            </a:r>
          </a:p>
          <a:p>
            <a:endParaRPr lang="en-GB" dirty="0"/>
          </a:p>
        </p:txBody>
      </p:sp>
    </p:spTree>
    <p:extLst>
      <p:ext uri="{BB962C8B-B14F-4D97-AF65-F5344CB8AC3E}">
        <p14:creationId xmlns:p14="http://schemas.microsoft.com/office/powerpoint/2010/main" val="1173483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Putman, R. (2018). </a:t>
            </a:r>
            <a:r>
              <a:rPr lang="en-GB" i="1" dirty="0" smtClean="0"/>
              <a:t>What Do New Views of Knowledge and Thinking Have to Say about Research on Teacher Learning? Author(s): . Putnam and Hilda </a:t>
            </a:r>
            <a:r>
              <a:rPr lang="en-GB" i="1" dirty="0" err="1" smtClean="0"/>
              <a:t>Borko</a:t>
            </a:r>
            <a:r>
              <a:rPr lang="en-GB" i="1" dirty="0" smtClean="0"/>
              <a:t> Source: Educational Researcher, Vol. 29, No. 1 (Jan. - Feb., 2000), pp. 4-15</a:t>
            </a:r>
            <a:r>
              <a:rPr lang="en-GB" dirty="0" smtClean="0"/>
              <a:t>. [online] Available at: http://learning.gov.wales/docs/learningwales/publications/081204commonunderstschoolsen.pd [Accessed 16 May 2018].</a:t>
            </a:r>
          </a:p>
          <a:p>
            <a:r>
              <a:rPr lang="en-GB" dirty="0" smtClean="0"/>
              <a:t>PUTNAM, R. and BORKO, H. (2000). What Do New Views of Knowledge and Thinking Have to Say About Research on Teacher Learning?. </a:t>
            </a:r>
            <a:r>
              <a:rPr lang="en-GB" i="1" dirty="0" smtClean="0"/>
              <a:t>Educational Researcher</a:t>
            </a:r>
            <a:r>
              <a:rPr lang="en-GB" dirty="0" smtClean="0"/>
              <a:t>, 29(1), pp.4-15.</a:t>
            </a:r>
          </a:p>
          <a:p>
            <a:r>
              <a:rPr lang="en-GB" dirty="0" smtClean="0"/>
              <a:t>The UK Government (2018). </a:t>
            </a:r>
            <a:r>
              <a:rPr lang="en-GB" i="1" dirty="0" smtClean="0"/>
              <a:t>Sustainable Development Strategy</a:t>
            </a:r>
            <a:r>
              <a:rPr lang="en-GB" dirty="0" smtClean="0"/>
              <a:t>. London: HM </a:t>
            </a:r>
            <a:r>
              <a:rPr lang="en-GB" dirty="0" err="1" smtClean="0"/>
              <a:t>GOvernment</a:t>
            </a:r>
            <a:r>
              <a:rPr lang="en-GB" dirty="0" smtClean="0"/>
              <a:t>.</a:t>
            </a:r>
          </a:p>
          <a:p>
            <a:endParaRPr lang="en-GB" dirty="0"/>
          </a:p>
        </p:txBody>
      </p:sp>
    </p:spTree>
    <p:extLst>
      <p:ext uri="{BB962C8B-B14F-4D97-AF65-F5344CB8AC3E}">
        <p14:creationId xmlns:p14="http://schemas.microsoft.com/office/powerpoint/2010/main" val="275787710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3035</TotalTime>
  <Words>686</Words>
  <Application>Microsoft Office PowerPoint</Application>
  <PresentationFormat>Widescreen</PresentationFormat>
  <Paragraphs>93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Celestial</vt:lpstr>
      <vt:lpstr>PowerPoint Presentation</vt:lpstr>
      <vt:lpstr>“You cannot solve a problem with the same mind-set that created it” (Einstein) </vt:lpstr>
      <vt:lpstr>Education for Sustainability Development &amp; Global Citizenship (ESDGC)</vt:lpstr>
      <vt:lpstr>PowerPoint Presentation</vt:lpstr>
      <vt:lpstr>PowerPoint Presentation</vt:lpstr>
      <vt:lpstr>The Sustainable Development Strategy for the Health, Public Health and Social Care System 2014-2020 was launched in January 2014. </vt:lpstr>
      <vt:lpstr>Teachers:</vt:lpstr>
      <vt:lpstr>PowerPoint Presentation</vt:lpstr>
      <vt:lpstr>Critisisms: </vt:lpstr>
      <vt:lpstr>Challenges: </vt:lpstr>
      <vt:lpstr>Barriers: </vt:lpstr>
      <vt:lpstr>PowerPoint Presentation</vt:lpstr>
      <vt:lpstr>(WAG 2014)</vt:lpstr>
      <vt:lpstr>PowerPoint Presentation</vt:lpstr>
      <vt:lpstr>Thank you for Listening!</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University of Wales</dc:creator>
  <cp:lastModifiedBy>University of Wales </cp:lastModifiedBy>
  <cp:revision>38</cp:revision>
  <dcterms:created xsi:type="dcterms:W3CDTF">2018-05-14T11:10:07Z</dcterms:created>
  <dcterms:modified xsi:type="dcterms:W3CDTF">2018-05-16T13:45:40Z</dcterms:modified>
</cp:coreProperties>
</file>