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6265"/>
    <p:restoredTop sz="94631"/>
  </p:normalViewPr>
  <p:slideViewPr>
    <p:cSldViewPr snapToGrid="0">
      <p:cViewPr varScale="1">
        <p:scale>
          <a:sx n="119" d="100"/>
          <a:sy n="119" d="100"/>
        </p:scale>
        <p:origin x="232"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3/17/26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600525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3/17/26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921003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3/17/26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5648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3/17/26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818401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3/17/26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512523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3/17/26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69175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3/17/26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38270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3/17/26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600193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3/17/26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766309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3/17/26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92723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3/17/26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918511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3/17/26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3108552"/>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hyperlink" Target="https://www.nhs.uk/" TargetMode="External"/><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Video 1" descr="Person In A Lab">
            <a:extLst>
              <a:ext uri="{FF2B5EF4-FFF2-40B4-BE49-F238E27FC236}">
                <a16:creationId xmlns:a16="http://schemas.microsoft.com/office/drawing/2014/main" id="{65ECD8F4-3230-E52E-E0D9-09F8F105AFB9}"/>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3"/>
          <a:stretch>
            <a:fillRect/>
          </a:stretch>
        </p:blipFill>
        <p:spPr>
          <a:xfrm>
            <a:off x="3841" y="318062"/>
            <a:ext cx="12191980" cy="6857990"/>
          </a:xfrm>
          <a:prstGeom prst="rect">
            <a:avLst/>
          </a:prstGeom>
        </p:spPr>
      </p:pic>
      <p:sp>
        <p:nvSpPr>
          <p:cNvPr id="11" name="Rectangle 10">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4539"/>
            <a:ext cx="12188952" cy="2368866"/>
          </a:xfrm>
          <a:prstGeom prst="rect">
            <a:avLst/>
          </a:prstGeom>
          <a:gradFill>
            <a:gsLst>
              <a:gs pos="42000">
                <a:srgbClr val="000000">
                  <a:alpha val="16000"/>
                </a:srgbClr>
              </a:gs>
              <a:gs pos="0">
                <a:srgbClr val="000000">
                  <a:alpha val="0"/>
                </a:srgbClr>
              </a:gs>
              <a:gs pos="100000">
                <a:srgbClr val="000000">
                  <a:alpha val="28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95C64CB-DCB0-424A-8DFE-F09CBEE926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1328271"/>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888006"/>
            <a:ext cx="12188952" cy="1969994"/>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C2B4819A-0450-EF4A-A9C2-B404832117F2}"/>
              </a:ext>
            </a:extLst>
          </p:cNvPr>
          <p:cNvSpPr>
            <a:spLocks noGrp="1"/>
          </p:cNvSpPr>
          <p:nvPr>
            <p:ph type="subTitle" idx="1"/>
          </p:nvPr>
        </p:nvSpPr>
        <p:spPr>
          <a:xfrm>
            <a:off x="3138659" y="722484"/>
            <a:ext cx="6485028" cy="510984"/>
          </a:xfrm>
        </p:spPr>
        <p:txBody>
          <a:bodyPr anchor="b">
            <a:noAutofit/>
          </a:bodyPr>
          <a:lstStyle/>
          <a:p>
            <a:r>
              <a:rPr lang="en-GB" u="sng" dirty="0"/>
              <a:t>What are the main approaches and strategies that could be used to control an infectious disease outbreak?</a:t>
            </a:r>
            <a:endParaRPr lang="en-US" u="sng" dirty="0">
              <a:solidFill>
                <a:srgbClr val="FFFFFF"/>
              </a:solidFill>
            </a:endParaRPr>
          </a:p>
        </p:txBody>
      </p:sp>
      <p:sp>
        <p:nvSpPr>
          <p:cNvPr id="10" name="Rectangle 5">
            <a:extLst>
              <a:ext uri="{FF2B5EF4-FFF2-40B4-BE49-F238E27FC236}">
                <a16:creationId xmlns:a16="http://schemas.microsoft.com/office/drawing/2014/main" id="{0C820139-C61C-A86E-1E14-65EE75A2889E}"/>
              </a:ext>
            </a:extLst>
          </p:cNvPr>
          <p:cNvSpPr>
            <a:spLocks noChangeArrowheads="1"/>
          </p:cNvSpPr>
          <p:nvPr/>
        </p:nvSpPr>
        <p:spPr bwMode="auto">
          <a:xfrm>
            <a:off x="1019331" y="5441081"/>
            <a:ext cx="9238491" cy="12311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rgbClr val="FFFFFF"/>
                </a:solidFill>
                <a:effectLst/>
                <a:highlight>
                  <a:srgbClr val="808080"/>
                </a:highlight>
                <a:latin typeface="Arial" panose="020B0604020202020204" pitchFamily="34"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FFFFFF"/>
                </a:solidFill>
                <a:effectLst/>
                <a:highlight>
                  <a:srgbClr val="808080"/>
                </a:highlight>
                <a:latin typeface="Arial" panose="020B0604020202020204" pitchFamily="34" charset="0"/>
              </a:rPr>
              <a:t>National Health Service</a:t>
            </a:r>
            <a:r>
              <a:rPr kumimoji="0" lang="en-US" altLang="en-US" sz="1800" b="0" i="0" u="none" strike="noStrike" cap="none" normalizeH="0" baseline="0" dirty="0">
                <a:ln>
                  <a:noFill/>
                </a:ln>
                <a:solidFill>
                  <a:srgbClr val="FFFFFF"/>
                </a:solidFill>
                <a:effectLst/>
                <a:highlight>
                  <a:srgbClr val="808080"/>
                </a:highlight>
                <a:latin typeface="Arial" panose="020B0604020202020204" pitchFamily="34" charset="0"/>
              </a:rPr>
              <a:t> (2023). </a:t>
            </a:r>
            <a:r>
              <a:rPr kumimoji="0" lang="en-US" altLang="en-US" sz="1800" b="0" i="1" u="none" strike="noStrike" cap="none" normalizeH="0" baseline="0" dirty="0">
                <a:ln>
                  <a:noFill/>
                </a:ln>
                <a:solidFill>
                  <a:srgbClr val="FFFFFF"/>
                </a:solidFill>
                <a:effectLst/>
                <a:highlight>
                  <a:srgbClr val="808080"/>
                </a:highlight>
                <a:latin typeface="Arial" panose="020B0604020202020204" pitchFamily="34" charset="0"/>
              </a:rPr>
              <a:t>Chickenpox.</a:t>
            </a:r>
            <a:r>
              <a:rPr kumimoji="0" lang="en-US" altLang="en-US" sz="1800" b="0" i="0" u="none" strike="noStrike" cap="none" normalizeH="0" baseline="0" dirty="0">
                <a:ln>
                  <a:noFill/>
                </a:ln>
                <a:solidFill>
                  <a:srgbClr val="FFFFFF"/>
                </a:solidFill>
                <a:effectLst/>
                <a:highlight>
                  <a:srgbClr val="808080"/>
                </a:highlight>
                <a:latin typeface="Arial" panose="020B0604020202020204" pitchFamily="34" charset="0"/>
              </a:rPr>
              <a:t> Available at: </a:t>
            </a:r>
            <a:r>
              <a:rPr kumimoji="0" lang="en-US" altLang="en-US" sz="1800" b="0" i="0" u="none" strike="noStrike" cap="none" normalizeH="0" baseline="0" dirty="0">
                <a:ln>
                  <a:noFill/>
                </a:ln>
                <a:solidFill>
                  <a:srgbClr val="FFFFFF"/>
                </a:solidFill>
                <a:effectLst/>
                <a:highlight>
                  <a:srgbClr val="808080"/>
                </a:highlight>
                <a:latin typeface="Arial" panose="020B0604020202020204" pitchFamily="34" charset="0"/>
                <a:hlinkClick r:id="rId5"/>
              </a:rPr>
              <a:t>https://www.nhs.uk</a:t>
            </a:r>
            <a:endParaRPr kumimoji="0" lang="en-US" altLang="en-US" sz="1800" b="0" i="0" u="none" strike="noStrike" cap="none" normalizeH="0" baseline="0" dirty="0">
              <a:ln>
                <a:noFill/>
              </a:ln>
              <a:solidFill>
                <a:schemeClr val="tx1"/>
              </a:solidFill>
              <a:effectLst/>
              <a:highlight>
                <a:srgbClr val="808080"/>
              </a:highligh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FFFFFF"/>
                </a:solidFill>
                <a:effectLst/>
                <a:highlight>
                  <a:srgbClr val="808080"/>
                </a:highlight>
                <a:latin typeface="Arial" panose="020B0604020202020204" pitchFamily="34" charset="0"/>
              </a:rPr>
              <a:t>UK Health Security Agency (2023). </a:t>
            </a:r>
            <a:r>
              <a:rPr kumimoji="0" lang="en-US" altLang="en-US" sz="1800" b="0" i="1" u="none" strike="noStrike" cap="none" normalizeH="0" baseline="0" dirty="0">
                <a:ln>
                  <a:noFill/>
                </a:ln>
                <a:solidFill>
                  <a:srgbClr val="FFFFFF"/>
                </a:solidFill>
                <a:effectLst/>
                <a:highlight>
                  <a:srgbClr val="808080"/>
                </a:highlight>
                <a:latin typeface="Arial" panose="020B0604020202020204" pitchFamily="34" charset="0"/>
              </a:rPr>
              <a:t>Guidance on managing infectious disease outbreaks.</a:t>
            </a:r>
            <a:endParaRPr kumimoji="0" lang="en-US" altLang="en-US" sz="1800" b="0" i="0" u="none" strike="noStrike" cap="none" normalizeH="0" baseline="0" dirty="0">
              <a:ln>
                <a:noFill/>
              </a:ln>
              <a:solidFill>
                <a:schemeClr val="tx1"/>
              </a:solidFill>
              <a:effectLst/>
              <a:highlight>
                <a:srgbClr val="808080"/>
              </a:highligh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FFFFFF"/>
                </a:solidFill>
                <a:effectLst/>
                <a:highlight>
                  <a:srgbClr val="808080"/>
                </a:highlight>
                <a:latin typeface="Arial" panose="020B0604020202020204" pitchFamily="34" charset="0"/>
              </a:rPr>
              <a:t>World Health Organization (2023). </a:t>
            </a:r>
            <a:r>
              <a:rPr kumimoji="0" lang="en-US" altLang="en-US" sz="1800" b="0" i="1" u="none" strike="noStrike" cap="none" normalizeH="0" baseline="0" dirty="0">
                <a:ln>
                  <a:noFill/>
                </a:ln>
                <a:solidFill>
                  <a:srgbClr val="FFFFFF"/>
                </a:solidFill>
                <a:effectLst/>
                <a:highlight>
                  <a:srgbClr val="808080"/>
                </a:highlight>
                <a:latin typeface="Arial" panose="020B0604020202020204" pitchFamily="34" charset="0"/>
              </a:rPr>
              <a:t>Infectious disease prevention and control.</a:t>
            </a:r>
            <a:endParaRPr kumimoji="0" lang="en-US" altLang="en-US" sz="1800" b="0" i="0" u="none" strike="noStrike" cap="none" normalizeH="0" baseline="0" dirty="0">
              <a:ln>
                <a:noFill/>
              </a:ln>
              <a:solidFill>
                <a:schemeClr val="tx1"/>
              </a:solidFill>
              <a:effectLst/>
              <a:highlight>
                <a:srgbClr val="808080"/>
              </a:highlight>
              <a:latin typeface="Arial" panose="020B0604020202020204" pitchFamily="34" charset="0"/>
            </a:endParaRPr>
          </a:p>
        </p:txBody>
      </p:sp>
      <p:sp>
        <p:nvSpPr>
          <p:cNvPr id="12" name="Rectangle 6">
            <a:extLst>
              <a:ext uri="{FF2B5EF4-FFF2-40B4-BE49-F238E27FC236}">
                <a16:creationId xmlns:a16="http://schemas.microsoft.com/office/drawing/2014/main" id="{526D6FA6-653C-1D43-16D5-7890E6541AA1}"/>
              </a:ext>
            </a:extLst>
          </p:cNvPr>
          <p:cNvSpPr>
            <a:spLocks noChangeArrowheads="1"/>
          </p:cNvSpPr>
          <p:nvPr/>
        </p:nvSpPr>
        <p:spPr bwMode="auto">
          <a:xfrm>
            <a:off x="0" y="457200"/>
            <a:ext cx="121920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14" name="Rectangle 7">
            <a:extLst>
              <a:ext uri="{FF2B5EF4-FFF2-40B4-BE49-F238E27FC236}">
                <a16:creationId xmlns:a16="http://schemas.microsoft.com/office/drawing/2014/main" id="{17886CBF-4E78-FB3C-DD9A-F78BF1B97372}"/>
              </a:ext>
            </a:extLst>
          </p:cNvPr>
          <p:cNvSpPr>
            <a:spLocks noGrp="1" noChangeArrowheads="1"/>
          </p:cNvSpPr>
          <p:nvPr>
            <p:ph type="ctrTitle"/>
          </p:nvPr>
        </p:nvSpPr>
        <p:spPr bwMode="auto">
          <a:xfrm>
            <a:off x="5355" y="1520785"/>
            <a:ext cx="12188952" cy="38164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FFFFFF"/>
                </a:solidFill>
                <a:effectLst/>
                <a:highlight>
                  <a:srgbClr val="000000"/>
                </a:highlight>
                <a:latin typeface="Arial" panose="020B0604020202020204" pitchFamily="34" charset="0"/>
              </a:rPr>
              <a:t>To control an infectious disease outbreak, different strategies and actions must be used to reduce the spread of the illness and protect the health of the community. An outbreak can happen when several people become infected with the same disease in a short period of time, especially in places where many people are together, such as schools. In the case of children, diseases like Chickenpox can spread very quickly because children are often in close contact with each other during classes, playtime and other school activities.</a:t>
            </a:r>
            <a:endParaRPr kumimoji="0" lang="en-US" altLang="en-US" sz="1100" b="0" i="0" u="none" strike="noStrike" cap="none" normalizeH="0" baseline="0" dirty="0">
              <a:ln>
                <a:noFill/>
              </a:ln>
              <a:solidFill>
                <a:schemeClr val="tx1"/>
              </a:solidFill>
              <a:effectLst/>
              <a:highlight>
                <a:srgbClr val="000000"/>
              </a:highligh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FFFFFF"/>
                </a:solidFill>
                <a:effectLst/>
                <a:highlight>
                  <a:srgbClr val="000000"/>
                </a:highlight>
                <a:latin typeface="Arial" panose="020B0604020202020204" pitchFamily="34" charset="0"/>
              </a:rPr>
              <a:t>One of the main strategies to control an infectious disease outbreak is </a:t>
            </a:r>
            <a:r>
              <a:rPr kumimoji="0" lang="en-US" altLang="en-US" sz="1100" b="1" i="0" u="none" strike="noStrike" cap="none" normalizeH="0" baseline="0" dirty="0">
                <a:ln>
                  <a:noFill/>
                </a:ln>
                <a:solidFill>
                  <a:srgbClr val="FFFFFF"/>
                </a:solidFill>
                <a:effectLst/>
                <a:highlight>
                  <a:srgbClr val="000000"/>
                </a:highlight>
                <a:latin typeface="Arial" panose="020B0604020202020204" pitchFamily="34" charset="0"/>
              </a:rPr>
              <a:t>isolation</a:t>
            </a:r>
            <a:r>
              <a:rPr kumimoji="0" lang="en-US" altLang="en-US" sz="1100" b="0" i="0" u="none" strike="noStrike" cap="none" normalizeH="0" baseline="0" dirty="0">
                <a:ln>
                  <a:noFill/>
                </a:ln>
                <a:solidFill>
                  <a:srgbClr val="FFFFFF"/>
                </a:solidFill>
                <a:effectLst/>
                <a:highlight>
                  <a:srgbClr val="000000"/>
                </a:highlight>
                <a:latin typeface="Arial" panose="020B0604020202020204" pitchFamily="34" charset="0"/>
              </a:rPr>
              <a:t>. Isolation means that a person who is infected should stay at home and avoid contact with others until they are no longer contagious. For example, if a child has chickenpox, they should not attend school until all the spots have dried and formed scabs. This helps to stop the virus from spreading to other students and staff.</a:t>
            </a:r>
            <a:endParaRPr kumimoji="0" lang="en-US" altLang="en-US" sz="1100" b="0" i="0" u="none" strike="noStrike" cap="none" normalizeH="0" baseline="0" dirty="0">
              <a:ln>
                <a:noFill/>
              </a:ln>
              <a:solidFill>
                <a:schemeClr val="tx1"/>
              </a:solidFill>
              <a:effectLst/>
              <a:highlight>
                <a:srgbClr val="000000"/>
              </a:highligh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FFFFFF"/>
                </a:solidFill>
                <a:effectLst/>
                <a:highlight>
                  <a:srgbClr val="000000"/>
                </a:highlight>
                <a:latin typeface="Arial" panose="020B0604020202020204" pitchFamily="34" charset="0"/>
              </a:rPr>
              <a:t>Another important strategy is </a:t>
            </a:r>
            <a:r>
              <a:rPr kumimoji="0" lang="en-US" altLang="en-US" sz="1100" b="1" i="0" u="none" strike="noStrike" cap="none" normalizeH="0" baseline="0" dirty="0">
                <a:ln>
                  <a:noFill/>
                </a:ln>
                <a:solidFill>
                  <a:srgbClr val="FFFFFF"/>
                </a:solidFill>
                <a:effectLst/>
                <a:highlight>
                  <a:srgbClr val="000000"/>
                </a:highlight>
                <a:latin typeface="Arial" panose="020B0604020202020204" pitchFamily="34" charset="0"/>
              </a:rPr>
              <a:t>good hygiene practices</a:t>
            </a:r>
            <a:r>
              <a:rPr kumimoji="0" lang="en-US" altLang="en-US" sz="1100" b="0" i="0" u="none" strike="noStrike" cap="none" normalizeH="0" baseline="0" dirty="0">
                <a:ln>
                  <a:noFill/>
                </a:ln>
                <a:solidFill>
                  <a:srgbClr val="FFFFFF"/>
                </a:solidFill>
                <a:effectLst/>
                <a:highlight>
                  <a:srgbClr val="000000"/>
                </a:highlight>
                <a:latin typeface="Arial" panose="020B0604020202020204" pitchFamily="34" charset="0"/>
              </a:rPr>
              <a:t>. Schools and families should encourage children to wash their hands regularly with soap and water, especially after coughing, sneezing or touching their face. Children should also be taught to cover their mouth and nose when they cough or sneeze, preferably using a tissue or their elbow. Cleaning surfaces </a:t>
            </a:r>
            <a:r>
              <a:rPr lang="en-US" altLang="en-US" sz="1100" cap="none" dirty="0">
                <a:solidFill>
                  <a:srgbClr val="FFFFFF"/>
                </a:solidFill>
                <a:highlight>
                  <a:srgbClr val="000000"/>
                </a:highlight>
              </a:rPr>
              <a:t>like </a:t>
            </a:r>
            <a:r>
              <a:rPr kumimoji="0" lang="en-US" altLang="en-US" sz="1100" b="0" i="0" u="none" strike="noStrike" cap="none" normalizeH="0" baseline="0" dirty="0">
                <a:ln>
                  <a:noFill/>
                </a:ln>
                <a:solidFill>
                  <a:srgbClr val="FFFFFF"/>
                </a:solidFill>
                <a:effectLst/>
                <a:highlight>
                  <a:srgbClr val="000000"/>
                </a:highlight>
                <a:latin typeface="Arial" panose="020B0604020202020204" pitchFamily="34" charset="0"/>
              </a:rPr>
              <a:t>as desks, toys and door handles is also important because viruses can sometimes survive on surfaces for a short time.</a:t>
            </a:r>
            <a:endParaRPr kumimoji="0" lang="en-US" altLang="en-US" sz="1100" b="0" i="0" u="none" strike="noStrike" cap="none" normalizeH="0" baseline="0" dirty="0">
              <a:ln>
                <a:noFill/>
              </a:ln>
              <a:solidFill>
                <a:schemeClr val="tx1"/>
              </a:solidFill>
              <a:effectLst/>
              <a:highlight>
                <a:srgbClr val="000000"/>
              </a:highligh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a:ln>
                  <a:noFill/>
                </a:ln>
                <a:solidFill>
                  <a:srgbClr val="FFFFFF"/>
                </a:solidFill>
                <a:effectLst/>
                <a:highlight>
                  <a:srgbClr val="000000"/>
                </a:highlight>
                <a:latin typeface="Arial" panose="020B0604020202020204" pitchFamily="34" charset="0"/>
              </a:rPr>
              <a:t>Vaccination</a:t>
            </a:r>
            <a:r>
              <a:rPr kumimoji="0" lang="en-US" altLang="en-US" sz="1100" b="0" i="0" u="none" strike="noStrike" cap="none" normalizeH="0" baseline="0" dirty="0">
                <a:ln>
                  <a:noFill/>
                </a:ln>
                <a:solidFill>
                  <a:srgbClr val="FFFFFF"/>
                </a:solidFill>
                <a:effectLst/>
                <a:highlight>
                  <a:srgbClr val="000000"/>
                </a:highlight>
                <a:latin typeface="Arial" panose="020B0604020202020204" pitchFamily="34" charset="0"/>
              </a:rPr>
              <a:t> is another key method used to control infectious diseases. Vaccines help protect people from becoming seriously ill and also reduce the spread of infections within the community. When a large number of people are vaccinated, it becomes more difficult for the disease to spread from one person to another. Vaccination </a:t>
            </a:r>
            <a:r>
              <a:rPr kumimoji="0" lang="en-US" altLang="en-US" sz="1100" b="0" i="0" u="none" strike="noStrike" cap="none" normalizeH="0" baseline="0" dirty="0" err="1">
                <a:ln>
                  <a:noFill/>
                </a:ln>
                <a:solidFill>
                  <a:srgbClr val="FFFFFF"/>
                </a:solidFill>
                <a:effectLst/>
                <a:highlight>
                  <a:srgbClr val="000000"/>
                </a:highlight>
                <a:latin typeface="Arial" panose="020B0604020202020204" pitchFamily="34" charset="0"/>
              </a:rPr>
              <a:t>programmes</a:t>
            </a:r>
            <a:r>
              <a:rPr kumimoji="0" lang="en-US" altLang="en-US" sz="1100" b="0" i="0" u="none" strike="noStrike" cap="none" normalizeH="0" baseline="0" dirty="0">
                <a:ln>
                  <a:noFill/>
                </a:ln>
                <a:solidFill>
                  <a:srgbClr val="FFFFFF"/>
                </a:solidFill>
                <a:effectLst/>
                <a:highlight>
                  <a:srgbClr val="000000"/>
                </a:highlight>
                <a:latin typeface="Arial" panose="020B0604020202020204" pitchFamily="34" charset="0"/>
              </a:rPr>
              <a:t> are an important part of public health strategies in many countries.</a:t>
            </a:r>
            <a:endParaRPr kumimoji="0" lang="en-US" altLang="en-US" sz="1100" b="0" i="0" u="none" strike="noStrike" cap="none" normalizeH="0" baseline="0" dirty="0">
              <a:ln>
                <a:noFill/>
              </a:ln>
              <a:solidFill>
                <a:schemeClr val="tx1"/>
              </a:solidFill>
              <a:effectLst/>
              <a:highlight>
                <a:srgbClr val="000000"/>
              </a:highligh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FFFFFF"/>
                </a:solidFill>
                <a:effectLst/>
                <a:highlight>
                  <a:srgbClr val="000000"/>
                </a:highlight>
                <a:latin typeface="Arial" panose="020B0604020202020204" pitchFamily="34" charset="0"/>
              </a:rPr>
              <a:t>Another strategy used during an outbreak is </a:t>
            </a:r>
            <a:r>
              <a:rPr kumimoji="0" lang="en-US" altLang="en-US" sz="1100" b="1" i="0" u="none" strike="noStrike" cap="none" normalizeH="0" baseline="0" dirty="0">
                <a:ln>
                  <a:noFill/>
                </a:ln>
                <a:solidFill>
                  <a:srgbClr val="FFFFFF"/>
                </a:solidFill>
                <a:effectLst/>
                <a:highlight>
                  <a:srgbClr val="000000"/>
                </a:highlight>
                <a:latin typeface="Arial" panose="020B0604020202020204" pitchFamily="34" charset="0"/>
              </a:rPr>
              <a:t>contact tracing</a:t>
            </a:r>
            <a:r>
              <a:rPr kumimoji="0" lang="en-US" altLang="en-US" sz="1100" b="0" i="0" u="none" strike="noStrike" cap="none" normalizeH="0" baseline="0" dirty="0">
                <a:ln>
                  <a:noFill/>
                </a:ln>
                <a:solidFill>
                  <a:srgbClr val="FFFFFF"/>
                </a:solidFill>
                <a:effectLst/>
                <a:highlight>
                  <a:srgbClr val="000000"/>
                </a:highlight>
                <a:latin typeface="Arial" panose="020B0604020202020204" pitchFamily="34" charset="0"/>
              </a:rPr>
              <a:t>. This means identifying people who have been in close contact with someone who is infected. These individuals can then be monitored for symptoms and advised on what to do if they start feeling unwell. Contact tracing helps health authorities stop the disease from spreading further.</a:t>
            </a:r>
            <a:endParaRPr kumimoji="0" lang="en-US" altLang="en-US" sz="1100" b="0" i="0" u="none" strike="noStrike" cap="none" normalizeH="0" baseline="0" dirty="0">
              <a:ln>
                <a:noFill/>
              </a:ln>
              <a:solidFill>
                <a:schemeClr val="tx1"/>
              </a:solidFill>
              <a:effectLst/>
              <a:highlight>
                <a:srgbClr val="000000"/>
              </a:highligh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FFFFFF"/>
                </a:solidFill>
                <a:effectLst/>
                <a:highlight>
                  <a:srgbClr val="000000"/>
                </a:highlight>
                <a:latin typeface="Arial" panose="020B0604020202020204" pitchFamily="34" charset="0"/>
              </a:rPr>
              <a:t>Public health </a:t>
            </a:r>
            <a:r>
              <a:rPr kumimoji="0" lang="en-US" altLang="en-US" sz="1100" b="0" i="0" u="none" strike="noStrike" cap="none" normalizeH="0" baseline="0" dirty="0" err="1">
                <a:ln>
                  <a:noFill/>
                </a:ln>
                <a:solidFill>
                  <a:srgbClr val="FFFFFF"/>
                </a:solidFill>
                <a:effectLst/>
                <a:highlight>
                  <a:srgbClr val="000000"/>
                </a:highlight>
                <a:latin typeface="Arial" panose="020B0604020202020204" pitchFamily="34" charset="0"/>
              </a:rPr>
              <a:t>organisations</a:t>
            </a:r>
            <a:r>
              <a:rPr kumimoji="0" lang="en-US" altLang="en-US" sz="1100" b="0" i="0" u="none" strike="noStrike" cap="none" normalizeH="0" baseline="0" dirty="0">
                <a:ln>
                  <a:noFill/>
                </a:ln>
                <a:solidFill>
                  <a:srgbClr val="FFFFFF"/>
                </a:solidFill>
                <a:effectLst/>
                <a:highlight>
                  <a:srgbClr val="000000"/>
                </a:highlight>
                <a:latin typeface="Arial" panose="020B0604020202020204" pitchFamily="34" charset="0"/>
              </a:rPr>
              <a:t> such as the National Health Service and the UK Health Security Agency play an important role in controlling outbreaks. These </a:t>
            </a:r>
            <a:r>
              <a:rPr kumimoji="0" lang="en-US" altLang="en-US" sz="1100" b="0" i="0" u="none" strike="noStrike" cap="none" normalizeH="0" baseline="0" dirty="0" err="1">
                <a:ln>
                  <a:noFill/>
                </a:ln>
                <a:solidFill>
                  <a:srgbClr val="FFFFFF"/>
                </a:solidFill>
                <a:effectLst/>
                <a:highlight>
                  <a:srgbClr val="000000"/>
                </a:highlight>
                <a:latin typeface="Arial" panose="020B0604020202020204" pitchFamily="34" charset="0"/>
              </a:rPr>
              <a:t>organisations</a:t>
            </a:r>
            <a:r>
              <a:rPr kumimoji="0" lang="en-US" altLang="en-US" sz="1100" b="0" i="0" u="none" strike="noStrike" cap="none" normalizeH="0" baseline="0" dirty="0">
                <a:ln>
                  <a:noFill/>
                </a:ln>
                <a:solidFill>
                  <a:srgbClr val="FFFFFF"/>
                </a:solidFill>
                <a:effectLst/>
                <a:highlight>
                  <a:srgbClr val="000000"/>
                </a:highlight>
                <a:latin typeface="Arial" panose="020B0604020202020204" pitchFamily="34" charset="0"/>
              </a:rPr>
              <a:t> collect information about cases, monitor the spread of diseases and provide advice to schools, healthcare providers and the public. They also develop guidelines and policies that help communities respond effectively to infectious diseases.</a:t>
            </a:r>
            <a:endParaRPr kumimoji="0" lang="en-US" altLang="en-US" sz="1100" b="0" i="0" u="none" strike="noStrike" cap="none" normalizeH="0" baseline="0" dirty="0">
              <a:ln>
                <a:noFill/>
              </a:ln>
              <a:solidFill>
                <a:schemeClr val="tx1"/>
              </a:solidFill>
              <a:effectLst/>
              <a:highlight>
                <a:srgbClr val="000000"/>
              </a:highligh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FFFFFF"/>
                </a:solidFill>
                <a:effectLst/>
                <a:highlight>
                  <a:srgbClr val="000000"/>
                </a:highlight>
                <a:latin typeface="Arial" panose="020B0604020202020204" pitchFamily="34" charset="0"/>
              </a:rPr>
              <a:t>Finally, </a:t>
            </a:r>
            <a:r>
              <a:rPr kumimoji="0" lang="en-US" altLang="en-US" sz="1100" b="1" i="0" u="none" strike="noStrike" cap="none" normalizeH="0" baseline="0" dirty="0">
                <a:ln>
                  <a:noFill/>
                </a:ln>
                <a:solidFill>
                  <a:srgbClr val="FFFFFF"/>
                </a:solidFill>
                <a:effectLst/>
                <a:highlight>
                  <a:srgbClr val="000000"/>
                </a:highlight>
                <a:latin typeface="Arial" panose="020B0604020202020204" pitchFamily="34" charset="0"/>
              </a:rPr>
              <a:t>health education and clear communication</a:t>
            </a:r>
            <a:r>
              <a:rPr kumimoji="0" lang="en-US" altLang="en-US" sz="1100" b="0" i="0" u="none" strike="noStrike" cap="none" normalizeH="0" baseline="0" dirty="0">
                <a:ln>
                  <a:noFill/>
                </a:ln>
                <a:solidFill>
                  <a:srgbClr val="FFFFFF"/>
                </a:solidFill>
                <a:effectLst/>
                <a:highlight>
                  <a:srgbClr val="000000"/>
                </a:highlight>
                <a:latin typeface="Arial" panose="020B0604020202020204" pitchFamily="34" charset="0"/>
              </a:rPr>
              <a:t> are very important in controlling outbreaks. Schools should provide information to teachers, students and parents about the symptoms of the disease, how it spreads and what actions should be taken if someone becomes sick. When people understand how infections spread and how to protect themselves, they are more likely to follow the correct precautions.</a:t>
            </a:r>
            <a:endParaRPr kumimoji="0" lang="en-US" altLang="en-US" sz="1100" b="0" i="0" u="none" strike="noStrike" cap="none" normalizeH="0" baseline="0" dirty="0">
              <a:ln>
                <a:noFill/>
              </a:ln>
              <a:solidFill>
                <a:schemeClr val="tx1"/>
              </a:solidFill>
              <a:effectLst/>
              <a:highlight>
                <a:srgbClr val="000000"/>
              </a:highligh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FFFFFF"/>
                </a:solidFill>
                <a:effectLst/>
                <a:highlight>
                  <a:srgbClr val="000000"/>
                </a:highlight>
                <a:latin typeface="Arial" panose="020B0604020202020204" pitchFamily="34" charset="0"/>
              </a:rPr>
              <a:t>In conclusion, controlling an infectious disease outbreak requires a combination of strategies, including isolation, good hygiene, vaccination, contact tracing and public health education. These measures work together to reduce the spread of the disease and protect the health and safety of the community.</a:t>
            </a:r>
            <a:endParaRPr kumimoji="0" lang="en-US" altLang="en-US" sz="1100" b="0" i="0" u="none" strike="noStrike" cap="none" normalizeH="0" baseline="0" dirty="0">
              <a:ln>
                <a:noFill/>
              </a:ln>
              <a:solidFill>
                <a:schemeClr val="tx1"/>
              </a:solidFill>
              <a:effectLst/>
              <a:highlight>
                <a:srgbClr val="000000"/>
              </a:highlight>
              <a:latin typeface="Arial" panose="020B0604020202020204" pitchFamily="34" charset="0"/>
            </a:endParaRPr>
          </a:p>
        </p:txBody>
      </p:sp>
      <p:sp>
        <p:nvSpPr>
          <p:cNvPr id="16" name="TextBox 15">
            <a:extLst>
              <a:ext uri="{FF2B5EF4-FFF2-40B4-BE49-F238E27FC236}">
                <a16:creationId xmlns:a16="http://schemas.microsoft.com/office/drawing/2014/main" id="{77783A42-EE20-7FAC-573C-BE00FC8E9605}"/>
              </a:ext>
            </a:extLst>
          </p:cNvPr>
          <p:cNvSpPr txBox="1"/>
          <p:nvPr/>
        </p:nvSpPr>
        <p:spPr>
          <a:xfrm>
            <a:off x="10777928" y="6263602"/>
            <a:ext cx="2263516" cy="646331"/>
          </a:xfrm>
          <a:prstGeom prst="rect">
            <a:avLst/>
          </a:prstGeom>
          <a:noFill/>
        </p:spPr>
        <p:txBody>
          <a:bodyPr wrap="square" rtlCol="0">
            <a:spAutoFit/>
          </a:bodyPr>
          <a:lstStyle/>
          <a:p>
            <a:r>
              <a:rPr lang="en-US" dirty="0">
                <a:highlight>
                  <a:srgbClr val="800080"/>
                </a:highlight>
              </a:rPr>
              <a:t>Lady Nicol (2508534)</a:t>
            </a:r>
          </a:p>
        </p:txBody>
      </p:sp>
    </p:spTree>
    <p:extLst>
      <p:ext uri="{BB962C8B-B14F-4D97-AF65-F5344CB8AC3E}">
        <p14:creationId xmlns:p14="http://schemas.microsoft.com/office/powerpoint/2010/main" val="423525964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6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mute="1">
                <p:cTn id="12" repeatCount="indefinite" fill="hold" display="0">
                  <p:stCondLst>
                    <p:cond delay="indefinite"/>
                  </p:stCondLst>
                </p:cTn>
                <p:tgtEl>
                  <p:spTgt spid="2"/>
                </p:tgtEl>
              </p:cMediaNode>
            </p:video>
          </p:childTnLst>
        </p:cTn>
      </p:par>
    </p:tnLst>
  </p:timing>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1377</TotalTime>
  <Words>628</Words>
  <Application>Microsoft Macintosh PowerPoint</Application>
  <PresentationFormat>Widescreen</PresentationFormat>
  <Paragraphs>14</Paragraphs>
  <Slides>1</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Calisto MT</vt:lpstr>
      <vt:lpstr>Univers Condensed</vt:lpstr>
      <vt:lpstr>ChronicleVTI</vt:lpstr>
      <vt:lpstr>To control an infectious disease outbreak, different strategies and actions must be used to reduce the spread of the illness and protect the health of the community. An outbreak can happen when several people become infected with the same disease in a short period of time, especially in places where many people are together, such as schools. In the case of children, diseases like Chickenpox can spread very quickly because children are often in close contact with each other during classes, playtime and other school activities. One of the main strategies to control an infectious disease outbreak is isolation. Isolation means that a person who is infected should stay at home and avoid contact with others until they are no longer contagious. For example, if a child has chickenpox, they should not attend school until all the spots have dried and formed scabs. This helps to stop the virus from spreading to other students and staff. Another important strategy is good hygiene practices. Schools and families should encourage children to wash their hands regularly with soap and water, especially after coughing, sneezing or touching their face. Children should also be taught to cover their mouth and nose when they cough or sneeze, preferably using a tissue or their elbow. Cleaning surfaces like as desks, toys and door handles is also important because viruses can sometimes survive on surfaces for a short time. Vaccination is another key method used to control infectious diseases. Vaccines help protect people from becoming seriously ill and also reduce the spread of infections within the community. When a large number of people are vaccinated, it becomes more difficult for the disease to spread from one person to another. Vaccination programmes are an important part of public health strategies in many countries. Another strategy used during an outbreak is contact tracing. This means identifying people who have been in close contact with someone who is infected. These individuals can then be monitored for symptoms and advised on what to do if they start feeling unwell. Contact tracing helps health authorities stop the disease from spreading further. Public health organisations such as the National Health Service and the UK Health Security Agency play an important role in controlling outbreaks. These organisations collect information about cases, monitor the spread of diseases and provide advice to schools, healthcare providers and the public. They also develop guidelines and policies that help communities respond effectively to infectious diseases. Finally, health education and clear communication are very important in controlling outbreaks. Schools should provide information to teachers, students and parents about the symptoms of the disease, how it spreads and what actions should be taken if someone becomes sick. When people understand how infections spread and how to protect themselves, they are more likely to follow the correct precautions. In conclusion, controlling an infectious disease outbreak requires a combination of strategies, including isolation, good hygiene, vaccination, contact tracing and public health education. These measures work together to reduce the spread of the disease and protect the health and safety of the community.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Lady Nicol Jimenez Feliz (2508534)</dc:creator>
  <cp:lastModifiedBy>Lady Nicol Jimenez Feliz (2508534)</cp:lastModifiedBy>
  <cp:revision>2</cp:revision>
  <dcterms:created xsi:type="dcterms:W3CDTF">2026-03-16T12:04:49Z</dcterms:created>
  <dcterms:modified xsi:type="dcterms:W3CDTF">2026-03-17T11:13:55Z</dcterms:modified>
</cp:coreProperties>
</file>