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D2928A2-CFC1-4E7D-BDAC-9EAE35D76BE8}" type="datetimeFigureOut">
              <a:rPr lang="en-GB" smtClean="0"/>
              <a:t>03/02/2016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D2928A2-CFC1-4E7D-BDAC-9EAE35D76BE8}" type="datetimeFigureOut">
              <a:rPr lang="en-GB" smtClean="0"/>
              <a:t>03/02/2016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D2928A2-CFC1-4E7D-BDAC-9EAE35D76BE8}" type="datetimeFigureOut">
              <a:rPr lang="en-GB" smtClean="0"/>
              <a:t>03/02/2016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D2928A2-CFC1-4E7D-BDAC-9EAE35D76BE8}" type="datetimeFigureOut">
              <a:rPr lang="en-GB" smtClean="0"/>
              <a:t>03/02/2016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D2928A2-CFC1-4E7D-BDAC-9EAE35D76BE8}" type="datetimeFigureOut">
              <a:rPr lang="en-GB" smtClean="0"/>
              <a:t>03/02/2016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D2928A2-CFC1-4E7D-BDAC-9EAE35D76BE8}" type="datetimeFigureOut">
              <a:rPr lang="en-GB" smtClean="0"/>
              <a:t>03/02/2016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2928A2-CFC1-4E7D-BDAC-9EAE35D76BE8}" type="datetimeFigureOut">
              <a:rPr lang="en-GB" smtClean="0"/>
              <a:t>03/02/2016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2928A2-CFC1-4E7D-BDAC-9EAE35D76BE8}" type="datetimeFigureOut">
              <a:rPr lang="en-GB" smtClean="0"/>
              <a:t>03/02/2016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0E50EA-05F4-48B0-9373-7AD0FDA1F008}"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4D2928A2-CFC1-4E7D-BDAC-9EAE35D76BE8}" type="datetimeFigureOut">
              <a:rPr lang="en-GB" smtClean="0"/>
              <a:t>03/02/2016</a:t>
            </a:fld>
            <a:endParaRPr lang="en-GB"/>
          </a:p>
        </p:txBody>
      </p:sp>
      <p:sp>
        <p:nvSpPr>
          <p:cNvPr id="9" name="Slide Number Placeholder 8"/>
          <p:cNvSpPr>
            <a:spLocks noGrp="1"/>
          </p:cNvSpPr>
          <p:nvPr>
            <p:ph type="sldNum" sz="quarter" idx="11"/>
          </p:nvPr>
        </p:nvSpPr>
        <p:spPr/>
        <p:txBody>
          <a:bodyPr/>
          <a:lstStyle/>
          <a:p>
            <a:fld id="{BA0E50EA-05F4-48B0-9373-7AD0FDA1F008}"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D2928A2-CFC1-4E7D-BDAC-9EAE35D76BE8}" type="datetimeFigureOut">
              <a:rPr lang="en-GB" smtClean="0"/>
              <a:t>03/02/2016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D2928A2-CFC1-4E7D-BDAC-9EAE35D76BE8}" type="datetimeFigureOut">
              <a:rPr lang="en-GB" smtClean="0"/>
              <a:t>03/02/2016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0E50EA-05F4-48B0-9373-7AD0FDA1F00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BA0E50EA-05F4-48B0-9373-7AD0FDA1F008}"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4D2928A2-CFC1-4E7D-BDAC-9EAE35D76BE8}" type="datetimeFigureOut">
              <a:rPr lang="en-GB" smtClean="0"/>
              <a:t>03/02/2016</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ltLang="en-US" dirty="0">
                <a:effectLst>
                  <a:outerShdw blurRad="38100" dist="38100" dir="2700000" algn="tl">
                    <a:srgbClr val="C0C0C0"/>
                  </a:outerShdw>
                </a:effectLst>
              </a:rPr>
              <a:t>Illness Behaviour</a:t>
            </a:r>
            <a:endParaRPr lang="en-GB" dirty="0"/>
          </a:p>
        </p:txBody>
      </p:sp>
      <p:sp>
        <p:nvSpPr>
          <p:cNvPr id="3" name="Subtitle 2"/>
          <p:cNvSpPr>
            <a:spLocks noGrp="1"/>
          </p:cNvSpPr>
          <p:nvPr>
            <p:ph type="subTitle" idx="1"/>
          </p:nvPr>
        </p:nvSpPr>
        <p:spPr/>
        <p:txBody>
          <a:bodyPr/>
          <a:lstStyle/>
          <a:p>
            <a:r>
              <a:rPr lang="en-GB" dirty="0" smtClean="0"/>
              <a:t>The Sick Role.</a:t>
            </a:r>
            <a:endParaRPr lang="en-GB" dirty="0"/>
          </a:p>
        </p:txBody>
      </p:sp>
    </p:spTree>
    <p:extLst>
      <p:ext uri="{BB962C8B-B14F-4D97-AF65-F5344CB8AC3E}">
        <p14:creationId xmlns:p14="http://schemas.microsoft.com/office/powerpoint/2010/main" val="3131861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Illness Behaviour</a:t>
            </a:r>
            <a:endParaRPr lang="en-GB" dirty="0"/>
          </a:p>
        </p:txBody>
      </p:sp>
      <p:sp>
        <p:nvSpPr>
          <p:cNvPr id="3" name="Content Placeholder 2"/>
          <p:cNvSpPr>
            <a:spLocks noGrp="1"/>
          </p:cNvSpPr>
          <p:nvPr>
            <p:ph idx="1"/>
          </p:nvPr>
        </p:nvSpPr>
        <p:spPr/>
        <p:txBody>
          <a:bodyPr/>
          <a:lstStyle/>
          <a:p>
            <a:r>
              <a:rPr lang="en-GB" altLang="en-US" sz="2800" dirty="0" smtClean="0"/>
              <a:t>Illness behaviour refers to those behaviours that individuals engage in once they believe that they are ill.</a:t>
            </a:r>
          </a:p>
          <a:p>
            <a:pPr lvl="1"/>
            <a:r>
              <a:rPr lang="en-GB" altLang="en-US" sz="2400" i="1" dirty="0" smtClean="0"/>
              <a:t>Illness Behaviour Research Group</a:t>
            </a:r>
          </a:p>
          <a:p>
            <a:r>
              <a:rPr lang="en-GB" altLang="en-US" sz="2800" dirty="0" smtClean="0"/>
              <a:t>Illness behaviour is an active rather than passive process that involves interpreting symptoms, evaluating possible responses and, finally, deciding on whether to try to alleviate those symptoms or simply to ignore them.</a:t>
            </a:r>
          </a:p>
          <a:p>
            <a:pPr lvl="1"/>
            <a:r>
              <a:rPr lang="en-GB" altLang="en-US" sz="2400" i="1" dirty="0" smtClean="0"/>
              <a:t>(Harding </a:t>
            </a:r>
            <a:r>
              <a:rPr lang="en-GB" altLang="en-US" sz="2400" i="1" dirty="0" smtClean="0"/>
              <a:t>&amp; Taylor, </a:t>
            </a:r>
            <a:r>
              <a:rPr lang="en-GB" altLang="en-US" sz="2400" i="1" dirty="0" smtClean="0"/>
              <a:t>2002)</a:t>
            </a:r>
            <a:endParaRPr lang="en-GB" altLang="en-US" sz="2400" i="1" dirty="0" smtClean="0"/>
          </a:p>
          <a:p>
            <a:endParaRPr lang="en-GB" dirty="0"/>
          </a:p>
        </p:txBody>
      </p:sp>
    </p:spTree>
    <p:extLst>
      <p:ext uri="{BB962C8B-B14F-4D97-AF65-F5344CB8AC3E}">
        <p14:creationId xmlns:p14="http://schemas.microsoft.com/office/powerpoint/2010/main" val="395717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Harding &amp; Taylor (2002)</a:t>
            </a:r>
            <a:endParaRPr lang="en-GB" dirty="0"/>
          </a:p>
        </p:txBody>
      </p:sp>
      <p:sp>
        <p:nvSpPr>
          <p:cNvPr id="3" name="Content Placeholder 2"/>
          <p:cNvSpPr>
            <a:spLocks noGrp="1"/>
          </p:cNvSpPr>
          <p:nvPr>
            <p:ph idx="1"/>
          </p:nvPr>
        </p:nvSpPr>
        <p:spPr/>
        <p:txBody>
          <a:bodyPr/>
          <a:lstStyle/>
          <a:p>
            <a:pPr>
              <a:lnSpc>
                <a:spcPct val="150000"/>
              </a:lnSpc>
            </a:pPr>
            <a:r>
              <a:rPr lang="en-GB" altLang="en-US" sz="2800" dirty="0" smtClean="0"/>
              <a:t>Illness behaviour:</a:t>
            </a:r>
          </a:p>
          <a:p>
            <a:pPr lvl="1">
              <a:lnSpc>
                <a:spcPct val="150000"/>
              </a:lnSpc>
            </a:pPr>
            <a:r>
              <a:rPr lang="en-GB" altLang="en-US" sz="2400" dirty="0" smtClean="0"/>
              <a:t>is influenced by the individual’s interpretations of an appropriate response to symptoms</a:t>
            </a:r>
          </a:p>
          <a:p>
            <a:pPr lvl="2">
              <a:lnSpc>
                <a:spcPct val="150000"/>
              </a:lnSpc>
              <a:buFont typeface="Wingdings" pitchFamily="2" charset="2"/>
              <a:buChar char="§"/>
            </a:pPr>
            <a:r>
              <a:rPr lang="en-GB" altLang="en-US" sz="2000" dirty="0" smtClean="0"/>
              <a:t>pre-existing belief systems determined culturally &amp; experientially</a:t>
            </a:r>
          </a:p>
          <a:p>
            <a:pPr lvl="2">
              <a:lnSpc>
                <a:spcPct val="150000"/>
              </a:lnSpc>
              <a:buFont typeface="Wingdings" pitchFamily="2" charset="2"/>
              <a:buChar char="§"/>
            </a:pPr>
            <a:r>
              <a:rPr lang="en-GB" altLang="en-US" sz="2000" dirty="0" smtClean="0"/>
              <a:t>influenced by dialogue with others &amp; societal norms &amp; values</a:t>
            </a:r>
          </a:p>
          <a:p>
            <a:pPr lvl="1">
              <a:lnSpc>
                <a:spcPct val="150000"/>
              </a:lnSpc>
            </a:pPr>
            <a:r>
              <a:rPr lang="en-GB" altLang="en-US" sz="2400" dirty="0" smtClean="0"/>
              <a:t>may be initiated by one person on behalf of another – the “</a:t>
            </a:r>
            <a:r>
              <a:rPr lang="en-GB" altLang="en-US" sz="2400" b="1" i="1" dirty="0" smtClean="0"/>
              <a:t>lay referral system</a:t>
            </a:r>
            <a:r>
              <a:rPr lang="en-GB" altLang="en-US" dirty="0"/>
              <a:t>”</a:t>
            </a:r>
          </a:p>
          <a:p>
            <a:endParaRPr lang="en-GB" dirty="0"/>
          </a:p>
        </p:txBody>
      </p:sp>
    </p:spTree>
    <p:extLst>
      <p:ext uri="{BB962C8B-B14F-4D97-AF65-F5344CB8AC3E}">
        <p14:creationId xmlns:p14="http://schemas.microsoft.com/office/powerpoint/2010/main" val="2403803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Illness Behaviour</a:t>
            </a:r>
            <a:endParaRPr lang="en-GB" dirty="0"/>
          </a:p>
        </p:txBody>
      </p:sp>
      <p:sp>
        <p:nvSpPr>
          <p:cNvPr id="3" name="Content Placeholder 2"/>
          <p:cNvSpPr>
            <a:spLocks noGrp="1"/>
          </p:cNvSpPr>
          <p:nvPr>
            <p:ph idx="1"/>
          </p:nvPr>
        </p:nvSpPr>
        <p:spPr/>
        <p:txBody>
          <a:bodyPr>
            <a:normAutofit/>
          </a:bodyPr>
          <a:lstStyle/>
          <a:p>
            <a:r>
              <a:rPr lang="en-GB" altLang="en-US" sz="2800" dirty="0" smtClean="0">
                <a:effectLst>
                  <a:outerShdw blurRad="38100" dist="38100" dir="2700000" algn="tl">
                    <a:srgbClr val="C0C0C0"/>
                  </a:outerShdw>
                </a:effectLst>
              </a:rPr>
              <a:t>It is not the symptoms themselves that are significant in comprehending illness behaviour, but the way in which they are defined.</a:t>
            </a:r>
            <a:endParaRPr lang="en-GB" sz="2800" dirty="0"/>
          </a:p>
        </p:txBody>
      </p:sp>
    </p:spTree>
    <p:extLst>
      <p:ext uri="{BB962C8B-B14F-4D97-AF65-F5344CB8AC3E}">
        <p14:creationId xmlns:p14="http://schemas.microsoft.com/office/powerpoint/2010/main" val="532207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The Sick Role</a:t>
            </a:r>
            <a:endParaRPr lang="en-GB" dirty="0"/>
          </a:p>
        </p:txBody>
      </p:sp>
      <p:sp>
        <p:nvSpPr>
          <p:cNvPr id="3" name="Content Placeholder 2"/>
          <p:cNvSpPr>
            <a:spLocks noGrp="1"/>
          </p:cNvSpPr>
          <p:nvPr>
            <p:ph idx="1"/>
          </p:nvPr>
        </p:nvSpPr>
        <p:spPr/>
        <p:txBody>
          <a:bodyPr>
            <a:normAutofit/>
          </a:bodyPr>
          <a:lstStyle/>
          <a:p>
            <a:r>
              <a:rPr lang="en-GB" altLang="en-US" sz="2400" dirty="0" smtClean="0"/>
              <a:t>A form of behaviour deemed appropriate to those perceived as being encumbered by illness</a:t>
            </a:r>
          </a:p>
          <a:p>
            <a:r>
              <a:rPr lang="en-GB" altLang="en-US" sz="2400" dirty="0" smtClean="0"/>
              <a:t>Comprises regulatory features that control the “deviant behaviour” of illness thereby preventing disruption of societal stability &amp; cohesiveness (i.e. “The Social Order”).</a:t>
            </a:r>
          </a:p>
          <a:p>
            <a:r>
              <a:rPr lang="en-GB" altLang="en-US" sz="2400" dirty="0" smtClean="0"/>
              <a:t>The social community determines whether we can legitimately consider ourselves as ill.</a:t>
            </a:r>
          </a:p>
          <a:p>
            <a:r>
              <a:rPr lang="en-GB" altLang="en-US" sz="2400" dirty="0" smtClean="0"/>
              <a:t>We influence the social community’s decision by how we present and behave.</a:t>
            </a:r>
          </a:p>
          <a:p>
            <a:endParaRPr lang="en-GB" dirty="0"/>
          </a:p>
        </p:txBody>
      </p:sp>
    </p:spTree>
    <p:extLst>
      <p:ext uri="{BB962C8B-B14F-4D97-AF65-F5344CB8AC3E}">
        <p14:creationId xmlns:p14="http://schemas.microsoft.com/office/powerpoint/2010/main" val="1873094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Benefits of The Sick Role</a:t>
            </a:r>
            <a:endParaRPr lang="en-GB" dirty="0"/>
          </a:p>
        </p:txBody>
      </p:sp>
      <p:sp>
        <p:nvSpPr>
          <p:cNvPr id="3" name="Content Placeholder 2"/>
          <p:cNvSpPr>
            <a:spLocks noGrp="1"/>
          </p:cNvSpPr>
          <p:nvPr>
            <p:ph idx="1"/>
          </p:nvPr>
        </p:nvSpPr>
        <p:spPr/>
        <p:txBody>
          <a:bodyPr>
            <a:normAutofit/>
          </a:bodyPr>
          <a:lstStyle/>
          <a:p>
            <a:pPr>
              <a:lnSpc>
                <a:spcPct val="190000"/>
              </a:lnSpc>
            </a:pPr>
            <a:r>
              <a:rPr lang="en-GB" altLang="en-US" sz="2400" dirty="0" smtClean="0"/>
              <a:t>Ability to gain exemption from normal roles e.g. employment, domestic work</a:t>
            </a:r>
          </a:p>
          <a:p>
            <a:pPr>
              <a:lnSpc>
                <a:spcPct val="190000"/>
              </a:lnSpc>
            </a:pPr>
            <a:r>
              <a:rPr lang="en-GB" altLang="en-US" sz="2400" dirty="0" smtClean="0"/>
              <a:t>Societal relinquishment of perspective that individuals concerned are responsible for their illness and predicament</a:t>
            </a:r>
          </a:p>
          <a:p>
            <a:endParaRPr lang="en-GB" dirty="0"/>
          </a:p>
        </p:txBody>
      </p:sp>
    </p:spTree>
    <p:extLst>
      <p:ext uri="{BB962C8B-B14F-4D97-AF65-F5344CB8AC3E}">
        <p14:creationId xmlns:p14="http://schemas.microsoft.com/office/powerpoint/2010/main" val="1521353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Obligations of The Sick Role</a:t>
            </a:r>
            <a:endParaRPr lang="en-GB" dirty="0"/>
          </a:p>
        </p:txBody>
      </p:sp>
      <p:sp>
        <p:nvSpPr>
          <p:cNvPr id="3" name="Content Placeholder 2"/>
          <p:cNvSpPr>
            <a:spLocks noGrp="1"/>
          </p:cNvSpPr>
          <p:nvPr>
            <p:ph idx="1"/>
          </p:nvPr>
        </p:nvSpPr>
        <p:spPr/>
        <p:txBody>
          <a:bodyPr>
            <a:normAutofit/>
          </a:bodyPr>
          <a:lstStyle/>
          <a:p>
            <a:pPr>
              <a:lnSpc>
                <a:spcPct val="240000"/>
              </a:lnSpc>
            </a:pPr>
            <a:r>
              <a:rPr lang="en-GB" altLang="en-US" sz="2400" dirty="0" smtClean="0"/>
              <a:t>Individual should be seen as wishing to leave this temporary role and become well</a:t>
            </a:r>
          </a:p>
          <a:p>
            <a:pPr>
              <a:lnSpc>
                <a:spcPct val="240000"/>
              </a:lnSpc>
            </a:pPr>
            <a:r>
              <a:rPr lang="en-GB" altLang="en-US" sz="2400" dirty="0" smtClean="0"/>
              <a:t>Individuals must cooperate with competent health professionals</a:t>
            </a:r>
          </a:p>
          <a:p>
            <a:endParaRPr lang="en-GB" dirty="0"/>
          </a:p>
        </p:txBody>
      </p:sp>
    </p:spTree>
    <p:extLst>
      <p:ext uri="{BB962C8B-B14F-4D97-AF65-F5344CB8AC3E}">
        <p14:creationId xmlns:p14="http://schemas.microsoft.com/office/powerpoint/2010/main" val="3619268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ffectLst>
                  <a:outerShdw blurRad="38100" dist="38100" dir="2700000" algn="tl">
                    <a:srgbClr val="C0C0C0"/>
                  </a:outerShdw>
                </a:effectLst>
              </a:rPr>
              <a:t>Factors influencing individual response to illness</a:t>
            </a:r>
            <a:endParaRPr lang="en-GB" dirty="0"/>
          </a:p>
        </p:txBody>
      </p:sp>
      <p:sp>
        <p:nvSpPr>
          <p:cNvPr id="3" name="Content Placeholder 2"/>
          <p:cNvSpPr>
            <a:spLocks noGrp="1"/>
          </p:cNvSpPr>
          <p:nvPr>
            <p:ph idx="1"/>
          </p:nvPr>
        </p:nvSpPr>
        <p:spPr/>
        <p:txBody>
          <a:bodyPr>
            <a:normAutofit/>
          </a:bodyPr>
          <a:lstStyle/>
          <a:p>
            <a:pPr>
              <a:lnSpc>
                <a:spcPct val="80000"/>
              </a:lnSpc>
            </a:pPr>
            <a:r>
              <a:rPr lang="en-GB" altLang="en-US" dirty="0" smtClean="0"/>
              <a:t>Symptom visibility &amp; perceived importance of this</a:t>
            </a:r>
          </a:p>
          <a:p>
            <a:pPr>
              <a:lnSpc>
                <a:spcPct val="80000"/>
              </a:lnSpc>
            </a:pPr>
            <a:r>
              <a:rPr lang="en-GB" altLang="en-US" dirty="0" smtClean="0"/>
              <a:t>Assessment of symptom’s significance</a:t>
            </a:r>
          </a:p>
          <a:p>
            <a:pPr>
              <a:lnSpc>
                <a:spcPct val="80000"/>
              </a:lnSpc>
            </a:pPr>
            <a:r>
              <a:rPr lang="en-GB" altLang="en-US" dirty="0" smtClean="0"/>
              <a:t>Potential for symptoms to disrupt community</a:t>
            </a:r>
          </a:p>
          <a:p>
            <a:pPr>
              <a:lnSpc>
                <a:spcPct val="80000"/>
              </a:lnSpc>
            </a:pPr>
            <a:r>
              <a:rPr lang="en-GB" altLang="en-US" dirty="0" smtClean="0"/>
              <a:t>Symptom denial for fear of confirmation of serious illness</a:t>
            </a:r>
          </a:p>
          <a:p>
            <a:pPr>
              <a:lnSpc>
                <a:spcPct val="80000"/>
              </a:lnSpc>
            </a:pPr>
            <a:r>
              <a:rPr lang="en-GB" altLang="en-US" dirty="0" smtClean="0"/>
              <a:t>Deferring response to symptoms because of competing social demands</a:t>
            </a:r>
          </a:p>
          <a:p>
            <a:pPr>
              <a:lnSpc>
                <a:spcPct val="80000"/>
              </a:lnSpc>
            </a:pPr>
            <a:r>
              <a:rPr lang="en-GB" altLang="en-US" dirty="0" smtClean="0"/>
              <a:t>Assessment of social &amp; economic costs of responding to symptoms versus potential health-related benefits</a:t>
            </a:r>
          </a:p>
          <a:p>
            <a:pPr>
              <a:lnSpc>
                <a:spcPct val="80000"/>
              </a:lnSpc>
            </a:pPr>
            <a:r>
              <a:rPr lang="en-GB" altLang="en-US" dirty="0" smtClean="0"/>
              <a:t>Available information knowledge &amp; cultural assumptions &amp; understandings</a:t>
            </a:r>
          </a:p>
          <a:p>
            <a:pPr>
              <a:lnSpc>
                <a:spcPct val="80000"/>
              </a:lnSpc>
            </a:pPr>
            <a:r>
              <a:rPr lang="en-GB" altLang="en-US" dirty="0" smtClean="0"/>
              <a:t>Symptom frequency &amp; persistence</a:t>
            </a:r>
          </a:p>
          <a:p>
            <a:pPr>
              <a:lnSpc>
                <a:spcPct val="80000"/>
              </a:lnSpc>
            </a:pPr>
            <a:r>
              <a:rPr lang="en-GB" altLang="en-US" dirty="0" smtClean="0"/>
              <a:t>Competing interpretations of symptoms</a:t>
            </a:r>
          </a:p>
          <a:p>
            <a:endParaRPr lang="en-GB" dirty="0"/>
          </a:p>
        </p:txBody>
      </p:sp>
    </p:spTree>
    <p:extLst>
      <p:ext uri="{BB962C8B-B14F-4D97-AF65-F5344CB8AC3E}">
        <p14:creationId xmlns:p14="http://schemas.microsoft.com/office/powerpoint/2010/main" val="2433083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The Social Context</a:t>
            </a:r>
            <a:endParaRPr lang="en-GB" dirty="0"/>
          </a:p>
        </p:txBody>
      </p:sp>
      <p:sp>
        <p:nvSpPr>
          <p:cNvPr id="3" name="Content Placeholder 2"/>
          <p:cNvSpPr>
            <a:spLocks noGrp="1"/>
          </p:cNvSpPr>
          <p:nvPr>
            <p:ph idx="1"/>
          </p:nvPr>
        </p:nvSpPr>
        <p:spPr/>
        <p:txBody>
          <a:bodyPr/>
          <a:lstStyle/>
          <a:p>
            <a:pPr>
              <a:lnSpc>
                <a:spcPct val="120000"/>
              </a:lnSpc>
            </a:pPr>
            <a:r>
              <a:rPr lang="en-GB" altLang="en-US" sz="2800" dirty="0" smtClean="0"/>
              <a:t>Behaviour is socially determined</a:t>
            </a:r>
          </a:p>
          <a:p>
            <a:pPr>
              <a:lnSpc>
                <a:spcPct val="120000"/>
              </a:lnSpc>
            </a:pPr>
            <a:r>
              <a:rPr lang="en-GB" altLang="en-US" sz="2800" b="1" dirty="0" err="1" smtClean="0"/>
              <a:t>Zborowski</a:t>
            </a:r>
            <a:r>
              <a:rPr lang="en-GB" altLang="en-US" sz="2800" b="1" dirty="0" smtClean="0"/>
              <a:t>, (1952)</a:t>
            </a:r>
          </a:p>
          <a:p>
            <a:pPr lvl="1">
              <a:lnSpc>
                <a:spcPct val="120000"/>
              </a:lnSpc>
            </a:pPr>
            <a:r>
              <a:rPr lang="en-GB" altLang="en-US" dirty="0"/>
              <a:t>Cultural differences in pain perception &amp; responses to pain</a:t>
            </a:r>
          </a:p>
          <a:p>
            <a:pPr>
              <a:lnSpc>
                <a:spcPct val="120000"/>
              </a:lnSpc>
            </a:pPr>
            <a:r>
              <a:rPr lang="en-GB" altLang="en-US" sz="2800" b="1" dirty="0" err="1" smtClean="0"/>
              <a:t>Daryanani</a:t>
            </a:r>
            <a:r>
              <a:rPr lang="en-GB" altLang="en-US" sz="2800" b="1" dirty="0" smtClean="0"/>
              <a:t> et al, (2001)</a:t>
            </a:r>
          </a:p>
          <a:p>
            <a:pPr lvl="1">
              <a:lnSpc>
                <a:spcPct val="120000"/>
              </a:lnSpc>
            </a:pPr>
            <a:r>
              <a:rPr lang="en-GB" altLang="en-US" dirty="0"/>
              <a:t>Pathways into, &amp; accessibility of, Child &amp; Adolescent Mental Health Services are highly ethnically, culturally &amp; socially determined</a:t>
            </a:r>
            <a:endParaRPr lang="en-GB" dirty="0"/>
          </a:p>
        </p:txBody>
      </p:sp>
    </p:spTree>
    <p:extLst>
      <p:ext uri="{BB962C8B-B14F-4D97-AF65-F5344CB8AC3E}">
        <p14:creationId xmlns:p14="http://schemas.microsoft.com/office/powerpoint/2010/main" val="109694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Race, Ethnicity &amp; Culture</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sz="2800" b="1" dirty="0" smtClean="0"/>
              <a:t>Race</a:t>
            </a:r>
          </a:p>
          <a:p>
            <a:pPr lvl="1">
              <a:lnSpc>
                <a:spcPct val="120000"/>
              </a:lnSpc>
            </a:pPr>
            <a:r>
              <a:rPr lang="en-GB" altLang="en-US" dirty="0"/>
              <a:t>A person’s biological inheritance</a:t>
            </a:r>
          </a:p>
          <a:p>
            <a:pPr>
              <a:lnSpc>
                <a:spcPct val="120000"/>
              </a:lnSpc>
            </a:pPr>
            <a:r>
              <a:rPr lang="en-GB" altLang="en-US" sz="2800" b="1" dirty="0" smtClean="0"/>
              <a:t>Ethnicity</a:t>
            </a:r>
          </a:p>
          <a:p>
            <a:pPr lvl="1">
              <a:lnSpc>
                <a:spcPct val="120000"/>
              </a:lnSpc>
            </a:pPr>
            <a:r>
              <a:rPr lang="en-GB" altLang="en-US" dirty="0"/>
              <a:t>The way a person thinks about that biological inheritance</a:t>
            </a:r>
          </a:p>
          <a:p>
            <a:pPr>
              <a:lnSpc>
                <a:spcPct val="120000"/>
              </a:lnSpc>
            </a:pPr>
            <a:r>
              <a:rPr lang="en-GB" altLang="en-US" sz="2800" b="1" dirty="0" smtClean="0"/>
              <a:t>Culture</a:t>
            </a:r>
          </a:p>
          <a:p>
            <a:pPr lvl="1">
              <a:lnSpc>
                <a:spcPct val="120000"/>
              </a:lnSpc>
            </a:pPr>
            <a:r>
              <a:rPr lang="en-GB" altLang="en-US" dirty="0"/>
              <a:t>The social network within which </a:t>
            </a:r>
            <a:r>
              <a:rPr lang="en-GB" altLang="en-US" dirty="0" err="1" smtClean="0"/>
              <a:t>converstions</a:t>
            </a:r>
            <a:r>
              <a:rPr lang="en-GB" altLang="en-US" dirty="0" smtClean="0"/>
              <a:t> </a:t>
            </a:r>
            <a:r>
              <a:rPr lang="en-GB" altLang="en-US" dirty="0"/>
              <a:t>about race &amp; ethnicity evolve</a:t>
            </a:r>
          </a:p>
          <a:p>
            <a:endParaRPr lang="en-GB" dirty="0"/>
          </a:p>
        </p:txBody>
      </p:sp>
    </p:spTree>
    <p:extLst>
      <p:ext uri="{BB962C8B-B14F-4D97-AF65-F5344CB8AC3E}">
        <p14:creationId xmlns:p14="http://schemas.microsoft.com/office/powerpoint/2010/main" val="216944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err="1" smtClean="0">
                <a:effectLst>
                  <a:outerShdw blurRad="38100" dist="38100" dir="2700000" algn="tl">
                    <a:srgbClr val="C0C0C0"/>
                  </a:outerShdw>
                </a:effectLst>
              </a:rPr>
              <a:t>Daryanani</a:t>
            </a:r>
            <a:r>
              <a:rPr lang="en-GB" altLang="en-US" dirty="0" smtClean="0">
                <a:effectLst>
                  <a:outerShdw blurRad="38100" dist="38100" dir="2700000" algn="tl">
                    <a:srgbClr val="C0C0C0"/>
                  </a:outerShdw>
                </a:effectLst>
              </a:rPr>
              <a:t> </a:t>
            </a:r>
            <a:r>
              <a:rPr lang="en-GB" altLang="en-US" dirty="0" smtClean="0">
                <a:effectLst>
                  <a:outerShdw blurRad="38100" dist="38100" dir="2700000" algn="tl">
                    <a:srgbClr val="C0C0C0"/>
                  </a:outerShdw>
                </a:effectLst>
              </a:rPr>
              <a:t>et. al</a:t>
            </a:r>
            <a:r>
              <a:rPr lang="en-GB" altLang="en-US" dirty="0" smtClean="0">
                <a:effectLst>
                  <a:outerShdw blurRad="38100" dist="38100" dir="2700000" algn="tl">
                    <a:srgbClr val="C0C0C0"/>
                  </a:outerShdw>
                </a:effectLst>
              </a:rPr>
              <a:t>, </a:t>
            </a:r>
            <a:r>
              <a:rPr lang="en-GB" altLang="en-US" dirty="0" smtClean="0">
                <a:effectLst>
                  <a:outerShdw blurRad="38100" dist="38100" dir="2700000" algn="tl">
                    <a:srgbClr val="C0C0C0"/>
                  </a:outerShdw>
                </a:effectLst>
              </a:rPr>
              <a:t>(2001)</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dirty="0" smtClean="0"/>
              <a:t>1,117 children referred to local Child &amp; Adolescent Mental Health Service over a period of one year</a:t>
            </a:r>
          </a:p>
          <a:p>
            <a:pPr>
              <a:lnSpc>
                <a:spcPct val="120000"/>
              </a:lnSpc>
            </a:pPr>
            <a:r>
              <a:rPr lang="en-GB" altLang="en-US" dirty="0" smtClean="0"/>
              <a:t>113 (10%) did not attend any appointments</a:t>
            </a:r>
          </a:p>
          <a:p>
            <a:pPr>
              <a:lnSpc>
                <a:spcPct val="120000"/>
              </a:lnSpc>
            </a:pPr>
            <a:r>
              <a:rPr lang="en-GB" altLang="en-US" dirty="0" smtClean="0"/>
              <a:t>348 (31%) remained open</a:t>
            </a:r>
          </a:p>
          <a:p>
            <a:pPr>
              <a:lnSpc>
                <a:spcPct val="120000"/>
              </a:lnSpc>
            </a:pPr>
            <a:r>
              <a:rPr lang="en-GB" altLang="en-US" dirty="0" smtClean="0"/>
              <a:t>423 (38%) were seen and subsequently closed</a:t>
            </a:r>
          </a:p>
          <a:p>
            <a:pPr>
              <a:lnSpc>
                <a:spcPct val="120000"/>
              </a:lnSpc>
            </a:pPr>
            <a:r>
              <a:rPr lang="en-GB" altLang="en-US" dirty="0" smtClean="0"/>
              <a:t>Non recording of ethnic origin data significantly greater for families who failed to attend</a:t>
            </a:r>
          </a:p>
          <a:p>
            <a:endParaRPr lang="en-GB" dirty="0"/>
          </a:p>
        </p:txBody>
      </p:sp>
    </p:spTree>
    <p:extLst>
      <p:ext uri="{BB962C8B-B14F-4D97-AF65-F5344CB8AC3E}">
        <p14:creationId xmlns:p14="http://schemas.microsoft.com/office/powerpoint/2010/main" val="738144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ffectLst>
                  <a:outerShdw blurRad="38100" dist="38100" dir="2700000" algn="tl">
                    <a:srgbClr val="C0C0C0"/>
                  </a:outerShdw>
                </a:effectLst>
              </a:rPr>
              <a:t>Statistically Significant Referral Tendencies</a:t>
            </a:r>
            <a:endParaRPr lang="en-GB" dirty="0"/>
          </a:p>
        </p:txBody>
      </p:sp>
      <p:sp>
        <p:nvSpPr>
          <p:cNvPr id="3" name="Content Placeholder 2"/>
          <p:cNvSpPr>
            <a:spLocks noGrp="1"/>
          </p:cNvSpPr>
          <p:nvPr>
            <p:ph idx="1"/>
          </p:nvPr>
        </p:nvSpPr>
        <p:spPr/>
        <p:txBody>
          <a:bodyPr>
            <a:normAutofit/>
          </a:bodyPr>
          <a:lstStyle/>
          <a:p>
            <a:pPr>
              <a:lnSpc>
                <a:spcPct val="190000"/>
              </a:lnSpc>
            </a:pPr>
            <a:r>
              <a:rPr lang="en-GB" altLang="en-US" dirty="0" smtClean="0"/>
              <a:t>Over referral of White children by General Practitioners</a:t>
            </a:r>
          </a:p>
          <a:p>
            <a:pPr>
              <a:lnSpc>
                <a:spcPct val="190000"/>
              </a:lnSpc>
            </a:pPr>
            <a:r>
              <a:rPr lang="en-GB" altLang="en-US" dirty="0" smtClean="0"/>
              <a:t>Over referral of Black &amp; South Asian children by Specialist Doctors</a:t>
            </a:r>
          </a:p>
          <a:p>
            <a:pPr>
              <a:lnSpc>
                <a:spcPct val="190000"/>
              </a:lnSpc>
            </a:pPr>
            <a:r>
              <a:rPr lang="en-GB" altLang="en-US" dirty="0" smtClean="0"/>
              <a:t>Over referral of Black children by Education Services</a:t>
            </a:r>
          </a:p>
          <a:p>
            <a:pPr>
              <a:lnSpc>
                <a:spcPct val="190000"/>
              </a:lnSpc>
            </a:pPr>
            <a:r>
              <a:rPr lang="en-GB" altLang="en-US" dirty="0" smtClean="0"/>
              <a:t>Over referral of Mixed Race children by Social Services</a:t>
            </a:r>
          </a:p>
          <a:p>
            <a:pPr>
              <a:lnSpc>
                <a:spcPct val="190000"/>
              </a:lnSpc>
            </a:pPr>
            <a:r>
              <a:rPr lang="en-GB" altLang="en-US" dirty="0" smtClean="0"/>
              <a:t>No relationship between problem type &amp; referral tendencies</a:t>
            </a:r>
          </a:p>
          <a:p>
            <a:endParaRPr lang="en-GB" dirty="0"/>
          </a:p>
        </p:txBody>
      </p:sp>
    </p:spTree>
    <p:extLst>
      <p:ext uri="{BB962C8B-B14F-4D97-AF65-F5344CB8AC3E}">
        <p14:creationId xmlns:p14="http://schemas.microsoft.com/office/powerpoint/2010/main" val="1185297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Implications</a:t>
            </a:r>
            <a:endParaRPr lang="en-GB" dirty="0"/>
          </a:p>
        </p:txBody>
      </p:sp>
      <p:sp>
        <p:nvSpPr>
          <p:cNvPr id="3" name="Content Placeholder 2"/>
          <p:cNvSpPr>
            <a:spLocks noGrp="1"/>
          </p:cNvSpPr>
          <p:nvPr>
            <p:ph idx="1"/>
          </p:nvPr>
        </p:nvSpPr>
        <p:spPr/>
        <p:txBody>
          <a:bodyPr>
            <a:normAutofit/>
          </a:bodyPr>
          <a:lstStyle/>
          <a:p>
            <a:pPr>
              <a:lnSpc>
                <a:spcPct val="140000"/>
              </a:lnSpc>
            </a:pPr>
            <a:r>
              <a:rPr lang="en-GB" altLang="en-US" dirty="0" smtClean="0"/>
              <a:t>Significant biases operating in referral route according to ethnic background of child.</a:t>
            </a:r>
          </a:p>
          <a:p>
            <a:pPr>
              <a:lnSpc>
                <a:spcPct val="140000"/>
              </a:lnSpc>
            </a:pPr>
            <a:r>
              <a:rPr lang="en-GB" altLang="en-US" dirty="0" smtClean="0"/>
              <a:t>Problem of overlooking within-group cultural diversity</a:t>
            </a:r>
          </a:p>
          <a:p>
            <a:pPr>
              <a:lnSpc>
                <a:spcPct val="140000"/>
              </a:lnSpc>
            </a:pPr>
            <a:r>
              <a:rPr lang="en-GB" altLang="en-US" dirty="0" smtClean="0"/>
              <a:t>Nonetheless, even in ostensibly liberally-minded, educated, caring &amp; professional groups, skin colour remained the most influential immediate factor in assessing ethnic identity.</a:t>
            </a:r>
          </a:p>
          <a:p>
            <a:pPr>
              <a:lnSpc>
                <a:spcPct val="140000"/>
              </a:lnSpc>
            </a:pPr>
            <a:r>
              <a:rPr lang="en-GB" altLang="en-US" dirty="0" smtClean="0"/>
              <a:t>In 1994 “Black-Caribbean” pupils accounted for only 1.1% of the school population but formed 7.3% of those permanently excluded.</a:t>
            </a:r>
          </a:p>
          <a:p>
            <a:endParaRPr lang="en-GB" dirty="0"/>
          </a:p>
        </p:txBody>
      </p:sp>
    </p:spTree>
    <p:extLst>
      <p:ext uri="{BB962C8B-B14F-4D97-AF65-F5344CB8AC3E}">
        <p14:creationId xmlns:p14="http://schemas.microsoft.com/office/powerpoint/2010/main" val="4102313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The Psychological Context</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sz="2400" dirty="0" smtClean="0"/>
              <a:t>Cognitions as well as behaviours have a situational basis influenced by time, location &amp; company.</a:t>
            </a:r>
          </a:p>
          <a:p>
            <a:pPr>
              <a:lnSpc>
                <a:spcPct val="120000"/>
              </a:lnSpc>
            </a:pPr>
            <a:r>
              <a:rPr lang="en-GB" altLang="en-US" sz="2400" dirty="0" smtClean="0"/>
              <a:t>“It is not things themselves which disturb us but the view we take of them.” - </a:t>
            </a:r>
            <a:r>
              <a:rPr lang="en-GB" altLang="en-US" sz="2500" i="1" dirty="0" smtClean="0"/>
              <a:t>Epictetus</a:t>
            </a:r>
          </a:p>
          <a:p>
            <a:pPr>
              <a:lnSpc>
                <a:spcPct val="120000"/>
              </a:lnSpc>
            </a:pPr>
            <a:r>
              <a:rPr lang="en-GB" altLang="en-US" sz="2500" b="1" dirty="0" err="1" smtClean="0"/>
              <a:t>Atrributional</a:t>
            </a:r>
            <a:r>
              <a:rPr lang="en-GB" altLang="en-US" sz="2500" b="1" dirty="0" smtClean="0"/>
              <a:t> Style</a:t>
            </a:r>
            <a:r>
              <a:rPr lang="en-GB" altLang="en-US" sz="2500" dirty="0" smtClean="0"/>
              <a:t> – </a:t>
            </a:r>
            <a:r>
              <a:rPr lang="en-GB" altLang="en-US" sz="2500" i="1" dirty="0" smtClean="0"/>
              <a:t>Seligman</a:t>
            </a:r>
          </a:p>
          <a:p>
            <a:pPr lvl="1">
              <a:lnSpc>
                <a:spcPct val="120000"/>
              </a:lnSpc>
            </a:pPr>
            <a:r>
              <a:rPr lang="en-GB" altLang="en-US" sz="2500" i="1" dirty="0" smtClean="0"/>
              <a:t>Internal-external </a:t>
            </a:r>
            <a:r>
              <a:rPr lang="en-GB" altLang="en-US" sz="2500" dirty="0" smtClean="0"/>
              <a:t>dimension (“locus of control”)</a:t>
            </a:r>
          </a:p>
          <a:p>
            <a:pPr lvl="1">
              <a:lnSpc>
                <a:spcPct val="120000"/>
              </a:lnSpc>
            </a:pPr>
            <a:r>
              <a:rPr lang="en-GB" altLang="en-US" sz="2500" i="1" dirty="0" smtClean="0"/>
              <a:t>Global-specific</a:t>
            </a:r>
            <a:r>
              <a:rPr lang="en-GB" altLang="en-US" sz="2500" dirty="0" smtClean="0"/>
              <a:t> dimension (</a:t>
            </a:r>
            <a:r>
              <a:rPr lang="en-GB" altLang="en-US" sz="2500" dirty="0" err="1" smtClean="0"/>
              <a:t>situationality</a:t>
            </a:r>
            <a:r>
              <a:rPr lang="en-GB" altLang="en-US" sz="2500" dirty="0" smtClean="0"/>
              <a:t>)</a:t>
            </a:r>
          </a:p>
          <a:p>
            <a:pPr lvl="1">
              <a:lnSpc>
                <a:spcPct val="120000"/>
              </a:lnSpc>
            </a:pPr>
            <a:r>
              <a:rPr lang="en-GB" altLang="en-US" sz="2500" i="1" dirty="0" smtClean="0"/>
              <a:t>Stable-unstable</a:t>
            </a:r>
            <a:r>
              <a:rPr lang="en-GB" altLang="en-US" sz="2500" dirty="0" smtClean="0"/>
              <a:t> dimension (time)</a:t>
            </a:r>
          </a:p>
          <a:p>
            <a:pPr>
              <a:lnSpc>
                <a:spcPct val="120000"/>
              </a:lnSpc>
            </a:pPr>
            <a:r>
              <a:rPr lang="en-GB" altLang="en-US" sz="2500" dirty="0" smtClean="0"/>
              <a:t>Optimism scale</a:t>
            </a:r>
          </a:p>
          <a:p>
            <a:endParaRPr lang="en-GB" dirty="0"/>
          </a:p>
        </p:txBody>
      </p:sp>
    </p:spTree>
    <p:extLst>
      <p:ext uri="{BB962C8B-B14F-4D97-AF65-F5344CB8AC3E}">
        <p14:creationId xmlns:p14="http://schemas.microsoft.com/office/powerpoint/2010/main" val="1564117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ffectLst>
                  <a:outerShdw blurRad="38100" dist="38100" dir="2700000" algn="tl">
                    <a:srgbClr val="C0C0C0"/>
                  </a:outerShdw>
                </a:effectLst>
              </a:rPr>
              <a:t>Those scoring highest on Optimism Scale tend to be:</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dirty="0" smtClean="0"/>
              <a:t>More successful</a:t>
            </a:r>
          </a:p>
          <a:p>
            <a:pPr>
              <a:lnSpc>
                <a:spcPct val="120000"/>
              </a:lnSpc>
            </a:pPr>
            <a:r>
              <a:rPr lang="en-GB" altLang="en-US" dirty="0" smtClean="0"/>
              <a:t>Healthier</a:t>
            </a:r>
          </a:p>
          <a:p>
            <a:pPr>
              <a:lnSpc>
                <a:spcPct val="120000"/>
              </a:lnSpc>
            </a:pPr>
            <a:r>
              <a:rPr lang="en-GB" altLang="en-US" dirty="0" smtClean="0"/>
              <a:t>Improve under pressure</a:t>
            </a:r>
          </a:p>
          <a:p>
            <a:pPr>
              <a:lnSpc>
                <a:spcPct val="120000"/>
              </a:lnSpc>
            </a:pPr>
            <a:r>
              <a:rPr lang="en-GB" altLang="en-US" dirty="0" smtClean="0"/>
              <a:t>Endure stress better</a:t>
            </a:r>
          </a:p>
          <a:p>
            <a:pPr>
              <a:lnSpc>
                <a:spcPct val="120000"/>
              </a:lnSpc>
            </a:pPr>
            <a:r>
              <a:rPr lang="en-GB" altLang="en-US" dirty="0" smtClean="0"/>
              <a:t>Live longer</a:t>
            </a:r>
          </a:p>
          <a:p>
            <a:pPr>
              <a:lnSpc>
                <a:spcPct val="120000"/>
              </a:lnSpc>
            </a:pPr>
            <a:r>
              <a:rPr lang="en-GB" altLang="en-US" dirty="0" smtClean="0"/>
              <a:t>Importance of habitual patterns of subjective beliefs about the causes of events (“</a:t>
            </a:r>
            <a:r>
              <a:rPr lang="en-GB" altLang="en-US" b="1" i="1" dirty="0" smtClean="0"/>
              <a:t>explanatory style</a:t>
            </a:r>
            <a:r>
              <a:rPr lang="en-GB" altLang="en-US" dirty="0" smtClean="0"/>
              <a:t>”)</a:t>
            </a:r>
          </a:p>
          <a:p>
            <a:endParaRPr lang="en-GB" dirty="0"/>
          </a:p>
        </p:txBody>
      </p:sp>
    </p:spTree>
    <p:extLst>
      <p:ext uri="{BB962C8B-B14F-4D97-AF65-F5344CB8AC3E}">
        <p14:creationId xmlns:p14="http://schemas.microsoft.com/office/powerpoint/2010/main" val="2186303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Richards et. al, (2005, 2006)</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dirty="0" smtClean="0"/>
              <a:t>21 young people with Chronic Fatigue Syndrome &amp; their parents</a:t>
            </a:r>
          </a:p>
          <a:p>
            <a:pPr>
              <a:lnSpc>
                <a:spcPct val="120000"/>
              </a:lnSpc>
            </a:pPr>
            <a:r>
              <a:rPr lang="en-GB" altLang="en-US" dirty="0" smtClean="0"/>
              <a:t>Opinion regarding likely causes &amp; appropriate responses/treatments sought</a:t>
            </a:r>
          </a:p>
          <a:p>
            <a:pPr>
              <a:lnSpc>
                <a:spcPct val="120000"/>
              </a:lnSpc>
            </a:pPr>
            <a:r>
              <a:rPr lang="en-GB" altLang="en-US" dirty="0" smtClean="0"/>
              <a:t>Effort to expand understanding of young peoples’ and family’s beliefs &amp; responses rather than extrapolating simplistically from adult research data</a:t>
            </a:r>
          </a:p>
          <a:p>
            <a:endParaRPr lang="en-GB" dirty="0"/>
          </a:p>
        </p:txBody>
      </p:sp>
    </p:spTree>
    <p:extLst>
      <p:ext uri="{BB962C8B-B14F-4D97-AF65-F5344CB8AC3E}">
        <p14:creationId xmlns:p14="http://schemas.microsoft.com/office/powerpoint/2010/main" val="1187093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Causality Beliefs</a:t>
            </a:r>
            <a:endParaRPr lang="en-GB" dirty="0"/>
          </a:p>
        </p:txBody>
      </p:sp>
      <p:sp>
        <p:nvSpPr>
          <p:cNvPr id="3" name="Content Placeholder 2"/>
          <p:cNvSpPr>
            <a:spLocks noGrp="1"/>
          </p:cNvSpPr>
          <p:nvPr>
            <p:ph idx="1"/>
          </p:nvPr>
        </p:nvSpPr>
        <p:spPr/>
        <p:txBody>
          <a:bodyPr/>
          <a:lstStyle/>
          <a:p>
            <a:pPr>
              <a:lnSpc>
                <a:spcPct val="120000"/>
              </a:lnSpc>
            </a:pPr>
            <a:r>
              <a:rPr lang="en-GB" altLang="en-US" sz="2100" b="1" dirty="0" smtClean="0"/>
              <a:t>Physical</a:t>
            </a:r>
          </a:p>
          <a:p>
            <a:pPr lvl="1">
              <a:lnSpc>
                <a:spcPct val="120000"/>
              </a:lnSpc>
            </a:pPr>
            <a:r>
              <a:rPr lang="en-GB" altLang="en-US" sz="2100" dirty="0" smtClean="0"/>
              <a:t>Infection</a:t>
            </a:r>
          </a:p>
          <a:p>
            <a:pPr lvl="1">
              <a:lnSpc>
                <a:spcPct val="120000"/>
              </a:lnSpc>
            </a:pPr>
            <a:r>
              <a:rPr lang="en-GB" altLang="en-US" sz="2100" dirty="0" smtClean="0"/>
              <a:t>Disordered immune system</a:t>
            </a:r>
          </a:p>
          <a:p>
            <a:pPr lvl="1">
              <a:lnSpc>
                <a:spcPct val="120000"/>
              </a:lnSpc>
            </a:pPr>
            <a:r>
              <a:rPr lang="en-GB" altLang="en-US" sz="2100" dirty="0" smtClean="0"/>
              <a:t>Recurrent minor illnesses</a:t>
            </a:r>
          </a:p>
          <a:p>
            <a:pPr lvl="1">
              <a:lnSpc>
                <a:spcPct val="120000"/>
              </a:lnSpc>
            </a:pPr>
            <a:r>
              <a:rPr lang="en-GB" altLang="en-US" sz="2100" dirty="0" smtClean="0"/>
              <a:t>Environmental toxins</a:t>
            </a:r>
          </a:p>
          <a:p>
            <a:pPr lvl="1">
              <a:lnSpc>
                <a:spcPct val="120000"/>
              </a:lnSpc>
            </a:pPr>
            <a:r>
              <a:rPr lang="en-GB" altLang="en-US" sz="2100" dirty="0" smtClean="0"/>
              <a:t>Dietary</a:t>
            </a:r>
          </a:p>
          <a:p>
            <a:pPr>
              <a:lnSpc>
                <a:spcPct val="120000"/>
              </a:lnSpc>
            </a:pPr>
            <a:r>
              <a:rPr lang="en-GB" altLang="en-US" sz="2100" b="1" dirty="0" smtClean="0"/>
              <a:t>Psychosocial</a:t>
            </a:r>
          </a:p>
          <a:p>
            <a:pPr lvl="1">
              <a:lnSpc>
                <a:spcPct val="120000"/>
              </a:lnSpc>
            </a:pPr>
            <a:r>
              <a:rPr lang="en-GB" altLang="en-US" sz="2100" dirty="0" smtClean="0"/>
              <a:t>Family stresses</a:t>
            </a:r>
          </a:p>
          <a:p>
            <a:pPr lvl="1">
              <a:lnSpc>
                <a:spcPct val="120000"/>
              </a:lnSpc>
            </a:pPr>
            <a:r>
              <a:rPr lang="en-GB" altLang="en-US" sz="2100" dirty="0" smtClean="0"/>
              <a:t>Educational stresses</a:t>
            </a:r>
          </a:p>
          <a:p>
            <a:endParaRPr lang="en-GB" dirty="0"/>
          </a:p>
        </p:txBody>
      </p:sp>
    </p:spTree>
    <p:extLst>
      <p:ext uri="{BB962C8B-B14F-4D97-AF65-F5344CB8AC3E}">
        <p14:creationId xmlns:p14="http://schemas.microsoft.com/office/powerpoint/2010/main" val="263310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Treatment &amp; Management Beliefs</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b="1" dirty="0" smtClean="0"/>
              <a:t>Do less</a:t>
            </a:r>
          </a:p>
          <a:p>
            <a:pPr>
              <a:lnSpc>
                <a:spcPct val="120000"/>
              </a:lnSpc>
            </a:pPr>
            <a:r>
              <a:rPr lang="en-GB" altLang="en-US" b="1" dirty="0" smtClean="0"/>
              <a:t>Avoid exercise</a:t>
            </a:r>
          </a:p>
          <a:p>
            <a:pPr>
              <a:lnSpc>
                <a:spcPct val="120000"/>
              </a:lnSpc>
            </a:pPr>
            <a:r>
              <a:rPr lang="en-GB" altLang="en-US" b="1" dirty="0" smtClean="0"/>
              <a:t>Rest</a:t>
            </a:r>
          </a:p>
          <a:p>
            <a:pPr>
              <a:lnSpc>
                <a:spcPct val="120000"/>
              </a:lnSpc>
            </a:pPr>
            <a:r>
              <a:rPr lang="en-GB" altLang="en-US" b="1" dirty="0" smtClean="0"/>
              <a:t>Avoid academic work</a:t>
            </a:r>
          </a:p>
          <a:p>
            <a:pPr>
              <a:lnSpc>
                <a:spcPct val="120000"/>
              </a:lnSpc>
            </a:pPr>
            <a:r>
              <a:rPr lang="en-GB" altLang="en-US" b="1" dirty="0" smtClean="0"/>
              <a:t>Exercise more &amp; do more</a:t>
            </a:r>
          </a:p>
          <a:p>
            <a:pPr>
              <a:lnSpc>
                <a:spcPct val="120000"/>
              </a:lnSpc>
            </a:pPr>
            <a:r>
              <a:rPr lang="en-GB" altLang="en-US" b="1" dirty="0" smtClean="0"/>
              <a:t>“The exploration of a patient’s biography is an important strategy in establishing a successful working relationship.”</a:t>
            </a:r>
            <a:endParaRPr lang="en-GB" altLang="en-US" dirty="0" smtClean="0"/>
          </a:p>
          <a:p>
            <a:endParaRPr lang="en-GB" dirty="0"/>
          </a:p>
        </p:txBody>
      </p:sp>
    </p:spTree>
    <p:extLst>
      <p:ext uri="{BB962C8B-B14F-4D97-AF65-F5344CB8AC3E}">
        <p14:creationId xmlns:p14="http://schemas.microsoft.com/office/powerpoint/2010/main" val="2254797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Influences on development</a:t>
            </a:r>
            <a:endParaRPr lang="en-GB" dirty="0"/>
          </a:p>
        </p:txBody>
      </p:sp>
      <p:sp>
        <p:nvSpPr>
          <p:cNvPr id="3" name="Content Placeholder 2"/>
          <p:cNvSpPr>
            <a:spLocks noGrp="1"/>
          </p:cNvSpPr>
          <p:nvPr>
            <p:ph idx="1"/>
          </p:nvPr>
        </p:nvSpPr>
        <p:spPr/>
        <p:txBody>
          <a:bodyPr>
            <a:normAutofit lnSpcReduction="10000"/>
          </a:bodyPr>
          <a:lstStyle/>
          <a:p>
            <a:pPr>
              <a:lnSpc>
                <a:spcPct val="110000"/>
              </a:lnSpc>
            </a:pPr>
            <a:r>
              <a:rPr lang="en-GB" altLang="en-US" sz="1800" dirty="0" smtClean="0"/>
              <a:t>Constitutional</a:t>
            </a:r>
          </a:p>
          <a:p>
            <a:pPr lvl="1">
              <a:lnSpc>
                <a:spcPct val="110000"/>
              </a:lnSpc>
            </a:pPr>
            <a:r>
              <a:rPr lang="en-GB" altLang="en-US" sz="1400" dirty="0" smtClean="0"/>
              <a:t>Temperamental</a:t>
            </a:r>
          </a:p>
          <a:p>
            <a:pPr lvl="1">
              <a:lnSpc>
                <a:spcPct val="110000"/>
              </a:lnSpc>
            </a:pPr>
            <a:r>
              <a:rPr lang="en-GB" altLang="en-US" sz="1400" dirty="0" smtClean="0"/>
              <a:t>cognitive appraisal</a:t>
            </a:r>
          </a:p>
          <a:p>
            <a:pPr>
              <a:lnSpc>
                <a:spcPct val="110000"/>
              </a:lnSpc>
            </a:pPr>
            <a:r>
              <a:rPr lang="en-GB" altLang="en-US" sz="1800" dirty="0" smtClean="0"/>
              <a:t>Parental</a:t>
            </a:r>
          </a:p>
          <a:p>
            <a:pPr lvl="1">
              <a:lnSpc>
                <a:spcPct val="110000"/>
              </a:lnSpc>
            </a:pPr>
            <a:r>
              <a:rPr lang="en-GB" altLang="en-US" sz="1400" dirty="0" smtClean="0"/>
              <a:t>Individually</a:t>
            </a:r>
          </a:p>
          <a:p>
            <a:pPr lvl="1">
              <a:lnSpc>
                <a:spcPct val="110000"/>
              </a:lnSpc>
            </a:pPr>
            <a:r>
              <a:rPr lang="en-GB" altLang="en-US" sz="1400" dirty="0" smtClean="0"/>
              <a:t>Together</a:t>
            </a:r>
          </a:p>
          <a:p>
            <a:pPr>
              <a:lnSpc>
                <a:spcPct val="110000"/>
              </a:lnSpc>
            </a:pPr>
            <a:r>
              <a:rPr lang="en-GB" altLang="en-US" sz="1800" dirty="0" smtClean="0"/>
              <a:t>Siblings</a:t>
            </a:r>
          </a:p>
          <a:p>
            <a:pPr>
              <a:lnSpc>
                <a:spcPct val="110000"/>
              </a:lnSpc>
            </a:pPr>
            <a:r>
              <a:rPr lang="en-GB" altLang="en-US" sz="1800" dirty="0" smtClean="0"/>
              <a:t>Family as a whole unit/system</a:t>
            </a:r>
          </a:p>
          <a:p>
            <a:pPr>
              <a:lnSpc>
                <a:spcPct val="110000"/>
              </a:lnSpc>
            </a:pPr>
            <a:r>
              <a:rPr lang="en-GB" altLang="en-US" sz="1800" dirty="0" smtClean="0"/>
              <a:t>Friends</a:t>
            </a:r>
          </a:p>
          <a:p>
            <a:pPr>
              <a:lnSpc>
                <a:spcPct val="110000"/>
              </a:lnSpc>
            </a:pPr>
            <a:r>
              <a:rPr lang="en-GB" altLang="en-US" sz="1800" dirty="0" smtClean="0"/>
              <a:t>School</a:t>
            </a:r>
          </a:p>
          <a:p>
            <a:pPr>
              <a:lnSpc>
                <a:spcPct val="110000"/>
              </a:lnSpc>
            </a:pPr>
            <a:r>
              <a:rPr lang="en-GB" altLang="en-US" sz="1800" dirty="0" smtClean="0"/>
              <a:t>Community</a:t>
            </a:r>
          </a:p>
          <a:p>
            <a:pPr>
              <a:lnSpc>
                <a:spcPct val="110000"/>
              </a:lnSpc>
            </a:pPr>
            <a:r>
              <a:rPr lang="en-GB" altLang="en-US" sz="1800" dirty="0" smtClean="0"/>
              <a:t>Society</a:t>
            </a:r>
          </a:p>
          <a:p>
            <a:pPr>
              <a:lnSpc>
                <a:spcPct val="110000"/>
              </a:lnSpc>
            </a:pPr>
            <a:r>
              <a:rPr lang="en-GB" altLang="en-US" sz="1800" dirty="0" smtClean="0"/>
              <a:t>Culture, race, </a:t>
            </a:r>
            <a:r>
              <a:rPr lang="en-GB" altLang="en-US" sz="1800" dirty="0" smtClean="0"/>
              <a:t>ethnicity</a:t>
            </a:r>
            <a:r>
              <a:rPr lang="en-GB" altLang="en-US" sz="1800" dirty="0" smtClean="0"/>
              <a:t>, religion</a:t>
            </a:r>
          </a:p>
          <a:p>
            <a:pPr>
              <a:lnSpc>
                <a:spcPct val="110000"/>
              </a:lnSpc>
            </a:pPr>
            <a:r>
              <a:rPr lang="en-GB" altLang="en-US" sz="1800" dirty="0" smtClean="0"/>
              <a:t>Personal experiences, their nature &amp; their temporal relationships to each other</a:t>
            </a:r>
          </a:p>
          <a:p>
            <a:endParaRPr lang="en-GB" dirty="0"/>
          </a:p>
        </p:txBody>
      </p:sp>
    </p:spTree>
    <p:extLst>
      <p:ext uri="{BB962C8B-B14F-4D97-AF65-F5344CB8AC3E}">
        <p14:creationId xmlns:p14="http://schemas.microsoft.com/office/powerpoint/2010/main" val="4034098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The Behavioural Context</a:t>
            </a:r>
            <a:endParaRPr lang="en-GB" dirty="0"/>
          </a:p>
        </p:txBody>
      </p:sp>
      <p:sp>
        <p:nvSpPr>
          <p:cNvPr id="3" name="Content Placeholder 2"/>
          <p:cNvSpPr>
            <a:spLocks noGrp="1"/>
          </p:cNvSpPr>
          <p:nvPr>
            <p:ph idx="1"/>
          </p:nvPr>
        </p:nvSpPr>
        <p:spPr/>
        <p:txBody>
          <a:bodyPr/>
          <a:lstStyle/>
          <a:p>
            <a:pPr>
              <a:lnSpc>
                <a:spcPct val="130000"/>
              </a:lnSpc>
            </a:pPr>
            <a:r>
              <a:rPr lang="en-GB" altLang="en-US" sz="2900" dirty="0" smtClean="0"/>
              <a:t>Common functions of behaviour</a:t>
            </a:r>
          </a:p>
          <a:p>
            <a:pPr lvl="1">
              <a:lnSpc>
                <a:spcPct val="130000"/>
              </a:lnSpc>
            </a:pPr>
            <a:r>
              <a:rPr lang="en-GB" altLang="en-US" dirty="0"/>
              <a:t>Attention seeking</a:t>
            </a:r>
          </a:p>
          <a:p>
            <a:pPr lvl="1">
              <a:lnSpc>
                <a:spcPct val="130000"/>
              </a:lnSpc>
            </a:pPr>
            <a:r>
              <a:rPr lang="en-GB" altLang="en-US" dirty="0"/>
              <a:t>Solitude seeking</a:t>
            </a:r>
          </a:p>
          <a:p>
            <a:pPr lvl="1">
              <a:lnSpc>
                <a:spcPct val="130000"/>
              </a:lnSpc>
            </a:pPr>
            <a:r>
              <a:rPr lang="en-GB" altLang="en-US" dirty="0"/>
              <a:t>Demand avoidance</a:t>
            </a:r>
          </a:p>
          <a:p>
            <a:pPr lvl="1">
              <a:lnSpc>
                <a:spcPct val="130000"/>
              </a:lnSpc>
            </a:pPr>
            <a:r>
              <a:rPr lang="en-GB" altLang="en-US" dirty="0"/>
              <a:t>Overstimulation</a:t>
            </a:r>
          </a:p>
          <a:p>
            <a:pPr lvl="1">
              <a:lnSpc>
                <a:spcPct val="130000"/>
              </a:lnSpc>
            </a:pPr>
            <a:r>
              <a:rPr lang="en-GB" altLang="en-US" dirty="0" err="1"/>
              <a:t>Understimulation</a:t>
            </a:r>
            <a:endParaRPr lang="en-GB" altLang="en-US" dirty="0"/>
          </a:p>
          <a:p>
            <a:pPr lvl="1">
              <a:lnSpc>
                <a:spcPct val="130000"/>
              </a:lnSpc>
            </a:pPr>
            <a:r>
              <a:rPr lang="en-GB" altLang="en-US" dirty="0"/>
              <a:t>Self-stimulation</a:t>
            </a:r>
          </a:p>
          <a:p>
            <a:endParaRPr lang="en-GB" dirty="0"/>
          </a:p>
        </p:txBody>
      </p:sp>
    </p:spTree>
    <p:extLst>
      <p:ext uri="{BB962C8B-B14F-4D97-AF65-F5344CB8AC3E}">
        <p14:creationId xmlns:p14="http://schemas.microsoft.com/office/powerpoint/2010/main" val="356445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ffectLst>
                  <a:outerShdw blurRad="38100" dist="38100" dir="2700000" algn="tl">
                    <a:srgbClr val="C0C0C0"/>
                  </a:outerShdw>
                </a:effectLst>
              </a:rPr>
              <a:t>What would a healthy way to be ill look like?</a:t>
            </a:r>
            <a:endParaRPr lang="en-GB" dirty="0"/>
          </a:p>
        </p:txBody>
      </p:sp>
      <p:sp>
        <p:nvSpPr>
          <p:cNvPr id="3" name="Content Placeholder 2"/>
          <p:cNvSpPr>
            <a:spLocks noGrp="1"/>
          </p:cNvSpPr>
          <p:nvPr>
            <p:ph idx="1"/>
          </p:nvPr>
        </p:nvSpPr>
        <p:spPr/>
        <p:txBody>
          <a:bodyPr/>
          <a:lstStyle/>
          <a:p>
            <a:r>
              <a:rPr lang="en-GB" dirty="0" smtClean="0"/>
              <a:t>In groups discuss.</a:t>
            </a:r>
            <a:endParaRPr lang="en-GB" dirty="0"/>
          </a:p>
        </p:txBody>
      </p:sp>
    </p:spTree>
    <p:extLst>
      <p:ext uri="{BB962C8B-B14F-4D97-AF65-F5344CB8AC3E}">
        <p14:creationId xmlns:p14="http://schemas.microsoft.com/office/powerpoint/2010/main" val="412899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ffectLst>
                  <a:outerShdw blurRad="38100" dist="38100" dir="2700000" algn="tl">
                    <a:srgbClr val="C0C0C0"/>
                  </a:outerShdw>
                </a:effectLst>
              </a:rPr>
              <a:t>What would a healthy way to be ill look like?</a:t>
            </a:r>
            <a:endParaRPr lang="en-GB" dirty="0"/>
          </a:p>
        </p:txBody>
      </p:sp>
      <p:sp>
        <p:nvSpPr>
          <p:cNvPr id="3" name="Content Placeholder 2"/>
          <p:cNvSpPr>
            <a:spLocks noGrp="1"/>
          </p:cNvSpPr>
          <p:nvPr>
            <p:ph idx="1"/>
          </p:nvPr>
        </p:nvSpPr>
        <p:spPr/>
        <p:txBody>
          <a:bodyPr>
            <a:normAutofit/>
          </a:bodyPr>
          <a:lstStyle/>
          <a:p>
            <a:pPr>
              <a:lnSpc>
                <a:spcPct val="120000"/>
              </a:lnSpc>
            </a:pPr>
            <a:r>
              <a:rPr lang="en-GB" altLang="en-US" dirty="0" smtClean="0"/>
              <a:t>Depends what we mean by “healthy”!</a:t>
            </a:r>
          </a:p>
          <a:p>
            <a:pPr>
              <a:lnSpc>
                <a:spcPct val="120000"/>
              </a:lnSpc>
            </a:pPr>
            <a:r>
              <a:rPr lang="en-GB" altLang="en-US" dirty="0" smtClean="0"/>
              <a:t>Minimising dysfunction &amp; disability</a:t>
            </a:r>
          </a:p>
          <a:p>
            <a:pPr>
              <a:lnSpc>
                <a:spcPct val="120000"/>
              </a:lnSpc>
            </a:pPr>
            <a:r>
              <a:rPr lang="en-GB" altLang="en-US" dirty="0" smtClean="0"/>
              <a:t>Maximising personal potential &amp; quality of life</a:t>
            </a:r>
          </a:p>
          <a:p>
            <a:pPr>
              <a:lnSpc>
                <a:spcPct val="120000"/>
              </a:lnSpc>
            </a:pPr>
            <a:r>
              <a:rPr lang="en-GB" altLang="en-US" dirty="0" smtClean="0"/>
              <a:t>Promoting rapid &amp; complete recovery</a:t>
            </a:r>
          </a:p>
          <a:p>
            <a:pPr>
              <a:lnSpc>
                <a:spcPct val="120000"/>
              </a:lnSpc>
            </a:pPr>
            <a:r>
              <a:rPr lang="en-GB" altLang="en-US" dirty="0" smtClean="0"/>
              <a:t>Acknowledging &amp; accepting need for help where appropriate while maintaining &amp; developing self-sufficiency &amp; resilience</a:t>
            </a:r>
          </a:p>
          <a:p>
            <a:pPr>
              <a:lnSpc>
                <a:spcPct val="120000"/>
              </a:lnSpc>
            </a:pPr>
            <a:r>
              <a:rPr lang="en-GB" altLang="en-US" dirty="0" smtClean="0"/>
              <a:t>Avoiding dependency</a:t>
            </a:r>
          </a:p>
          <a:p>
            <a:pPr>
              <a:lnSpc>
                <a:spcPct val="120000"/>
              </a:lnSpc>
            </a:pPr>
            <a:r>
              <a:rPr lang="en-GB" altLang="en-US" dirty="0" smtClean="0"/>
              <a:t>Maximising coping</a:t>
            </a:r>
          </a:p>
          <a:p>
            <a:endParaRPr lang="en-GB" dirty="0"/>
          </a:p>
        </p:txBody>
      </p:sp>
    </p:spTree>
    <p:extLst>
      <p:ext uri="{BB962C8B-B14F-4D97-AF65-F5344CB8AC3E}">
        <p14:creationId xmlns:p14="http://schemas.microsoft.com/office/powerpoint/2010/main" val="1428237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ffectLst>
                  <a:outerShdw blurRad="38100" dist="38100" dir="2700000" algn="tl">
                    <a:srgbClr val="C0C0C0"/>
                  </a:outerShdw>
                </a:effectLst>
              </a:rPr>
              <a:t>What we do to help?</a:t>
            </a:r>
            <a:endParaRPr lang="en-GB" dirty="0"/>
          </a:p>
        </p:txBody>
      </p:sp>
      <p:sp>
        <p:nvSpPr>
          <p:cNvPr id="3" name="Content Placeholder 2"/>
          <p:cNvSpPr>
            <a:spLocks noGrp="1"/>
          </p:cNvSpPr>
          <p:nvPr>
            <p:ph idx="1"/>
          </p:nvPr>
        </p:nvSpPr>
        <p:spPr/>
        <p:txBody>
          <a:bodyPr>
            <a:normAutofit/>
          </a:bodyPr>
          <a:lstStyle/>
          <a:p>
            <a:r>
              <a:rPr lang="en-GB" dirty="0" smtClean="0"/>
              <a:t>In groups </a:t>
            </a:r>
            <a:r>
              <a:rPr lang="en-GB" smtClean="0"/>
              <a:t>discuss what can we do to help?</a:t>
            </a:r>
            <a:endParaRPr lang="en-GB" dirty="0"/>
          </a:p>
        </p:txBody>
      </p:sp>
    </p:spTree>
    <p:extLst>
      <p:ext uri="{BB962C8B-B14F-4D97-AF65-F5344CB8AC3E}">
        <p14:creationId xmlns:p14="http://schemas.microsoft.com/office/powerpoint/2010/main" val="34493827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24</TotalTime>
  <Words>957</Words>
  <Application>Microsoft Office PowerPoint</Application>
  <PresentationFormat>On-screen Show (4:3)</PresentationFormat>
  <Paragraphs>137</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Adjacency</vt:lpstr>
      <vt:lpstr>Illness Behaviour</vt:lpstr>
      <vt:lpstr>Illness Behaviour</vt:lpstr>
      <vt:lpstr>Harding &amp; Taylor (2002)</vt:lpstr>
      <vt:lpstr>Illness Behaviour</vt:lpstr>
      <vt:lpstr>The Sick Role</vt:lpstr>
      <vt:lpstr>Benefits of The Sick Role</vt:lpstr>
      <vt:lpstr>Obligations of The Sick Role</vt:lpstr>
      <vt:lpstr>Factors influencing individual response to illness</vt:lpstr>
      <vt:lpstr>The Social Context</vt:lpstr>
      <vt:lpstr>Race, Ethnicity &amp; Culture</vt:lpstr>
      <vt:lpstr>Daryanani et. al, (2001)</vt:lpstr>
      <vt:lpstr>Statistically Significant Referral Tendencies</vt:lpstr>
      <vt:lpstr>Implications</vt:lpstr>
      <vt:lpstr>The Psychological Context</vt:lpstr>
      <vt:lpstr>Those scoring highest on Optimism Scale tend to be:</vt:lpstr>
      <vt:lpstr>Richards et. al, (2005, 2006)</vt:lpstr>
      <vt:lpstr>Causality Beliefs</vt:lpstr>
      <vt:lpstr>Treatment &amp; Management Beliefs</vt:lpstr>
      <vt:lpstr>Influences on development</vt:lpstr>
      <vt:lpstr>The Behavioural Context</vt:lpstr>
      <vt:lpstr>What would a healthy way to be ill look like?</vt:lpstr>
      <vt:lpstr>What would a healthy way to be ill look like?</vt:lpstr>
      <vt:lpstr>What we do to help?</vt:lpstr>
    </vt:vector>
  </TitlesOfParts>
  <Company>NPTC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Illness Behaviour</dc:title>
  <dc:creator>template</dc:creator>
  <cp:lastModifiedBy>Felicity</cp:lastModifiedBy>
  <cp:revision>4</cp:revision>
  <dcterms:created xsi:type="dcterms:W3CDTF">2014-02-20T10:59:42Z</dcterms:created>
  <dcterms:modified xsi:type="dcterms:W3CDTF">2016-02-03T10:04:46Z</dcterms:modified>
</cp:coreProperties>
</file>