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B1DF3C-1BF3-9DB1-3280-2BA10A42A5E0}" v="3346" dt="2026-07-10T22:47:28.877"/>
    <p1510:client id="{B9C8C7A9-E01A-6EFC-26AD-C24A4AE91383}" v="160" dt="2026-07-12T21:28:27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6F5F4F-6E88-43A6-B815-13178FFBE8E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E62E360-4560-42FD-811C-40093C11D474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70F95B05-D378-4F2B-8449-342C4F4E9422}" type="parTrans" cxnId="{BF68D0BE-59A6-432C-B10E-974D00EFF147}">
      <dgm:prSet/>
      <dgm:spPr/>
      <dgm:t>
        <a:bodyPr/>
        <a:lstStyle/>
        <a:p>
          <a:endParaRPr lang="en-US"/>
        </a:p>
      </dgm:t>
    </dgm:pt>
    <dgm:pt modelId="{E40E7865-F661-4640-BEC3-E87C846353FB}" type="sibTrans" cxnId="{BF68D0BE-59A6-432C-B10E-974D00EFF147}">
      <dgm:prSet/>
      <dgm:spPr/>
      <dgm:t>
        <a:bodyPr/>
        <a:lstStyle/>
        <a:p>
          <a:endParaRPr lang="en-US"/>
        </a:p>
      </dgm:t>
    </dgm:pt>
    <dgm:pt modelId="{D4640B0A-4C0F-4D0A-B301-BCD575CB9E98}">
      <dgm:prSet/>
      <dgm:spPr/>
      <dgm:t>
        <a:bodyPr/>
        <a:lstStyle/>
        <a:p>
          <a:r>
            <a:rPr lang="en-GB"/>
            <a:t>COMPANY BACKGROUND</a:t>
          </a:r>
          <a:endParaRPr lang="en-US"/>
        </a:p>
      </dgm:t>
    </dgm:pt>
    <dgm:pt modelId="{5B5E39CE-FAAC-40BA-84BA-E483D0777D9B}" type="parTrans" cxnId="{7478CE3A-21B5-476C-98AA-9E04A526872A}">
      <dgm:prSet/>
      <dgm:spPr/>
      <dgm:t>
        <a:bodyPr/>
        <a:lstStyle/>
        <a:p>
          <a:endParaRPr lang="en-US"/>
        </a:p>
      </dgm:t>
    </dgm:pt>
    <dgm:pt modelId="{BE793831-C705-4852-AE63-7D9AB51ABDEF}" type="sibTrans" cxnId="{7478CE3A-21B5-476C-98AA-9E04A526872A}">
      <dgm:prSet/>
      <dgm:spPr/>
      <dgm:t>
        <a:bodyPr/>
        <a:lstStyle/>
        <a:p>
          <a:endParaRPr lang="en-US"/>
        </a:p>
      </dgm:t>
    </dgm:pt>
    <dgm:pt modelId="{5F7FB410-7527-4585-AB69-DB7FDB3AF66A}">
      <dgm:prSet/>
      <dgm:spPr/>
      <dgm:t>
        <a:bodyPr/>
        <a:lstStyle/>
        <a:p>
          <a:r>
            <a:rPr lang="en-GB"/>
            <a:t>PROBLEM: Nature and Scope</a:t>
          </a:r>
          <a:endParaRPr lang="en-US"/>
        </a:p>
      </dgm:t>
    </dgm:pt>
    <dgm:pt modelId="{D70246FA-279E-4C84-83CB-C0153EC6E2F8}" type="parTrans" cxnId="{88CC111D-485A-4596-AA91-6F75F51452E8}">
      <dgm:prSet/>
      <dgm:spPr/>
      <dgm:t>
        <a:bodyPr/>
        <a:lstStyle/>
        <a:p>
          <a:endParaRPr lang="en-US"/>
        </a:p>
      </dgm:t>
    </dgm:pt>
    <dgm:pt modelId="{BE80092D-FC6C-4622-81D5-389F42FD7340}" type="sibTrans" cxnId="{88CC111D-485A-4596-AA91-6F75F51452E8}">
      <dgm:prSet/>
      <dgm:spPr/>
      <dgm:t>
        <a:bodyPr/>
        <a:lstStyle/>
        <a:p>
          <a:endParaRPr lang="en-US"/>
        </a:p>
      </dgm:t>
    </dgm:pt>
    <dgm:pt modelId="{0BCC5281-6CFA-4C1E-9C38-066602C1DBB1}">
      <dgm:prSet/>
      <dgm:spPr/>
      <dgm:t>
        <a:bodyPr/>
        <a:lstStyle/>
        <a:p>
          <a:r>
            <a:rPr lang="en-GB"/>
            <a:t>PESTLE ANALYSIS</a:t>
          </a:r>
          <a:endParaRPr lang="en-US"/>
        </a:p>
      </dgm:t>
    </dgm:pt>
    <dgm:pt modelId="{37B49E20-F0A7-4980-A091-47B2E4BFB00C}" type="parTrans" cxnId="{011850ED-7B09-4512-98B4-8755D779A9C2}">
      <dgm:prSet/>
      <dgm:spPr/>
      <dgm:t>
        <a:bodyPr/>
        <a:lstStyle/>
        <a:p>
          <a:endParaRPr lang="en-US"/>
        </a:p>
      </dgm:t>
    </dgm:pt>
    <dgm:pt modelId="{E19B3FFE-3CA4-4942-A325-198F4C99CA35}" type="sibTrans" cxnId="{011850ED-7B09-4512-98B4-8755D779A9C2}">
      <dgm:prSet/>
      <dgm:spPr/>
      <dgm:t>
        <a:bodyPr/>
        <a:lstStyle/>
        <a:p>
          <a:endParaRPr lang="en-US"/>
        </a:p>
      </dgm:t>
    </dgm:pt>
    <dgm:pt modelId="{9690E098-88F8-482F-9A8E-4288097A77C4}">
      <dgm:prSet/>
      <dgm:spPr/>
      <dgm:t>
        <a:bodyPr/>
        <a:lstStyle/>
        <a:p>
          <a:r>
            <a:rPr lang="en-GB"/>
            <a:t>CAUSE AND EFFECT ANALYSIS</a:t>
          </a:r>
          <a:endParaRPr lang="en-US"/>
        </a:p>
      </dgm:t>
    </dgm:pt>
    <dgm:pt modelId="{570EFBD7-2389-4F08-98AE-36A15A2381B9}" type="parTrans" cxnId="{397CB63E-294E-4BE9-A964-964863E949FC}">
      <dgm:prSet/>
      <dgm:spPr/>
      <dgm:t>
        <a:bodyPr/>
        <a:lstStyle/>
        <a:p>
          <a:endParaRPr lang="en-US"/>
        </a:p>
      </dgm:t>
    </dgm:pt>
    <dgm:pt modelId="{3D19776C-7033-4F5C-85DE-B6BD174C806C}" type="sibTrans" cxnId="{397CB63E-294E-4BE9-A964-964863E949FC}">
      <dgm:prSet/>
      <dgm:spPr/>
      <dgm:t>
        <a:bodyPr/>
        <a:lstStyle/>
        <a:p>
          <a:endParaRPr lang="en-US"/>
        </a:p>
      </dgm:t>
    </dgm:pt>
    <dgm:pt modelId="{471CF078-5D54-4B24-ADE7-3F44A5F460F8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6F32CEA8-315B-4811-9057-BC45D1A16176}" type="parTrans" cxnId="{E67F6E5B-EFC2-48FF-8D65-96906105E5BC}">
      <dgm:prSet/>
      <dgm:spPr/>
      <dgm:t>
        <a:bodyPr/>
        <a:lstStyle/>
        <a:p>
          <a:endParaRPr lang="en-US"/>
        </a:p>
      </dgm:t>
    </dgm:pt>
    <dgm:pt modelId="{649F6DEC-EE3B-460A-B55C-7BF72057ACDC}" type="sibTrans" cxnId="{E67F6E5B-EFC2-48FF-8D65-96906105E5BC}">
      <dgm:prSet/>
      <dgm:spPr/>
      <dgm:t>
        <a:bodyPr/>
        <a:lstStyle/>
        <a:p>
          <a:endParaRPr lang="en-US"/>
        </a:p>
      </dgm:t>
    </dgm:pt>
    <dgm:pt modelId="{E6E90C1B-F3AB-4A08-96DE-6906BA0FB016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61EB9020-042F-4E9E-B453-4370CFE28050}" type="parTrans" cxnId="{6BFD69D7-09C2-40A0-993F-9692980C7EE3}">
      <dgm:prSet/>
      <dgm:spPr/>
      <dgm:t>
        <a:bodyPr/>
        <a:lstStyle/>
        <a:p>
          <a:endParaRPr lang="en-US"/>
        </a:p>
      </dgm:t>
    </dgm:pt>
    <dgm:pt modelId="{27512AC2-10B4-4E11-9600-266AE95CE90E}" type="sibTrans" cxnId="{6BFD69D7-09C2-40A0-993F-9692980C7EE3}">
      <dgm:prSet/>
      <dgm:spPr/>
      <dgm:t>
        <a:bodyPr/>
        <a:lstStyle/>
        <a:p>
          <a:endParaRPr lang="en-US"/>
        </a:p>
      </dgm:t>
    </dgm:pt>
    <dgm:pt modelId="{EE2777F9-3272-4A54-AC5C-0508E488F36E}" type="pres">
      <dgm:prSet presAssocID="{316F5F4F-6E88-43A6-B815-13178FFBE8EF}" presName="linear" presStyleCnt="0">
        <dgm:presLayoutVars>
          <dgm:animLvl val="lvl"/>
          <dgm:resizeHandles val="exact"/>
        </dgm:presLayoutVars>
      </dgm:prSet>
      <dgm:spPr/>
    </dgm:pt>
    <dgm:pt modelId="{BF791EAA-CB21-4AC5-8F02-8843ECD7B9AA}" type="pres">
      <dgm:prSet presAssocID="{5E62E360-4560-42FD-811C-40093C11D47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E60597A-AF74-4DDD-A479-9ADC9ECF9AA9}" type="pres">
      <dgm:prSet presAssocID="{E40E7865-F661-4640-BEC3-E87C846353FB}" presName="spacer" presStyleCnt="0"/>
      <dgm:spPr/>
    </dgm:pt>
    <dgm:pt modelId="{E945A7AC-7850-4945-AD11-A838B0CF6421}" type="pres">
      <dgm:prSet presAssocID="{D4640B0A-4C0F-4D0A-B301-BCD575CB9E9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A2D1A9E-70FE-4231-9B39-61A6DA80A3EA}" type="pres">
      <dgm:prSet presAssocID="{BE793831-C705-4852-AE63-7D9AB51ABDEF}" presName="spacer" presStyleCnt="0"/>
      <dgm:spPr/>
    </dgm:pt>
    <dgm:pt modelId="{EAC9E4ED-38A8-42DC-8258-D77E74434905}" type="pres">
      <dgm:prSet presAssocID="{5F7FB410-7527-4585-AB69-DB7FDB3AF66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8A274F4-5378-45AE-8D52-5EBE5AA83D70}" type="pres">
      <dgm:prSet presAssocID="{BE80092D-FC6C-4622-81D5-389F42FD7340}" presName="spacer" presStyleCnt="0"/>
      <dgm:spPr/>
    </dgm:pt>
    <dgm:pt modelId="{FCF72678-03C2-4947-8503-15A2225E07CC}" type="pres">
      <dgm:prSet presAssocID="{0BCC5281-6CFA-4C1E-9C38-066602C1DBB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C656180-3BE8-4807-A936-581432501A7F}" type="pres">
      <dgm:prSet presAssocID="{E19B3FFE-3CA4-4942-A325-198F4C99CA35}" presName="spacer" presStyleCnt="0"/>
      <dgm:spPr/>
    </dgm:pt>
    <dgm:pt modelId="{AD34F637-CBE3-4B71-A43F-B4ABD8D11777}" type="pres">
      <dgm:prSet presAssocID="{9690E098-88F8-482F-9A8E-4288097A77C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53465C2-9AE7-40F2-97B0-31D641024C7F}" type="pres">
      <dgm:prSet presAssocID="{3D19776C-7033-4F5C-85DE-B6BD174C806C}" presName="spacer" presStyleCnt="0"/>
      <dgm:spPr/>
    </dgm:pt>
    <dgm:pt modelId="{ED62CC03-9972-48AF-8923-083B5126D51E}" type="pres">
      <dgm:prSet presAssocID="{471CF078-5D54-4B24-ADE7-3F44A5F460F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8179BBD-890B-43FA-8D19-7F13A646B141}" type="pres">
      <dgm:prSet presAssocID="{649F6DEC-EE3B-460A-B55C-7BF72057ACDC}" presName="spacer" presStyleCnt="0"/>
      <dgm:spPr/>
    </dgm:pt>
    <dgm:pt modelId="{8B09CCBB-FE74-47BD-9FF2-5C3708FCF96C}" type="pres">
      <dgm:prSet presAssocID="{E6E90C1B-F3AB-4A08-96DE-6906BA0FB01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8CC111D-485A-4596-AA91-6F75F51452E8}" srcId="{316F5F4F-6E88-43A6-B815-13178FFBE8EF}" destId="{5F7FB410-7527-4585-AB69-DB7FDB3AF66A}" srcOrd="2" destOrd="0" parTransId="{D70246FA-279E-4C84-83CB-C0153EC6E2F8}" sibTransId="{BE80092D-FC6C-4622-81D5-389F42FD7340}"/>
    <dgm:cxn modelId="{F71A0335-13A0-4107-9A53-8100A4463EE2}" type="presOf" srcId="{0BCC5281-6CFA-4C1E-9C38-066602C1DBB1}" destId="{FCF72678-03C2-4947-8503-15A2225E07CC}" srcOrd="0" destOrd="0" presId="urn:microsoft.com/office/officeart/2005/8/layout/vList2"/>
    <dgm:cxn modelId="{7478CE3A-21B5-476C-98AA-9E04A526872A}" srcId="{316F5F4F-6E88-43A6-B815-13178FFBE8EF}" destId="{D4640B0A-4C0F-4D0A-B301-BCD575CB9E98}" srcOrd="1" destOrd="0" parTransId="{5B5E39CE-FAAC-40BA-84BA-E483D0777D9B}" sibTransId="{BE793831-C705-4852-AE63-7D9AB51ABDEF}"/>
    <dgm:cxn modelId="{397CB63E-294E-4BE9-A964-964863E949FC}" srcId="{316F5F4F-6E88-43A6-B815-13178FFBE8EF}" destId="{9690E098-88F8-482F-9A8E-4288097A77C4}" srcOrd="4" destOrd="0" parTransId="{570EFBD7-2389-4F08-98AE-36A15A2381B9}" sibTransId="{3D19776C-7033-4F5C-85DE-B6BD174C806C}"/>
    <dgm:cxn modelId="{E67F6E5B-EFC2-48FF-8D65-96906105E5BC}" srcId="{316F5F4F-6E88-43A6-B815-13178FFBE8EF}" destId="{471CF078-5D54-4B24-ADE7-3F44A5F460F8}" srcOrd="5" destOrd="0" parTransId="{6F32CEA8-315B-4811-9057-BC45D1A16176}" sibTransId="{649F6DEC-EE3B-460A-B55C-7BF72057ACDC}"/>
    <dgm:cxn modelId="{27267968-2748-4398-8885-2FE5CF6104D3}" type="presOf" srcId="{5F7FB410-7527-4585-AB69-DB7FDB3AF66A}" destId="{EAC9E4ED-38A8-42DC-8258-D77E74434905}" srcOrd="0" destOrd="0" presId="urn:microsoft.com/office/officeart/2005/8/layout/vList2"/>
    <dgm:cxn modelId="{F47A3A6B-78A9-4FC8-B049-0DBB306FFD51}" type="presOf" srcId="{5E62E360-4560-42FD-811C-40093C11D474}" destId="{BF791EAA-CB21-4AC5-8F02-8843ECD7B9AA}" srcOrd="0" destOrd="0" presId="urn:microsoft.com/office/officeart/2005/8/layout/vList2"/>
    <dgm:cxn modelId="{C361C696-1A74-4497-A90B-7C10288DE17C}" type="presOf" srcId="{D4640B0A-4C0F-4D0A-B301-BCD575CB9E98}" destId="{E945A7AC-7850-4945-AD11-A838B0CF6421}" srcOrd="0" destOrd="0" presId="urn:microsoft.com/office/officeart/2005/8/layout/vList2"/>
    <dgm:cxn modelId="{170C029D-5F84-4ECF-8E6A-532A3DD3642F}" type="presOf" srcId="{9690E098-88F8-482F-9A8E-4288097A77C4}" destId="{AD34F637-CBE3-4B71-A43F-B4ABD8D11777}" srcOrd="0" destOrd="0" presId="urn:microsoft.com/office/officeart/2005/8/layout/vList2"/>
    <dgm:cxn modelId="{E6A4C8BD-C169-4CF1-9EFA-A452684BBF4D}" type="presOf" srcId="{E6E90C1B-F3AB-4A08-96DE-6906BA0FB016}" destId="{8B09CCBB-FE74-47BD-9FF2-5C3708FCF96C}" srcOrd="0" destOrd="0" presId="urn:microsoft.com/office/officeart/2005/8/layout/vList2"/>
    <dgm:cxn modelId="{BF68D0BE-59A6-432C-B10E-974D00EFF147}" srcId="{316F5F4F-6E88-43A6-B815-13178FFBE8EF}" destId="{5E62E360-4560-42FD-811C-40093C11D474}" srcOrd="0" destOrd="0" parTransId="{70F95B05-D378-4F2B-8449-342C4F4E9422}" sibTransId="{E40E7865-F661-4640-BEC3-E87C846353FB}"/>
    <dgm:cxn modelId="{CA646CBF-61E2-4E64-8B7E-60B3E9D8B525}" type="presOf" srcId="{316F5F4F-6E88-43A6-B815-13178FFBE8EF}" destId="{EE2777F9-3272-4A54-AC5C-0508E488F36E}" srcOrd="0" destOrd="0" presId="urn:microsoft.com/office/officeart/2005/8/layout/vList2"/>
    <dgm:cxn modelId="{6BFD69D7-09C2-40A0-993F-9692980C7EE3}" srcId="{316F5F4F-6E88-43A6-B815-13178FFBE8EF}" destId="{E6E90C1B-F3AB-4A08-96DE-6906BA0FB016}" srcOrd="6" destOrd="0" parTransId="{61EB9020-042F-4E9E-B453-4370CFE28050}" sibTransId="{27512AC2-10B4-4E11-9600-266AE95CE90E}"/>
    <dgm:cxn modelId="{0EAD10DA-FBD9-4CE5-8526-737FB8A44926}" type="presOf" srcId="{471CF078-5D54-4B24-ADE7-3F44A5F460F8}" destId="{ED62CC03-9972-48AF-8923-083B5126D51E}" srcOrd="0" destOrd="0" presId="urn:microsoft.com/office/officeart/2005/8/layout/vList2"/>
    <dgm:cxn modelId="{011850ED-7B09-4512-98B4-8755D779A9C2}" srcId="{316F5F4F-6E88-43A6-B815-13178FFBE8EF}" destId="{0BCC5281-6CFA-4C1E-9C38-066602C1DBB1}" srcOrd="3" destOrd="0" parTransId="{37B49E20-F0A7-4980-A091-47B2E4BFB00C}" sibTransId="{E19B3FFE-3CA4-4942-A325-198F4C99CA35}"/>
    <dgm:cxn modelId="{F1E77616-1EB5-422C-A37B-5CF44F01EA71}" type="presParOf" srcId="{EE2777F9-3272-4A54-AC5C-0508E488F36E}" destId="{BF791EAA-CB21-4AC5-8F02-8843ECD7B9AA}" srcOrd="0" destOrd="0" presId="urn:microsoft.com/office/officeart/2005/8/layout/vList2"/>
    <dgm:cxn modelId="{EA93DB43-DF41-49FA-8CDB-C22286BCA432}" type="presParOf" srcId="{EE2777F9-3272-4A54-AC5C-0508E488F36E}" destId="{1E60597A-AF74-4DDD-A479-9ADC9ECF9AA9}" srcOrd="1" destOrd="0" presId="urn:microsoft.com/office/officeart/2005/8/layout/vList2"/>
    <dgm:cxn modelId="{A09781CF-7662-4A9C-BBCE-38F74D605928}" type="presParOf" srcId="{EE2777F9-3272-4A54-AC5C-0508E488F36E}" destId="{E945A7AC-7850-4945-AD11-A838B0CF6421}" srcOrd="2" destOrd="0" presId="urn:microsoft.com/office/officeart/2005/8/layout/vList2"/>
    <dgm:cxn modelId="{AF9B8CCA-9EF2-437B-9549-232DD9772B95}" type="presParOf" srcId="{EE2777F9-3272-4A54-AC5C-0508E488F36E}" destId="{1A2D1A9E-70FE-4231-9B39-61A6DA80A3EA}" srcOrd="3" destOrd="0" presId="urn:microsoft.com/office/officeart/2005/8/layout/vList2"/>
    <dgm:cxn modelId="{023AC9A5-E32F-4F30-8813-5BA374B009F6}" type="presParOf" srcId="{EE2777F9-3272-4A54-AC5C-0508E488F36E}" destId="{EAC9E4ED-38A8-42DC-8258-D77E74434905}" srcOrd="4" destOrd="0" presId="urn:microsoft.com/office/officeart/2005/8/layout/vList2"/>
    <dgm:cxn modelId="{C58B9462-9009-46F7-93D6-D216AC862AA6}" type="presParOf" srcId="{EE2777F9-3272-4A54-AC5C-0508E488F36E}" destId="{F8A274F4-5378-45AE-8D52-5EBE5AA83D70}" srcOrd="5" destOrd="0" presId="urn:microsoft.com/office/officeart/2005/8/layout/vList2"/>
    <dgm:cxn modelId="{E9386306-F766-4C5E-9C47-56EFB2EB72EA}" type="presParOf" srcId="{EE2777F9-3272-4A54-AC5C-0508E488F36E}" destId="{FCF72678-03C2-4947-8503-15A2225E07CC}" srcOrd="6" destOrd="0" presId="urn:microsoft.com/office/officeart/2005/8/layout/vList2"/>
    <dgm:cxn modelId="{19053F71-9F58-4675-BCDD-31E6788EA9CB}" type="presParOf" srcId="{EE2777F9-3272-4A54-AC5C-0508E488F36E}" destId="{AC656180-3BE8-4807-A936-581432501A7F}" srcOrd="7" destOrd="0" presId="urn:microsoft.com/office/officeart/2005/8/layout/vList2"/>
    <dgm:cxn modelId="{C0A3DC1A-E4B6-4A4C-8FE4-7C85F48507A8}" type="presParOf" srcId="{EE2777F9-3272-4A54-AC5C-0508E488F36E}" destId="{AD34F637-CBE3-4B71-A43F-B4ABD8D11777}" srcOrd="8" destOrd="0" presId="urn:microsoft.com/office/officeart/2005/8/layout/vList2"/>
    <dgm:cxn modelId="{BF22AF0A-0C74-43AD-9F46-9EE73A876A8F}" type="presParOf" srcId="{EE2777F9-3272-4A54-AC5C-0508E488F36E}" destId="{E53465C2-9AE7-40F2-97B0-31D641024C7F}" srcOrd="9" destOrd="0" presId="urn:microsoft.com/office/officeart/2005/8/layout/vList2"/>
    <dgm:cxn modelId="{83FF1679-3B37-4C03-9630-8184E997FA9A}" type="presParOf" srcId="{EE2777F9-3272-4A54-AC5C-0508E488F36E}" destId="{ED62CC03-9972-48AF-8923-083B5126D51E}" srcOrd="10" destOrd="0" presId="urn:microsoft.com/office/officeart/2005/8/layout/vList2"/>
    <dgm:cxn modelId="{656A3A18-7C18-427A-B580-38C3AC98EC54}" type="presParOf" srcId="{EE2777F9-3272-4A54-AC5C-0508E488F36E}" destId="{C8179BBD-890B-43FA-8D19-7F13A646B141}" srcOrd="11" destOrd="0" presId="urn:microsoft.com/office/officeart/2005/8/layout/vList2"/>
    <dgm:cxn modelId="{CA7B5FAB-AB5A-4C90-A37F-1612AB83A1C5}" type="presParOf" srcId="{EE2777F9-3272-4A54-AC5C-0508E488F36E}" destId="{8B09CCBB-FE74-47BD-9FF2-5C3708FCF96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791EAA-CB21-4AC5-8F02-8843ECD7B9AA}">
      <dsp:nvSpPr>
        <dsp:cNvPr id="0" name=""/>
        <dsp:cNvSpPr/>
      </dsp:nvSpPr>
      <dsp:spPr>
        <a:xfrm>
          <a:off x="0" y="8920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INTRODUCTION</a:t>
          </a:r>
          <a:endParaRPr lang="en-US" sz="2800" kern="1200"/>
        </a:p>
      </dsp:txBody>
      <dsp:txXfrm>
        <a:off x="31984" y="121192"/>
        <a:ext cx="5850241" cy="591232"/>
      </dsp:txXfrm>
    </dsp:sp>
    <dsp:sp modelId="{E945A7AC-7850-4945-AD11-A838B0CF6421}">
      <dsp:nvSpPr>
        <dsp:cNvPr id="0" name=""/>
        <dsp:cNvSpPr/>
      </dsp:nvSpPr>
      <dsp:spPr>
        <a:xfrm>
          <a:off x="0" y="82504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414877"/>
                <a:satOff val="-1470"/>
                <a:lumOff val="-1994"/>
                <a:alphaOff val="0"/>
                <a:shade val="74000"/>
                <a:satMod val="130000"/>
                <a:lumMod val="90000"/>
              </a:schemeClr>
              <a:schemeClr val="accent5">
                <a:hueOff val="414877"/>
                <a:satOff val="-1470"/>
                <a:lumOff val="-1994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COMPANY BACKGROUND</a:t>
          </a:r>
          <a:endParaRPr lang="en-US" sz="2800" kern="1200"/>
        </a:p>
      </dsp:txBody>
      <dsp:txXfrm>
        <a:off x="31984" y="857032"/>
        <a:ext cx="5850241" cy="591232"/>
      </dsp:txXfrm>
    </dsp:sp>
    <dsp:sp modelId="{EAC9E4ED-38A8-42DC-8258-D77E74434905}">
      <dsp:nvSpPr>
        <dsp:cNvPr id="0" name=""/>
        <dsp:cNvSpPr/>
      </dsp:nvSpPr>
      <dsp:spPr>
        <a:xfrm>
          <a:off x="0" y="156088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829754"/>
                <a:satOff val="-2939"/>
                <a:lumOff val="-3987"/>
                <a:alphaOff val="0"/>
                <a:shade val="74000"/>
                <a:satMod val="130000"/>
                <a:lumMod val="90000"/>
              </a:schemeClr>
              <a:schemeClr val="accent5">
                <a:hueOff val="829754"/>
                <a:satOff val="-2939"/>
                <a:lumOff val="-3987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PROBLEM: Nature and Scope</a:t>
          </a:r>
          <a:endParaRPr lang="en-US" sz="2800" kern="1200"/>
        </a:p>
      </dsp:txBody>
      <dsp:txXfrm>
        <a:off x="31984" y="1592872"/>
        <a:ext cx="5850241" cy="591232"/>
      </dsp:txXfrm>
    </dsp:sp>
    <dsp:sp modelId="{FCF72678-03C2-4947-8503-15A2225E07CC}">
      <dsp:nvSpPr>
        <dsp:cNvPr id="0" name=""/>
        <dsp:cNvSpPr/>
      </dsp:nvSpPr>
      <dsp:spPr>
        <a:xfrm>
          <a:off x="0" y="229672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244632"/>
                <a:satOff val="-4409"/>
                <a:lumOff val="-5981"/>
                <a:alphaOff val="0"/>
                <a:shade val="74000"/>
                <a:satMod val="130000"/>
                <a:lumMod val="90000"/>
              </a:schemeClr>
              <a:schemeClr val="accent5">
                <a:hueOff val="1244632"/>
                <a:satOff val="-4409"/>
                <a:lumOff val="-598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PESTLE ANALYSIS</a:t>
          </a:r>
          <a:endParaRPr lang="en-US" sz="2800" kern="1200"/>
        </a:p>
      </dsp:txBody>
      <dsp:txXfrm>
        <a:off x="31984" y="2328712"/>
        <a:ext cx="5850241" cy="591232"/>
      </dsp:txXfrm>
    </dsp:sp>
    <dsp:sp modelId="{AD34F637-CBE3-4B71-A43F-B4ABD8D11777}">
      <dsp:nvSpPr>
        <dsp:cNvPr id="0" name=""/>
        <dsp:cNvSpPr/>
      </dsp:nvSpPr>
      <dsp:spPr>
        <a:xfrm>
          <a:off x="0" y="303256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1659509"/>
                <a:satOff val="-5879"/>
                <a:lumOff val="-7974"/>
                <a:alphaOff val="0"/>
                <a:shade val="74000"/>
                <a:satMod val="130000"/>
                <a:lumMod val="90000"/>
              </a:schemeClr>
              <a:schemeClr val="accent5">
                <a:hueOff val="1659509"/>
                <a:satOff val="-5879"/>
                <a:lumOff val="-7974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CAUSE AND EFFECT ANALYSIS</a:t>
          </a:r>
          <a:endParaRPr lang="en-US" sz="2800" kern="1200"/>
        </a:p>
      </dsp:txBody>
      <dsp:txXfrm>
        <a:off x="31984" y="3064552"/>
        <a:ext cx="5850241" cy="591232"/>
      </dsp:txXfrm>
    </dsp:sp>
    <dsp:sp modelId="{ED62CC03-9972-48AF-8923-083B5126D51E}">
      <dsp:nvSpPr>
        <dsp:cNvPr id="0" name=""/>
        <dsp:cNvSpPr/>
      </dsp:nvSpPr>
      <dsp:spPr>
        <a:xfrm>
          <a:off x="0" y="376840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2074386"/>
                <a:satOff val="-7348"/>
                <a:lumOff val="-9968"/>
                <a:alphaOff val="0"/>
                <a:shade val="74000"/>
                <a:satMod val="130000"/>
                <a:lumMod val="90000"/>
              </a:schemeClr>
              <a:schemeClr val="accent5">
                <a:hueOff val="2074386"/>
                <a:satOff val="-7348"/>
                <a:lumOff val="-9968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CONCLUSION</a:t>
          </a:r>
          <a:endParaRPr lang="en-US" sz="2800" kern="1200"/>
        </a:p>
      </dsp:txBody>
      <dsp:txXfrm>
        <a:off x="31984" y="3800392"/>
        <a:ext cx="5850241" cy="591232"/>
      </dsp:txXfrm>
    </dsp:sp>
    <dsp:sp modelId="{8B09CCBB-FE74-47BD-9FF2-5C3708FCF96C}">
      <dsp:nvSpPr>
        <dsp:cNvPr id="0" name=""/>
        <dsp:cNvSpPr/>
      </dsp:nvSpPr>
      <dsp:spPr>
        <a:xfrm>
          <a:off x="0" y="4504248"/>
          <a:ext cx="5914209" cy="65520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2489263"/>
                <a:satOff val="-8818"/>
                <a:lumOff val="-11961"/>
                <a:alphaOff val="0"/>
                <a:shade val="74000"/>
                <a:satMod val="130000"/>
                <a:lumMod val="90000"/>
              </a:schemeClr>
              <a:schemeClr val="accent5">
                <a:hueOff val="2489263"/>
                <a:satOff val="-8818"/>
                <a:lumOff val="-1196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REFERENCES</a:t>
          </a:r>
          <a:endParaRPr lang="en-US" sz="2800" kern="1200"/>
        </a:p>
      </dsp:txBody>
      <dsp:txXfrm>
        <a:off x="31984" y="4536232"/>
        <a:ext cx="5850241" cy="591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7197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868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506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273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858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5741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775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217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818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852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78941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711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923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942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7413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254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0538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41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32" r:id="rId1"/>
    <p:sldLayoutId id="2147484633" r:id="rId2"/>
    <p:sldLayoutId id="2147484634" r:id="rId3"/>
    <p:sldLayoutId id="2147484635" r:id="rId4"/>
    <p:sldLayoutId id="2147484636" r:id="rId5"/>
    <p:sldLayoutId id="2147484637" r:id="rId6"/>
    <p:sldLayoutId id="2147484638" r:id="rId7"/>
    <p:sldLayoutId id="2147484639" r:id="rId8"/>
    <p:sldLayoutId id="2147484640" r:id="rId9"/>
    <p:sldLayoutId id="2147484641" r:id="rId10"/>
    <p:sldLayoutId id="2147484642" r:id="rId11"/>
    <p:sldLayoutId id="2147484643" r:id="rId12"/>
    <p:sldLayoutId id="2147484644" r:id="rId13"/>
    <p:sldLayoutId id="2147484645" r:id="rId14"/>
    <p:sldLayoutId id="2147484646" r:id="rId15"/>
    <p:sldLayoutId id="2147484647" r:id="rId16"/>
    <p:sldLayoutId id="2147484648" r:id="rId17"/>
  </p:sldLayoutIdLst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what-is-pestle-analysis/" TargetMode="External"/><Relationship Id="rId2" Type="http://schemas.openxmlformats.org/officeDocument/2006/relationships/hyperlink" Target="https://kaizen.com/insights/ishikawa-diagram-root-cause-analysi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uperengineer.net/blog/tools-5w2h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4800">
                <a:ea typeface="+mj-lt"/>
                <a:cs typeface="+mj-lt"/>
              </a:rPr>
              <a:t>Individual Presentation </a:t>
            </a:r>
            <a:br>
              <a:rPr lang="en-GB" sz="4800">
                <a:ea typeface="+mj-lt"/>
                <a:cs typeface="+mj-lt"/>
              </a:rPr>
            </a:br>
            <a:r>
              <a:rPr lang="en-GB" sz="4800">
                <a:ea typeface="+mj-lt"/>
                <a:cs typeface="+mj-lt"/>
              </a:rPr>
              <a:t>Basil’s Bakery </a:t>
            </a:r>
            <a:endParaRPr lang="en-US" sz="480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1295401" y="2919789"/>
            <a:ext cx="9601196" cy="3318936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3600"/>
          </a:p>
          <a:p>
            <a:endParaRPr lang="en-GB" sz="3200"/>
          </a:p>
          <a:p>
            <a:pPr>
              <a:buSzPct val="114999"/>
            </a:pPr>
            <a:endParaRPr lang="en-GB" sz="3200"/>
          </a:p>
          <a:p>
            <a:pPr>
              <a:buSzPct val="114999"/>
            </a:pPr>
            <a:r>
              <a:rPr lang="en-GB" sz="3200"/>
              <a:t>Student name:        Elsi </a:t>
            </a:r>
            <a:r>
              <a:rPr lang="en-GB" sz="3200" err="1"/>
              <a:t>Vidrica</a:t>
            </a:r>
            <a:endParaRPr lang="en-GB" sz="3200"/>
          </a:p>
          <a:p>
            <a:r>
              <a:rPr lang="en-GB" sz="3200"/>
              <a:t>Student number:    2529361</a:t>
            </a:r>
          </a:p>
          <a:p>
            <a:r>
              <a:rPr lang="en-GB" sz="3200"/>
              <a:t>Module name:        Problem Solving </a:t>
            </a:r>
            <a:br>
              <a:rPr lang="en-US" sz="3200"/>
            </a:br>
            <a:r>
              <a:rPr lang="en-GB" sz="3200"/>
              <a:t>                               And  Decision Making</a:t>
            </a:r>
            <a:endParaRPr lang="en-GB" sz="3200">
              <a:solidFill>
                <a:srgbClr val="35403A"/>
              </a:solidFill>
            </a:endParaRPr>
          </a:p>
          <a:p>
            <a:r>
              <a:rPr lang="en-GB" sz="3200"/>
              <a:t>Module code:         LCLM4003_LON</a:t>
            </a:r>
            <a:endParaRPr lang="en-GB" sz="3200">
              <a:solidFill>
                <a:srgbClr val="35403A"/>
              </a:solidFill>
            </a:endParaRPr>
          </a:p>
          <a:p>
            <a:r>
              <a:rPr lang="en-GB" sz="3200"/>
              <a:t>Lecturer:                Said Usman</a:t>
            </a:r>
          </a:p>
          <a:p>
            <a:pPr marL="0" indent="0">
              <a:buSzPct val="114999"/>
              <a:buNone/>
            </a:pPr>
            <a:r>
              <a:rPr lang="en-GB" sz="3200"/>
              <a:t>    </a:t>
            </a:r>
          </a:p>
          <a:p>
            <a:endParaRPr lang="en-GB" sz="4000"/>
          </a:p>
          <a:p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62C70-B803-3CCA-7043-1EC323159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3752109" cy="479457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262626"/>
                </a:solidFill>
              </a:rPr>
              <a:t>OVERVIEW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7415406-2F17-D6BA-9037-7C6E374530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6483375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8F36D-2463-974D-4A19-FC7DF134E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230" y="6379383"/>
            <a:ext cx="1600200" cy="2794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C66CE52-BFFA-407B-A232-612C7370D8B2}" type="datetime1"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D6A6D-5618-F730-9073-41A34AEBC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88466" y="6379383"/>
            <a:ext cx="3649133" cy="279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5A3F7-6CD9-92C1-A14E-D3AEE6211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49630" y="6379383"/>
            <a:ext cx="542697" cy="2794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195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AD43B-4994-767C-654B-5A2BA992A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-215296"/>
            <a:ext cx="9601196" cy="1303867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000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E4DE7-4BB5-5488-D133-92F762D62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786190"/>
            <a:ext cx="9601196" cy="39430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latin typeface="Constantia"/>
                <a:ea typeface="+mn-lt"/>
                <a:cs typeface="+mn-lt"/>
              </a:rPr>
              <a:t> </a:t>
            </a:r>
            <a:r>
              <a:rPr lang="en-GB" sz="2600" b="1">
                <a:latin typeface="Arial"/>
                <a:ea typeface="+mn-lt"/>
                <a:cs typeface="Arial"/>
              </a:rPr>
              <a:t>Basil's Bakery: Analysing the Causes of Stagnating Sales</a:t>
            </a:r>
          </a:p>
          <a:p>
            <a:pPr>
              <a:buSzPct val="114999"/>
            </a:pPr>
            <a:r>
              <a:rPr lang="en-GB" sz="2600" b="1">
                <a:latin typeface="Arial"/>
                <a:cs typeface="Arial"/>
              </a:rPr>
              <a:t>5W2H </a:t>
            </a:r>
          </a:p>
          <a:p>
            <a:pPr marL="0" indent="0">
              <a:buSzPct val="114999"/>
              <a:buNone/>
            </a:pPr>
            <a:r>
              <a:rPr lang="en-GB" sz="2600">
                <a:latin typeface="Arial"/>
                <a:cs typeface="Arial"/>
              </a:rPr>
              <a:t>  - Business problem solving technique, which helps us understand the problem by answering 7 questions.(Super Engineer, 2024)</a:t>
            </a:r>
          </a:p>
          <a:p>
            <a:pPr marL="342900" indent="-342900"/>
            <a:r>
              <a:rPr lang="en-GB" sz="2600" b="1">
                <a:latin typeface="Arial"/>
                <a:cs typeface="Arial"/>
              </a:rPr>
              <a:t>PESTLE analysis</a:t>
            </a:r>
          </a:p>
          <a:p>
            <a:pPr marL="0" indent="0">
              <a:buSzPct val="114999"/>
              <a:buNone/>
            </a:pPr>
            <a:r>
              <a:rPr lang="en-GB" sz="2600" b="1">
                <a:latin typeface="Arial"/>
                <a:cs typeface="Arial"/>
              </a:rPr>
              <a:t>  - </a:t>
            </a:r>
            <a:r>
              <a:rPr lang="en-GB" sz="2600" b="1">
                <a:solidFill>
                  <a:srgbClr val="262626"/>
                </a:solidFill>
                <a:latin typeface="Arial"/>
                <a:ea typeface="Roboto"/>
                <a:cs typeface="Arial"/>
              </a:rPr>
              <a:t>"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Roboto"/>
                <a:cs typeface="Arial"/>
              </a:rPr>
              <a:t>PESTLE analysis is a strategic framework used to evaluate the external factors that can impact an organization." (Pestle Analysis, 2024)</a:t>
            </a:r>
          </a:p>
          <a:p>
            <a:pPr marL="342900" indent="-342900"/>
            <a:r>
              <a:rPr lang="en-GB" sz="2600" b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Roboto"/>
                <a:cs typeface="Arial"/>
              </a:rPr>
              <a:t>Cause and effect analysis (Fishbone diagram) </a:t>
            </a:r>
          </a:p>
          <a:p>
            <a:pPr marL="0" indent="0">
              <a:buSzPct val="114999"/>
              <a:buNone/>
            </a:pPr>
            <a:r>
              <a:rPr lang="en-GB" sz="2600" b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Roboto"/>
                <a:cs typeface="Arial"/>
              </a:rPr>
              <a:t>   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Roboto"/>
                <a:cs typeface="Arial"/>
              </a:rPr>
              <a:t>-Visual tool, used to identify the root cause of a problem.(Kaizen Institute, 2023)</a:t>
            </a:r>
          </a:p>
          <a:p>
            <a:pPr marL="0" indent="0">
              <a:buSzPct val="114999"/>
              <a:buNone/>
            </a:pPr>
            <a:endParaRPr lang="en-GB" sz="2600" b="1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GB" b="1">
              <a:solidFill>
                <a:srgbClr val="000000"/>
              </a:solidFill>
              <a:highlight>
                <a:srgbClr val="FFFFFF"/>
              </a:highlight>
              <a:latin typeface="Arial"/>
              <a:ea typeface="Roboto"/>
              <a:cs typeface="Arial"/>
            </a:endParaRPr>
          </a:p>
          <a:p>
            <a:pPr marL="0" indent="0">
              <a:buNone/>
            </a:pPr>
            <a:endParaRPr lang="en-GB" b="1">
              <a:solidFill>
                <a:srgbClr val="000000"/>
              </a:solidFill>
              <a:highlight>
                <a:srgbClr val="FFFFFF"/>
              </a:highlight>
              <a:latin typeface="Arial"/>
              <a:ea typeface="Roboto"/>
              <a:cs typeface="Arial"/>
            </a:endParaRPr>
          </a:p>
          <a:p>
            <a:pPr marL="0" indent="0">
              <a:buNone/>
            </a:pPr>
            <a:endParaRPr lang="en-GB">
              <a:solidFill>
                <a:srgbClr val="000000"/>
              </a:solidFill>
              <a:highlight>
                <a:srgbClr val="FFFFFF"/>
              </a:highlight>
              <a:latin typeface="Arial"/>
              <a:ea typeface="Robot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7151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30415-88A0-26F0-4319-DD9E32C92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57" y="511629"/>
            <a:ext cx="3139208" cy="5674517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accent1">
                    <a:lumMod val="76000"/>
                  </a:schemeClr>
                </a:solidFill>
              </a:rPr>
              <a:t>COMPANY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2B8E4-56B3-7089-FE89-D185F99D1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3736" y="1092200"/>
            <a:ext cx="6546426" cy="29488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600" b="1">
                <a:solidFill>
                  <a:srgbClr val="262626"/>
                </a:solidFill>
              </a:rPr>
              <a:t>Basil's Bakery</a:t>
            </a:r>
          </a:p>
          <a:p>
            <a:pPr marL="342900" indent="-342900">
              <a:buSzPct val="114999"/>
              <a:buFont typeface="Courier New"/>
              <a:buChar char="o"/>
            </a:pPr>
            <a:r>
              <a:rPr lang="en-GB" sz="3600">
                <a:solidFill>
                  <a:srgbClr val="262626"/>
                </a:solidFill>
              </a:rPr>
              <a:t> Founded in 2015</a:t>
            </a:r>
          </a:p>
          <a:p>
            <a:pPr marL="342900" indent="-342900">
              <a:buSzPct val="114999"/>
              <a:buFont typeface="Courier New"/>
              <a:buChar char="o"/>
            </a:pPr>
            <a:r>
              <a:rPr lang="en-GB" sz="3600">
                <a:solidFill>
                  <a:srgbClr val="262626"/>
                </a:solidFill>
              </a:rPr>
              <a:t> Basil (owner)</a:t>
            </a:r>
          </a:p>
          <a:p>
            <a:pPr marL="342900" indent="-342900">
              <a:buSzPct val="114999"/>
              <a:buFont typeface="Courier New"/>
              <a:buChar char="o"/>
            </a:pPr>
            <a:r>
              <a:rPr lang="en-GB" sz="3600">
                <a:solidFill>
                  <a:srgbClr val="262626"/>
                </a:solidFill>
              </a:rPr>
              <a:t> Organic Products</a:t>
            </a:r>
          </a:p>
          <a:p>
            <a:pPr marL="342900" indent="-342900">
              <a:buSzPct val="114999"/>
              <a:buFont typeface="Courier New"/>
              <a:buChar char="o"/>
            </a:pPr>
            <a:r>
              <a:rPr lang="en-GB" sz="3600">
                <a:solidFill>
                  <a:srgbClr val="262626"/>
                </a:solidFill>
              </a:rPr>
              <a:t>        Sales (2015-2019)</a:t>
            </a:r>
          </a:p>
          <a:p>
            <a:pPr marL="342900" indent="-342900">
              <a:buSzPct val="114999"/>
              <a:buFont typeface="Courier New"/>
              <a:buChar char="o"/>
            </a:pPr>
            <a:r>
              <a:rPr lang="en-GB" sz="3600">
                <a:solidFill>
                  <a:srgbClr val="262626"/>
                </a:solidFill>
              </a:rPr>
              <a:t>         Sales (2020)</a:t>
            </a:r>
          </a:p>
          <a:p>
            <a:pPr marL="342900" indent="-342900">
              <a:buSzPct val="114999"/>
              <a:buFont typeface="Courier New"/>
              <a:buChar char="o"/>
            </a:pPr>
            <a:endParaRPr lang="en-GB">
              <a:solidFill>
                <a:srgbClr val="262626"/>
              </a:solidFill>
            </a:endParaRPr>
          </a:p>
        </p:txBody>
      </p:sp>
      <p:pic>
        <p:nvPicPr>
          <p:cNvPr id="33" name="Graphic 32" descr="Building">
            <a:extLst>
              <a:ext uri="{FF2B5EF4-FFF2-40B4-BE49-F238E27FC236}">
                <a16:creationId xmlns:a16="http://schemas.microsoft.com/office/drawing/2014/main" id="{185E4014-6292-C972-1775-48922DE8B1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73156" y="3312818"/>
            <a:ext cx="2023666" cy="2524409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Arrow: Up 3">
            <a:extLst>
              <a:ext uri="{FF2B5EF4-FFF2-40B4-BE49-F238E27FC236}">
                <a16:creationId xmlns:a16="http://schemas.microsoft.com/office/drawing/2014/main" id="{8F351533-9E25-23B3-BAB5-1013791D12FC}"/>
              </a:ext>
            </a:extLst>
          </p:cNvPr>
          <p:cNvSpPr/>
          <p:nvPr/>
        </p:nvSpPr>
        <p:spPr>
          <a:xfrm rot="2640000">
            <a:off x="5095650" y="4095422"/>
            <a:ext cx="329164" cy="484065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/>
              <a:t>c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FA1208A0-B079-A4C6-4EE7-7BE8D24BCA6A}"/>
              </a:ext>
            </a:extLst>
          </p:cNvPr>
          <p:cNvSpPr/>
          <p:nvPr/>
        </p:nvSpPr>
        <p:spPr>
          <a:xfrm rot="8160000">
            <a:off x="5095649" y="4850165"/>
            <a:ext cx="329164" cy="484065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/>
              <a:t>c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ED6207D-A049-C60F-FC7F-9CD6C7AA69E2}"/>
              </a:ext>
            </a:extLst>
          </p:cNvPr>
          <p:cNvCxnSpPr/>
          <p:nvPr/>
        </p:nvCxnSpPr>
        <p:spPr>
          <a:xfrm>
            <a:off x="4027425" y="813229"/>
            <a:ext cx="19372" cy="516981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76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9D10-3CDD-F99B-A14D-51E082226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940" y="1061960"/>
            <a:ext cx="3360772" cy="130386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b="1">
                <a:solidFill>
                  <a:srgbClr val="0070C0"/>
                </a:solidFill>
              </a:rPr>
              <a:t>PROBLEM: NATURE AND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18847-448D-0AE8-BE12-06035F1E5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6738" y="2614989"/>
            <a:ext cx="3360771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000" b="1"/>
          </a:p>
          <a:p>
            <a:pPr marL="0" indent="0" algn="ctr">
              <a:buNone/>
            </a:pPr>
            <a:r>
              <a:rPr lang="en-GB" sz="4000" b="1"/>
              <a:t>5W2H</a:t>
            </a:r>
            <a:endParaRPr lang="en-GB"/>
          </a:p>
          <a:p>
            <a:pPr marL="0" indent="0">
              <a:buNone/>
            </a:pPr>
            <a:endParaRPr lang="en-GB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F2F5F6-2CCE-9679-61AF-AF57161C31CF}"/>
              </a:ext>
            </a:extLst>
          </p:cNvPr>
          <p:cNvSpPr txBox="1"/>
          <p:nvPr/>
        </p:nvSpPr>
        <p:spPr>
          <a:xfrm>
            <a:off x="779568" y="443300"/>
            <a:ext cx="7049725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 </a:t>
            </a:r>
            <a:r>
              <a:rPr lang="en-GB" sz="2800" b="1"/>
              <a:t>WHAT?  </a:t>
            </a:r>
            <a:r>
              <a:rPr lang="en-GB" sz="3200" b="1"/>
              <a:t>    </a:t>
            </a:r>
            <a:r>
              <a:rPr lang="en-GB" sz="3200"/>
              <a:t>sales since '23, 25% below '19</a:t>
            </a:r>
            <a:endParaRPr lang="en-GB" sz="3200" b="1"/>
          </a:p>
          <a:p>
            <a:r>
              <a:rPr lang="en-GB" sz="3200" b="1"/>
              <a:t> WHY?  </a:t>
            </a:r>
            <a:r>
              <a:rPr lang="en-GB" sz="3200"/>
              <a:t>Reduced footfall, remote working, rising costs, lack of delivery and ordering </a:t>
            </a:r>
          </a:p>
          <a:p>
            <a:r>
              <a:rPr lang="en-GB" sz="3200"/>
              <a:t>options. (</a:t>
            </a:r>
            <a:r>
              <a:rPr lang="en-GB" sz="3200">
                <a:ea typeface="+mn-lt"/>
                <a:cs typeface="+mn-lt"/>
              </a:rPr>
              <a:t>Basil’s Bakery Case Study, 2026)</a:t>
            </a:r>
          </a:p>
          <a:p>
            <a:r>
              <a:rPr lang="en-GB" sz="3200" b="1"/>
              <a:t>WHERE? </a:t>
            </a:r>
            <a:r>
              <a:rPr lang="en-GB" sz="3200"/>
              <a:t>Retail park, Coventry</a:t>
            </a:r>
          </a:p>
          <a:p>
            <a:r>
              <a:rPr lang="en-GB" sz="3200" b="1"/>
              <a:t>WHEN? </a:t>
            </a:r>
            <a:r>
              <a:rPr lang="en-GB" sz="3200"/>
              <a:t>Declined in 2020 and no growth.</a:t>
            </a:r>
          </a:p>
          <a:p>
            <a:r>
              <a:rPr lang="en-GB" sz="3200" b="1"/>
              <a:t>WHO?   </a:t>
            </a:r>
            <a:r>
              <a:rPr lang="en-GB" sz="3200"/>
              <a:t>Retail shoppers, warehouse workers and Basil.</a:t>
            </a:r>
          </a:p>
          <a:p>
            <a:r>
              <a:rPr lang="en-GB" sz="3200" b="1"/>
              <a:t>HOW?   </a:t>
            </a:r>
            <a:r>
              <a:rPr lang="en-GB" sz="3200"/>
              <a:t>Limitations and change of customer behaviour.</a:t>
            </a:r>
          </a:p>
          <a:p>
            <a:r>
              <a:rPr lang="en-GB" sz="3200" b="1"/>
              <a:t>HOW MUCH? </a:t>
            </a:r>
            <a:r>
              <a:rPr lang="en-GB" sz="3200"/>
              <a:t>25% Reduction in sales. Increase in costs.</a:t>
            </a:r>
          </a:p>
          <a:p>
            <a:endParaRPr lang="en-GB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D366F339-F7B8-2A56-125F-B2500BE27551}"/>
              </a:ext>
            </a:extLst>
          </p:cNvPr>
          <p:cNvSpPr/>
          <p:nvPr/>
        </p:nvSpPr>
        <p:spPr>
          <a:xfrm rot="-2160000">
            <a:off x="2401349" y="492102"/>
            <a:ext cx="285921" cy="35190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002B9CC-AAC6-6CD0-0024-20B5C1B87389}"/>
              </a:ext>
            </a:extLst>
          </p:cNvPr>
          <p:cNvCxnSpPr/>
          <p:nvPr/>
        </p:nvCxnSpPr>
        <p:spPr>
          <a:xfrm flipH="1">
            <a:off x="7886409" y="608064"/>
            <a:ext cx="36852" cy="560156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2885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5604E06-DF9D-4C49-8314-4F0307BD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F166AD8-180F-4585-8444-D6E3F1B03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1795" y="643468"/>
            <a:ext cx="10905066" cy="557106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extrusionH="76200" contourW="12700">
            <a:bevelT w="19050" h="0" prst="coolSlant"/>
            <a:extrusionClr>
              <a:schemeClr val="accent3">
                <a:lumMod val="50000"/>
              </a:schemeClr>
            </a:extrusionClr>
            <a:contourClr>
              <a:schemeClr val="tx2">
                <a:lumMod val="75000"/>
                <a:lumOff val="2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419DD48-144F-4836-9C0F-7A3BFC28A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524" y="809244"/>
            <a:ext cx="10579608" cy="5239512"/>
          </a:xfrm>
          <a:prstGeom prst="rect">
            <a:avLst/>
          </a:prstGeom>
          <a:ln w="15875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EB2204-D3FE-4D01-4749-6510A640C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508760"/>
            <a:ext cx="2918458" cy="384048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PESTLE ANALYSIS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4379797-D651-47FF-942A-A38CFE97E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219" y="1508760"/>
            <a:ext cx="0" cy="384048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13F71-55B8-BB1B-5AE1-F3F6A1010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279" y="645160"/>
            <a:ext cx="5989317" cy="50379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ts val="1400"/>
              </a:spcBef>
              <a:buNone/>
            </a:pP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POLITICAL – Business rates. </a:t>
            </a:r>
            <a:r>
              <a:rPr lang="en-GB" sz="1800" b="1" err="1">
                <a:solidFill>
                  <a:schemeClr val="bg1"/>
                </a:solidFill>
                <a:latin typeface="Arial"/>
                <a:cs typeface="Arial"/>
              </a:rPr>
              <a:t>Legistlation</a:t>
            </a: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.</a:t>
            </a:r>
            <a:endParaRPr lang="en-US" sz="1800">
              <a:solidFill>
                <a:schemeClr val="bg1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1400"/>
              </a:spcBef>
              <a:buNone/>
            </a:pP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ECONOMICAL – Inflation affects rent, utilities, ingredients.</a:t>
            </a:r>
          </a:p>
          <a:p>
            <a:pPr marL="0" indent="0">
              <a:lnSpc>
                <a:spcPct val="150000"/>
              </a:lnSpc>
              <a:spcBef>
                <a:spcPts val="1400"/>
              </a:spcBef>
              <a:buNone/>
            </a:pP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SOCIAL  -   </a:t>
            </a:r>
            <a:r>
              <a:rPr lang="en-GB" sz="1800">
                <a:solidFill>
                  <a:schemeClr val="bg1"/>
                </a:solidFill>
                <a:latin typeface="Arial"/>
                <a:cs typeface="Arial"/>
              </a:rPr>
              <a:t>Working from home. Online orders.</a:t>
            </a:r>
          </a:p>
          <a:p>
            <a:pPr marL="0" indent="0">
              <a:lnSpc>
                <a:spcPct val="150000"/>
              </a:lnSpc>
              <a:spcBef>
                <a:spcPts val="1400"/>
              </a:spcBef>
              <a:buNone/>
            </a:pP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TECHNOLOGICAL – </a:t>
            </a:r>
            <a:r>
              <a:rPr lang="en-GB" sz="1800">
                <a:solidFill>
                  <a:schemeClr val="bg1"/>
                </a:solidFill>
                <a:latin typeface="Arial"/>
                <a:cs typeface="Arial"/>
              </a:rPr>
              <a:t>Lack of online service. Delivery third parties.</a:t>
            </a:r>
          </a:p>
          <a:p>
            <a:pPr marL="0" indent="0">
              <a:lnSpc>
                <a:spcPct val="150000"/>
              </a:lnSpc>
              <a:spcBef>
                <a:spcPts val="1400"/>
              </a:spcBef>
              <a:buNone/>
            </a:pPr>
            <a:r>
              <a:rPr lang="en-GB" sz="1800" b="1">
                <a:solidFill>
                  <a:schemeClr val="bg1"/>
                </a:solidFill>
                <a:latin typeface="Arial"/>
                <a:cs typeface="Arial"/>
              </a:rPr>
              <a:t>LEGAL – </a:t>
            </a:r>
            <a:r>
              <a:rPr lang="en-GB" sz="1800">
                <a:solidFill>
                  <a:schemeClr val="bg1"/>
                </a:solidFill>
                <a:latin typeface="Arial"/>
                <a:cs typeface="Arial"/>
              </a:rPr>
              <a:t>Health and safety regulations, food hygiene increase the costs.</a:t>
            </a:r>
          </a:p>
          <a:p>
            <a:pPr marL="0" indent="0">
              <a:lnSpc>
                <a:spcPct val="150000"/>
              </a:lnSpc>
              <a:spcBef>
                <a:spcPts val="1400"/>
              </a:spcBef>
              <a:buNone/>
            </a:pPr>
            <a:r>
              <a:rPr lang="en-GB" sz="1800" b="1">
                <a:solidFill>
                  <a:schemeClr val="bg1"/>
                </a:solidFill>
              </a:rPr>
              <a:t>ENVIROMENTAL – </a:t>
            </a:r>
            <a:r>
              <a:rPr lang="en-GB" sz="1800">
                <a:solidFill>
                  <a:schemeClr val="bg1"/>
                </a:solidFill>
              </a:rPr>
              <a:t>Organic ingredients. Vulnerable to </a:t>
            </a:r>
            <a:r>
              <a:rPr lang="en-GB" sz="1800" err="1">
                <a:solidFill>
                  <a:schemeClr val="bg1"/>
                </a:solidFill>
              </a:rPr>
              <a:t>cro</a:t>
            </a:r>
            <a:r>
              <a:rPr lang="en-GB" sz="1800">
                <a:solidFill>
                  <a:schemeClr val="bg1"/>
                </a:solidFill>
              </a:rPr>
              <a:t>p failure and high stocking costs.</a:t>
            </a:r>
          </a:p>
        </p:txBody>
      </p:sp>
    </p:spTree>
    <p:extLst>
      <p:ext uri="{BB962C8B-B14F-4D97-AF65-F5344CB8AC3E}">
        <p14:creationId xmlns:p14="http://schemas.microsoft.com/office/powerpoint/2010/main" val="346489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01B0E35-F788-4608-ABBE-0D971AA50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431B8EA-FCCA-47DD-A0C4-A653EC4AB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2" y="469900"/>
            <a:ext cx="11239500" cy="5918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1C781EDE-83AA-44D6-8054-A4E2D6F28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B50B8-174C-00EF-A79D-226E26775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745" y="466875"/>
            <a:ext cx="9601196" cy="130386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0070C0"/>
                </a:solidFill>
              </a:rPr>
              <a:t>CAUSE AND EFFECT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0C366-1AC6-84D7-784C-F518B64FB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42418"/>
            <a:ext cx="10109196" cy="3333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GB" b="1"/>
              <a:t>    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8073C29-3731-716F-F1CA-09F3DB68424A}"/>
              </a:ext>
            </a:extLst>
          </p:cNvPr>
          <p:cNvSpPr/>
          <p:nvPr/>
        </p:nvSpPr>
        <p:spPr>
          <a:xfrm>
            <a:off x="1410078" y="3843762"/>
            <a:ext cx="8932808" cy="119515"/>
          </a:xfrm>
          <a:prstGeom prst="rightArrow">
            <a:avLst/>
          </a:prstGeom>
          <a:solidFill>
            <a:srgbClr val="00B0F0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BEE82BF-03E5-CD26-6FAE-8BCC0A722A17}"/>
              </a:ext>
            </a:extLst>
          </p:cNvPr>
          <p:cNvSpPr/>
          <p:nvPr/>
        </p:nvSpPr>
        <p:spPr>
          <a:xfrm rot="3000000">
            <a:off x="8304399" y="3078143"/>
            <a:ext cx="1879471" cy="165835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76CCCBF-D86F-8A07-D616-F93D65161809}"/>
              </a:ext>
            </a:extLst>
          </p:cNvPr>
          <p:cNvSpPr/>
          <p:nvPr/>
        </p:nvSpPr>
        <p:spPr>
          <a:xfrm>
            <a:off x="7687944" y="1870623"/>
            <a:ext cx="1652801" cy="509810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2B89C8-A6CB-C672-8A19-337122AFB6D0}"/>
              </a:ext>
            </a:extLst>
          </p:cNvPr>
          <p:cNvSpPr txBox="1"/>
          <p:nvPr/>
        </p:nvSpPr>
        <p:spPr>
          <a:xfrm>
            <a:off x="7685734" y="1889616"/>
            <a:ext cx="200613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  </a:t>
            </a:r>
            <a:r>
              <a:rPr lang="en-GB" sz="2400" b="1"/>
              <a:t>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0CB446-FB8C-FAD2-5456-CD63F87F0350}"/>
              </a:ext>
            </a:extLst>
          </p:cNvPr>
          <p:cNvSpPr txBox="1"/>
          <p:nvPr/>
        </p:nvSpPr>
        <p:spPr>
          <a:xfrm>
            <a:off x="6564787" y="2613228"/>
            <a:ext cx="301515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RETAIL WORKERS</a:t>
            </a:r>
          </a:p>
          <a:p>
            <a:r>
              <a:rPr lang="en-GB" sz="2000"/>
              <a:t>     REMOTE WORERS</a:t>
            </a:r>
          </a:p>
          <a:p>
            <a:r>
              <a:rPr lang="en-GB" sz="2000"/>
              <a:t>             LESS FOOTFALL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51E74A7-0B38-E0BF-5C30-49FFA0160FC0}"/>
              </a:ext>
            </a:extLst>
          </p:cNvPr>
          <p:cNvSpPr/>
          <p:nvPr/>
        </p:nvSpPr>
        <p:spPr>
          <a:xfrm rot="3000000">
            <a:off x="5249142" y="3049112"/>
            <a:ext cx="1879471" cy="165835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6B474FD7-45F3-AA7E-CA42-FE26AEE6CBC7}"/>
              </a:ext>
            </a:extLst>
          </p:cNvPr>
          <p:cNvSpPr/>
          <p:nvPr/>
        </p:nvSpPr>
        <p:spPr>
          <a:xfrm rot="-2160000">
            <a:off x="2665598" y="4435227"/>
            <a:ext cx="1879471" cy="165835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AA15E83-FB7D-3A4A-3F6E-ED75C2B8ED79}"/>
              </a:ext>
            </a:extLst>
          </p:cNvPr>
          <p:cNvSpPr/>
          <p:nvPr/>
        </p:nvSpPr>
        <p:spPr>
          <a:xfrm>
            <a:off x="4545601" y="1914164"/>
            <a:ext cx="1797943" cy="5170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SDF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FE883F7-82EF-46CF-ECF8-841C45B8D122}"/>
              </a:ext>
            </a:extLst>
          </p:cNvPr>
          <p:cNvSpPr/>
          <p:nvPr/>
        </p:nvSpPr>
        <p:spPr>
          <a:xfrm>
            <a:off x="2223314" y="5136335"/>
            <a:ext cx="1652801" cy="509810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9857D7B-9B38-B590-426A-CC442F6816D0}"/>
              </a:ext>
            </a:extLst>
          </p:cNvPr>
          <p:cNvSpPr/>
          <p:nvPr/>
        </p:nvSpPr>
        <p:spPr>
          <a:xfrm>
            <a:off x="6788056" y="5020220"/>
            <a:ext cx="1957601" cy="495295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1A97798-D007-AF06-6B96-2306382C7671}"/>
              </a:ext>
            </a:extLst>
          </p:cNvPr>
          <p:cNvSpPr txBox="1"/>
          <p:nvPr/>
        </p:nvSpPr>
        <p:spPr>
          <a:xfrm>
            <a:off x="4546646" y="1937071"/>
            <a:ext cx="246333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METHODS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06881EC-E9DA-4328-765C-3814A01BDFFA}"/>
              </a:ext>
            </a:extLst>
          </p:cNvPr>
          <p:cNvSpPr txBox="1"/>
          <p:nvPr/>
        </p:nvSpPr>
        <p:spPr>
          <a:xfrm>
            <a:off x="3861640" y="2660116"/>
            <a:ext cx="313245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NO DELIVERY</a:t>
            </a:r>
          </a:p>
          <a:p>
            <a:r>
              <a:rPr lang="en-GB"/>
              <a:t>     NO PRE-ORDER</a:t>
            </a:r>
          </a:p>
          <a:p>
            <a:r>
              <a:rPr lang="en-GB"/>
              <a:t>LONG WAITING TIME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62F097D-E6DE-1BB9-E475-8B6C18DE8042}"/>
              </a:ext>
            </a:extLst>
          </p:cNvPr>
          <p:cNvSpPr/>
          <p:nvPr/>
        </p:nvSpPr>
        <p:spPr>
          <a:xfrm rot="-2160000">
            <a:off x="6627997" y="4435225"/>
            <a:ext cx="1879471" cy="165835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C063FBC-6172-7BE7-FDE1-775145DD6243}"/>
              </a:ext>
            </a:extLst>
          </p:cNvPr>
          <p:cNvSpPr txBox="1"/>
          <p:nvPr/>
        </p:nvSpPr>
        <p:spPr>
          <a:xfrm>
            <a:off x="2269090" y="5204063"/>
            <a:ext cx="15662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MATERIALS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CC835C-A1C4-FD69-FC11-6E286C1097C8}"/>
              </a:ext>
            </a:extLst>
          </p:cNvPr>
          <p:cNvSpPr txBox="1"/>
          <p:nvPr/>
        </p:nvSpPr>
        <p:spPr>
          <a:xfrm>
            <a:off x="6760951" y="5124801"/>
            <a:ext cx="2174290" cy="3685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ENVIRONMENT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AD215FD-6E85-E091-DDDD-D72C797C3C90}"/>
              </a:ext>
            </a:extLst>
          </p:cNvPr>
          <p:cNvSpPr txBox="1"/>
          <p:nvPr/>
        </p:nvSpPr>
        <p:spPr>
          <a:xfrm>
            <a:off x="3337025" y="4054383"/>
            <a:ext cx="41892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      EXPENSIVE INGREDIENTS</a:t>
            </a:r>
            <a:endParaRPr lang="en-US"/>
          </a:p>
          <a:p>
            <a:endParaRPr lang="en-GB"/>
          </a:p>
          <a:p>
            <a:r>
              <a:rPr lang="en-GB"/>
              <a:t>  HIGH STOCK PRICES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DCF108C-611C-FB42-C24D-B58E326AFFA1}"/>
              </a:ext>
            </a:extLst>
          </p:cNvPr>
          <p:cNvSpPr txBox="1"/>
          <p:nvPr/>
        </p:nvSpPr>
        <p:spPr>
          <a:xfrm>
            <a:off x="7766969" y="4278788"/>
            <a:ext cx="361153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EMPTY RETAIL UNITS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40D5052-5A64-A0D2-5E17-8EA2705C7F6A}"/>
              </a:ext>
            </a:extLst>
          </p:cNvPr>
          <p:cNvSpPr txBox="1"/>
          <p:nvPr/>
        </p:nvSpPr>
        <p:spPr>
          <a:xfrm rot="5400000">
            <a:off x="9366062" y="3475859"/>
            <a:ext cx="299712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/>
              <a:t>STAGNANT</a:t>
            </a:r>
            <a:endParaRPr lang="en-US" sz="3200"/>
          </a:p>
          <a:p>
            <a:pPr algn="ctr"/>
            <a:r>
              <a:rPr lang="en-GB" sz="3200" b="1"/>
              <a:t>SALES</a:t>
            </a:r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54E47CC8-651F-3E04-BDAC-8A072AD695D0}"/>
              </a:ext>
            </a:extLst>
          </p:cNvPr>
          <p:cNvSpPr/>
          <p:nvPr/>
        </p:nvSpPr>
        <p:spPr>
          <a:xfrm rot="3000000">
            <a:off x="1997941" y="3049111"/>
            <a:ext cx="1879471" cy="165835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080988DD-2F82-DF8E-6437-3B31E3AC5565}"/>
              </a:ext>
            </a:extLst>
          </p:cNvPr>
          <p:cNvSpPr/>
          <p:nvPr/>
        </p:nvSpPr>
        <p:spPr>
          <a:xfrm>
            <a:off x="1250857" y="1863363"/>
            <a:ext cx="1797943" cy="5170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SDF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E758A51-A857-2AF3-93A9-3C9B39A2A654}"/>
              </a:ext>
            </a:extLst>
          </p:cNvPr>
          <p:cNvSpPr txBox="1"/>
          <p:nvPr/>
        </p:nvSpPr>
        <p:spPr>
          <a:xfrm>
            <a:off x="1410425" y="1864389"/>
            <a:ext cx="171363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MONEY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02EA31F-37B4-D227-9D41-B4DA27F05305}"/>
              </a:ext>
            </a:extLst>
          </p:cNvPr>
          <p:cNvSpPr txBox="1"/>
          <p:nvPr/>
        </p:nvSpPr>
        <p:spPr>
          <a:xfrm>
            <a:off x="1095426" y="2657228"/>
            <a:ext cx="33167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RENT</a:t>
            </a:r>
          </a:p>
          <a:p>
            <a:r>
              <a:rPr lang="en-GB"/>
              <a:t>       UTILITIES </a:t>
            </a:r>
          </a:p>
          <a:p>
            <a:r>
              <a:rPr lang="en-GB"/>
              <a:t>BUSINESS RATES</a:t>
            </a:r>
          </a:p>
        </p:txBody>
      </p:sp>
    </p:spTree>
    <p:extLst>
      <p:ext uri="{BB962C8B-B14F-4D97-AF65-F5344CB8AC3E}">
        <p14:creationId xmlns:p14="http://schemas.microsoft.com/office/powerpoint/2010/main" val="405113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" grpId="0" animBg="1"/>
      <p:bldP spid="6" grpId="0" animBg="1"/>
      <p:bldP spid="7" grpId="0" animBg="1"/>
      <p:bldP spid="8" grpId="0"/>
      <p:bldP spid="10" grpId="0"/>
      <p:bldP spid="11" grpId="0" animBg="1"/>
      <p:bldP spid="12" grpId="0" animBg="1"/>
      <p:bldP spid="14" grpId="0" animBg="1"/>
      <p:bldP spid="14" grpId="1" animBg="1"/>
      <p:bldP spid="15" grpId="0" animBg="1"/>
      <p:bldP spid="16" grpId="0" animBg="1"/>
      <p:bldP spid="17" grpId="0"/>
      <p:bldP spid="18" grpId="0"/>
      <p:bldP spid="19" grpId="0" animBg="1"/>
      <p:bldP spid="20" grpId="0"/>
      <p:bldP spid="21" grpId="0"/>
      <p:bldP spid="23" grpId="0"/>
      <p:bldP spid="24" grpId="0"/>
      <p:bldP spid="25" grpId="0"/>
      <p:bldP spid="26" grpId="0" animBg="1"/>
      <p:bldP spid="27" grpId="0" animBg="1"/>
      <p:bldP spid="28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AF9F9-82F6-F025-A196-8D99538BB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737" y="940242"/>
            <a:ext cx="3506928" cy="4938746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  <a:r>
              <a:rPr lang="en-GB" sz="280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4C299-019C-22E3-2D1C-9DEF3B462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1448" y="1072243"/>
            <a:ext cx="7042201" cy="64074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3600" b="1">
                <a:solidFill>
                  <a:srgbClr val="212121"/>
                </a:solidFill>
              </a:rPr>
              <a:t>KEY FINDINGS</a:t>
            </a:r>
            <a:endParaRPr lang="en-US" sz="3600"/>
          </a:p>
          <a:p>
            <a:pPr>
              <a:buSzPct val="114999"/>
              <a:buFont typeface="Wingdings"/>
              <a:buChar char="v"/>
            </a:pPr>
            <a:r>
              <a:rPr lang="en-GB" sz="3600" b="1">
                <a:solidFill>
                  <a:srgbClr val="212121"/>
                </a:solidFill>
              </a:rPr>
              <a:t>  </a:t>
            </a:r>
            <a:r>
              <a:rPr lang="en-GB" sz="2800">
                <a:solidFill>
                  <a:srgbClr val="212121"/>
                </a:solidFill>
              </a:rPr>
              <a:t>SALES 25% BELOW 2019</a:t>
            </a:r>
          </a:p>
          <a:p>
            <a:pPr>
              <a:buSzPct val="114999"/>
              <a:buFont typeface="Wingdings"/>
              <a:buChar char="v"/>
            </a:pPr>
            <a:r>
              <a:rPr lang="en-GB" sz="2800">
                <a:solidFill>
                  <a:srgbClr val="212121"/>
                </a:solidFill>
              </a:rPr>
              <a:t> EXTERNAL AND INTERNAL FACTORS</a:t>
            </a:r>
          </a:p>
          <a:p>
            <a:pPr>
              <a:buSzPct val="114999"/>
              <a:buFont typeface="Wingdings"/>
              <a:buChar char="v"/>
            </a:pPr>
            <a:r>
              <a:rPr lang="en-GB" sz="2800">
                <a:solidFill>
                  <a:srgbClr val="212121"/>
                </a:solidFill>
              </a:rPr>
              <a:t> RISING COSTS</a:t>
            </a:r>
          </a:p>
          <a:p>
            <a:pPr>
              <a:buSzPct val="114999"/>
              <a:buFont typeface="Wingdings"/>
              <a:buChar char="v"/>
            </a:pPr>
            <a:r>
              <a:rPr lang="en-GB" sz="2800">
                <a:solidFill>
                  <a:srgbClr val="212121"/>
                </a:solidFill>
              </a:rPr>
              <a:t> LACK OF TECHNOLOGY</a:t>
            </a:r>
          </a:p>
          <a:p>
            <a:pPr>
              <a:buSzPct val="114999"/>
              <a:buFont typeface="Wingdings"/>
              <a:buChar char="v"/>
            </a:pPr>
            <a:r>
              <a:rPr lang="en-GB" sz="2800">
                <a:solidFill>
                  <a:srgbClr val="212121"/>
                </a:solidFill>
              </a:rPr>
              <a:t> ADAPTATION NEEDED</a:t>
            </a:r>
          </a:p>
          <a:p>
            <a:pPr>
              <a:buSzPct val="114999"/>
              <a:buFont typeface="Wingdings"/>
              <a:buChar char="v"/>
            </a:pPr>
            <a:r>
              <a:rPr lang="en-GB" sz="2800">
                <a:solidFill>
                  <a:srgbClr val="212121"/>
                </a:solidFill>
              </a:rPr>
              <a:t> LONG-TERM, BUAINESS IS AT RISK </a:t>
            </a:r>
          </a:p>
          <a:p>
            <a:pPr marL="0" indent="0">
              <a:buSzPct val="114999"/>
              <a:buNone/>
            </a:pPr>
            <a:endParaRPr lang="en-GB" sz="2800">
              <a:solidFill>
                <a:srgbClr val="212121"/>
              </a:solidFill>
            </a:endParaRPr>
          </a:p>
          <a:p>
            <a:pPr>
              <a:buSzPct val="114999"/>
              <a:buFont typeface="Wingdings"/>
              <a:buChar char="v"/>
            </a:pPr>
            <a:endParaRPr lang="en-GB" sz="2800">
              <a:solidFill>
                <a:srgbClr val="212121"/>
              </a:solidFill>
            </a:endParaRPr>
          </a:p>
          <a:p>
            <a:pPr>
              <a:buSzPct val="114999"/>
              <a:buFont typeface="Wingdings"/>
              <a:buChar char="v"/>
            </a:pPr>
            <a:endParaRPr lang="en-GB">
              <a:solidFill>
                <a:srgbClr val="262626"/>
              </a:solidFill>
            </a:endParaRPr>
          </a:p>
          <a:p>
            <a:pPr>
              <a:buSzPct val="114999"/>
              <a:buFont typeface="Wingdings"/>
              <a:buChar char="v"/>
            </a:pPr>
            <a:endParaRPr lang="en-GB" sz="3600" b="1">
              <a:solidFill>
                <a:srgbClr val="212121"/>
              </a:solidFill>
            </a:endParaRPr>
          </a:p>
          <a:p>
            <a:pPr marL="0" indent="0">
              <a:buNone/>
            </a:pPr>
            <a:endParaRPr lang="en-GB" b="1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2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70B0F-D9AE-EDF7-C806-60F2DD9DE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140303"/>
            <a:ext cx="9601196" cy="1303867"/>
          </a:xfrm>
        </p:spPr>
        <p:txBody>
          <a:bodyPr/>
          <a:lstStyle/>
          <a:p>
            <a:r>
              <a:rPr lang="en-GB" b="1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9CA98-30B1-D0DB-60C5-920F75A74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308703"/>
            <a:ext cx="9601196" cy="33189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SzPct val="114999"/>
            </a:pPr>
            <a:r>
              <a:rPr lang="en-GB" sz="2300">
                <a:latin typeface="Arial"/>
                <a:ea typeface="+mn-lt"/>
                <a:cs typeface="Arial"/>
              </a:rPr>
              <a:t>Basil’s Bakery Case Study (2026) </a:t>
            </a:r>
            <a:r>
              <a:rPr lang="en-GB" sz="2300" i="1">
                <a:latin typeface="Arial"/>
                <a:ea typeface="+mn-lt"/>
                <a:cs typeface="Arial"/>
              </a:rPr>
              <a:t>Basil’s Bakery Business Case Study </a:t>
            </a:r>
            <a:r>
              <a:rPr lang="en-GB" sz="2300" err="1">
                <a:latin typeface="Arial"/>
                <a:ea typeface="+mn-lt"/>
                <a:cs typeface="Arial"/>
              </a:rPr>
              <a:t>Univerity</a:t>
            </a:r>
            <a:r>
              <a:rPr lang="en-GB" sz="2300">
                <a:latin typeface="Arial"/>
                <a:ea typeface="+mn-lt"/>
                <a:cs typeface="Arial"/>
              </a:rPr>
              <a:t> of Wales Trinity St. Davids.</a:t>
            </a:r>
            <a:endParaRPr lang="en-GB" sz="230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2300">
                <a:latin typeface="Arial"/>
                <a:cs typeface="Arial"/>
              </a:rPr>
              <a:t>Kaizen Institute, 2024 </a:t>
            </a:r>
            <a:r>
              <a:rPr lang="en-GB" sz="2300" i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Understanding the Ishikawa Diagram: A Key Tool for Root Cause Analysis, </a:t>
            </a:r>
            <a:r>
              <a:rPr lang="en-GB" sz="23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2300">
                <a:solidFill>
                  <a:schemeClr val="tx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https://kaizen.com/insights/ishikawa-diagram-root-cause-analysis/</a:t>
            </a:r>
            <a:r>
              <a:rPr lang="en-GB" sz="2300">
                <a:solidFill>
                  <a:schemeClr val="tx1"/>
                </a:solidFill>
                <a:latin typeface="Arial"/>
                <a:cs typeface="Arial"/>
              </a:rPr>
              <a:t> , accessed 10.07.2026</a:t>
            </a:r>
          </a:p>
          <a:p>
            <a:pPr>
              <a:buSzPct val="114999"/>
            </a:pPr>
            <a:r>
              <a:rPr lang="en-GB" sz="2300">
                <a:latin typeface="Arial"/>
                <a:cs typeface="Arial"/>
              </a:rPr>
              <a:t>PESTLE Analysis, 2024 </a:t>
            </a:r>
            <a:r>
              <a:rPr lang="en-GB" sz="2300" i="1">
                <a:latin typeface="Arial"/>
                <a:cs typeface="Arial"/>
              </a:rPr>
              <a:t>What is PESTLE analysis, </a:t>
            </a:r>
            <a:r>
              <a:rPr lang="en-GB" sz="2300">
                <a:latin typeface="Arial"/>
                <a:cs typeface="Arial"/>
              </a:rPr>
              <a:t>Available at: </a:t>
            </a:r>
            <a:r>
              <a:rPr lang="en-GB" sz="2300">
                <a:latin typeface="Arial"/>
                <a:cs typeface="Arial"/>
                <a:hlinkClick r:id="rId3"/>
              </a:rPr>
              <a:t>https://pestleanalysis.com/what-is-pestle-analysis/</a:t>
            </a:r>
            <a:r>
              <a:rPr lang="en-GB" sz="2300">
                <a:latin typeface="Arial"/>
                <a:cs typeface="Arial"/>
              </a:rPr>
              <a:t>, accessed 10.07.2026</a:t>
            </a:r>
          </a:p>
          <a:p>
            <a:pPr>
              <a:buSzPct val="114999"/>
            </a:pPr>
            <a:r>
              <a:rPr lang="en-GB" sz="2300">
                <a:solidFill>
                  <a:srgbClr val="262626"/>
                </a:solidFill>
                <a:latin typeface="Arial"/>
                <a:cs typeface="Arial"/>
              </a:rPr>
              <a:t>Super Engineer, 2023</a:t>
            </a:r>
            <a:r>
              <a:rPr lang="en-GB" sz="2300" i="1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lang="en-GB" sz="2300" i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5W2H - How to describe a problem in a clear and effective way?, </a:t>
            </a:r>
            <a:r>
              <a:rPr lang="en-GB" sz="23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Available at: </a:t>
            </a:r>
            <a:r>
              <a:rPr lang="en-GB" sz="2300">
                <a:solidFill>
                  <a:srgbClr val="262626"/>
                </a:solidFill>
                <a:latin typeface="Arial"/>
                <a:cs typeface="Arial"/>
                <a:hlinkClick r:id="rId4"/>
              </a:rPr>
              <a:t>https://www.superengineer.net/blog/tools-5w2h</a:t>
            </a:r>
            <a:r>
              <a:rPr lang="en-GB" sz="2300">
                <a:solidFill>
                  <a:srgbClr val="262626"/>
                </a:solidFill>
                <a:latin typeface="Arial"/>
                <a:cs typeface="Arial"/>
              </a:rPr>
              <a:t>, Accessed 10.07.2026</a:t>
            </a:r>
          </a:p>
          <a:p>
            <a:pPr>
              <a:buSzPct val="114999"/>
            </a:pPr>
            <a:endParaRPr lang="en-GB" sz="2300" i="1">
              <a:solidFill>
                <a:srgbClr val="262626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300">
              <a:solidFill>
                <a:srgbClr val="262626"/>
              </a:solidFill>
              <a:latin typeface="Arial"/>
              <a:cs typeface="Arial"/>
            </a:endParaRPr>
          </a:p>
          <a:p>
            <a:pPr>
              <a:buSzPct val="114999"/>
            </a:pPr>
            <a:endParaRPr lang="en-GB" sz="2300">
              <a:solidFill>
                <a:srgbClr val="262626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024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292E7AF0-A589-43B3-A1DE-8807EC76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C3CD2E-C7C5-87DE-F88C-C8678EB71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GB" sz="4800" b="1"/>
              <a:t>Thank you!!!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9BCDD02-D5E3-4D30-8587-66036C891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5785F-E691-20F5-6BBF-3BF6CF7EC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GB" sz="8000"/>
              <a:t>Q&amp;A</a:t>
            </a:r>
            <a:endParaRPr lang="en-US" sz="8000"/>
          </a:p>
        </p:txBody>
      </p:sp>
      <p:pic>
        <p:nvPicPr>
          <p:cNvPr id="18" name="Graphic 17" descr="Handshake">
            <a:extLst>
              <a:ext uri="{FF2B5EF4-FFF2-40B4-BE49-F238E27FC236}">
                <a16:creationId xmlns:a16="http://schemas.microsoft.com/office/drawing/2014/main" id="{23665DF8-A5BF-DE53-E3CB-A6DD97BC52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940623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Organic</vt:lpstr>
      <vt:lpstr>Individual Presentation  Basil’s Bakery </vt:lpstr>
      <vt:lpstr>OVERVIEW</vt:lpstr>
      <vt:lpstr>INTRODUCTION</vt:lpstr>
      <vt:lpstr>COMPANY BACKGROUND</vt:lpstr>
      <vt:lpstr>PROBLEM: NATURE AND SCOPE</vt:lpstr>
      <vt:lpstr>PESTLE ANALYSIS</vt:lpstr>
      <vt:lpstr>CAUSE AND EFFECT ANALYSIS</vt:lpstr>
      <vt:lpstr>CONCLUSION </vt:lpstr>
      <vt:lpstr>Reference List</vt:lpstr>
      <vt:lpstr>Thank you!!!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108</cp:revision>
  <dcterms:created xsi:type="dcterms:W3CDTF">2026-07-08T13:18:55Z</dcterms:created>
  <dcterms:modified xsi:type="dcterms:W3CDTF">2026-07-12T21:28:56Z</dcterms:modified>
</cp:coreProperties>
</file>