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y="5143500" cx="9144000"/>
  <p:notesSz cx="6858000" cy="9144000"/>
  <p:embeddedFontLst>
    <p:embeddedFont>
      <p:font typeface="Roboto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23" roundtripDataSignature="AMtx7mhHmFVG/Ib0Sj6rp5zARUis7rPw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5BC5190-9BDE-425A-A26C-C4C411B128C0}">
  <a:tblStyle styleId="{55BC5190-9BDE-425A-A26C-C4C411B128C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bold.fntdata"/><Relationship Id="rId11" Type="http://schemas.openxmlformats.org/officeDocument/2006/relationships/slide" Target="slides/slide5.xml"/><Relationship Id="rId22" Type="http://schemas.openxmlformats.org/officeDocument/2006/relationships/font" Target="fonts/Roboto-boldItalic.fntdata"/><Relationship Id="rId10" Type="http://schemas.openxmlformats.org/officeDocument/2006/relationships/slide" Target="slides/slide4.xml"/><Relationship Id="rId21" Type="http://schemas.openxmlformats.org/officeDocument/2006/relationships/font" Target="fonts/Roboto-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23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font" Target="fonts/Roboto-regular.fntdata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f6a897e195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f6a897e195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f6a2114030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g3f6a2114030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4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/>
          <p:nvPr>
            <p:ph hasCustomPrompt="1"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1" name="Google Shape;11;p12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2" name="Google Shape;12;p1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4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14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8235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14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p14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1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23" name="Google Shape;23;p1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6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p1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1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7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17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1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" type="body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17"/>
          <p:cNvSpPr txBox="1"/>
          <p:nvPr>
            <p:ph idx="2" type="body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6" name="Google Shape;36;p1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8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8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18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1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9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19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19"/>
          <p:cNvSpPr txBox="1"/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19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19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0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50" name="Google Shape;50;p2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21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5" name="Google Shape;55;p21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6" name="Google Shape;56;p21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22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22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62" name="Google Shape;62;p2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b="0" i="0" sz="18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"/>
          <p:cNvSpPr txBox="1"/>
          <p:nvPr>
            <p:ph type="title"/>
          </p:nvPr>
        </p:nvSpPr>
        <p:spPr>
          <a:xfrm>
            <a:off x="272100" y="175075"/>
            <a:ext cx="8599800" cy="22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2000"/>
              <a:buNone/>
            </a:pPr>
            <a:r>
              <a:rPr b="1" lang="en" sz="3200">
                <a:solidFill>
                  <a:srgbClr val="0E101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" sz="3000">
                <a:solidFill>
                  <a:srgbClr val="0E101A"/>
                </a:solidFill>
                <a:latin typeface="Arial"/>
                <a:ea typeface="Arial"/>
                <a:cs typeface="Arial"/>
                <a:sym typeface="Arial"/>
              </a:rPr>
              <a:t>    MSc Cybersecurity and Digital Forensics</a:t>
            </a:r>
            <a:endParaRPr b="1" sz="3000">
              <a:solidFill>
                <a:srgbClr val="0E101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2000"/>
              <a:buNone/>
            </a:pPr>
            <a:r>
              <a:rPr b="1" lang="en" sz="3000">
                <a:solidFill>
                  <a:srgbClr val="0E101A"/>
                </a:solidFill>
                <a:latin typeface="Arial"/>
                <a:ea typeface="Arial"/>
                <a:cs typeface="Arial"/>
                <a:sym typeface="Arial"/>
              </a:rPr>
              <a:t>         Module: Digital Forensics Analysis </a:t>
            </a:r>
            <a:endParaRPr b="1" sz="3000">
              <a:solidFill>
                <a:srgbClr val="0E101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SzPts val="12000"/>
              <a:buNone/>
            </a:pPr>
            <a:r>
              <a:rPr b="1" lang="en" sz="3000">
                <a:solidFill>
                  <a:srgbClr val="0E101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00"/>
          </a:p>
        </p:txBody>
      </p:sp>
      <p:sp>
        <p:nvSpPr>
          <p:cNvPr id="68" name="Google Shape;68;p1"/>
          <p:cNvSpPr txBox="1"/>
          <p:nvPr>
            <p:ph idx="1" type="body"/>
          </p:nvPr>
        </p:nvSpPr>
        <p:spPr>
          <a:xfrm>
            <a:off x="460950" y="2360550"/>
            <a:ext cx="8222100" cy="27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solidFill>
                  <a:srgbClr val="000000"/>
                </a:solidFill>
              </a:rPr>
              <a:t>Submitted by: Md Ahasanul Kobir Opy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" sz="2400">
                <a:solidFill>
                  <a:srgbClr val="000000"/>
                </a:solidFill>
              </a:rPr>
              <a:t>Student ID: 2522648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r>
              <a:rPr lang="en" sz="2400">
                <a:solidFill>
                  <a:srgbClr val="000000"/>
                </a:solidFill>
              </a:rPr>
              <a:t>Lecture: Dr. Mohamed Ghanem</a:t>
            </a:r>
            <a:endParaRPr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f6a897e195_0_8"/>
          <p:cNvSpPr txBox="1"/>
          <p:nvPr>
            <p:ph type="title"/>
          </p:nvPr>
        </p:nvSpPr>
        <p:spPr>
          <a:xfrm>
            <a:off x="460950" y="1325935"/>
            <a:ext cx="8222100" cy="2009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b="1" lang="en" sz="3200">
                <a:solidFill>
                  <a:srgbClr val="0E101A"/>
                </a:solidFill>
                <a:latin typeface="Arial"/>
                <a:ea typeface="Arial"/>
                <a:cs typeface="Arial"/>
                <a:sym typeface="Arial"/>
              </a:rPr>
              <a:t>Incident Response and Digital Forensics     Investigation Record: Case QT-AI-2025</a:t>
            </a:r>
            <a:endParaRPr sz="3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 txBox="1"/>
          <p:nvPr>
            <p:ph idx="4294967295" type="title"/>
          </p:nvPr>
        </p:nvSpPr>
        <p:spPr>
          <a:xfrm>
            <a:off x="321175" y="274675"/>
            <a:ext cx="8588700" cy="761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" sz="3000">
                <a:solidFill>
                  <a:srgbClr val="000000"/>
                </a:solidFill>
              </a:rPr>
              <a:t>Digital Evidence Inventory and Chain of Custody </a:t>
            </a:r>
            <a:endParaRPr sz="3000">
              <a:solidFill>
                <a:srgbClr val="000000"/>
              </a:solidFill>
            </a:endParaRPr>
          </a:p>
        </p:txBody>
      </p:sp>
      <p:sp>
        <p:nvSpPr>
          <p:cNvPr id="79" name="Google Shape;79;p2"/>
          <p:cNvSpPr txBox="1"/>
          <p:nvPr>
            <p:ph idx="4294967295" type="body"/>
          </p:nvPr>
        </p:nvSpPr>
        <p:spPr>
          <a:xfrm>
            <a:off x="380700" y="1036375"/>
            <a:ext cx="3783900" cy="163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QT-01 Nokia C2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QT-02 Huawei P Smart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QT-03 Samsung Galaxy A13 SHA-256 verified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80" name="Google Shape;80;p2" title="1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90225" y="932425"/>
            <a:ext cx="4419648" cy="1961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2" title="2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1175" y="2489050"/>
            <a:ext cx="4086350" cy="2654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2" title="3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90225" y="2977675"/>
            <a:ext cx="4419648" cy="2165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"/>
          <p:cNvSpPr txBox="1"/>
          <p:nvPr>
            <p:ph type="title"/>
          </p:nvPr>
        </p:nvSpPr>
        <p:spPr>
          <a:xfrm>
            <a:off x="234050" y="234050"/>
            <a:ext cx="8463600" cy="624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200"/>
              <a:t>Forensic Framework and Analysis Tools</a:t>
            </a:r>
            <a:endParaRPr sz="3200"/>
          </a:p>
        </p:txBody>
      </p:sp>
      <p:sp>
        <p:nvSpPr>
          <p:cNvPr id="88" name="Google Shape;88;p3"/>
          <p:cNvSpPr txBox="1"/>
          <p:nvPr>
            <p:ph idx="1" type="body"/>
          </p:nvPr>
        </p:nvSpPr>
        <p:spPr>
          <a:xfrm>
            <a:off x="330000" y="958751"/>
            <a:ext cx="3994800" cy="21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Cryptographic Assurance &amp; Hashing Procedures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Analysis Tools</a:t>
            </a:r>
            <a:br>
              <a:rPr lang="en">
                <a:solidFill>
                  <a:srgbClr val="000000"/>
                </a:solidFill>
              </a:rPr>
            </a:br>
            <a:r>
              <a:rPr lang="en">
                <a:solidFill>
                  <a:srgbClr val="000000"/>
                </a:solidFill>
              </a:rPr>
              <a:t>Cellebrite UFED</a:t>
            </a:r>
            <a:br>
              <a:rPr lang="en">
                <a:solidFill>
                  <a:srgbClr val="000000"/>
                </a:solidFill>
              </a:rPr>
            </a:br>
            <a:r>
              <a:rPr lang="en">
                <a:solidFill>
                  <a:srgbClr val="000000"/>
                </a:solidFill>
              </a:rPr>
              <a:t>Cellebrite Physical Analyzer V7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89" name="Google Shape;89;p3"/>
          <p:cNvSpPr txBox="1"/>
          <p:nvPr>
            <p:ph idx="1" type="body"/>
          </p:nvPr>
        </p:nvSpPr>
        <p:spPr>
          <a:xfrm>
            <a:off x="4203575" y="962275"/>
            <a:ext cx="3994800" cy="21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Evidence Collection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Secure Preservation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Forensic Extraction &amp; Hash Verification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Artifact Analysis &amp; Event Correlation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"/>
          <p:cNvSpPr txBox="1"/>
          <p:nvPr>
            <p:ph type="title"/>
          </p:nvPr>
        </p:nvSpPr>
        <p:spPr>
          <a:xfrm>
            <a:off x="217325" y="150650"/>
            <a:ext cx="8355300" cy="598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000">
                <a:solidFill>
                  <a:srgbClr val="000000"/>
                </a:solidFill>
              </a:rPr>
              <a:t>Analysis of Digital Communications</a:t>
            </a:r>
            <a:r>
              <a:rPr lang="en" sz="3200"/>
              <a:t> </a:t>
            </a:r>
            <a:endParaRPr sz="3200"/>
          </a:p>
        </p:txBody>
      </p:sp>
      <p:sp>
        <p:nvSpPr>
          <p:cNvPr id="95" name="Google Shape;95;p4"/>
          <p:cNvSpPr txBox="1"/>
          <p:nvPr>
            <p:ph idx="1" type="body"/>
          </p:nvPr>
        </p:nvSpPr>
        <p:spPr>
          <a:xfrm>
            <a:off x="265350" y="889725"/>
            <a:ext cx="4555800" cy="279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Emma used Genie Chats to communicate covertly with external parties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Joe functioned as the intermediary, coordinating the illicit transaction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96" name="Google Shape;96;p4" title="11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54826" y="889725"/>
            <a:ext cx="4235750" cy="3278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f6a2114030_1_4"/>
          <p:cNvSpPr txBox="1"/>
          <p:nvPr>
            <p:ph type="title"/>
          </p:nvPr>
        </p:nvSpPr>
        <p:spPr>
          <a:xfrm>
            <a:off x="229850" y="222150"/>
            <a:ext cx="8222100" cy="576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0"/>
              <a:buFont typeface="Arial"/>
              <a:buNone/>
            </a:pPr>
            <a:r>
              <a:rPr lang="en" sz="3000">
                <a:solidFill>
                  <a:srgbClr val="000000"/>
                </a:solidFill>
              </a:rPr>
              <a:t>Analysis of Digital Communications</a:t>
            </a:r>
            <a:endParaRPr sz="3000">
              <a:solidFill>
                <a:srgbClr val="000000"/>
              </a:solidFill>
            </a:endParaRPr>
          </a:p>
        </p:txBody>
      </p:sp>
      <p:sp>
        <p:nvSpPr>
          <p:cNvPr id="102" name="Google Shape;102;g3f6a2114030_1_4"/>
          <p:cNvSpPr txBox="1"/>
          <p:nvPr>
            <p:ph idx="1" type="body"/>
          </p:nvPr>
        </p:nvSpPr>
        <p:spPr>
          <a:xfrm>
            <a:off x="283600" y="986225"/>
            <a:ext cx="4146000" cy="3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Emma talked with </a:t>
            </a:r>
            <a:r>
              <a:rPr lang="en">
                <a:solidFill>
                  <a:srgbClr val="000000"/>
                </a:solidFill>
              </a:rPr>
              <a:t>Joe</a:t>
            </a:r>
            <a:r>
              <a:rPr lang="en">
                <a:solidFill>
                  <a:srgbClr val="000000"/>
                </a:solidFill>
              </a:rPr>
              <a:t> about the money.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Emma is</a:t>
            </a:r>
            <a:r>
              <a:rPr lang="en">
                <a:solidFill>
                  <a:srgbClr val="000000"/>
                </a:solidFill>
              </a:rPr>
              <a:t> confused about the deal.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03" name="Google Shape;103;g3f6a2114030_1_4" title="1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05025" y="950850"/>
            <a:ext cx="4386576" cy="369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303850" y="181850"/>
            <a:ext cx="8222100" cy="660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000">
                <a:solidFill>
                  <a:srgbClr val="000000"/>
                </a:solidFill>
              </a:rPr>
              <a:t>Analysis of Digital Communications</a:t>
            </a:r>
            <a:endParaRPr sz="3000">
              <a:solidFill>
                <a:srgbClr val="000000"/>
              </a:solidFill>
            </a:endParaRPr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303850" y="842750"/>
            <a:ext cx="8222100" cy="101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Norman agreed to illegally acquire the proprietary AI patent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Recovered communications indicated planned evidence concealment following the transaction.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10" name="Google Shape;110;p5" title="13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9050" y="2009150"/>
            <a:ext cx="4300027" cy="298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5" title="14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30025" y="2009150"/>
            <a:ext cx="4261574" cy="298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 txBox="1"/>
          <p:nvPr>
            <p:ph type="title"/>
          </p:nvPr>
        </p:nvSpPr>
        <p:spPr>
          <a:xfrm>
            <a:off x="366275" y="213050"/>
            <a:ext cx="8222100" cy="645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000"/>
              <a:t>Interaction Mapping &amp; Spatial Data Analysis</a:t>
            </a:r>
            <a:endParaRPr sz="3000"/>
          </a:p>
        </p:txBody>
      </p:sp>
      <p:sp>
        <p:nvSpPr>
          <p:cNvPr id="117" name="Google Shape;117;p6"/>
          <p:cNvSpPr txBox="1"/>
          <p:nvPr>
            <p:ph idx="1" type="body"/>
          </p:nvPr>
        </p:nvSpPr>
        <p:spPr>
          <a:xfrm>
            <a:off x="366275" y="932800"/>
            <a:ext cx="8308200" cy="10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GPS metadata validated the suspects' presence at the meeting location.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Electronic travel tickets reconstructed the route through Glasgow and Manchester.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18" name="Google Shape;118;p6" title="DF_Task-2_Nokia-00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6275" y="2178400"/>
            <a:ext cx="4372027" cy="281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6" title="DF_Task-2_Samsung-003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78875" y="2178400"/>
            <a:ext cx="4112726" cy="281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"/>
          <p:cNvSpPr txBox="1"/>
          <p:nvPr>
            <p:ph type="title"/>
          </p:nvPr>
        </p:nvSpPr>
        <p:spPr>
          <a:xfrm>
            <a:off x="319475" y="213050"/>
            <a:ext cx="8222100" cy="723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200">
                <a:solidFill>
                  <a:srgbClr val="000000"/>
                </a:solidFill>
              </a:rPr>
              <a:t>Suspect Profiling &amp; Behavioral Analysis</a:t>
            </a:r>
            <a:endParaRPr sz="3200">
              <a:solidFill>
                <a:srgbClr val="000000"/>
              </a:solidFill>
            </a:endParaRPr>
          </a:p>
        </p:txBody>
      </p:sp>
      <p:sp>
        <p:nvSpPr>
          <p:cNvPr id="125" name="Google Shape;125;p7"/>
          <p:cNvSpPr txBox="1"/>
          <p:nvPr>
            <p:ph idx="1" type="body"/>
          </p:nvPr>
        </p:nvSpPr>
        <p:spPr>
          <a:xfrm>
            <a:off x="319475" y="1026425"/>
            <a:ext cx="8222100" cy="335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Emma (The Perpetrator): Utilized legitimate access credentials to target intellectual property (QT-AI-2025 patent) for financial gain.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Joe (The Intermediary): Handled operational logistics to prevent direct contact tracing between source and buyer.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Norman (The Buyer): Displayed conscious guilt (mens rea) through post-incident anti-forensic practices and SIM card destruction/removal on Exhibit QT-01.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/>
          <p:nvPr>
            <p:ph type="title"/>
          </p:nvPr>
        </p:nvSpPr>
        <p:spPr>
          <a:xfrm>
            <a:off x="292325" y="32150"/>
            <a:ext cx="8222100" cy="666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200">
                <a:solidFill>
                  <a:srgbClr val="0E101A"/>
                </a:solidFill>
              </a:rPr>
              <a:t>Case Progression &amp; Activity Log</a:t>
            </a:r>
            <a:endParaRPr sz="3200">
              <a:solidFill>
                <a:srgbClr val="0E101A"/>
              </a:solidFill>
            </a:endParaRPr>
          </a:p>
        </p:txBody>
      </p:sp>
      <p:graphicFrame>
        <p:nvGraphicFramePr>
          <p:cNvPr id="131" name="Google Shape;131;p8"/>
          <p:cNvGraphicFramePr/>
          <p:nvPr/>
        </p:nvGraphicFramePr>
        <p:xfrm>
          <a:off x="410425" y="698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{55BC5190-9BDE-425A-A26C-C4C411B128C0}</a:tableStyleId>
              </a:tblPr>
              <a:tblGrid>
                <a:gridCol w="1228350"/>
                <a:gridCol w="1811100"/>
                <a:gridCol w="2185275"/>
                <a:gridCol w="2879275"/>
              </a:tblGrid>
              <a:tr h="4241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" sz="1400" u="none" cap="none" strike="noStrike"/>
                        <a:t>Timestamp</a:t>
                      </a:r>
                      <a:endParaRPr b="1"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" sz="1400" u="none" cap="none" strike="noStrike"/>
                        <a:t>Suspect Involved</a:t>
                      </a:r>
                      <a:endParaRPr b="1"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" sz="1400" u="none" cap="none" strike="noStrike"/>
                        <a:t>Evidence Source</a:t>
                      </a:r>
                      <a:endParaRPr b="1"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" sz="1400" u="none" cap="none" strike="noStrike"/>
                        <a:t>Event Description</a:t>
                      </a:r>
                      <a:endParaRPr b="1"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21/08/2024 07:27:09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Emma and Joe</a:t>
                      </a:r>
                      <a:endParaRPr sz="18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Huawei System Logs / Genie Chats</a:t>
                      </a:r>
                      <a:endParaRPr sz="18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Initial setup of covert communication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31/01/2025 10:23:18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Emma and Joe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Huawei System Logs / Whatsapp Chats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Disclosing intent to sell the AI-based Neuro product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31/01/2025 12:49:57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Emma and Norman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Huawei System Logs / Facebook Chats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Emma initiates direct contact with the corporate buyer.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31/10/2025 12:51:49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Emma and Norman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Huawei System Logs / Facebook Chats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Norman agreed with the deal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04/09/2024 12:08:04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Norman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Nokia C2 Device Location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Geolocation mapping records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22/11/2024 11:21:58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Joe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Samsung Galaxy A13 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" sz="1400" u="none" cap="none" strike="noStrike"/>
                        <a:t>Joe traveled manchester to meet clients.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lnL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E101A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9"/>
          <p:cNvSpPr txBox="1"/>
          <p:nvPr>
            <p:ph type="title"/>
          </p:nvPr>
        </p:nvSpPr>
        <p:spPr>
          <a:xfrm>
            <a:off x="259150" y="429525"/>
            <a:ext cx="8222100" cy="619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200">
                <a:solidFill>
                  <a:srgbClr val="000000"/>
                </a:solidFill>
              </a:rPr>
              <a:t>Final Assessment &amp; Corrective Measures</a:t>
            </a:r>
            <a:endParaRPr sz="3200">
              <a:solidFill>
                <a:srgbClr val="000000"/>
              </a:solidFill>
            </a:endParaRPr>
          </a:p>
        </p:txBody>
      </p:sp>
      <p:sp>
        <p:nvSpPr>
          <p:cNvPr id="137" name="Google Shape;137;p9"/>
          <p:cNvSpPr txBox="1"/>
          <p:nvPr>
            <p:ph idx="1" type="body"/>
          </p:nvPr>
        </p:nvSpPr>
        <p:spPr>
          <a:xfrm>
            <a:off x="376375" y="1209925"/>
            <a:ext cx="8222100" cy="189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Espionage Confirmation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Law Enforcement Handover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DLP Enforcement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">
                <a:solidFill>
                  <a:srgbClr val="000000"/>
                </a:solidFill>
              </a:rPr>
              <a:t>Carrier Data Request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"/>
          <p:cNvSpPr txBox="1"/>
          <p:nvPr>
            <p:ph type="title"/>
          </p:nvPr>
        </p:nvSpPr>
        <p:spPr>
          <a:xfrm>
            <a:off x="475500" y="1258525"/>
            <a:ext cx="8222100" cy="1408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" sz="3000">
                <a:solidFill>
                  <a:srgbClr val="000000"/>
                </a:solidFill>
              </a:rPr>
              <a:t>Any questions?</a:t>
            </a:r>
            <a:endParaRPr sz="3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