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0" autoAdjust="0"/>
    <p:restoredTop sz="86101" autoAdjust="0"/>
  </p:normalViewPr>
  <p:slideViewPr>
    <p:cSldViewPr snapToGrid="0">
      <p:cViewPr>
        <p:scale>
          <a:sx n="112" d="100"/>
          <a:sy n="112" d="100"/>
        </p:scale>
        <p:origin x="144" y="-11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6B09B3-C47F-4B0D-973A-0AC9A76736E9}" type="datetimeFigureOut">
              <a:rPr lang="cy-GB" smtClean="0"/>
              <a:t>21/01/19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A790DB-7A17-4244-9936-707B534CB58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63688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dealltwriaeth</a:t>
            </a:r>
            <a:r>
              <a:rPr lang="en-GB" baseline="0" dirty="0" smtClean="0"/>
              <a:t> am ‘Foundation/Sylfaen’: </a:t>
            </a:r>
            <a:r>
              <a:rPr lang="en-GB" baseline="0" dirty="0" err="1" smtClean="0"/>
              <a:t>Trafodwch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Foundation/</a:t>
            </a:r>
            <a:r>
              <a:rPr lang="en-GB" baseline="0" dirty="0" smtClean="0"/>
              <a:t> Sylfaen:</a:t>
            </a:r>
          </a:p>
          <a:p>
            <a:r>
              <a:rPr lang="en-GB" baseline="0" dirty="0" smtClean="0"/>
              <a:t>Understanding acquired in the academy, in preparation (</a:t>
            </a:r>
            <a:r>
              <a:rPr lang="en-GB" baseline="0" dirty="0" err="1" smtClean="0"/>
              <a:t>sef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Brifysgol</a:t>
            </a:r>
            <a:r>
              <a:rPr lang="en-GB" baseline="0" dirty="0" smtClean="0"/>
              <a:t>). </a:t>
            </a:r>
            <a:r>
              <a:rPr lang="en-GB" baseline="0" dirty="0" err="1" smtClean="0"/>
              <a:t>Dyma’r</a:t>
            </a:r>
            <a:r>
              <a:rPr lang="en-GB" baseline="0" dirty="0" smtClean="0"/>
              <a:t> </a:t>
            </a:r>
          </a:p>
          <a:p>
            <a:pPr marL="285750" indent="-285750">
              <a:buAutoNum type="romanLcParenR"/>
            </a:pPr>
            <a:r>
              <a:rPr lang="en-GB" baseline="0" dirty="0" smtClean="0"/>
              <a:t>knowledge/ 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 </a:t>
            </a:r>
          </a:p>
          <a:p>
            <a:pPr marL="285750" indent="-285750">
              <a:buAutoNum type="romanLcParenR"/>
            </a:pPr>
            <a:r>
              <a:rPr lang="en-GB" baseline="0" dirty="0" smtClean="0"/>
              <a:t>beliefs/ </a:t>
            </a:r>
            <a:r>
              <a:rPr lang="en-GB" baseline="0" dirty="0" err="1" smtClean="0"/>
              <a:t>credoau</a:t>
            </a:r>
            <a:r>
              <a:rPr lang="en-GB" baseline="0" dirty="0" smtClean="0"/>
              <a:t> (</a:t>
            </a:r>
            <a:r>
              <a:rPr lang="en-GB" baseline="0" dirty="0" err="1" smtClean="0"/>
              <a:t>pedagogeg</a:t>
            </a:r>
            <a:r>
              <a:rPr lang="en-GB" baseline="0" dirty="0" smtClean="0"/>
              <a:t>)</a:t>
            </a:r>
          </a:p>
          <a:p>
            <a:pPr marL="285750" indent="-285750">
              <a:buAutoNum type="romanLcParenR"/>
            </a:pPr>
            <a:endParaRPr lang="en-GB" baseline="0" dirty="0" smtClean="0"/>
          </a:p>
          <a:p>
            <a:pPr marL="0" indent="0">
              <a:buNone/>
            </a:pPr>
            <a:r>
              <a:rPr lang="en-GB" baseline="0" dirty="0" smtClean="0"/>
              <a:t>Beth </a:t>
            </a:r>
            <a:r>
              <a:rPr lang="en-GB" baseline="0" dirty="0" err="1" smtClean="0"/>
              <a:t>yw’ch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dealltwriaeth</a:t>
            </a:r>
            <a:r>
              <a:rPr lang="en-GB" baseline="0" dirty="0" smtClean="0"/>
              <a:t> am ‘</a:t>
            </a:r>
            <a:r>
              <a:rPr lang="en-GB" baseline="0" dirty="0" err="1" smtClean="0"/>
              <a:t>Drawnewid</a:t>
            </a:r>
            <a:r>
              <a:rPr lang="en-GB" baseline="0" dirty="0" smtClean="0"/>
              <a:t>’: </a:t>
            </a:r>
            <a:r>
              <a:rPr lang="en-GB" baseline="0" dirty="0" err="1" smtClean="0"/>
              <a:t>Trafodwch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.</a:t>
            </a:r>
          </a:p>
          <a:p>
            <a:pPr marL="0" indent="0">
              <a:buNone/>
            </a:pPr>
            <a:r>
              <a:rPr lang="en-GB" baseline="0" dirty="0" err="1" smtClean="0"/>
              <a:t>Dyma</a:t>
            </a:r>
            <a:r>
              <a:rPr lang="en-GB" baseline="0" dirty="0" smtClean="0"/>
              <a:t> ‘knowledge in action’ – ‘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waith</a:t>
            </a:r>
            <a:r>
              <a:rPr lang="en-GB" baseline="0" dirty="0" smtClean="0"/>
              <a:t>’ </a:t>
            </a:r>
            <a:r>
              <a:rPr lang="en-GB" baseline="0" dirty="0" err="1" smtClean="0"/>
              <a:t>h.y</a:t>
            </a:r>
            <a:r>
              <a:rPr lang="en-GB" baseline="0" dirty="0" smtClean="0"/>
              <a:t>. y </a:t>
            </a:r>
            <a:r>
              <a:rPr lang="en-GB" baseline="0" dirty="0" err="1" smtClean="0"/>
              <a:t>cynllunio</a:t>
            </a:r>
            <a:r>
              <a:rPr lang="en-GB" baseline="0" dirty="0" smtClean="0"/>
              <a:t> (planning to teach) </a:t>
            </a:r>
            <a:r>
              <a:rPr lang="en-GB" baseline="0" dirty="0" err="1" smtClean="0"/>
              <a:t>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addysgu</a:t>
            </a:r>
            <a:r>
              <a:rPr lang="en-GB" baseline="0" dirty="0" smtClean="0"/>
              <a:t> (the act of teaching itself). </a:t>
            </a:r>
          </a:p>
          <a:p>
            <a:pPr marL="0" indent="0">
              <a:buNone/>
            </a:pPr>
            <a:r>
              <a:rPr lang="en-GB" baseline="0" dirty="0" err="1" smtClean="0"/>
              <a:t>Paragraff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pwysig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</a:t>
            </a:r>
            <a:r>
              <a:rPr lang="en-GB" baseline="0" dirty="0" smtClean="0"/>
              <a:t>: Of particular importance is the trainees’ choice and use of examples presented to pupils (</a:t>
            </a:r>
            <a:r>
              <a:rPr lang="en-GB" baseline="0" dirty="0" err="1" smtClean="0"/>
              <a:t>athro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yw’r</a:t>
            </a:r>
            <a:r>
              <a:rPr lang="en-GB" baseline="0" dirty="0" smtClean="0"/>
              <a:t> model </a:t>
            </a:r>
            <a:r>
              <a:rPr lang="en-GB" baseline="0" dirty="0" err="1" smtClean="0"/>
              <a:t>iaith</a:t>
            </a:r>
            <a:r>
              <a:rPr lang="en-GB" baseline="0" dirty="0" smtClean="0"/>
              <a:t>) to assist their concept formation (Math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bennaf</a:t>
            </a:r>
            <a:r>
              <a:rPr lang="en-GB" baseline="0" dirty="0" smtClean="0"/>
              <a:t>); language acquisition (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benodol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ni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cofier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golofn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Geirfa</a:t>
            </a:r>
            <a:r>
              <a:rPr lang="en-GB" baseline="0" dirty="0" smtClean="0"/>
              <a:t>’  </a:t>
            </a:r>
            <a:r>
              <a:rPr lang="en-GB" baseline="0" dirty="0" err="1" smtClean="0"/>
              <a:t>h.y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patrymau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brawddegau</a:t>
            </a:r>
            <a:r>
              <a:rPr lang="en-GB" baseline="0" dirty="0" smtClean="0"/>
              <a:t>) and to demonstrate procedures (gall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olygu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stumie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nghyd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destun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iaith</a:t>
            </a:r>
            <a:r>
              <a:rPr lang="en-GB" baseline="0" dirty="0" smtClean="0"/>
              <a:t>/ </a:t>
            </a:r>
            <a:r>
              <a:rPr lang="en-GB" baseline="0" dirty="0" err="1" smtClean="0"/>
              <a:t>sgiliau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llafaredd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cynnar</a:t>
            </a:r>
            <a:r>
              <a:rPr lang="en-GB" baseline="0" dirty="0" smtClean="0"/>
              <a:t>).</a:t>
            </a:r>
          </a:p>
          <a:p>
            <a:pPr marL="0" indent="0">
              <a:buNone/>
            </a:pPr>
            <a:endParaRPr lang="en-GB" baseline="0" dirty="0" smtClean="0"/>
          </a:p>
          <a:p>
            <a:pPr marL="0" indent="0">
              <a:buNone/>
            </a:pPr>
            <a:r>
              <a:rPr lang="en-GB" baseline="0" dirty="0" smtClean="0"/>
              <a:t>Beth </a:t>
            </a:r>
            <a:r>
              <a:rPr lang="en-GB" baseline="0" dirty="0" err="1" smtClean="0"/>
              <a:t>yw’ch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dealltwriaeth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dimensiwn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Cysylltu</a:t>
            </a:r>
            <a:r>
              <a:rPr lang="en-GB" baseline="0" dirty="0" smtClean="0"/>
              <a:t>’: </a:t>
            </a:r>
            <a:r>
              <a:rPr lang="en-GB" baseline="0" dirty="0" err="1" smtClean="0"/>
              <a:t>Trafodwch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</a:t>
            </a:r>
            <a:r>
              <a:rPr lang="en-GB" baseline="0" dirty="0" err="1" smtClean="0">
                <a:latin typeface="Cambria"/>
              </a:rPr>
              <a:t>ŵp</a:t>
            </a:r>
            <a:r>
              <a:rPr lang="en-GB" baseline="0" dirty="0" smtClean="0">
                <a:latin typeface="Cambria"/>
              </a:rPr>
              <a:t>.</a:t>
            </a:r>
          </a:p>
          <a:p>
            <a:pPr marL="0" indent="0">
              <a:buNone/>
            </a:pPr>
            <a:r>
              <a:rPr lang="en-GB" baseline="0" dirty="0" smtClean="0">
                <a:latin typeface="Cambria"/>
              </a:rPr>
              <a:t>O ran </a:t>
            </a:r>
            <a:r>
              <a:rPr lang="en-GB" baseline="0" dirty="0" err="1" smtClean="0">
                <a:latin typeface="Cambria"/>
              </a:rPr>
              <a:t>iaith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mae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cysylltiad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amlwg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rhwng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dysgu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darllen</a:t>
            </a:r>
            <a:r>
              <a:rPr lang="en-GB" baseline="0" dirty="0" smtClean="0">
                <a:latin typeface="Cambria"/>
              </a:rPr>
              <a:t> a </a:t>
            </a:r>
            <a:r>
              <a:rPr lang="en-GB" baseline="0" dirty="0" err="1" smtClean="0">
                <a:latin typeface="Cambria"/>
              </a:rPr>
              <a:t>sillafu</a:t>
            </a:r>
            <a:r>
              <a:rPr lang="en-GB" baseline="0" dirty="0" smtClean="0">
                <a:latin typeface="Cambria"/>
              </a:rPr>
              <a:t> (</a:t>
            </a:r>
            <a:r>
              <a:rPr lang="en-GB" baseline="0" dirty="0" err="1" smtClean="0">
                <a:latin typeface="Cambria"/>
              </a:rPr>
              <a:t>uno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seinaiu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gyfer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darllen</a:t>
            </a:r>
            <a:r>
              <a:rPr lang="en-GB" baseline="0" dirty="0" smtClean="0">
                <a:latin typeface="Cambria"/>
              </a:rPr>
              <a:t>/ </a:t>
            </a:r>
            <a:r>
              <a:rPr lang="en-GB" baseline="0" dirty="0" err="1" smtClean="0">
                <a:latin typeface="Cambria"/>
              </a:rPr>
              <a:t>datgymalu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seiniau</a:t>
            </a:r>
            <a:r>
              <a:rPr lang="en-GB" baseline="0" dirty="0" smtClean="0">
                <a:latin typeface="Cambria"/>
              </a:rPr>
              <a:t> o </a:t>
            </a:r>
            <a:r>
              <a:rPr lang="en-GB" baseline="0" dirty="0" err="1" smtClean="0">
                <a:latin typeface="Cambria"/>
              </a:rPr>
              <a:t>fewn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gair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gyfer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sillafu</a:t>
            </a:r>
            <a:r>
              <a:rPr lang="en-GB" baseline="0" dirty="0" smtClean="0">
                <a:latin typeface="Cambria"/>
              </a:rPr>
              <a:t>). Allen </a:t>
            </a:r>
            <a:r>
              <a:rPr lang="en-GB" baseline="0" dirty="0" err="1" smtClean="0">
                <a:latin typeface="Cambria"/>
              </a:rPr>
              <a:t>ni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ystyried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elfen</a:t>
            </a:r>
            <a:r>
              <a:rPr lang="en-GB" baseline="0" dirty="0" smtClean="0">
                <a:latin typeface="Cambria"/>
              </a:rPr>
              <a:t> ‘</a:t>
            </a:r>
            <a:r>
              <a:rPr lang="en-GB" baseline="0" dirty="0" err="1" smtClean="0">
                <a:latin typeface="Cambria"/>
              </a:rPr>
              <a:t>homophonus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diamporphs</a:t>
            </a:r>
            <a:r>
              <a:rPr lang="en-GB" baseline="0" dirty="0" smtClean="0">
                <a:latin typeface="Cambria"/>
              </a:rPr>
              <a:t>’ fan </a:t>
            </a:r>
            <a:r>
              <a:rPr lang="en-GB" baseline="0" dirty="0" err="1" smtClean="0">
                <a:latin typeface="Cambria"/>
              </a:rPr>
              <a:t>hyn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h.y</a:t>
            </a:r>
            <a:r>
              <a:rPr lang="en-GB" baseline="0" dirty="0" smtClean="0">
                <a:latin typeface="Cambria"/>
              </a:rPr>
              <a:t>. y </a:t>
            </a:r>
            <a:r>
              <a:rPr lang="en-GB" baseline="0" dirty="0" err="1" smtClean="0">
                <a:latin typeface="Cambria"/>
              </a:rPr>
              <a:t>cysylltiad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rhwng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geiriau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fel</a:t>
            </a:r>
            <a:r>
              <a:rPr lang="en-GB" baseline="0" dirty="0" smtClean="0">
                <a:latin typeface="Cambria"/>
              </a:rPr>
              <a:t> car </a:t>
            </a:r>
            <a:r>
              <a:rPr lang="en-GB" baseline="0" dirty="0" err="1" smtClean="0">
                <a:latin typeface="Cambria"/>
              </a:rPr>
              <a:t>yn</a:t>
            </a:r>
            <a:r>
              <a:rPr lang="en-GB" baseline="0" dirty="0" smtClean="0">
                <a:latin typeface="Cambria"/>
              </a:rPr>
              <a:t> y </a:t>
            </a:r>
            <a:r>
              <a:rPr lang="en-GB" baseline="0" dirty="0" err="1" smtClean="0">
                <a:latin typeface="Cambria"/>
              </a:rPr>
              <a:t>ddwy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iaith</a:t>
            </a:r>
            <a:r>
              <a:rPr lang="en-GB" baseline="0" dirty="0" smtClean="0">
                <a:latin typeface="Cambria"/>
              </a:rPr>
              <a:t> a </a:t>
            </a:r>
            <a:r>
              <a:rPr lang="en-GB" baseline="0" dirty="0" err="1" smtClean="0">
                <a:latin typeface="Cambria"/>
              </a:rPr>
              <a:t>sut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fyddwn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ni’n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cynllunio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gyfer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hyn</a:t>
            </a:r>
            <a:r>
              <a:rPr lang="en-GB" baseline="0" dirty="0" smtClean="0">
                <a:latin typeface="Cambria"/>
              </a:rPr>
              <a:t>. </a:t>
            </a:r>
            <a:r>
              <a:rPr lang="en-GB" baseline="0" dirty="0" err="1" smtClean="0">
                <a:latin typeface="Cambria"/>
              </a:rPr>
              <a:t>Allwch</a:t>
            </a:r>
            <a:r>
              <a:rPr lang="en-GB" baseline="0" dirty="0" smtClean="0">
                <a:latin typeface="Cambria"/>
              </a:rPr>
              <a:t> chi </a:t>
            </a:r>
            <a:r>
              <a:rPr lang="en-GB" baseline="0" dirty="0" err="1" smtClean="0">
                <a:latin typeface="Cambria"/>
              </a:rPr>
              <a:t>feddwl</a:t>
            </a:r>
            <a:r>
              <a:rPr lang="en-GB" baseline="0" dirty="0" smtClean="0">
                <a:latin typeface="Cambria"/>
              </a:rPr>
              <a:t> am </a:t>
            </a:r>
            <a:r>
              <a:rPr lang="en-GB" baseline="0" dirty="0" err="1" smtClean="0">
                <a:latin typeface="Cambria"/>
              </a:rPr>
              <a:t>gysylltu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ychwanegol</a:t>
            </a:r>
            <a:r>
              <a:rPr lang="en-GB" baseline="0" dirty="0" smtClean="0">
                <a:latin typeface="Cambria"/>
              </a:rPr>
              <a:t>?</a:t>
            </a:r>
          </a:p>
          <a:p>
            <a:pPr marL="0" indent="0">
              <a:buNone/>
            </a:pPr>
            <a:endParaRPr lang="en-GB" baseline="0" dirty="0" smtClean="0">
              <a:latin typeface="Cambria"/>
            </a:endParaRPr>
          </a:p>
          <a:p>
            <a:pPr marL="0" indent="0">
              <a:buNone/>
            </a:pPr>
            <a:r>
              <a:rPr lang="en-GB" baseline="0" dirty="0" smtClean="0">
                <a:latin typeface="Cambria"/>
              </a:rPr>
              <a:t>Beth </a:t>
            </a:r>
            <a:r>
              <a:rPr lang="en-GB" baseline="0" dirty="0" err="1" smtClean="0">
                <a:latin typeface="Cambria"/>
              </a:rPr>
              <a:t>yw’ch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dealltwriaeth</a:t>
            </a:r>
            <a:r>
              <a:rPr lang="en-GB" baseline="0" dirty="0" smtClean="0">
                <a:latin typeface="Cambria"/>
              </a:rPr>
              <a:t> am ‘</a:t>
            </a:r>
            <a:r>
              <a:rPr lang="en-GB" baseline="0" dirty="0" err="1" smtClean="0">
                <a:latin typeface="Cambria"/>
              </a:rPr>
              <a:t>Cynllun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wrth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gefn</a:t>
            </a:r>
            <a:r>
              <a:rPr lang="en-GB" baseline="0" dirty="0" smtClean="0">
                <a:latin typeface="Cambria"/>
              </a:rPr>
              <a:t>’: </a:t>
            </a:r>
            <a:r>
              <a:rPr lang="en-GB" baseline="0" dirty="0" err="1" smtClean="0">
                <a:latin typeface="Cambria"/>
              </a:rPr>
              <a:t>Trafodwch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fel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grwp</a:t>
            </a:r>
            <a:r>
              <a:rPr lang="en-GB" baseline="0" dirty="0" smtClean="0">
                <a:latin typeface="Cambria"/>
              </a:rPr>
              <a:t>.</a:t>
            </a:r>
          </a:p>
          <a:p>
            <a:pPr marL="0" indent="0">
              <a:buNone/>
            </a:pPr>
            <a:r>
              <a:rPr lang="en-GB" baseline="0" dirty="0" err="1" smtClean="0">
                <a:latin typeface="Cambria"/>
              </a:rPr>
              <a:t>Nodwedd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arbennig</a:t>
            </a:r>
            <a:r>
              <a:rPr lang="en-GB" baseline="0" dirty="0" smtClean="0">
                <a:latin typeface="Cambria"/>
              </a:rPr>
              <a:t> o ‘think on one’s feet’. </a:t>
            </a:r>
            <a:r>
              <a:rPr lang="en-GB" baseline="0" dirty="0" err="1" smtClean="0">
                <a:latin typeface="Cambria"/>
              </a:rPr>
              <a:t>Ymateb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syniadau’r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dysgwyr</a:t>
            </a:r>
            <a:r>
              <a:rPr lang="en-GB" baseline="0" dirty="0" smtClean="0">
                <a:latin typeface="Cambria"/>
              </a:rPr>
              <a:t>/ </a:t>
            </a:r>
            <a:r>
              <a:rPr lang="en-GB" baseline="0" dirty="0" err="1" smtClean="0">
                <a:latin typeface="Cambria"/>
              </a:rPr>
              <a:t>gwyro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o’r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cynllun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gwreiddiol</a:t>
            </a:r>
            <a:endParaRPr lang="en-GB" baseline="0" dirty="0" smtClean="0">
              <a:latin typeface="Cambria"/>
            </a:endParaRPr>
          </a:p>
          <a:p>
            <a:pPr marL="0" indent="0">
              <a:buNone/>
            </a:pPr>
            <a:endParaRPr lang="en-GB" baseline="0" dirty="0" smtClean="0">
              <a:latin typeface="Cambria"/>
            </a:endParaRPr>
          </a:p>
          <a:p>
            <a:pPr marL="0" indent="0">
              <a:buNone/>
            </a:pPr>
            <a:r>
              <a:rPr lang="en-GB" baseline="0" dirty="0" err="1" smtClean="0">
                <a:latin typeface="Cambria"/>
              </a:rPr>
              <a:t>Dewch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nawr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ga’l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troi</a:t>
            </a:r>
            <a:r>
              <a:rPr lang="en-GB" baseline="0" dirty="0" smtClean="0">
                <a:latin typeface="Cambria"/>
              </a:rPr>
              <a:t> at y </a:t>
            </a:r>
            <a:r>
              <a:rPr lang="en-GB" baseline="0" dirty="0" err="1" smtClean="0">
                <a:latin typeface="Cambria"/>
              </a:rPr>
              <a:t>llyfryn</a:t>
            </a:r>
            <a:r>
              <a:rPr lang="en-GB" baseline="0" dirty="0" smtClean="0">
                <a:latin typeface="Cambria"/>
              </a:rPr>
              <a:t> ‘</a:t>
            </a:r>
            <a:r>
              <a:rPr lang="en-GB" baseline="0" dirty="0" err="1" smtClean="0">
                <a:latin typeface="Cambria"/>
              </a:rPr>
              <a:t>Canllaw</a:t>
            </a:r>
            <a:r>
              <a:rPr lang="en-GB" baseline="0" dirty="0" smtClean="0">
                <a:latin typeface="Cambria"/>
              </a:rPr>
              <a:t>’ ac </a:t>
            </a:r>
            <a:r>
              <a:rPr lang="en-GB" baseline="0" dirty="0" err="1" smtClean="0">
                <a:latin typeface="Cambria"/>
              </a:rPr>
              <a:t>yna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fe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wnewn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briodi’r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ddau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gyda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enghreifftiau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posib</a:t>
            </a:r>
            <a:r>
              <a:rPr lang="en-GB" baseline="0" dirty="0" smtClean="0">
                <a:latin typeface="Cambria"/>
              </a:rPr>
              <a:t>. </a:t>
            </a:r>
            <a:r>
              <a:rPr lang="en-GB" baseline="0" dirty="0" err="1" smtClean="0">
                <a:latin typeface="Cambria"/>
              </a:rPr>
              <a:t>Gwnaf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ofyn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garedig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Nerys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ystyried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gynnig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cyfnod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tebyg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Mathemateg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chi </a:t>
            </a:r>
            <a:r>
              <a:rPr lang="en-GB" baseline="0" dirty="0" err="1" smtClean="0">
                <a:latin typeface="Cambria"/>
              </a:rPr>
              <a:t>hefyd</a:t>
            </a:r>
            <a:r>
              <a:rPr lang="en-GB" baseline="0" dirty="0" smtClean="0">
                <a:latin typeface="Cambria"/>
              </a:rPr>
              <a:t>.</a:t>
            </a:r>
            <a:endParaRPr lang="en-GB" baseline="0" dirty="0" smtClean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90DB-7A17-4244-9936-707B534CB58B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94188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01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066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67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67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7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872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841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312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178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7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132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5E812-6297-4B30-A02A-0114A2D97D45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80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hyperlink" Target="http://www.knowledgequartet.org/introduction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hyperlink" Target="http://www.knowledgequartet.org/introduction/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6447" y="1791288"/>
            <a:ext cx="8200522" cy="484795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593821" y="1000215"/>
            <a:ext cx="47997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3"/>
              </a:rPr>
              <a:t>http://www.knowledgequartet.org/introduction/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402952" y="5084345"/>
            <a:ext cx="43832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 smtClean="0"/>
              <a:t>1.Understanding</a:t>
            </a:r>
            <a:r>
              <a:rPr lang="en-GB" sz="1600" dirty="0" smtClean="0"/>
              <a:t> </a:t>
            </a:r>
            <a:r>
              <a:rPr lang="en-GB" sz="1600" dirty="0"/>
              <a:t>the content of what is being taught</a:t>
            </a:r>
          </a:p>
          <a:p>
            <a:r>
              <a:rPr lang="en-GB" sz="1600" dirty="0"/>
              <a:t>Understanding of how children learn and how they can be taught (understanding of pedagogy)</a:t>
            </a:r>
          </a:p>
          <a:p>
            <a:r>
              <a:rPr lang="en-GB" sz="1600" dirty="0"/>
              <a:t>Being able to identify pupil errors</a:t>
            </a:r>
          </a:p>
          <a:p>
            <a:r>
              <a:rPr lang="en-GB" sz="1600" dirty="0"/>
              <a:t>Using appropriate and accurate terminology</a:t>
            </a:r>
          </a:p>
        </p:txBody>
      </p:sp>
      <p:sp>
        <p:nvSpPr>
          <p:cNvPr id="7" name="Oval 6"/>
          <p:cNvSpPr/>
          <p:nvPr/>
        </p:nvSpPr>
        <p:spPr>
          <a:xfrm>
            <a:off x="5820342" y="5084345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1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3450090" y="3575383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8224981" y="3619499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5739815" y="2297069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3572" y="3212623"/>
            <a:ext cx="25147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 smtClean="0"/>
              <a:t>2.Being</a:t>
            </a:r>
            <a:r>
              <a:rPr lang="en-GB" sz="1600" dirty="0" smtClean="0"/>
              <a:t> </a:t>
            </a:r>
            <a:r>
              <a:rPr lang="en-GB" sz="1600" dirty="0"/>
              <a:t>able to model, demonstrate or explain so that learners can understand</a:t>
            </a:r>
          </a:p>
          <a:p>
            <a:r>
              <a:rPr lang="en-GB" sz="1600" dirty="0"/>
              <a:t>Selecting appropriate representations or examples</a:t>
            </a:r>
          </a:p>
          <a:p>
            <a:r>
              <a:rPr lang="en-GB" sz="1600" dirty="0"/>
              <a:t>Selecting appropriate materials to support </a:t>
            </a:r>
          </a:p>
          <a:p>
            <a:r>
              <a:rPr lang="en-GB" sz="1600" dirty="0"/>
              <a:t>Being able to ensure concepts and procedures are understood </a:t>
            </a:r>
          </a:p>
        </p:txBody>
      </p:sp>
      <p:sp>
        <p:nvSpPr>
          <p:cNvPr id="2" name="Rectangle 1"/>
          <p:cNvSpPr/>
          <p:nvPr/>
        </p:nvSpPr>
        <p:spPr>
          <a:xfrm>
            <a:off x="7813965" y="1750076"/>
            <a:ext cx="356119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 smtClean="0"/>
              <a:t>3.Making</a:t>
            </a:r>
            <a:r>
              <a:rPr lang="en-GB" sz="1600" dirty="0" smtClean="0"/>
              <a:t> </a:t>
            </a:r>
            <a:r>
              <a:rPr lang="en-GB" sz="1600" dirty="0"/>
              <a:t>connections between different concepts, ideas and processes.</a:t>
            </a:r>
          </a:p>
          <a:p>
            <a:r>
              <a:rPr lang="en-GB" sz="1600" dirty="0"/>
              <a:t>Being able to build on prior learning and make connections with future learning. </a:t>
            </a:r>
          </a:p>
          <a:p>
            <a:r>
              <a:rPr lang="en-GB" sz="1600" dirty="0"/>
              <a:t>Understanding progressive steps</a:t>
            </a:r>
          </a:p>
          <a:p>
            <a:r>
              <a:rPr lang="en-GB" sz="1600" dirty="0"/>
              <a:t>Understanding when it is appropriate to make progressive steps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593821" y="184092"/>
            <a:ext cx="4440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Theses four are the members of what we are calling ‘the knowledge quartet’.</a:t>
            </a:r>
            <a:endParaRPr lang="cy-GB" dirty="0"/>
          </a:p>
        </p:txBody>
      </p:sp>
      <p:sp>
        <p:nvSpPr>
          <p:cNvPr id="3" name="Rectangle 2"/>
          <p:cNvSpPr/>
          <p:nvPr/>
        </p:nvSpPr>
        <p:spPr>
          <a:xfrm>
            <a:off x="1279489" y="169219"/>
            <a:ext cx="409717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/>
              <a:t>4.Responding</a:t>
            </a:r>
            <a:r>
              <a:rPr lang="en-GB" dirty="0" smtClean="0"/>
              <a:t> </a:t>
            </a:r>
            <a:r>
              <a:rPr lang="en-GB" dirty="0"/>
              <a:t>to learners’ ideas, questions and difficulties</a:t>
            </a:r>
          </a:p>
          <a:p>
            <a:r>
              <a:rPr lang="en-GB" dirty="0"/>
              <a:t>Being able to deviate from plans to ensure effective learning</a:t>
            </a:r>
          </a:p>
          <a:p>
            <a:r>
              <a:rPr lang="en-GB" dirty="0"/>
              <a:t>Being able to exploit opportunities to maximise learning</a:t>
            </a:r>
          </a:p>
          <a:p>
            <a:r>
              <a:rPr lang="en-GB" dirty="0"/>
              <a:t>Being able to offer alternative explanations/examples/tasks if needed</a:t>
            </a:r>
          </a:p>
        </p:txBody>
      </p:sp>
    </p:spTree>
    <p:extLst>
      <p:ext uri="{BB962C8B-B14F-4D97-AF65-F5344CB8AC3E}">
        <p14:creationId xmlns:p14="http://schemas.microsoft.com/office/powerpoint/2010/main" val="2628663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9616" y="986174"/>
            <a:ext cx="8200522" cy="484795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726" y="6398893"/>
            <a:ext cx="47997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4"/>
              </a:rPr>
              <a:t>http://www.knowledgequartet.org/introduction/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923151" y="4939509"/>
            <a:ext cx="15047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Sylfaen</a:t>
            </a:r>
            <a:endParaRPr lang="cy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7137964" y="3505746"/>
            <a:ext cx="15729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 smtClean="0"/>
              <a:t>Cysylltu</a:t>
            </a:r>
            <a:endParaRPr lang="cy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362450" y="2192299"/>
            <a:ext cx="2209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 smtClean="0"/>
              <a:t>Cynllun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wrth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gefn</a:t>
            </a:r>
            <a:endParaRPr lang="cy-GB" sz="2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2021306" y="3363633"/>
            <a:ext cx="22689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 smtClean="0"/>
              <a:t>Trawsnewid</a:t>
            </a:r>
            <a:endParaRPr lang="cy-GB" sz="2800" b="1" dirty="0"/>
          </a:p>
        </p:txBody>
      </p:sp>
      <p:sp>
        <p:nvSpPr>
          <p:cNvPr id="3" name="Rectangle 2"/>
          <p:cNvSpPr/>
          <p:nvPr/>
        </p:nvSpPr>
        <p:spPr>
          <a:xfrm>
            <a:off x="6265231" y="5410240"/>
            <a:ext cx="43832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Sylfaen</a:t>
            </a:r>
            <a:r>
              <a:rPr lang="cy-GB" dirty="0">
                <a:latin typeface="Comic Sans MS" pitchFamily="66" charset="0"/>
              </a:rPr>
              <a:t> (gwybodaeth pwnc, </a:t>
            </a:r>
            <a:r>
              <a:rPr lang="cy-GB" dirty="0" smtClean="0">
                <a:latin typeface="Comic Sans MS" pitchFamily="66" charset="0"/>
              </a:rPr>
              <a:t>credoau </a:t>
            </a:r>
            <a:r>
              <a:rPr lang="cy-GB" dirty="0">
                <a:latin typeface="Comic Sans MS" pitchFamily="66" charset="0"/>
              </a:rPr>
              <a:t>am y pwnc a sut y’i dysgir, gwybodaeth am addysgeg)</a:t>
            </a:r>
          </a:p>
        </p:txBody>
      </p:sp>
      <p:sp>
        <p:nvSpPr>
          <p:cNvPr id="9" name="Rectangle 8"/>
          <p:cNvSpPr/>
          <p:nvPr/>
        </p:nvSpPr>
        <p:spPr>
          <a:xfrm>
            <a:off x="301771" y="4032443"/>
            <a:ext cx="3615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Trawsnewid</a:t>
            </a:r>
            <a:r>
              <a:rPr lang="cy-GB" dirty="0">
                <a:latin typeface="Comic Sans MS" pitchFamily="66" charset="0"/>
              </a:rPr>
              <a:t> (sut y caiff eich gwybodaeth ei thrawsnewid yn rhywbeth y gall eraill ei deall)</a:t>
            </a:r>
          </a:p>
        </p:txBody>
      </p:sp>
      <p:sp>
        <p:nvSpPr>
          <p:cNvPr id="10" name="Rectangle 9"/>
          <p:cNvSpPr/>
          <p:nvPr/>
        </p:nvSpPr>
        <p:spPr>
          <a:xfrm>
            <a:off x="7924414" y="1730634"/>
            <a:ext cx="37202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Cysylltu</a:t>
            </a:r>
            <a:r>
              <a:rPr lang="cy-GB" dirty="0">
                <a:latin typeface="Comic Sans MS" pitchFamily="66" charset="0"/>
              </a:rPr>
              <a:t> (gallu i gysylltu â dysgu blaenorol neu gysyniadau blaenorol)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868527" y="524509"/>
            <a:ext cx="374706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Cynllun wrth gefn</a:t>
            </a:r>
            <a:r>
              <a:rPr lang="cy-GB" dirty="0">
                <a:latin typeface="Comic Sans MS" pitchFamily="66" charset="0"/>
              </a:rPr>
              <a:t> (gallu i ymateb i sylwadau disgyblion a myfyrio ar waith)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01771" y="339843"/>
            <a:ext cx="1807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/>
              <a:t>Unedau</a:t>
            </a:r>
            <a:r>
              <a:rPr lang="en-GB" sz="2400" dirty="0" smtClean="0"/>
              <a:t>/ </a:t>
            </a:r>
            <a:r>
              <a:rPr lang="en-GB" sz="2400" dirty="0" err="1" smtClean="0"/>
              <a:t>dimensiwn</a:t>
            </a:r>
            <a:r>
              <a:rPr lang="en-GB" sz="2400" dirty="0" smtClean="0"/>
              <a:t>:</a:t>
            </a:r>
            <a:endParaRPr lang="cy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10040138" y="339842"/>
            <a:ext cx="1807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 smtClean="0"/>
              <a:t>Units/ dimensions</a:t>
            </a:r>
            <a:r>
              <a:rPr lang="en-GB" dirty="0" smtClean="0"/>
              <a:t>:</a:t>
            </a:r>
            <a:endParaRPr lang="cy-GB" dirty="0"/>
          </a:p>
        </p:txBody>
      </p:sp>
      <p:sp>
        <p:nvSpPr>
          <p:cNvPr id="14" name="TextBox 13"/>
          <p:cNvSpPr txBox="1"/>
          <p:nvPr/>
        </p:nvSpPr>
        <p:spPr>
          <a:xfrm>
            <a:off x="284726" y="5007273"/>
            <a:ext cx="4440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Dyma</a:t>
            </a:r>
            <a:r>
              <a:rPr lang="en-GB" dirty="0" smtClean="0"/>
              <a:t> </a:t>
            </a:r>
            <a:r>
              <a:rPr lang="en-GB" dirty="0" err="1"/>
              <a:t>b</a:t>
            </a:r>
            <a:r>
              <a:rPr lang="en-GB" dirty="0" err="1" smtClean="0"/>
              <a:t>edwar</a:t>
            </a:r>
            <a:r>
              <a:rPr lang="en-GB" dirty="0" smtClean="0"/>
              <a:t> </a:t>
            </a:r>
            <a:r>
              <a:rPr lang="en-GB" dirty="0" err="1" smtClean="0"/>
              <a:t>aelod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a </a:t>
            </a:r>
            <a:r>
              <a:rPr lang="en-GB" dirty="0" err="1" smtClean="0"/>
              <a:t>elwir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‘knowledge quartet</a:t>
            </a:r>
            <a:r>
              <a:rPr lang="en-GB" dirty="0" smtClean="0"/>
              <a:t>’ </a:t>
            </a:r>
            <a:r>
              <a:rPr lang="en-GB" smtClean="0"/>
              <a:t>/ y ‘</a:t>
            </a:r>
            <a:r>
              <a:rPr lang="en-GB" b="1" dirty="0" err="1" smtClean="0"/>
              <a:t>pedwarawd</a:t>
            </a:r>
            <a:r>
              <a:rPr lang="en-GB" b="1" dirty="0" smtClean="0"/>
              <a:t> </a:t>
            </a:r>
            <a:r>
              <a:rPr lang="en-GB" b="1" dirty="0" err="1" smtClean="0"/>
              <a:t>gwybodaeth</a:t>
            </a:r>
            <a:r>
              <a:rPr lang="en-GB" dirty="0" smtClean="0"/>
              <a:t>’</a:t>
            </a:r>
          </a:p>
          <a:p>
            <a:endParaRPr lang="cy-GB" dirty="0"/>
          </a:p>
        </p:txBody>
      </p:sp>
      <p:sp>
        <p:nvSpPr>
          <p:cNvPr id="15" name="TextBox 14"/>
          <p:cNvSpPr txBox="1"/>
          <p:nvPr/>
        </p:nvSpPr>
        <p:spPr>
          <a:xfrm>
            <a:off x="284726" y="5834129"/>
            <a:ext cx="4440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Theses four are the members of what we are calling ‘the knowledge quartet’.</a:t>
            </a:r>
            <a:endParaRPr lang="cy-GB" dirty="0"/>
          </a:p>
        </p:txBody>
      </p:sp>
      <p:sp>
        <p:nvSpPr>
          <p:cNvPr id="16" name="Oval 15"/>
          <p:cNvSpPr/>
          <p:nvPr/>
        </p:nvSpPr>
        <p:spPr>
          <a:xfrm>
            <a:off x="2913259" y="2770269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7" name="Oval 16"/>
          <p:cNvSpPr/>
          <p:nvPr/>
        </p:nvSpPr>
        <p:spPr>
          <a:xfrm>
            <a:off x="5283511" y="4279231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1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8" name="Oval 17"/>
          <p:cNvSpPr/>
          <p:nvPr/>
        </p:nvSpPr>
        <p:spPr>
          <a:xfrm>
            <a:off x="7688150" y="2814385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9" name="Oval 18"/>
          <p:cNvSpPr/>
          <p:nvPr/>
        </p:nvSpPr>
        <p:spPr>
          <a:xfrm>
            <a:off x="5202984" y="1491955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154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4650" y="403225"/>
            <a:ext cx="5276850" cy="14065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Foundation Knowledge.  Examples…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150" y="1997074"/>
            <a:ext cx="5200650" cy="4441825"/>
          </a:xfrm>
        </p:spPr>
        <p:txBody>
          <a:bodyPr/>
          <a:lstStyle/>
          <a:p>
            <a:r>
              <a:rPr lang="en-GB" dirty="0" smtClean="0"/>
              <a:t>Understanding the content of what is being taught</a:t>
            </a:r>
          </a:p>
          <a:p>
            <a:r>
              <a:rPr lang="en-GB" dirty="0" smtClean="0"/>
              <a:t>Understanding of how children learn and how they can be taught (understanding of pedagogy)</a:t>
            </a:r>
          </a:p>
          <a:p>
            <a:r>
              <a:rPr lang="en-GB" dirty="0" smtClean="0"/>
              <a:t>Being able to identify pupil errors</a:t>
            </a:r>
          </a:p>
          <a:p>
            <a:r>
              <a:rPr lang="en-GB" dirty="0" smtClean="0"/>
              <a:t>Using appropriate and accurate terminology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47700" y="555625"/>
            <a:ext cx="5276850" cy="140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Gwybodaeth</a:t>
            </a:r>
            <a:r>
              <a:rPr lang="en-GB" dirty="0" smtClean="0"/>
              <a:t> Sylfaen. </a:t>
            </a:r>
            <a:r>
              <a:rPr lang="en-GB" dirty="0" err="1" smtClean="0"/>
              <a:t>Esiamplau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23900" y="2003425"/>
            <a:ext cx="5200650" cy="4441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47700" y="2003424"/>
            <a:ext cx="5486400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Deall cynnwys yr hyn sy'n cael ei </a:t>
            </a:r>
            <a:r>
              <a:rPr lang="cy-GB" sz="2800" dirty="0" smtClean="0"/>
              <a:t>addysgu</a:t>
            </a:r>
          </a:p>
          <a:p>
            <a:endParaRPr lang="cy-GB" sz="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 smtClean="0"/>
              <a:t>Dealltwriaeth </a:t>
            </a:r>
            <a:r>
              <a:rPr lang="cy-GB" sz="2800" dirty="0"/>
              <a:t>o sut mae plant yn dysgu a sut y gellir eu haddysgu (dealltwriaeth o </a:t>
            </a:r>
            <a:r>
              <a:rPr lang="cy-GB" sz="2800" dirty="0" smtClean="0"/>
              <a:t>addysgeg)</a:t>
            </a:r>
          </a:p>
          <a:p>
            <a:endParaRPr lang="cy-GB" sz="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 smtClean="0"/>
              <a:t>Y gallu i adnabod gwallau disgyblion</a:t>
            </a:r>
          </a:p>
          <a:p>
            <a:endParaRPr lang="cy-GB" sz="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D</a:t>
            </a:r>
            <a:r>
              <a:rPr lang="cy-GB" sz="2800" dirty="0" smtClean="0"/>
              <a:t>efnyddio </a:t>
            </a:r>
            <a:r>
              <a:rPr lang="cy-GB" sz="2800" dirty="0"/>
              <a:t>terminoleg briodol a chywir</a:t>
            </a:r>
          </a:p>
        </p:txBody>
      </p:sp>
    </p:spTree>
    <p:extLst>
      <p:ext uri="{BB962C8B-B14F-4D97-AF65-F5344CB8AC3E}">
        <p14:creationId xmlns:p14="http://schemas.microsoft.com/office/powerpoint/2010/main" val="575624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85809" y="461378"/>
            <a:ext cx="4231105" cy="124710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Transformation.  Examples…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0484" y="1945940"/>
            <a:ext cx="5482390" cy="4445171"/>
          </a:xfrm>
        </p:spPr>
        <p:txBody>
          <a:bodyPr/>
          <a:lstStyle/>
          <a:p>
            <a:r>
              <a:rPr lang="en-GB" dirty="0" smtClean="0"/>
              <a:t>Being able to model, demonstrate or explain so that learners can understand</a:t>
            </a:r>
          </a:p>
          <a:p>
            <a:r>
              <a:rPr lang="en-GB" dirty="0" smtClean="0"/>
              <a:t>Selecting appropriate representations or examples</a:t>
            </a:r>
          </a:p>
          <a:p>
            <a:r>
              <a:rPr lang="en-GB" dirty="0" smtClean="0"/>
              <a:t>Selecting appropriate materials to support </a:t>
            </a:r>
          </a:p>
          <a:p>
            <a:r>
              <a:rPr lang="en-GB" dirty="0" smtClean="0"/>
              <a:t>Being able to ensure concepts and procedures are understood 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114925" y="421276"/>
            <a:ext cx="4231105" cy="12471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err="1" smtClean="0"/>
              <a:t>Trawsnewid</a:t>
            </a:r>
            <a:r>
              <a:rPr lang="en-GB" sz="4000" dirty="0" smtClean="0"/>
              <a:t>.  </a:t>
            </a:r>
            <a:r>
              <a:rPr lang="en-GB" sz="4000" dirty="0" err="1" smtClean="0"/>
              <a:t>Esiamplau</a:t>
            </a:r>
            <a:r>
              <a:rPr lang="en-GB" sz="4000" dirty="0" smtClean="0"/>
              <a:t>…</a:t>
            </a:r>
            <a:endParaRPr lang="en-GB" sz="40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78041" y="1984378"/>
            <a:ext cx="5590676" cy="44067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 smtClean="0"/>
              <a:t>Y gallu </a:t>
            </a:r>
            <a:r>
              <a:rPr lang="cy-GB" dirty="0"/>
              <a:t>i fodelu, </a:t>
            </a:r>
            <a:r>
              <a:rPr lang="cy-GB" dirty="0" smtClean="0"/>
              <a:t>dangos </a:t>
            </a:r>
            <a:r>
              <a:rPr lang="cy-GB" dirty="0"/>
              <a:t>neu egluro fel y gall dysgwyr </a:t>
            </a:r>
            <a:r>
              <a:rPr lang="cy-GB" dirty="0" smtClean="0"/>
              <a:t>ddeall</a:t>
            </a:r>
          </a:p>
          <a:p>
            <a:pPr marL="0" indent="0">
              <a:buNone/>
            </a:pPr>
            <a:endParaRPr lang="cy-GB" sz="1400" dirty="0" smtClean="0"/>
          </a:p>
          <a:p>
            <a:r>
              <a:rPr lang="cy-GB" dirty="0" smtClean="0"/>
              <a:t>Dewis cynrychioliadau </a:t>
            </a:r>
            <a:r>
              <a:rPr lang="cy-GB" dirty="0"/>
              <a:t>neu enghreifftiau </a:t>
            </a:r>
            <a:r>
              <a:rPr lang="cy-GB" dirty="0" smtClean="0"/>
              <a:t>priodol</a:t>
            </a:r>
          </a:p>
          <a:p>
            <a:r>
              <a:rPr lang="cy-GB" dirty="0" smtClean="0"/>
              <a:t>Dewis </a:t>
            </a:r>
            <a:r>
              <a:rPr lang="cy-GB" dirty="0"/>
              <a:t>deunyddiau priodol i </a:t>
            </a:r>
            <a:r>
              <a:rPr lang="cy-GB" dirty="0" smtClean="0"/>
              <a:t>gefnogi</a:t>
            </a:r>
          </a:p>
          <a:p>
            <a:endParaRPr lang="cy-GB" sz="1600" dirty="0" smtClean="0"/>
          </a:p>
          <a:p>
            <a:r>
              <a:rPr lang="cy-GB" dirty="0" smtClean="0"/>
              <a:t>Y gallu </a:t>
            </a:r>
            <a:r>
              <a:rPr lang="cy-GB" dirty="0"/>
              <a:t>i sicrhau bod cysyniadau a gweithdrefnau yn cael eu deall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458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8295" y="316999"/>
            <a:ext cx="5410200" cy="1367422"/>
          </a:xfrm>
        </p:spPr>
        <p:txBody>
          <a:bodyPr/>
          <a:lstStyle/>
          <a:p>
            <a:r>
              <a:rPr lang="en-GB" dirty="0" smtClean="0"/>
              <a:t>Connection.  Examples…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8242" y="1925050"/>
            <a:ext cx="5386137" cy="4334543"/>
          </a:xfrm>
        </p:spPr>
        <p:txBody>
          <a:bodyPr/>
          <a:lstStyle/>
          <a:p>
            <a:r>
              <a:rPr lang="en-GB" dirty="0" smtClean="0"/>
              <a:t>Making connections between different concepts, ideas and processes.</a:t>
            </a:r>
          </a:p>
          <a:p>
            <a:r>
              <a:rPr lang="en-GB" dirty="0" smtClean="0"/>
              <a:t>Being able to build on prior learning and make connections with future learning. </a:t>
            </a:r>
          </a:p>
          <a:p>
            <a:r>
              <a:rPr lang="en-GB" dirty="0" smtClean="0"/>
              <a:t>Understanding progressive steps</a:t>
            </a:r>
          </a:p>
          <a:p>
            <a:r>
              <a:rPr lang="en-GB" dirty="0" smtClean="0"/>
              <a:t>Understanding when it is appropriate to make progressive steps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02105" y="429294"/>
            <a:ext cx="5410200" cy="13674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Cysylltu</a:t>
            </a:r>
            <a:r>
              <a:rPr lang="en-GB" dirty="0" smtClean="0"/>
              <a:t>.  </a:t>
            </a:r>
          </a:p>
          <a:p>
            <a:r>
              <a:rPr lang="en-GB" dirty="0" err="1" smtClean="0"/>
              <a:t>Esiamplau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802105" y="1978023"/>
            <a:ext cx="5386137" cy="4334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Gwneud cysylltiadau rhwng gwahanol gysyniadau, syniadau a </a:t>
            </a:r>
            <a:r>
              <a:rPr lang="cy-GB" dirty="0" smtClean="0"/>
              <a:t>phrosesau.</a:t>
            </a:r>
          </a:p>
          <a:p>
            <a:r>
              <a:rPr lang="cy-GB" dirty="0" smtClean="0"/>
              <a:t>Y gallu i </a:t>
            </a:r>
            <a:r>
              <a:rPr lang="cy-GB" dirty="0"/>
              <a:t>adeiladu ar ddysgu blaenorol </a:t>
            </a:r>
            <a:r>
              <a:rPr lang="cy-GB" dirty="0" smtClean="0"/>
              <a:t>a  </a:t>
            </a:r>
            <a:r>
              <a:rPr lang="cy-GB" dirty="0"/>
              <a:t>gwneud cysylltiadau â dysgu yn y </a:t>
            </a:r>
            <a:r>
              <a:rPr lang="cy-GB" dirty="0" smtClean="0"/>
              <a:t>dyfodol.</a:t>
            </a:r>
          </a:p>
          <a:p>
            <a:r>
              <a:rPr lang="cy-GB" dirty="0" smtClean="0"/>
              <a:t>Deall </a:t>
            </a:r>
            <a:r>
              <a:rPr lang="cy-GB" dirty="0"/>
              <a:t>camau </a:t>
            </a:r>
            <a:r>
              <a:rPr lang="cy-GB" dirty="0" smtClean="0"/>
              <a:t>blaengar</a:t>
            </a:r>
          </a:p>
          <a:p>
            <a:r>
              <a:rPr lang="cy-GB" dirty="0" smtClean="0"/>
              <a:t>Deall </a:t>
            </a:r>
            <a:r>
              <a:rPr lang="cy-GB" dirty="0"/>
              <a:t>pryd y mae'n briodol i wneud camau blaengar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032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4547" y="365125"/>
            <a:ext cx="5578642" cy="1391486"/>
          </a:xfrm>
        </p:spPr>
        <p:txBody>
          <a:bodyPr/>
          <a:lstStyle/>
          <a:p>
            <a:r>
              <a:rPr lang="en-GB" dirty="0" smtClean="0"/>
              <a:t>Contingency.  Examples…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0115" y="1957138"/>
            <a:ext cx="5602705" cy="4454859"/>
          </a:xfrm>
        </p:spPr>
        <p:txBody>
          <a:bodyPr/>
          <a:lstStyle/>
          <a:p>
            <a:r>
              <a:rPr lang="en-GB" dirty="0" smtClean="0"/>
              <a:t>Responding to learners’ ideas, questions and difficulties</a:t>
            </a:r>
          </a:p>
          <a:p>
            <a:r>
              <a:rPr lang="en-GB" dirty="0" smtClean="0"/>
              <a:t>Being able to deviate from plans to ensure effective learning</a:t>
            </a:r>
          </a:p>
          <a:p>
            <a:r>
              <a:rPr lang="en-GB" dirty="0" smtClean="0"/>
              <a:t>Being able to exploit opportunities to maximise learning</a:t>
            </a:r>
          </a:p>
          <a:p>
            <a:r>
              <a:rPr lang="en-GB" dirty="0" smtClean="0"/>
              <a:t>Being able to offer alternative explanations/examples/tasks if needed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61473" y="325020"/>
            <a:ext cx="5578642" cy="1391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gefn</a:t>
            </a:r>
            <a:r>
              <a:rPr lang="en-GB" dirty="0" smtClean="0"/>
              <a:t>.  </a:t>
            </a:r>
            <a:r>
              <a:rPr lang="en-GB" dirty="0" err="1" smtClean="0"/>
              <a:t>Esiamplau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37410" y="2056567"/>
            <a:ext cx="5602705" cy="44548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Ymateb i syniadau, cwestiynau ac anawsterau </a:t>
            </a:r>
            <a:r>
              <a:rPr lang="cy-GB" dirty="0" smtClean="0"/>
              <a:t>dysgwyr</a:t>
            </a:r>
          </a:p>
          <a:p>
            <a:r>
              <a:rPr lang="cy-GB" dirty="0"/>
              <a:t>Y</a:t>
            </a:r>
            <a:r>
              <a:rPr lang="cy-GB" dirty="0" smtClean="0"/>
              <a:t> </a:t>
            </a:r>
            <a:r>
              <a:rPr lang="cy-GB" dirty="0"/>
              <a:t>gallu i wyro </a:t>
            </a:r>
            <a:r>
              <a:rPr lang="cy-GB" dirty="0" smtClean="0"/>
              <a:t>o gynlluniau </a:t>
            </a:r>
            <a:r>
              <a:rPr lang="cy-GB" dirty="0"/>
              <a:t>i sicrhau dysgu </a:t>
            </a:r>
            <a:r>
              <a:rPr lang="cy-GB" dirty="0" smtClean="0"/>
              <a:t>effeithiol</a:t>
            </a:r>
          </a:p>
          <a:p>
            <a:r>
              <a:rPr lang="cy-GB" dirty="0" smtClean="0"/>
              <a:t>Y gallu  i fanteisio </a:t>
            </a:r>
            <a:r>
              <a:rPr lang="cy-GB" dirty="0"/>
              <a:t>ar gyfleoedd i wneud y </a:t>
            </a:r>
            <a:r>
              <a:rPr lang="cy-GB" dirty="0" smtClean="0"/>
              <a:t>gorau o ddysgu</a:t>
            </a:r>
          </a:p>
          <a:p>
            <a:r>
              <a:rPr lang="cy-GB" dirty="0" smtClean="0"/>
              <a:t>Y gallu i gynnig </a:t>
            </a:r>
            <a:r>
              <a:rPr lang="cy-GB" dirty="0"/>
              <a:t>esboniadau </a:t>
            </a:r>
            <a:r>
              <a:rPr lang="cy-GB" dirty="0" smtClean="0"/>
              <a:t> / </a:t>
            </a:r>
            <a:r>
              <a:rPr lang="cy-GB" dirty="0"/>
              <a:t>enghreifftiau / tasgau gwahanol </a:t>
            </a:r>
            <a:r>
              <a:rPr lang="cy-GB" dirty="0" smtClean="0"/>
              <a:t>os </a:t>
            </a:r>
            <a:r>
              <a:rPr lang="cy-GB" dirty="0"/>
              <a:t>oes angen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505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912</Words>
  <Application>Microsoft Macintosh PowerPoint</Application>
  <PresentationFormat>Widescreen</PresentationFormat>
  <Paragraphs>104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Calibri</vt:lpstr>
      <vt:lpstr>Calibri Light</vt:lpstr>
      <vt:lpstr>Cambria</vt:lpstr>
      <vt:lpstr>Comic Sans MS</vt:lpstr>
      <vt:lpstr>Arial</vt:lpstr>
      <vt:lpstr>Office Theme</vt:lpstr>
      <vt:lpstr>PowerPoint Presentation</vt:lpstr>
      <vt:lpstr>PowerPoint Presentation</vt:lpstr>
      <vt:lpstr>Foundation Knowledge.  Examples…</vt:lpstr>
      <vt:lpstr>Transformation.  Examples…</vt:lpstr>
      <vt:lpstr>Connection.  Examples…</vt:lpstr>
      <vt:lpstr>Contingency.  Examples…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nerys.defis@gmail.com</cp:lastModifiedBy>
  <cp:revision>19</cp:revision>
  <dcterms:created xsi:type="dcterms:W3CDTF">2016-02-16T16:06:06Z</dcterms:created>
  <dcterms:modified xsi:type="dcterms:W3CDTF">2019-01-21T21:52:37Z</dcterms:modified>
</cp:coreProperties>
</file>