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56" r:id="rId5"/>
    <p:sldId id="262" r:id="rId6"/>
    <p:sldId id="264" r:id="rId7"/>
    <p:sldId id="257" r:id="rId8"/>
    <p:sldId id="259" r:id="rId9"/>
    <p:sldId id="267" r:id="rId10"/>
    <p:sldId id="268" r:id="rId11"/>
    <p:sldId id="274" r:id="rId12"/>
    <p:sldId id="273" r:id="rId13"/>
    <p:sldId id="269" r:id="rId14"/>
    <p:sldId id="270" r:id="rId15"/>
    <p:sldId id="271" r:id="rId16"/>
    <p:sldId id="266" r:id="rId17"/>
    <p:sldId id="275"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82548" autoAdjust="0"/>
  </p:normalViewPr>
  <p:slideViewPr>
    <p:cSldViewPr snapToGrid="0">
      <p:cViewPr>
        <p:scale>
          <a:sx n="65" d="100"/>
          <a:sy n="65" d="100"/>
        </p:scale>
        <p:origin x="1267" y="4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AEF059-523D-453C-A4D5-A10BE2DF85E3}" type="datetimeFigureOut">
              <a:rPr lang="en-GB" smtClean="0"/>
              <a:t>07/06/2025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FEB89D-62BF-4A15-A287-C6AB55477F31}" type="slidenum">
              <a:rPr lang="en-GB" smtClean="0"/>
              <a:t>‹#›</a:t>
            </a:fld>
            <a:endParaRPr lang="en-GB"/>
          </a:p>
        </p:txBody>
      </p:sp>
    </p:spTree>
    <p:extLst>
      <p:ext uri="{BB962C8B-B14F-4D97-AF65-F5344CB8AC3E}">
        <p14:creationId xmlns:p14="http://schemas.microsoft.com/office/powerpoint/2010/main" val="2364725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BMSW7004 Research Methods</a:t>
            </a:r>
          </a:p>
          <a:p>
            <a:r>
              <a:rPr lang="en-GB" b="1" dirty="0" smtClean="0"/>
              <a:t>2306433 Alex Kairouz</a:t>
            </a:r>
          </a:p>
          <a:p>
            <a:endParaRPr lang="en-GB" dirty="0" smtClean="0"/>
          </a:p>
          <a:p>
            <a:r>
              <a:rPr lang="en-GB" sz="1200" i="1" kern="1200" dirty="0" smtClean="0">
                <a:solidFill>
                  <a:schemeClr val="tx1"/>
                </a:solidFill>
                <a:effectLst/>
                <a:latin typeface="+mn-lt"/>
                <a:ea typeface="+mn-ea"/>
                <a:cs typeface="+mn-cs"/>
              </a:rPr>
              <a:t>You have been  tasked with developing a comprehensive research proposal to investigate a chosen business research area. Here, you should address the key components of a research plan, including the background, research questions, objectives, methodology, data analysis, significance of the study, ethical considerations, limitations, and a tentative timeline.</a:t>
            </a:r>
          </a:p>
          <a:p>
            <a:r>
              <a:rPr lang="en-GB" sz="1200" b="1" i="1" u="none" strike="noStrike" kern="1200" dirty="0" smtClean="0">
                <a:solidFill>
                  <a:schemeClr val="tx1"/>
                </a:solidFill>
                <a:effectLst/>
                <a:latin typeface="+mn-lt"/>
                <a:ea typeface="+mn-ea"/>
                <a:cs typeface="+mn-cs"/>
              </a:rPr>
              <a:t> </a:t>
            </a:r>
            <a:endParaRPr lang="en-GB" sz="1200" i="1" kern="1200" dirty="0" smtClean="0">
              <a:solidFill>
                <a:schemeClr val="tx1"/>
              </a:solidFill>
              <a:effectLst/>
              <a:latin typeface="+mn-lt"/>
              <a:ea typeface="+mn-ea"/>
              <a:cs typeface="+mn-cs"/>
            </a:endParaRPr>
          </a:p>
          <a:p>
            <a:r>
              <a:rPr lang="en-GB" sz="1200" b="1" i="1" kern="1200" dirty="0" smtClean="0">
                <a:solidFill>
                  <a:schemeClr val="tx1"/>
                </a:solidFill>
                <a:effectLst/>
                <a:latin typeface="+mn-lt"/>
                <a:ea typeface="+mn-ea"/>
                <a:cs typeface="+mn-cs"/>
              </a:rPr>
              <a:t>Breakdown</a:t>
            </a:r>
            <a:endParaRPr lang="en-GB" sz="1200" i="1"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Using your chosen research question prepare a research aim and 4 objectives </a:t>
            </a:r>
          </a:p>
          <a:p>
            <a:pPr lvl="0"/>
            <a:r>
              <a:rPr lang="en-GB" sz="1200" i="1" kern="1200" dirty="0" smtClean="0">
                <a:solidFill>
                  <a:schemeClr val="tx1"/>
                </a:solidFill>
                <a:effectLst/>
                <a:latin typeface="+mn-lt"/>
                <a:ea typeface="+mn-ea"/>
                <a:cs typeface="+mn-cs"/>
              </a:rPr>
              <a:t>Choose qualitative or/and quantitative research methods to investigate the research question</a:t>
            </a:r>
          </a:p>
          <a:p>
            <a:pPr lvl="0"/>
            <a:r>
              <a:rPr lang="en-GB" sz="1200" i="1" kern="1200" dirty="0" smtClean="0">
                <a:solidFill>
                  <a:schemeClr val="tx1"/>
                </a:solidFill>
                <a:effectLst/>
                <a:latin typeface="+mn-lt"/>
                <a:ea typeface="+mn-ea"/>
                <a:cs typeface="+mn-cs"/>
              </a:rPr>
              <a:t>Present a clear rationale for your chosen reference method/s</a:t>
            </a:r>
          </a:p>
          <a:p>
            <a:pPr lvl="0"/>
            <a:r>
              <a:rPr lang="en-GB" sz="1200" i="1" kern="1200" dirty="0" smtClean="0">
                <a:solidFill>
                  <a:schemeClr val="tx1"/>
                </a:solidFill>
                <a:effectLst/>
                <a:latin typeface="+mn-lt"/>
                <a:ea typeface="+mn-ea"/>
                <a:cs typeface="+mn-cs"/>
              </a:rPr>
              <a:t>What questions would you ask, and how would you design the research method/s to ensure reliable and valid data? </a:t>
            </a:r>
          </a:p>
          <a:p>
            <a:pPr lvl="0"/>
            <a:r>
              <a:rPr lang="en-GB" sz="1200" i="1" kern="1200" dirty="0" smtClean="0">
                <a:solidFill>
                  <a:schemeClr val="tx1"/>
                </a:solidFill>
                <a:effectLst/>
                <a:latin typeface="+mn-lt"/>
                <a:ea typeface="+mn-ea"/>
                <a:cs typeface="+mn-cs"/>
              </a:rPr>
              <a:t>How would you select your sample population and analyse the data?</a:t>
            </a:r>
          </a:p>
          <a:p>
            <a:pPr lvl="0"/>
            <a:r>
              <a:rPr lang="en-GB" sz="1200" i="1" kern="1200" dirty="0" smtClean="0">
                <a:solidFill>
                  <a:schemeClr val="tx1"/>
                </a:solidFill>
                <a:effectLst/>
                <a:latin typeface="+mn-lt"/>
                <a:ea typeface="+mn-ea"/>
                <a:cs typeface="+mn-cs"/>
              </a:rPr>
              <a:t>Use applicable methodological theory throughout your presentation to critically analyse your method/s and defend your research choice. </a:t>
            </a:r>
          </a:p>
          <a:p>
            <a:r>
              <a:rPr lang="en-GB" sz="1200" i="1" kern="1200" dirty="0" smtClean="0">
                <a:solidFill>
                  <a:schemeClr val="tx1"/>
                </a:solidFill>
                <a:effectLst/>
                <a:latin typeface="+mn-lt"/>
                <a:ea typeface="+mn-ea"/>
                <a:cs typeface="+mn-cs"/>
              </a:rPr>
              <a:t> </a:t>
            </a:r>
          </a:p>
          <a:p>
            <a:pPr lvl="0"/>
            <a:r>
              <a:rPr lang="en-GB" sz="1200" i="1" kern="1200" dirty="0" smtClean="0">
                <a:solidFill>
                  <a:schemeClr val="tx1"/>
                </a:solidFill>
                <a:effectLst/>
                <a:latin typeface="+mn-lt"/>
                <a:ea typeface="+mn-ea"/>
                <a:cs typeface="+mn-cs"/>
              </a:rPr>
              <a:t>The individual presentation should last no more than 5-10 minutes. This will be followed by internal examiner questions</a:t>
            </a:r>
          </a:p>
          <a:p>
            <a:endParaRPr lang="en-GB" dirty="0"/>
          </a:p>
        </p:txBody>
      </p:sp>
      <p:sp>
        <p:nvSpPr>
          <p:cNvPr id="4" name="Slide Number Placeholder 3"/>
          <p:cNvSpPr>
            <a:spLocks noGrp="1"/>
          </p:cNvSpPr>
          <p:nvPr>
            <p:ph type="sldNum" sz="quarter" idx="10"/>
          </p:nvPr>
        </p:nvSpPr>
        <p:spPr/>
        <p:txBody>
          <a:bodyPr/>
          <a:lstStyle/>
          <a:p>
            <a:fld id="{74FEB89D-62BF-4A15-A287-C6AB55477F31}" type="slidenum">
              <a:rPr lang="en-GB" smtClean="0"/>
              <a:t>1</a:t>
            </a:fld>
            <a:endParaRPr lang="en-GB"/>
          </a:p>
        </p:txBody>
      </p:sp>
    </p:spTree>
    <p:extLst>
      <p:ext uri="{BB962C8B-B14F-4D97-AF65-F5344CB8AC3E}">
        <p14:creationId xmlns:p14="http://schemas.microsoft.com/office/powerpoint/2010/main" val="1244482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Table of Contents</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In this short presentation I will cover</a:t>
            </a:r>
            <a:r>
              <a:rPr lang="en-GB" sz="1200" kern="1200" dirty="0" smtClean="0">
                <a:solidFill>
                  <a:schemeClr val="tx1"/>
                </a:solidFill>
                <a:effectLst/>
                <a:latin typeface="+mn-lt"/>
                <a:ea typeface="+mn-ea"/>
                <a:cs typeface="+mn-cs"/>
              </a:rPr>
              <a:t>…</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4FEB89D-62BF-4A15-A287-C6AB55477F31}" type="slidenum">
              <a:rPr lang="en-GB" smtClean="0"/>
              <a:t>2</a:t>
            </a:fld>
            <a:endParaRPr lang="en-GB"/>
          </a:p>
        </p:txBody>
      </p:sp>
    </p:spTree>
    <p:extLst>
      <p:ext uri="{BB962C8B-B14F-4D97-AF65-F5344CB8AC3E}">
        <p14:creationId xmlns:p14="http://schemas.microsoft.com/office/powerpoint/2010/main" val="833631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smtClean="0">
                <a:effectLst/>
              </a:rPr>
              <a:t>Police service operates under intense public scrutiny and face complex ,high stakes environments.</a:t>
            </a:r>
            <a:r>
              <a:rPr lang="en-GB" i="0" baseline="0" dirty="0" smtClean="0">
                <a:effectLst/>
              </a:rPr>
              <a:t> I</a:t>
            </a:r>
            <a:r>
              <a:rPr lang="en-GB" i="0" dirty="0" smtClean="0">
                <a:effectLst/>
              </a:rPr>
              <a:t>n such settings, </a:t>
            </a:r>
            <a:r>
              <a:rPr lang="en-GB" i="0" dirty="0" err="1" smtClean="0">
                <a:effectLst/>
              </a:rPr>
              <a:t>organisaitonal</a:t>
            </a:r>
            <a:r>
              <a:rPr lang="en-GB" i="0" dirty="0" smtClean="0">
                <a:effectLst/>
              </a:rPr>
              <a:t> risk aversion (the tendency to avoid uncertainty or potentially controversial decisions_ can shape</a:t>
            </a:r>
            <a:r>
              <a:rPr lang="en-GB" i="0" baseline="0" dirty="0" smtClean="0">
                <a:effectLst/>
              </a:rPr>
              <a:t> operational responses and managerial decision making. Cautious </a:t>
            </a:r>
            <a:r>
              <a:rPr lang="en-GB" i="0" baseline="0" dirty="0" err="1" smtClean="0">
                <a:effectLst/>
              </a:rPr>
              <a:t>beavor</a:t>
            </a:r>
            <a:r>
              <a:rPr lang="en-GB" i="0" baseline="0" dirty="0" smtClean="0">
                <a:effectLst/>
              </a:rPr>
              <a:t> is often justified in high risk </a:t>
            </a:r>
            <a:r>
              <a:rPr lang="en-GB" i="0" baseline="0" dirty="0" err="1" smtClean="0">
                <a:effectLst/>
              </a:rPr>
              <a:t>oublic</a:t>
            </a:r>
            <a:r>
              <a:rPr lang="en-GB" i="0" baseline="0" dirty="0" smtClean="0">
                <a:effectLst/>
              </a:rPr>
              <a:t> </a:t>
            </a:r>
            <a:r>
              <a:rPr lang="en-GB" i="0" baseline="0" dirty="0" err="1" smtClean="0">
                <a:effectLst/>
              </a:rPr>
              <a:t>service,s</a:t>
            </a:r>
            <a:r>
              <a:rPr lang="en-GB" i="0" baseline="0" dirty="0" smtClean="0">
                <a:effectLst/>
              </a:rPr>
              <a:t> but excessive risk aversion can stifle innovation, delay problem solving, and hinder adaptive leadership.  Balancing accountability with innovation is crucial and this study explores how risk averse attitudes within leadership roles affect strategic decision making, and how leadership styles correlate with risk attitudes.</a:t>
            </a:r>
            <a:endParaRPr lang="en-GB" i="0" dirty="0" smtClean="0">
              <a:effectLst/>
            </a:endParaRPr>
          </a:p>
          <a:p>
            <a:endParaRPr lang="en-GB" i="0" dirty="0" smtClean="0">
              <a:effectLst/>
            </a:endParaRPr>
          </a:p>
          <a:p>
            <a:r>
              <a:rPr lang="en-GB" i="0" dirty="0" smtClean="0">
                <a:effectLst/>
              </a:rPr>
              <a:t>Definitely a working title and open to criticism and </a:t>
            </a:r>
            <a:r>
              <a:rPr lang="en-GB" i="0" dirty="0" smtClean="0">
                <a:effectLst/>
              </a:rPr>
              <a:t>support</a:t>
            </a:r>
            <a:endParaRPr lang="en-GB" i="0" dirty="0" smtClean="0">
              <a:effectLst/>
            </a:endParaRPr>
          </a:p>
        </p:txBody>
      </p:sp>
      <p:sp>
        <p:nvSpPr>
          <p:cNvPr id="4" name="Slide Number Placeholder 3"/>
          <p:cNvSpPr>
            <a:spLocks noGrp="1"/>
          </p:cNvSpPr>
          <p:nvPr>
            <p:ph type="sldNum" sz="quarter" idx="10"/>
          </p:nvPr>
        </p:nvSpPr>
        <p:spPr/>
        <p:txBody>
          <a:bodyPr/>
          <a:lstStyle/>
          <a:p>
            <a:fld id="{74FEB89D-62BF-4A15-A287-C6AB55477F31}" type="slidenum">
              <a:rPr lang="en-GB" smtClean="0"/>
              <a:t>3</a:t>
            </a:fld>
            <a:endParaRPr lang="en-GB"/>
          </a:p>
        </p:txBody>
      </p:sp>
    </p:spTree>
    <p:extLst>
      <p:ext uri="{BB962C8B-B14F-4D97-AF65-F5344CB8AC3E}">
        <p14:creationId xmlns:p14="http://schemas.microsoft.com/office/powerpoint/2010/main" val="5534402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Objective</a:t>
            </a:r>
            <a:r>
              <a:rPr lang="en-GB" baseline="0" dirty="0" smtClean="0"/>
              <a:t>s </a:t>
            </a:r>
            <a:r>
              <a:rPr lang="en-GB" baseline="0" dirty="0" smtClean="0"/>
              <a:t>are necessary to</a:t>
            </a:r>
            <a:r>
              <a:rPr lang="en-GB" dirty="0" smtClean="0"/>
              <a:t>: achieve the whole research AIM.</a:t>
            </a:r>
          </a:p>
          <a:p>
            <a:endParaRPr lang="en-GB" dirty="0" smtClean="0"/>
          </a:p>
          <a:p>
            <a:r>
              <a:rPr lang="en-GB" dirty="0" smtClean="0"/>
              <a:t>1</a:t>
            </a:r>
            <a:r>
              <a:rPr lang="en-GB" baseline="30000" dirty="0" smtClean="0"/>
              <a:t>st</a:t>
            </a:r>
            <a:r>
              <a:rPr lang="en-GB" dirty="0" smtClean="0"/>
              <a:t> is introductory – identify or outline</a:t>
            </a:r>
          </a:p>
          <a:p>
            <a:r>
              <a:rPr lang="en-GB" dirty="0" smtClean="0"/>
              <a:t>2</a:t>
            </a:r>
            <a:r>
              <a:rPr lang="en-GB" baseline="30000" dirty="0" smtClean="0"/>
              <a:t>nd</a:t>
            </a:r>
            <a:r>
              <a:rPr lang="en-GB" dirty="0" smtClean="0"/>
              <a:t> is lit review - analysis</a:t>
            </a:r>
          </a:p>
          <a:p>
            <a:r>
              <a:rPr lang="en-GB" dirty="0" smtClean="0"/>
              <a:t>3</a:t>
            </a:r>
            <a:r>
              <a:rPr lang="en-GB" baseline="30000" dirty="0" smtClean="0"/>
              <a:t>rd</a:t>
            </a:r>
            <a:r>
              <a:rPr lang="en-GB" dirty="0" smtClean="0"/>
              <a:t> linked to methodology - evaluate</a:t>
            </a:r>
          </a:p>
          <a:p>
            <a:r>
              <a:rPr lang="en-GB" dirty="0" smtClean="0"/>
              <a:t>4</a:t>
            </a:r>
            <a:r>
              <a:rPr lang="en-GB" baseline="30000" dirty="0" smtClean="0"/>
              <a:t>th</a:t>
            </a:r>
            <a:r>
              <a:rPr lang="en-GB" dirty="0" smtClean="0"/>
              <a:t> linked to findings and conclusion – recommend or outline</a:t>
            </a:r>
          </a:p>
          <a:p>
            <a:endParaRPr lang="en-GB" dirty="0" smtClean="0"/>
          </a:p>
        </p:txBody>
      </p:sp>
      <p:sp>
        <p:nvSpPr>
          <p:cNvPr id="4" name="Slide Number Placeholder 3"/>
          <p:cNvSpPr>
            <a:spLocks noGrp="1"/>
          </p:cNvSpPr>
          <p:nvPr>
            <p:ph type="sldNum" sz="quarter" idx="10"/>
          </p:nvPr>
        </p:nvSpPr>
        <p:spPr/>
        <p:txBody>
          <a:bodyPr/>
          <a:lstStyle/>
          <a:p>
            <a:fld id="{74FEB89D-62BF-4A15-A287-C6AB55477F31}" type="slidenum">
              <a:rPr lang="en-GB" smtClean="0"/>
              <a:t>4</a:t>
            </a:fld>
            <a:endParaRPr lang="en-GB"/>
          </a:p>
        </p:txBody>
      </p:sp>
    </p:spTree>
    <p:extLst>
      <p:ext uri="{BB962C8B-B14F-4D97-AF65-F5344CB8AC3E}">
        <p14:creationId xmlns:p14="http://schemas.microsoft.com/office/powerpoint/2010/main" val="2993041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Mixed method</a:t>
            </a:r>
            <a:r>
              <a:rPr lang="en-GB" baseline="0" dirty="0" smtClean="0"/>
              <a:t>s approach will be adopted to combine the generalisability of quantitative data with the depth and context provided by qualitative insights (Creswell and Piano Clark, 2022).</a:t>
            </a:r>
            <a:endParaRPr lang="en-GB" dirty="0" smtClean="0"/>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Qualitative - </a:t>
            </a:r>
            <a:r>
              <a:rPr lang="en-GB" dirty="0" smtClean="0">
                <a:latin typeface="Arial" panose="020B0604020202020204" pitchFamily="34" charset="0"/>
                <a:cs typeface="Arial" panose="020B0604020202020204" pitchFamily="34" charset="0"/>
              </a:rPr>
              <a:t>given the conceptual and behavioural nature of risk aversion, qualitative methods (interviews and focus groups) allow for rich, nuanced insights into perceptions, reasoning, and lived experiences. This is supported by theories such as </a:t>
            </a:r>
            <a:r>
              <a:rPr lang="en-GB" dirty="0" err="1" smtClean="0">
                <a:latin typeface="Arial" panose="020B0604020202020204" pitchFamily="34" charset="0"/>
                <a:cs typeface="Arial" panose="020B0604020202020204" pitchFamily="34" charset="0"/>
              </a:rPr>
              <a:t>Interpretivisim</a:t>
            </a:r>
            <a:r>
              <a:rPr lang="en-GB" dirty="0" smtClean="0">
                <a:latin typeface="Arial" panose="020B0604020202020204" pitchFamily="34" charset="0"/>
                <a:cs typeface="Arial" panose="020B0604020202020204" pitchFamily="34" charset="0"/>
              </a:rPr>
              <a:t> and grounded theory (Glaser and Strauss 1967).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kern="1200" dirty="0" smtClean="0">
                <a:solidFill>
                  <a:schemeClr val="tx1"/>
                </a:solidFill>
                <a:effectLst/>
                <a:latin typeface="+mn-lt"/>
                <a:ea typeface="+mn-ea"/>
                <a:cs typeface="+mn-cs"/>
              </a:rPr>
              <a:t>The work of Glaser and Strauss</a:t>
            </a:r>
            <a:r>
              <a:rPr lang="en-GB" sz="1200" b="0" i="1" kern="1200" baseline="0" dirty="0" smtClean="0">
                <a:solidFill>
                  <a:schemeClr val="tx1"/>
                </a:solidFill>
                <a:effectLst/>
                <a:latin typeface="+mn-lt"/>
                <a:ea typeface="+mn-ea"/>
                <a:cs typeface="+mn-cs"/>
              </a:rPr>
              <a:t> </a:t>
            </a:r>
            <a:r>
              <a:rPr lang="en-GB" sz="1200" b="0" i="1" kern="1200" dirty="0" smtClean="0">
                <a:solidFill>
                  <a:schemeClr val="tx1"/>
                </a:solidFill>
                <a:effectLst/>
                <a:latin typeface="+mn-lt"/>
                <a:ea typeface="+mn-ea"/>
                <a:cs typeface="+mn-cs"/>
              </a:rPr>
              <a:t>"The Discovery of Grounded Theory," marked a significant advancement in qualitative research methodology. This introduced the constant comparative method, which emphasises systematic procedures for qualitative research, contrasting with the previously dominant quantitative approaches. Glaser and Strauss argued for the legitimacy of qualitative research as an independent field of inquiry, rather than merely a precursor to quantitative studies.</a:t>
            </a:r>
            <a:endParaRPr lang="en-GB" i="1"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latin typeface="Arial" panose="020B0604020202020204" pitchFamily="34" charset="0"/>
                <a:cs typeface="Arial" panose="020B0604020202020204" pitchFamily="34" charset="0"/>
              </a:rPr>
              <a:t>Quantitative</a:t>
            </a:r>
            <a:r>
              <a:rPr lang="en-GB" baseline="0" dirty="0" smtClean="0">
                <a:latin typeface="Arial" panose="020B0604020202020204" pitchFamily="34" charset="0"/>
                <a:cs typeface="Arial" panose="020B0604020202020204" pitchFamily="34" charset="0"/>
              </a:rPr>
              <a:t> – surveys to triangulate perceptions and extend the study’s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latin typeface="Arial" panose="020B0604020202020204" pitchFamily="34" charset="0"/>
                <a:cs typeface="Arial" panose="020B0604020202020204" pitchFamily="34" charset="0"/>
              </a:rPr>
              <a:t>My testing of theory will be Deductive, adopting a Critical Realist ontology and Pragmatist Epistemological Approach.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latin typeface="Arial" panose="020B0604020202020204" pitchFamily="34" charset="0"/>
                <a:cs typeface="Arial" panose="020B0604020202020204" pitchFamily="34" charset="0"/>
              </a:rPr>
              <a:t>Risk aversion and leadership behaviours are not just observable traits but also shaped by internal beliefs and contextual dynamics. A critical </a:t>
            </a:r>
            <a:r>
              <a:rPr lang="en-GB" baseline="0" dirty="0" err="1" smtClean="0">
                <a:latin typeface="Arial" panose="020B0604020202020204" pitchFamily="34" charset="0"/>
                <a:cs typeface="Arial" panose="020B0604020202020204" pitchFamily="34" charset="0"/>
              </a:rPr>
              <a:t>relaist</a:t>
            </a:r>
            <a:r>
              <a:rPr lang="en-GB" baseline="0" dirty="0" smtClean="0">
                <a:latin typeface="Arial" panose="020B0604020202020204" pitchFamily="34" charset="0"/>
                <a:cs typeface="Arial" panose="020B0604020202020204" pitchFamily="34" charset="0"/>
              </a:rPr>
              <a:t> stance allows me to explore both observable outcomes (survey data) and underlying mechanisms (cultural norms, perceived expectations, </a:t>
            </a:r>
            <a:r>
              <a:rPr lang="en-GB" baseline="0" dirty="0" err="1" smtClean="0">
                <a:latin typeface="Arial" panose="020B0604020202020204" pitchFamily="34" charset="0"/>
                <a:cs typeface="Arial" panose="020B0604020202020204" pitchFamily="34" charset="0"/>
              </a:rPr>
              <a:t>etc</a:t>
            </a:r>
            <a:r>
              <a:rPr lang="en-GB" baseline="0" dirty="0" smtClean="0">
                <a:latin typeface="Arial" panose="020B0604020202020204" pitchFamily="34" charset="0"/>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latin typeface="Arial" panose="020B0604020202020204" pitchFamily="34" charset="0"/>
                <a:cs typeface="Arial" panose="020B0604020202020204" pitchFamily="34" charset="0"/>
              </a:rPr>
              <a:t>The epistemological position is pragmatist, integrating both positivist and </a:t>
            </a:r>
            <a:r>
              <a:rPr lang="en-GB" baseline="0" dirty="0" err="1" smtClean="0">
                <a:latin typeface="Arial" panose="020B0604020202020204" pitchFamily="34" charset="0"/>
                <a:cs typeface="Arial" panose="020B0604020202020204" pitchFamily="34" charset="0"/>
              </a:rPr>
              <a:t>interpreivist</a:t>
            </a:r>
            <a:r>
              <a:rPr lang="en-GB" baseline="0" dirty="0" smtClean="0">
                <a:latin typeface="Arial" panose="020B0604020202020204" pitchFamily="34" charset="0"/>
                <a:cs typeface="Arial" panose="020B0604020202020204" pitchFamily="34" charset="0"/>
              </a:rPr>
              <a:t> elements through a mixed methods approach. The positivist strand supports the use of structure surveys to objectively measure leadership styles and risk attitudes. The </a:t>
            </a:r>
            <a:r>
              <a:rPr lang="en-GB" baseline="0" dirty="0" err="1" smtClean="0">
                <a:latin typeface="Arial" panose="020B0604020202020204" pitchFamily="34" charset="0"/>
                <a:cs typeface="Arial" panose="020B0604020202020204" pitchFamily="34" charset="0"/>
              </a:rPr>
              <a:t>interpretivist</a:t>
            </a:r>
            <a:r>
              <a:rPr lang="en-GB" baseline="0" dirty="0" smtClean="0">
                <a:latin typeface="Arial" panose="020B0604020202020204" pitchFamily="34" charset="0"/>
                <a:cs typeface="Arial" panose="020B0604020202020204" pitchFamily="34" charset="0"/>
              </a:rPr>
              <a:t> strand supports qualitative interviews to understand personal experiences.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r>
              <a:rPr lang="en-GB" dirty="0" smtClean="0"/>
              <a:t>Data Analysis – Thematic Analysis codes (Braun &amp; Clarke, 2006) will identify dominant </a:t>
            </a:r>
            <a:r>
              <a:rPr lang="en-GB" dirty="0" err="1" smtClean="0"/>
              <a:t>themse</a:t>
            </a:r>
            <a:r>
              <a:rPr lang="en-GB" dirty="0" smtClean="0"/>
              <a:t> such as fear of failure, hierarchical pressure, or innovation barriers.</a:t>
            </a:r>
          </a:p>
          <a:p>
            <a:endParaRPr lang="en-GB" dirty="0" smtClean="0"/>
          </a:p>
          <a:p>
            <a:r>
              <a:rPr lang="en-GB" sz="1200" b="0" i="1" kern="1200" dirty="0" smtClean="0">
                <a:solidFill>
                  <a:schemeClr val="tx1"/>
                </a:solidFill>
                <a:effectLst/>
                <a:latin typeface="+mn-lt"/>
                <a:ea typeface="+mn-ea"/>
                <a:cs typeface="+mn-cs"/>
              </a:rPr>
              <a:t>The work of Braun and Clarke in 2006 introduced thematic analysis as a qualitative analytic method that has gained significant traction.</a:t>
            </a:r>
            <a:r>
              <a:rPr lang="en-GB" sz="1200" b="0" i="1" kern="1200" baseline="0" dirty="0" smtClean="0">
                <a:solidFill>
                  <a:schemeClr val="tx1"/>
                </a:solidFill>
                <a:effectLst/>
                <a:latin typeface="+mn-lt"/>
                <a:ea typeface="+mn-ea"/>
                <a:cs typeface="+mn-cs"/>
              </a:rPr>
              <a:t> </a:t>
            </a:r>
            <a:r>
              <a:rPr lang="en-GB" sz="1200" b="0" i="1" kern="1200" dirty="0" smtClean="0">
                <a:solidFill>
                  <a:schemeClr val="tx1"/>
                </a:solidFill>
                <a:effectLst/>
                <a:latin typeface="+mn-lt"/>
                <a:ea typeface="+mn-ea"/>
                <a:cs typeface="+mn-cs"/>
              </a:rPr>
              <a:t>Their approach emphasises the identification and analysis of themes within qualitative data, providing a flexible framework that can be adapted to different research contexts and epistemological positions.</a:t>
            </a:r>
            <a:endParaRPr lang="en-GB" i="1" dirty="0" smtClean="0"/>
          </a:p>
          <a:p>
            <a:endParaRPr lang="en-GB" dirty="0" smtClean="0"/>
          </a:p>
          <a:p>
            <a:r>
              <a:rPr lang="en-GB" dirty="0" err="1" smtClean="0"/>
              <a:t>Nvivo</a:t>
            </a:r>
            <a:r>
              <a:rPr lang="en-GB" dirty="0" smtClean="0"/>
              <a:t> or manual matrix coding can be used.</a:t>
            </a:r>
          </a:p>
          <a:p>
            <a:endParaRPr lang="en-GB" dirty="0" smtClean="0"/>
          </a:p>
          <a:p>
            <a:r>
              <a:rPr lang="en-GB" dirty="0" smtClean="0"/>
              <a:t>Quantitative</a:t>
            </a:r>
            <a:r>
              <a:rPr lang="en-GB" baseline="0" dirty="0" smtClean="0"/>
              <a:t> data can be presented using</a:t>
            </a:r>
            <a:r>
              <a:rPr lang="en-GB" dirty="0" smtClean="0"/>
              <a:t> basic descriptive statistics and correlation analysis.</a:t>
            </a:r>
          </a:p>
          <a:p>
            <a:endParaRPr lang="en-GB"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74FEB89D-62BF-4A15-A287-C6AB55477F31}" type="slidenum">
              <a:rPr lang="en-GB" smtClean="0"/>
              <a:t>5</a:t>
            </a:fld>
            <a:endParaRPr lang="en-GB"/>
          </a:p>
        </p:txBody>
      </p:sp>
    </p:spTree>
    <p:extLst>
      <p:ext uri="{BB962C8B-B14F-4D97-AF65-F5344CB8AC3E}">
        <p14:creationId xmlns:p14="http://schemas.microsoft.com/office/powerpoint/2010/main" val="1587198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Semi structured interviews, </a:t>
            </a:r>
          </a:p>
          <a:p>
            <a:endParaRPr lang="en-GB" dirty="0" smtClean="0"/>
          </a:p>
          <a:p>
            <a:r>
              <a:rPr lang="en-GB" dirty="0" smtClean="0"/>
              <a:t>Participants: 10 – 15 Inspectors / Managers / Participants of leadership development programmes</a:t>
            </a:r>
            <a:endParaRPr lang="en-GB" baseline="0" dirty="0" smtClean="0"/>
          </a:p>
          <a:p>
            <a:endParaRPr lang="en-GB" baseline="0" dirty="0" smtClean="0"/>
          </a:p>
          <a:p>
            <a:r>
              <a:rPr lang="en-GB" baseline="0" dirty="0" smtClean="0"/>
              <a:t>Focus: experiences with decision-making, organisational </a:t>
            </a:r>
            <a:r>
              <a:rPr lang="en-GB" baseline="0" dirty="0" err="1" smtClean="0"/>
              <a:t>contraints</a:t>
            </a:r>
            <a:r>
              <a:rPr lang="en-GB" baseline="0" dirty="0" smtClean="0"/>
              <a:t>, innovation attempts, lessons from past mistakes.</a:t>
            </a:r>
          </a:p>
          <a:p>
            <a:endParaRPr lang="en-GB" baseline="0" dirty="0" smtClean="0"/>
          </a:p>
          <a:p>
            <a:r>
              <a:rPr lang="en-GB" baseline="0" dirty="0" smtClean="0"/>
              <a:t>Focus groups, mixed rank staff discussing collective risk behaviours and perceptions.</a:t>
            </a:r>
          </a:p>
          <a:p>
            <a:endParaRPr lang="en-GB" baseline="0" dirty="0" smtClean="0"/>
          </a:p>
          <a:p>
            <a:r>
              <a:rPr lang="en-GB" baseline="0" dirty="0" smtClean="0"/>
              <a:t>Goal: to identify cultural norms </a:t>
            </a:r>
            <a:r>
              <a:rPr lang="en-GB" baseline="0" dirty="0" err="1" smtClean="0"/>
              <a:t>nad</a:t>
            </a:r>
            <a:r>
              <a:rPr lang="en-GB" baseline="0" dirty="0" smtClean="0"/>
              <a:t> pressures that shape aversion or openness to risk</a:t>
            </a:r>
          </a:p>
          <a:p>
            <a:endParaRPr lang="en-GB" baseline="0" dirty="0" smtClean="0"/>
          </a:p>
          <a:p>
            <a:r>
              <a:rPr lang="en-GB" baseline="0" dirty="0" smtClean="0"/>
              <a:t>Quantitative </a:t>
            </a:r>
            <a:r>
              <a:rPr lang="en-GB" baseline="0" dirty="0" err="1" smtClean="0"/>
              <a:t>componesnt</a:t>
            </a:r>
            <a:r>
              <a:rPr lang="en-GB" baseline="0" dirty="0" smtClean="0"/>
              <a:t>, multi factor leadership questionnaire for leadership styles, and a risk aversion scale in policing context. Questions on risk tolerance, attitudes toward accountability, past experience with innovation</a:t>
            </a:r>
          </a:p>
          <a:p>
            <a:endParaRPr lang="en-GB" baseline="0" dirty="0" smtClean="0"/>
          </a:p>
          <a:p>
            <a:r>
              <a:rPr lang="en-GB" baseline="0" dirty="0" smtClean="0"/>
              <a:t>Purposive sampling for interview (targeting experienced leaders, supervisors and innovators)</a:t>
            </a:r>
          </a:p>
          <a:p>
            <a:r>
              <a:rPr lang="en-GB" baseline="0" dirty="0" smtClean="0"/>
              <a:t>Snowball </a:t>
            </a:r>
            <a:r>
              <a:rPr lang="en-GB" baseline="0" dirty="0" err="1" smtClean="0"/>
              <a:t>smapling</a:t>
            </a:r>
            <a:r>
              <a:rPr lang="en-GB" baseline="0" dirty="0" smtClean="0"/>
              <a:t> may help identify others with experience in controversial or boundary-pushing decisions.</a:t>
            </a:r>
          </a:p>
          <a:p>
            <a:r>
              <a:rPr lang="en-GB" baseline="0" dirty="0" smtClean="0"/>
              <a:t>For surveys; stratified random </a:t>
            </a:r>
            <a:r>
              <a:rPr lang="en-GB" baseline="0" dirty="0" err="1" smtClean="0"/>
              <a:t>smapling</a:t>
            </a:r>
            <a:r>
              <a:rPr lang="en-GB" baseline="0" dirty="0" smtClean="0"/>
              <a:t> by department.</a:t>
            </a:r>
          </a:p>
          <a:p>
            <a:endParaRPr lang="en-GB" baseline="0" dirty="0" smtClean="0"/>
          </a:p>
          <a:p>
            <a:r>
              <a:rPr lang="en-GB" baseline="0" dirty="0" smtClean="0"/>
              <a:t>This ensures input from both operational and administrative divisions of TVP.</a:t>
            </a:r>
          </a:p>
          <a:p>
            <a:endParaRPr lang="en-GB"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74FEB89D-62BF-4A15-A287-C6AB55477F31}" type="slidenum">
              <a:rPr lang="en-GB" smtClean="0"/>
              <a:t>6</a:t>
            </a:fld>
            <a:endParaRPr lang="en-GB"/>
          </a:p>
        </p:txBody>
      </p:sp>
    </p:spTree>
    <p:extLst>
      <p:ext uri="{BB962C8B-B14F-4D97-AF65-F5344CB8AC3E}">
        <p14:creationId xmlns:p14="http://schemas.microsoft.com/office/powerpoint/2010/main" val="3034742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This ensures input from both operational and administrative divisions of TVP.</a:t>
            </a:r>
          </a:p>
          <a:p>
            <a:endParaRPr lang="en-GB" baseline="0" dirty="0" smtClean="0"/>
          </a:p>
          <a:p>
            <a:r>
              <a:rPr lang="en-GB" baseline="0" dirty="0" smtClean="0"/>
              <a:t>Interviews</a:t>
            </a:r>
          </a:p>
          <a:p>
            <a:r>
              <a:rPr lang="en-GB" baseline="0" dirty="0" smtClean="0"/>
              <a:t>“can you describe a time when a decision was delayed due to risk concerns?”</a:t>
            </a:r>
          </a:p>
          <a:p>
            <a:r>
              <a:rPr lang="en-GB" baseline="0" dirty="0" smtClean="0"/>
              <a:t>“how does your team respond to </a:t>
            </a:r>
            <a:r>
              <a:rPr lang="en-GB" baseline="0" dirty="0" err="1" smtClean="0"/>
              <a:t>uncertaint</a:t>
            </a:r>
            <a:r>
              <a:rPr lang="en-GB" baseline="0" dirty="0" smtClean="0"/>
              <a:t> or incomplete information”?</a:t>
            </a:r>
          </a:p>
          <a:p>
            <a:r>
              <a:rPr lang="en-GB" baseline="0" dirty="0" smtClean="0"/>
              <a:t>“What types of decisions require the most caution within your department”?</a:t>
            </a:r>
          </a:p>
          <a:p>
            <a:endParaRPr lang="en-GB" baseline="0" dirty="0" smtClean="0"/>
          </a:p>
          <a:p>
            <a:endParaRPr lang="en-GB" baseline="0" dirty="0" smtClean="0"/>
          </a:p>
          <a:p>
            <a:r>
              <a:rPr lang="en-GB" baseline="0" dirty="0" smtClean="0"/>
              <a:t>Survey 1-5 scale</a:t>
            </a:r>
          </a:p>
          <a:p>
            <a:r>
              <a:rPr lang="en-GB" baseline="0" dirty="0" smtClean="0"/>
              <a:t>“In my department, mistakes are treated as learning opportunities”</a:t>
            </a:r>
          </a:p>
          <a:p>
            <a:r>
              <a:rPr lang="en-GB" baseline="0" dirty="0" smtClean="0"/>
              <a:t>“I feel supported by leadership when taking initiative, even when outcomes are uncertain”</a:t>
            </a:r>
          </a:p>
          <a:p>
            <a:r>
              <a:rPr lang="en-GB" baseline="0" dirty="0" smtClean="0"/>
              <a:t>“My department tends to avoid new approaches unless fully proven”</a:t>
            </a:r>
          </a:p>
        </p:txBody>
      </p:sp>
      <p:sp>
        <p:nvSpPr>
          <p:cNvPr id="4" name="Slide Number Placeholder 3"/>
          <p:cNvSpPr>
            <a:spLocks noGrp="1"/>
          </p:cNvSpPr>
          <p:nvPr>
            <p:ph type="sldNum" sz="quarter" idx="10"/>
          </p:nvPr>
        </p:nvSpPr>
        <p:spPr/>
        <p:txBody>
          <a:bodyPr/>
          <a:lstStyle/>
          <a:p>
            <a:fld id="{74FEB89D-62BF-4A15-A287-C6AB55477F31}" type="slidenum">
              <a:rPr lang="en-GB" smtClean="0"/>
              <a:t>7</a:t>
            </a:fld>
            <a:endParaRPr lang="en-GB"/>
          </a:p>
        </p:txBody>
      </p:sp>
    </p:spTree>
    <p:extLst>
      <p:ext uri="{BB962C8B-B14F-4D97-AF65-F5344CB8AC3E}">
        <p14:creationId xmlns:p14="http://schemas.microsoft.com/office/powerpoint/2010/main" val="39885228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latin typeface="Arial" panose="020B0604020202020204" pitchFamily="34" charset="0"/>
                <a:cs typeface="Arial" panose="020B0604020202020204" pitchFamily="34" charset="0"/>
              </a:rPr>
              <a:t>Ensuring reliability and validity in research is</a:t>
            </a:r>
            <a:r>
              <a:rPr lang="en-GB" b="1" baseline="0" dirty="0" smtClean="0">
                <a:latin typeface="Arial" panose="020B0604020202020204" pitchFamily="34" charset="0"/>
                <a:cs typeface="Arial" panose="020B0604020202020204" pitchFamily="34" charset="0"/>
              </a:rPr>
              <a:t> fundamental to producing credible, trustworthy findings.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smtClean="0">
                <a:latin typeface="Arial" panose="020B0604020202020204" pitchFamily="34" charset="0"/>
                <a:cs typeface="Arial" panose="020B0604020202020204" pitchFamily="34" charset="0"/>
              </a:rPr>
              <a:t>The multifactor leadership questionnaire is a widely validated tool for assessing transformational and transactional leadership styles  (</a:t>
            </a:r>
            <a:r>
              <a:rPr lang="en-GB" b="0" baseline="0" dirty="0" err="1" smtClean="0">
                <a:latin typeface="Arial" panose="020B0604020202020204" pitchFamily="34" charset="0"/>
                <a:cs typeface="Arial" panose="020B0604020202020204" pitchFamily="34" charset="0"/>
              </a:rPr>
              <a:t>Avolio</a:t>
            </a:r>
            <a:r>
              <a:rPr lang="en-GB" b="0" baseline="0" dirty="0" smtClean="0">
                <a:latin typeface="Arial" panose="020B0604020202020204" pitchFamily="34" charset="0"/>
                <a:cs typeface="Arial" panose="020B0604020202020204" pitchFamily="34" charset="0"/>
              </a:rPr>
              <a:t> and Bass, 1995). Its reliability is supported by high Cronbach’s alpha coefficients across various studies (</a:t>
            </a:r>
            <a:r>
              <a:rPr lang="en-GB" b="0" baseline="0" dirty="0" err="1" smtClean="0">
                <a:latin typeface="Arial" panose="020B0604020202020204" pitchFamily="34" charset="0"/>
                <a:cs typeface="Arial" panose="020B0604020202020204" pitchFamily="34" charset="0"/>
              </a:rPr>
              <a:t>Antonakis</a:t>
            </a:r>
            <a:r>
              <a:rPr lang="en-GB" b="0" baseline="0" dirty="0" smtClean="0">
                <a:latin typeface="Arial" panose="020B0604020202020204" pitchFamily="34" charset="0"/>
                <a:cs typeface="Arial" panose="020B0604020202020204" pitchFamily="34" charset="0"/>
              </a:rPr>
              <a:t> et al., 2003).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smtClean="0">
                <a:latin typeface="Arial" panose="020B0604020202020204" pitchFamily="34" charset="0"/>
                <a:cs typeface="Arial" panose="020B0604020202020204" pitchFamily="34" charset="0"/>
              </a:rPr>
              <a:t>The customised risk aversion scale, though adapted for a policing context, will draw on existing validated constructs from public sector and decision-making literature.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smtClean="0">
                <a:latin typeface="Arial" panose="020B0604020202020204" pitchFamily="34" charset="0"/>
                <a:cs typeface="Arial" panose="020B0604020202020204" pitchFamily="34" charset="0"/>
              </a:rPr>
              <a:t>Structured surveys with fixed questions ensure uniform data collection across participants.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smtClean="0">
                <a:latin typeface="Arial" panose="020B0604020202020204" pitchFamily="34" charset="0"/>
                <a:cs typeface="Arial" panose="020B0604020202020204" pitchFamily="34" charset="0"/>
              </a:rPr>
              <a:t>Interview guides will be used to maintain consistency across qualitative interviews, reducing interviewer bias and enhancing reliability (Silverman, 2022).</a:t>
            </a:r>
            <a:endParaRPr lang="en-GB" b="0" dirty="0" smtClean="0">
              <a:latin typeface="Arial" panose="020B0604020202020204" pitchFamily="34" charset="0"/>
              <a:cs typeface="Arial" panose="020B0604020202020204" pitchFamily="34" charset="0"/>
            </a:endParaRPr>
          </a:p>
          <a:p>
            <a:endParaRPr lang="en-GB" dirty="0" smtClean="0"/>
          </a:p>
          <a:p>
            <a:r>
              <a:rPr lang="en-GB" dirty="0" smtClean="0"/>
              <a:t>Validity is about measuring what the study claims to measure (Creswell and Creswell, 2018). Triangulating </a:t>
            </a:r>
            <a:r>
              <a:rPr lang="en-GB" dirty="0" err="1" smtClean="0"/>
              <a:t>surey</a:t>
            </a:r>
            <a:r>
              <a:rPr lang="en-GB" dirty="0" smtClean="0"/>
              <a:t> and interview data enhances construct validity by cross-verifying findings (</a:t>
            </a:r>
            <a:r>
              <a:rPr lang="en-GB" dirty="0" err="1" smtClean="0"/>
              <a:t>Denzin</a:t>
            </a:r>
            <a:r>
              <a:rPr lang="en-GB" dirty="0" smtClean="0"/>
              <a:t>,</a:t>
            </a:r>
            <a:r>
              <a:rPr lang="en-GB" baseline="0" dirty="0" smtClean="0"/>
              <a:t> 1978).</a:t>
            </a:r>
          </a:p>
          <a:p>
            <a:endParaRPr lang="en-GB" baseline="0" dirty="0" smtClean="0"/>
          </a:p>
          <a:p>
            <a:r>
              <a:rPr lang="en-GB" baseline="0" dirty="0" smtClean="0"/>
              <a:t>Stratified random sampling improvise representativeness, enhancing the generalisability of survey results across TVP (Fowler, 2014).</a:t>
            </a:r>
          </a:p>
          <a:p>
            <a:endParaRPr lang="en-GB" baseline="0" dirty="0" smtClean="0"/>
          </a:p>
          <a:p>
            <a:r>
              <a:rPr lang="en-GB" baseline="0" dirty="0" smtClean="0"/>
              <a:t>Member checking (returning summaries to participants for verification) enhances credibility (Lincoln and </a:t>
            </a:r>
            <a:r>
              <a:rPr lang="en-GB" baseline="0" dirty="0" err="1" smtClean="0"/>
              <a:t>Guba</a:t>
            </a:r>
            <a:r>
              <a:rPr lang="en-GB" baseline="0" dirty="0" smtClean="0"/>
              <a:t>, 1985)</a:t>
            </a:r>
          </a:p>
          <a:p>
            <a:endParaRPr lang="en-GB" baseline="0" dirty="0" smtClean="0"/>
          </a:p>
          <a:p>
            <a:r>
              <a:rPr lang="en-GB" baseline="0" dirty="0" smtClean="0"/>
              <a:t>The mixed methods design (</a:t>
            </a:r>
            <a:r>
              <a:rPr lang="en-GB" baseline="0" dirty="0" err="1" smtClean="0"/>
              <a:t>Tashakkori</a:t>
            </a:r>
            <a:r>
              <a:rPr lang="en-GB" baseline="0" dirty="0" smtClean="0"/>
              <a:t> and </a:t>
            </a:r>
            <a:r>
              <a:rPr lang="en-GB" baseline="0" dirty="0" err="1" smtClean="0"/>
              <a:t>Teddlie</a:t>
            </a:r>
            <a:r>
              <a:rPr lang="en-GB" baseline="0" dirty="0" smtClean="0"/>
              <a:t>, 2003) inherently strengthens both reliability and validity. </a:t>
            </a:r>
          </a:p>
        </p:txBody>
      </p:sp>
      <p:sp>
        <p:nvSpPr>
          <p:cNvPr id="4" name="Slide Number Placeholder 3"/>
          <p:cNvSpPr>
            <a:spLocks noGrp="1"/>
          </p:cNvSpPr>
          <p:nvPr>
            <p:ph type="sldNum" sz="quarter" idx="10"/>
          </p:nvPr>
        </p:nvSpPr>
        <p:spPr/>
        <p:txBody>
          <a:bodyPr/>
          <a:lstStyle/>
          <a:p>
            <a:fld id="{74FEB89D-62BF-4A15-A287-C6AB55477F31}" type="slidenum">
              <a:rPr lang="en-GB" smtClean="0"/>
              <a:t>8</a:t>
            </a:fld>
            <a:endParaRPr lang="en-GB"/>
          </a:p>
        </p:txBody>
      </p:sp>
    </p:spTree>
    <p:extLst>
      <p:ext uri="{BB962C8B-B14F-4D97-AF65-F5344CB8AC3E}">
        <p14:creationId xmlns:p14="http://schemas.microsoft.com/office/powerpoint/2010/main" val="36156462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Methodological framework</a:t>
            </a:r>
            <a:endParaRPr lang="en-GB" b="1" dirty="0" smtClean="0">
              <a:latin typeface="Arial" panose="020B0604020202020204" pitchFamily="34" charset="0"/>
              <a:cs typeface="Arial" panose="020B0604020202020204" pitchFamily="34" charset="0"/>
            </a:endParaRPr>
          </a:p>
          <a:p>
            <a:endParaRPr lang="en-GB" dirty="0" smtClean="0"/>
          </a:p>
          <a:p>
            <a:endParaRPr lang="en-GB" baseline="0" dirty="0" smtClean="0"/>
          </a:p>
          <a:p>
            <a:pPr marL="228600" indent="-228600">
              <a:buAutoNum type="arabicPeriod"/>
            </a:pPr>
            <a:r>
              <a:rPr lang="en-GB" dirty="0" smtClean="0"/>
              <a:t>To frame leadership styles.</a:t>
            </a:r>
          </a:p>
          <a:p>
            <a:pPr marL="228600" indent="-228600">
              <a:buAutoNum type="arabicPeriod"/>
            </a:pPr>
            <a:r>
              <a:rPr lang="en-GB" dirty="0" smtClean="0"/>
              <a:t>To explain how leadership influences risk related decision-making</a:t>
            </a:r>
          </a:p>
          <a:p>
            <a:pPr marL="228600" indent="-228600">
              <a:buAutoNum type="arabicPeriod"/>
            </a:pPr>
            <a:r>
              <a:rPr lang="en-GB" dirty="0" smtClean="0"/>
              <a:t>To contextualise cultural dynamics</a:t>
            </a:r>
            <a:r>
              <a:rPr lang="en-GB" baseline="0" dirty="0" smtClean="0"/>
              <a:t> within policing.</a:t>
            </a:r>
            <a:endParaRPr lang="en-GB" dirty="0"/>
          </a:p>
        </p:txBody>
      </p:sp>
      <p:sp>
        <p:nvSpPr>
          <p:cNvPr id="4" name="Slide Number Placeholder 3"/>
          <p:cNvSpPr>
            <a:spLocks noGrp="1"/>
          </p:cNvSpPr>
          <p:nvPr>
            <p:ph type="sldNum" sz="quarter" idx="10"/>
          </p:nvPr>
        </p:nvSpPr>
        <p:spPr/>
        <p:txBody>
          <a:bodyPr/>
          <a:lstStyle/>
          <a:p>
            <a:fld id="{74FEB89D-62BF-4A15-A287-C6AB55477F31}" type="slidenum">
              <a:rPr lang="en-GB" smtClean="0"/>
              <a:t>9</a:t>
            </a:fld>
            <a:endParaRPr lang="en-GB"/>
          </a:p>
        </p:txBody>
      </p:sp>
    </p:spTree>
    <p:extLst>
      <p:ext uri="{BB962C8B-B14F-4D97-AF65-F5344CB8AC3E}">
        <p14:creationId xmlns:p14="http://schemas.microsoft.com/office/powerpoint/2010/main" val="3909770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 participation is voluntary with informed consent.</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Topics may include sensitive experiences (EG past</a:t>
            </a:r>
            <a:r>
              <a:rPr lang="en-GB" sz="1200" kern="1200" baseline="0" dirty="0" smtClean="0">
                <a:solidFill>
                  <a:schemeClr val="tx1"/>
                </a:solidFill>
                <a:effectLst/>
                <a:latin typeface="+mn-lt"/>
                <a:ea typeface="+mn-ea"/>
                <a:cs typeface="+mn-cs"/>
              </a:rPr>
              <a:t> errors) so anonymity and confidentiality are critical.</a:t>
            </a:r>
          </a:p>
          <a:p>
            <a:endParaRPr lang="en-GB" sz="1200" kern="1200" baseline="0" dirty="0" smtClean="0">
              <a:solidFill>
                <a:schemeClr val="tx1"/>
              </a:solidFill>
              <a:effectLst/>
              <a:latin typeface="+mn-lt"/>
              <a:ea typeface="+mn-ea"/>
              <a:cs typeface="+mn-cs"/>
            </a:endParaRPr>
          </a:p>
          <a:p>
            <a:r>
              <a:rPr lang="en-GB" sz="1200" kern="1200" baseline="0" dirty="0" smtClean="0">
                <a:solidFill>
                  <a:schemeClr val="tx1"/>
                </a:solidFill>
                <a:effectLst/>
                <a:latin typeface="+mn-lt"/>
                <a:ea typeface="+mn-ea"/>
                <a:cs typeface="+mn-cs"/>
              </a:rPr>
              <a:t>TVP internal ethics clearance will be sought.</a:t>
            </a:r>
          </a:p>
          <a:p>
            <a:endParaRPr lang="en-GB" sz="1200" kern="1200" baseline="0" dirty="0" smtClean="0">
              <a:solidFill>
                <a:schemeClr val="tx1"/>
              </a:solidFill>
              <a:effectLst/>
              <a:latin typeface="+mn-lt"/>
              <a:ea typeface="+mn-ea"/>
              <a:cs typeface="+mn-cs"/>
            </a:endParaRPr>
          </a:p>
          <a:p>
            <a:r>
              <a:rPr lang="en-GB" sz="1200" kern="1200" baseline="0" dirty="0" smtClean="0">
                <a:solidFill>
                  <a:schemeClr val="tx1"/>
                </a:solidFill>
                <a:effectLst/>
                <a:latin typeface="+mn-lt"/>
                <a:ea typeface="+mn-ea"/>
                <a:cs typeface="+mn-cs"/>
              </a:rPr>
              <a:t>Data stored securely in compliance with GDPR.</a:t>
            </a:r>
            <a:endParaRPr lang="en-GB" sz="1200" kern="1200" dirty="0" smtClean="0">
              <a:solidFill>
                <a:schemeClr val="tx1"/>
              </a:solidFill>
              <a:effectLst/>
              <a:latin typeface="+mn-lt"/>
              <a:ea typeface="+mn-ea"/>
              <a:cs typeface="+mn-cs"/>
            </a:endParaRPr>
          </a:p>
          <a:p>
            <a:endParaRPr lang="en-GB"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74FEB89D-62BF-4A15-A287-C6AB55477F31}" type="slidenum">
              <a:rPr lang="en-GB" smtClean="0"/>
              <a:t>10</a:t>
            </a:fld>
            <a:endParaRPr lang="en-GB"/>
          </a:p>
        </p:txBody>
      </p:sp>
    </p:spTree>
    <p:extLst>
      <p:ext uri="{BB962C8B-B14F-4D97-AF65-F5344CB8AC3E}">
        <p14:creationId xmlns:p14="http://schemas.microsoft.com/office/powerpoint/2010/main" val="28633995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Sensitive nature of </a:t>
            </a:r>
            <a:r>
              <a:rPr lang="en-GB" dirty="0" err="1" smtClean="0"/>
              <a:t>rik</a:t>
            </a:r>
            <a:r>
              <a:rPr lang="en-GB" dirty="0" smtClean="0"/>
              <a:t> may lead to social desirability bias</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Findings may not be applicable</a:t>
            </a:r>
            <a:r>
              <a:rPr lang="en-GB" sz="1200" kern="1200" baseline="0" dirty="0" smtClean="0">
                <a:solidFill>
                  <a:schemeClr val="tx1"/>
                </a:solidFill>
                <a:effectLst/>
                <a:latin typeface="+mn-lt"/>
                <a:ea typeface="+mn-ea"/>
                <a:cs typeface="+mn-cs"/>
              </a:rPr>
              <a:t> beyond the policing sector</a:t>
            </a:r>
          </a:p>
          <a:p>
            <a:endParaRPr lang="en-GB" sz="1200" kern="1200" baseline="0" dirty="0" smtClean="0">
              <a:solidFill>
                <a:schemeClr val="tx1"/>
              </a:solidFill>
              <a:effectLst/>
              <a:latin typeface="+mn-lt"/>
              <a:ea typeface="+mn-ea"/>
              <a:cs typeface="+mn-cs"/>
            </a:endParaRPr>
          </a:p>
          <a:p>
            <a:r>
              <a:rPr lang="en-GB" sz="1200" kern="1200" baseline="0" dirty="0" smtClean="0">
                <a:solidFill>
                  <a:schemeClr val="tx1"/>
                </a:solidFill>
                <a:effectLst/>
                <a:latin typeface="+mn-lt"/>
                <a:ea typeface="+mn-ea"/>
                <a:cs typeface="+mn-cs"/>
              </a:rPr>
              <a:t>Cultural resistance to discussing internal “failures” may limit openness </a:t>
            </a:r>
            <a:endParaRPr lang="en-GB" sz="1200" kern="1200" dirty="0" smtClean="0">
              <a:solidFill>
                <a:schemeClr val="tx1"/>
              </a:solidFill>
              <a:effectLst/>
              <a:latin typeface="+mn-lt"/>
              <a:ea typeface="+mn-ea"/>
              <a:cs typeface="+mn-cs"/>
            </a:endParaRPr>
          </a:p>
          <a:p>
            <a:endParaRPr lang="en-GB" dirty="0" smtClean="0"/>
          </a:p>
          <a:p>
            <a:r>
              <a:rPr lang="en-GB" baseline="0" dirty="0" smtClean="0"/>
              <a:t>Limited empirical research o </a:t>
            </a:r>
            <a:r>
              <a:rPr lang="en-GB" baseline="0" dirty="0" err="1" smtClean="0"/>
              <a:t>nrisk</a:t>
            </a:r>
            <a:r>
              <a:rPr lang="en-GB" baseline="0" dirty="0" smtClean="0"/>
              <a:t> aversion in </a:t>
            </a:r>
            <a:r>
              <a:rPr lang="en-GB" baseline="0" dirty="0" err="1" smtClean="0"/>
              <a:t>uk</a:t>
            </a:r>
            <a:r>
              <a:rPr lang="en-GB" baseline="0" dirty="0" smtClean="0"/>
              <a:t> policing</a:t>
            </a:r>
          </a:p>
          <a:p>
            <a:endParaRPr lang="en-GB" baseline="0" dirty="0" smtClean="0"/>
          </a:p>
          <a:p>
            <a:r>
              <a:rPr lang="en-GB" baseline="0" dirty="0" smtClean="0"/>
              <a:t>Lack of qualitative studies exploring how individuals experience and respond to risk aversion</a:t>
            </a:r>
          </a:p>
          <a:p>
            <a:endParaRPr lang="en-GB" baseline="0" dirty="0" smtClean="0"/>
          </a:p>
          <a:p>
            <a:r>
              <a:rPr lang="en-GB" baseline="0" dirty="0" smtClean="0"/>
              <a:t>Most public sector innovation literature focuses on health and education, leaving policing underrepresented</a:t>
            </a:r>
          </a:p>
          <a:p>
            <a:endParaRPr lang="en-GB" baseline="0" dirty="0" smtClean="0"/>
          </a:p>
          <a:p>
            <a:r>
              <a:rPr lang="en-GB" baseline="0" dirty="0" smtClean="0"/>
              <a:t>This study seeks to fill these gaps by exploring the lived experiences of decision makers within TVP.</a:t>
            </a:r>
          </a:p>
          <a:p>
            <a:endParaRPr lang="en-GB" dirty="0"/>
          </a:p>
        </p:txBody>
      </p:sp>
      <p:sp>
        <p:nvSpPr>
          <p:cNvPr id="4" name="Slide Number Placeholder 3"/>
          <p:cNvSpPr>
            <a:spLocks noGrp="1"/>
          </p:cNvSpPr>
          <p:nvPr>
            <p:ph type="sldNum" sz="quarter" idx="10"/>
          </p:nvPr>
        </p:nvSpPr>
        <p:spPr/>
        <p:txBody>
          <a:bodyPr/>
          <a:lstStyle/>
          <a:p>
            <a:fld id="{74FEB89D-62BF-4A15-A287-C6AB55477F31}" type="slidenum">
              <a:rPr lang="en-GB" smtClean="0"/>
              <a:t>11</a:t>
            </a:fld>
            <a:endParaRPr lang="en-GB"/>
          </a:p>
        </p:txBody>
      </p:sp>
    </p:spTree>
    <p:extLst>
      <p:ext uri="{BB962C8B-B14F-4D97-AF65-F5344CB8AC3E}">
        <p14:creationId xmlns:p14="http://schemas.microsoft.com/office/powerpoint/2010/main" val="14852760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9 months? No idea?</a:t>
            </a:r>
          </a:p>
          <a:p>
            <a:r>
              <a:rPr lang="en-GB" dirty="0" smtClean="0"/>
              <a:t>Lit review 1-</a:t>
            </a:r>
            <a:r>
              <a:rPr lang="en-GB" baseline="0" dirty="0" smtClean="0"/>
              <a:t> 2</a:t>
            </a:r>
            <a:endParaRPr lang="en-GB" dirty="0" smtClean="0"/>
          </a:p>
          <a:p>
            <a:r>
              <a:rPr lang="en-GB" sz="1200" kern="1200" dirty="0" smtClean="0">
                <a:solidFill>
                  <a:schemeClr val="tx1"/>
                </a:solidFill>
                <a:effectLst/>
                <a:latin typeface="+mn-lt"/>
                <a:ea typeface="+mn-ea"/>
                <a:cs typeface="+mn-cs"/>
              </a:rPr>
              <a:t>Design</a:t>
            </a:r>
            <a:r>
              <a:rPr lang="en-GB" sz="1200" kern="1200" baseline="0" dirty="0" smtClean="0">
                <a:solidFill>
                  <a:schemeClr val="tx1"/>
                </a:solidFill>
                <a:effectLst/>
                <a:latin typeface="+mn-lt"/>
                <a:ea typeface="+mn-ea"/>
                <a:cs typeface="+mn-cs"/>
              </a:rPr>
              <a:t> and ethical approval 3</a:t>
            </a:r>
          </a:p>
          <a:p>
            <a:r>
              <a:rPr lang="en-GB" sz="1200" kern="1200" baseline="0" dirty="0" smtClean="0">
                <a:solidFill>
                  <a:schemeClr val="tx1"/>
                </a:solidFill>
                <a:effectLst/>
                <a:latin typeface="+mn-lt"/>
                <a:ea typeface="+mn-ea"/>
                <a:cs typeface="+mn-cs"/>
              </a:rPr>
              <a:t>Interviews and focus groups 4 - 5</a:t>
            </a:r>
          </a:p>
          <a:p>
            <a:r>
              <a:rPr lang="en-GB" sz="1200" kern="1200" baseline="0" dirty="0" smtClean="0">
                <a:solidFill>
                  <a:schemeClr val="tx1"/>
                </a:solidFill>
                <a:effectLst/>
                <a:latin typeface="+mn-lt"/>
                <a:ea typeface="+mn-ea"/>
                <a:cs typeface="+mn-cs"/>
              </a:rPr>
              <a:t>Data analysis 6 - 7</a:t>
            </a:r>
          </a:p>
          <a:p>
            <a:r>
              <a:rPr lang="en-GB" sz="1200" kern="1200" baseline="0" dirty="0" smtClean="0">
                <a:solidFill>
                  <a:schemeClr val="tx1"/>
                </a:solidFill>
                <a:effectLst/>
                <a:latin typeface="+mn-lt"/>
                <a:ea typeface="+mn-ea"/>
                <a:cs typeface="+mn-cs"/>
              </a:rPr>
              <a:t>Report writing 8</a:t>
            </a:r>
          </a:p>
          <a:p>
            <a:r>
              <a:rPr lang="en-GB" sz="1200" kern="1200" baseline="0" dirty="0" smtClean="0">
                <a:solidFill>
                  <a:schemeClr val="tx1"/>
                </a:solidFill>
                <a:effectLst/>
                <a:latin typeface="+mn-lt"/>
                <a:ea typeface="+mn-ea"/>
                <a:cs typeface="+mn-cs"/>
              </a:rPr>
              <a:t>Final review and submission 9</a:t>
            </a:r>
            <a:endParaRPr lang="en-GB" sz="1200" kern="1200" dirty="0" smtClean="0">
              <a:solidFill>
                <a:schemeClr val="tx1"/>
              </a:solidFill>
              <a:effectLst/>
              <a:latin typeface="+mn-lt"/>
              <a:ea typeface="+mn-ea"/>
              <a:cs typeface="+mn-cs"/>
            </a:endParaRPr>
          </a:p>
          <a:p>
            <a:endParaRPr lang="en-GB"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74FEB89D-62BF-4A15-A287-C6AB55477F31}" type="slidenum">
              <a:rPr lang="en-GB" smtClean="0"/>
              <a:t>12</a:t>
            </a:fld>
            <a:endParaRPr lang="en-GB"/>
          </a:p>
        </p:txBody>
      </p:sp>
    </p:spTree>
    <p:extLst>
      <p:ext uri="{BB962C8B-B14F-4D97-AF65-F5344CB8AC3E}">
        <p14:creationId xmlns:p14="http://schemas.microsoft.com/office/powerpoint/2010/main" val="1780080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Get Dissertation Template from Helen from when she taught </a:t>
            </a:r>
            <a:r>
              <a:rPr lang="en-GB" dirty="0" err="1" smtClean="0"/>
              <a:t>Disseration</a:t>
            </a:r>
            <a:r>
              <a:rPr lang="en-GB" dirty="0" smtClean="0"/>
              <a:t> Module</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4FEB89D-62BF-4A15-A287-C6AB55477F31}" type="slidenum">
              <a:rPr lang="en-GB" smtClean="0"/>
              <a:t>13</a:t>
            </a:fld>
            <a:endParaRPr lang="en-GB"/>
          </a:p>
        </p:txBody>
      </p:sp>
    </p:spTree>
    <p:extLst>
      <p:ext uri="{BB962C8B-B14F-4D97-AF65-F5344CB8AC3E}">
        <p14:creationId xmlns:p14="http://schemas.microsoft.com/office/powerpoint/2010/main" val="19827555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FEB89D-62BF-4A15-A287-C6AB55477F31}" type="slidenum">
              <a:rPr lang="en-GB" smtClean="0"/>
              <a:t>14</a:t>
            </a:fld>
            <a:endParaRPr lang="en-GB"/>
          </a:p>
        </p:txBody>
      </p:sp>
    </p:spTree>
    <p:extLst>
      <p:ext uri="{BB962C8B-B14F-4D97-AF65-F5344CB8AC3E}">
        <p14:creationId xmlns:p14="http://schemas.microsoft.com/office/powerpoint/2010/main" val="19119475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74FEB89D-62BF-4A15-A287-C6AB55477F31}" type="slidenum">
              <a:rPr lang="en-GB" smtClean="0"/>
              <a:t>15</a:t>
            </a:fld>
            <a:endParaRPr lang="en-GB"/>
          </a:p>
        </p:txBody>
      </p:sp>
    </p:spTree>
    <p:extLst>
      <p:ext uri="{BB962C8B-B14F-4D97-AF65-F5344CB8AC3E}">
        <p14:creationId xmlns:p14="http://schemas.microsoft.com/office/powerpoint/2010/main" val="130484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5FAF072-991F-4189-A597-1A8E277DC749}" type="datetimeFigureOut">
              <a:rPr lang="en-GB" smtClean="0"/>
              <a:t>07/06/2025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956267-62B5-49AD-ADEC-4A02A136F9BD}" type="slidenum">
              <a:rPr lang="en-GB" smtClean="0"/>
              <a:t>‹#›</a:t>
            </a:fld>
            <a:endParaRPr lang="en-GB"/>
          </a:p>
        </p:txBody>
      </p:sp>
    </p:spTree>
    <p:extLst>
      <p:ext uri="{BB962C8B-B14F-4D97-AF65-F5344CB8AC3E}">
        <p14:creationId xmlns:p14="http://schemas.microsoft.com/office/powerpoint/2010/main" val="2115232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5FAF072-991F-4189-A597-1A8E277DC749}" type="datetimeFigureOut">
              <a:rPr lang="en-GB" smtClean="0"/>
              <a:t>07/06/2025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956267-62B5-49AD-ADEC-4A02A136F9BD}" type="slidenum">
              <a:rPr lang="en-GB" smtClean="0"/>
              <a:t>‹#›</a:t>
            </a:fld>
            <a:endParaRPr lang="en-GB"/>
          </a:p>
        </p:txBody>
      </p:sp>
    </p:spTree>
    <p:extLst>
      <p:ext uri="{BB962C8B-B14F-4D97-AF65-F5344CB8AC3E}">
        <p14:creationId xmlns:p14="http://schemas.microsoft.com/office/powerpoint/2010/main" val="3458475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5FAF072-991F-4189-A597-1A8E277DC749}" type="datetimeFigureOut">
              <a:rPr lang="en-GB" smtClean="0"/>
              <a:t>07/06/2025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956267-62B5-49AD-ADEC-4A02A136F9BD}" type="slidenum">
              <a:rPr lang="en-GB" smtClean="0"/>
              <a:t>‹#›</a:t>
            </a:fld>
            <a:endParaRPr lang="en-GB"/>
          </a:p>
        </p:txBody>
      </p:sp>
    </p:spTree>
    <p:extLst>
      <p:ext uri="{BB962C8B-B14F-4D97-AF65-F5344CB8AC3E}">
        <p14:creationId xmlns:p14="http://schemas.microsoft.com/office/powerpoint/2010/main" val="3399565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5FAF072-991F-4189-A597-1A8E277DC749}" type="datetimeFigureOut">
              <a:rPr lang="en-GB" smtClean="0"/>
              <a:t>07/06/2025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956267-62B5-49AD-ADEC-4A02A136F9BD}" type="slidenum">
              <a:rPr lang="en-GB" smtClean="0"/>
              <a:t>‹#›</a:t>
            </a:fld>
            <a:endParaRPr lang="en-GB"/>
          </a:p>
        </p:txBody>
      </p:sp>
    </p:spTree>
    <p:extLst>
      <p:ext uri="{BB962C8B-B14F-4D97-AF65-F5344CB8AC3E}">
        <p14:creationId xmlns:p14="http://schemas.microsoft.com/office/powerpoint/2010/main" val="4129706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5FAF072-991F-4189-A597-1A8E277DC749}" type="datetimeFigureOut">
              <a:rPr lang="en-GB" smtClean="0"/>
              <a:t>07/06/2025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956267-62B5-49AD-ADEC-4A02A136F9BD}" type="slidenum">
              <a:rPr lang="en-GB" smtClean="0"/>
              <a:t>‹#›</a:t>
            </a:fld>
            <a:endParaRPr lang="en-GB"/>
          </a:p>
        </p:txBody>
      </p:sp>
    </p:spTree>
    <p:extLst>
      <p:ext uri="{BB962C8B-B14F-4D97-AF65-F5344CB8AC3E}">
        <p14:creationId xmlns:p14="http://schemas.microsoft.com/office/powerpoint/2010/main" val="3516441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5FAF072-991F-4189-A597-1A8E277DC749}" type="datetimeFigureOut">
              <a:rPr lang="en-GB" smtClean="0"/>
              <a:t>07/06/2025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956267-62B5-49AD-ADEC-4A02A136F9BD}" type="slidenum">
              <a:rPr lang="en-GB" smtClean="0"/>
              <a:t>‹#›</a:t>
            </a:fld>
            <a:endParaRPr lang="en-GB"/>
          </a:p>
        </p:txBody>
      </p:sp>
    </p:spTree>
    <p:extLst>
      <p:ext uri="{BB962C8B-B14F-4D97-AF65-F5344CB8AC3E}">
        <p14:creationId xmlns:p14="http://schemas.microsoft.com/office/powerpoint/2010/main" val="2412560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FAF072-991F-4189-A597-1A8E277DC749}" type="datetimeFigureOut">
              <a:rPr lang="en-GB" smtClean="0"/>
              <a:t>07/06/2025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956267-62B5-49AD-ADEC-4A02A136F9BD}" type="slidenum">
              <a:rPr lang="en-GB" smtClean="0"/>
              <a:t>‹#›</a:t>
            </a:fld>
            <a:endParaRPr lang="en-GB"/>
          </a:p>
        </p:txBody>
      </p:sp>
    </p:spTree>
    <p:extLst>
      <p:ext uri="{BB962C8B-B14F-4D97-AF65-F5344CB8AC3E}">
        <p14:creationId xmlns:p14="http://schemas.microsoft.com/office/powerpoint/2010/main" val="2971077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5FAF072-991F-4189-A597-1A8E277DC749}" type="datetimeFigureOut">
              <a:rPr lang="en-GB" smtClean="0"/>
              <a:t>07/06/2025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956267-62B5-49AD-ADEC-4A02A136F9BD}" type="slidenum">
              <a:rPr lang="en-GB" smtClean="0"/>
              <a:t>‹#›</a:t>
            </a:fld>
            <a:endParaRPr lang="en-GB"/>
          </a:p>
        </p:txBody>
      </p:sp>
    </p:spTree>
    <p:extLst>
      <p:ext uri="{BB962C8B-B14F-4D97-AF65-F5344CB8AC3E}">
        <p14:creationId xmlns:p14="http://schemas.microsoft.com/office/powerpoint/2010/main" val="3142494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5FAF072-991F-4189-A597-1A8E277DC749}" type="datetimeFigureOut">
              <a:rPr lang="en-GB" smtClean="0"/>
              <a:t>07/06/2025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956267-62B5-49AD-ADEC-4A02A136F9BD}" type="slidenum">
              <a:rPr lang="en-GB" smtClean="0"/>
              <a:t>‹#›</a:t>
            </a:fld>
            <a:endParaRPr lang="en-GB"/>
          </a:p>
        </p:txBody>
      </p:sp>
    </p:spTree>
    <p:extLst>
      <p:ext uri="{BB962C8B-B14F-4D97-AF65-F5344CB8AC3E}">
        <p14:creationId xmlns:p14="http://schemas.microsoft.com/office/powerpoint/2010/main" val="3274462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5FAF072-991F-4189-A597-1A8E277DC749}" type="datetimeFigureOut">
              <a:rPr lang="en-GB" smtClean="0"/>
              <a:t>07/06/2025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956267-62B5-49AD-ADEC-4A02A136F9BD}" type="slidenum">
              <a:rPr lang="en-GB" smtClean="0"/>
              <a:t>‹#›</a:t>
            </a:fld>
            <a:endParaRPr lang="en-GB"/>
          </a:p>
        </p:txBody>
      </p:sp>
    </p:spTree>
    <p:extLst>
      <p:ext uri="{BB962C8B-B14F-4D97-AF65-F5344CB8AC3E}">
        <p14:creationId xmlns:p14="http://schemas.microsoft.com/office/powerpoint/2010/main" val="744378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5FAF072-991F-4189-A597-1A8E277DC749}" type="datetimeFigureOut">
              <a:rPr lang="en-GB" smtClean="0"/>
              <a:t>07/06/2025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956267-62B5-49AD-ADEC-4A02A136F9BD}" type="slidenum">
              <a:rPr lang="en-GB" smtClean="0"/>
              <a:t>‹#›</a:t>
            </a:fld>
            <a:endParaRPr lang="en-GB"/>
          </a:p>
        </p:txBody>
      </p:sp>
    </p:spTree>
    <p:extLst>
      <p:ext uri="{BB962C8B-B14F-4D97-AF65-F5344CB8AC3E}">
        <p14:creationId xmlns:p14="http://schemas.microsoft.com/office/powerpoint/2010/main" val="178009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FAF072-991F-4189-A597-1A8E277DC749}" type="datetimeFigureOut">
              <a:rPr lang="en-GB" smtClean="0"/>
              <a:t>07/06/2025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956267-62B5-49AD-ADEC-4A02A136F9BD}" type="slidenum">
              <a:rPr lang="en-GB" smtClean="0"/>
              <a:t>‹#›</a:t>
            </a:fld>
            <a:endParaRPr lang="en-GB"/>
          </a:p>
        </p:txBody>
      </p:sp>
    </p:spTree>
    <p:extLst>
      <p:ext uri="{BB962C8B-B14F-4D97-AF65-F5344CB8AC3E}">
        <p14:creationId xmlns:p14="http://schemas.microsoft.com/office/powerpoint/2010/main" val="15112274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latin typeface="Arial" panose="020B0604020202020204" pitchFamily="34" charset="0"/>
                <a:cs typeface="Arial" panose="020B0604020202020204" pitchFamily="34" charset="0"/>
              </a:rPr>
              <a:t>Research Proposal</a:t>
            </a: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64971" y="3673249"/>
            <a:ext cx="9144000" cy="1655762"/>
          </a:xfrm>
        </p:spPr>
        <p:txBody>
          <a:bodyPr/>
          <a:lstStyle/>
          <a:p>
            <a:pPr algn="l"/>
            <a:r>
              <a:rPr lang="en-GB" dirty="0" smtClean="0">
                <a:latin typeface="Arial" panose="020B0604020202020204" pitchFamily="34" charset="0"/>
                <a:cs typeface="Arial" panose="020B0604020202020204" pitchFamily="34" charset="0"/>
              </a:rPr>
              <a:t>2306433 Alex Kairouz</a:t>
            </a:r>
          </a:p>
          <a:p>
            <a:pPr algn="l"/>
            <a:r>
              <a:rPr lang="en-GB" dirty="0" smtClean="0">
                <a:latin typeface="Arial" panose="020B0604020202020204" pitchFamily="34" charset="0"/>
                <a:cs typeface="Arial" panose="020B0604020202020204" pitchFamily="34" charset="0"/>
              </a:rPr>
              <a:t>BMSW7004 Research Methods (Presentation)</a:t>
            </a:r>
            <a:endParaRPr lang="en-GB" dirty="0">
              <a:latin typeface="Arial" panose="020B0604020202020204" pitchFamily="34" charset="0"/>
              <a:cs typeface="Arial" panose="020B0604020202020204" pitchFamily="34" charset="0"/>
            </a:endParaRPr>
          </a:p>
        </p:txBody>
      </p:sp>
      <p:pic>
        <p:nvPicPr>
          <p:cNvPr id="4" name="Picture 3" descr="uwtsd-logo-bilingual"/>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7425" y="354330"/>
            <a:ext cx="2913380" cy="967740"/>
          </a:xfrm>
          <a:prstGeom prst="rect">
            <a:avLst/>
          </a:prstGeom>
          <a:noFill/>
          <a:ln>
            <a:noFill/>
          </a:ln>
        </p:spPr>
      </p:pic>
    </p:spTree>
    <p:extLst>
      <p:ext uri="{BB962C8B-B14F-4D97-AF65-F5344CB8AC3E}">
        <p14:creationId xmlns:p14="http://schemas.microsoft.com/office/powerpoint/2010/main" val="40081135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15142" y="1136877"/>
            <a:ext cx="9144000" cy="4697865"/>
          </a:xfrm>
        </p:spPr>
        <p:txBody>
          <a:bodyPr>
            <a:normAutofit lnSpcReduction="10000"/>
          </a:bodyPr>
          <a:lstStyle/>
          <a:p>
            <a:pPr algn="l"/>
            <a:r>
              <a:rPr lang="en-GB" dirty="0" smtClean="0">
                <a:latin typeface="Arial" panose="020B0604020202020204" pitchFamily="34" charset="0"/>
                <a:cs typeface="Arial" panose="020B0604020202020204" pitchFamily="34" charset="0"/>
              </a:rPr>
              <a:t>Research Question</a:t>
            </a:r>
          </a:p>
          <a:p>
            <a:pPr algn="l"/>
            <a:endParaRPr lang="en-GB" dirty="0" smtClean="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Aim &amp; Objectives</a:t>
            </a:r>
          </a:p>
          <a:p>
            <a:pPr algn="l"/>
            <a:endParaRPr lang="en-GB" dirty="0" smtClean="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Methodology &amp; Design</a:t>
            </a:r>
          </a:p>
          <a:p>
            <a:pPr algn="l"/>
            <a:endParaRPr lang="en-GB" dirty="0" smtClean="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Ethical </a:t>
            </a:r>
            <a:r>
              <a:rPr lang="en-GB" dirty="0" smtClean="0">
                <a:latin typeface="Arial" panose="020B0604020202020204" pitchFamily="34" charset="0"/>
                <a:cs typeface="Arial" panose="020B0604020202020204" pitchFamily="34" charset="0"/>
              </a:rPr>
              <a:t>Considerations</a:t>
            </a:r>
          </a:p>
          <a:p>
            <a:pPr algn="l"/>
            <a:endParaRPr lang="en-GB" dirty="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Limitations</a:t>
            </a:r>
            <a:endParaRPr lang="en-GB" dirty="0" smtClean="0">
              <a:latin typeface="Arial" panose="020B0604020202020204" pitchFamily="34" charset="0"/>
              <a:cs typeface="Arial" panose="020B0604020202020204" pitchFamily="34" charset="0"/>
            </a:endParaRPr>
          </a:p>
          <a:p>
            <a:pPr algn="l"/>
            <a:endParaRPr lang="en-GB" dirty="0" smtClean="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Tentative Timeline</a:t>
            </a:r>
          </a:p>
          <a:p>
            <a:pPr algn="l"/>
            <a:endParaRPr lang="en-GB" dirty="0" smtClean="0">
              <a:latin typeface="Arial" panose="020B0604020202020204" pitchFamily="34" charset="0"/>
              <a:cs typeface="Arial" panose="020B0604020202020204" pitchFamily="34" charset="0"/>
            </a:endParaRPr>
          </a:p>
        </p:txBody>
      </p:sp>
      <p:sp>
        <p:nvSpPr>
          <p:cNvPr id="5" name="Google Shape;844;p49"/>
          <p:cNvSpPr/>
          <p:nvPr/>
        </p:nvSpPr>
        <p:spPr>
          <a:xfrm rot="6051237" flipH="1">
            <a:off x="6881646" y="2274090"/>
            <a:ext cx="4561306" cy="2222994"/>
          </a:xfrm>
          <a:custGeom>
            <a:avLst/>
            <a:gdLst/>
            <a:ahLst/>
            <a:cxnLst/>
            <a:rect l="l" t="t" r="r" b="b"/>
            <a:pathLst>
              <a:path w="75626" h="60406" extrusionOk="0">
                <a:moveTo>
                  <a:pt x="35662" y="0"/>
                </a:moveTo>
                <a:cubicBezTo>
                  <a:pt x="27531" y="0"/>
                  <a:pt x="19146" y="2523"/>
                  <a:pt x="13906" y="6803"/>
                </a:cubicBezTo>
                <a:cubicBezTo>
                  <a:pt x="3306" y="15445"/>
                  <a:pt x="1" y="31625"/>
                  <a:pt x="6051" y="43280"/>
                </a:cubicBezTo>
                <a:cubicBezTo>
                  <a:pt x="11135" y="53080"/>
                  <a:pt x="21036" y="56346"/>
                  <a:pt x="26171" y="58049"/>
                </a:cubicBezTo>
                <a:cubicBezTo>
                  <a:pt x="30726" y="59554"/>
                  <a:pt x="35874" y="60406"/>
                  <a:pt x="41092" y="60406"/>
                </a:cubicBezTo>
                <a:cubicBezTo>
                  <a:pt x="50769" y="60406"/>
                  <a:pt x="60688" y="57478"/>
                  <a:pt x="67517" y="50360"/>
                </a:cubicBezTo>
                <a:cubicBezTo>
                  <a:pt x="69283" y="48530"/>
                  <a:pt x="74647" y="42759"/>
                  <a:pt x="75117" y="34256"/>
                </a:cubicBezTo>
                <a:cubicBezTo>
                  <a:pt x="75270" y="31562"/>
                  <a:pt x="75625" y="25054"/>
                  <a:pt x="70783" y="20529"/>
                </a:cubicBezTo>
                <a:cubicBezTo>
                  <a:pt x="67230" y="17205"/>
                  <a:pt x="62756" y="16718"/>
                  <a:pt x="60385" y="16718"/>
                </a:cubicBezTo>
                <a:cubicBezTo>
                  <a:pt x="59728" y="16718"/>
                  <a:pt x="59233" y="16755"/>
                  <a:pt x="58963" y="16780"/>
                </a:cubicBezTo>
                <a:cubicBezTo>
                  <a:pt x="57830" y="4902"/>
                  <a:pt x="46994" y="0"/>
                  <a:pt x="35662" y="0"/>
                </a:cubicBezTo>
                <a:close/>
              </a:path>
            </a:pathLst>
          </a:custGeom>
          <a:solidFill>
            <a:srgbClr val="C9DAF8">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 name="Google Shape;709;p48"/>
          <p:cNvGrpSpPr/>
          <p:nvPr/>
        </p:nvGrpSpPr>
        <p:grpSpPr>
          <a:xfrm flipH="1">
            <a:off x="8478549" y="1743200"/>
            <a:ext cx="1783825" cy="3651075"/>
            <a:chOff x="481200" y="1085800"/>
            <a:chExt cx="1783825" cy="3651075"/>
          </a:xfrm>
        </p:grpSpPr>
        <p:sp>
          <p:nvSpPr>
            <p:cNvPr id="7" name="Google Shape;710;p48"/>
            <p:cNvSpPr/>
            <p:nvPr/>
          </p:nvSpPr>
          <p:spPr>
            <a:xfrm>
              <a:off x="1023300" y="4517750"/>
              <a:ext cx="542125" cy="168925"/>
            </a:xfrm>
            <a:custGeom>
              <a:avLst/>
              <a:gdLst/>
              <a:ahLst/>
              <a:cxnLst/>
              <a:rect l="l" t="t" r="r" b="b"/>
              <a:pathLst>
                <a:path w="21685" h="6757" extrusionOk="0">
                  <a:moveTo>
                    <a:pt x="12851" y="0"/>
                  </a:moveTo>
                  <a:lnTo>
                    <a:pt x="10089" y="2260"/>
                  </a:lnTo>
                  <a:cubicBezTo>
                    <a:pt x="1" y="2922"/>
                    <a:pt x="1051" y="6756"/>
                    <a:pt x="1051" y="6756"/>
                  </a:cubicBezTo>
                  <a:lnTo>
                    <a:pt x="21685" y="6756"/>
                  </a:lnTo>
                  <a:lnTo>
                    <a:pt x="2113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11;p48"/>
            <p:cNvSpPr/>
            <p:nvPr/>
          </p:nvSpPr>
          <p:spPr>
            <a:xfrm>
              <a:off x="1418750" y="4686650"/>
              <a:ext cx="146675" cy="50225"/>
            </a:xfrm>
            <a:custGeom>
              <a:avLst/>
              <a:gdLst/>
              <a:ahLst/>
              <a:cxnLst/>
              <a:rect l="l" t="t" r="r" b="b"/>
              <a:pathLst>
                <a:path w="5867" h="2009" extrusionOk="0">
                  <a:moveTo>
                    <a:pt x="1" y="0"/>
                  </a:moveTo>
                  <a:lnTo>
                    <a:pt x="1" y="2009"/>
                  </a:lnTo>
                  <a:lnTo>
                    <a:pt x="5867" y="2009"/>
                  </a:lnTo>
                  <a:lnTo>
                    <a:pt x="586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712;p48"/>
            <p:cNvSpPr/>
            <p:nvPr/>
          </p:nvSpPr>
          <p:spPr>
            <a:xfrm>
              <a:off x="1049550" y="4686650"/>
              <a:ext cx="356675" cy="50225"/>
            </a:xfrm>
            <a:custGeom>
              <a:avLst/>
              <a:gdLst/>
              <a:ahLst/>
              <a:cxnLst/>
              <a:rect l="l" t="t" r="r" b="b"/>
              <a:pathLst>
                <a:path w="14267" h="2009" extrusionOk="0">
                  <a:moveTo>
                    <a:pt x="1" y="0"/>
                  </a:moveTo>
                  <a:lnTo>
                    <a:pt x="1" y="2009"/>
                  </a:lnTo>
                  <a:lnTo>
                    <a:pt x="13262" y="2009"/>
                  </a:lnTo>
                  <a:lnTo>
                    <a:pt x="14266"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713;p48"/>
            <p:cNvSpPr/>
            <p:nvPr/>
          </p:nvSpPr>
          <p:spPr>
            <a:xfrm>
              <a:off x="1047850" y="4686650"/>
              <a:ext cx="517575" cy="25125"/>
            </a:xfrm>
            <a:custGeom>
              <a:avLst/>
              <a:gdLst/>
              <a:ahLst/>
              <a:cxnLst/>
              <a:rect l="l" t="t" r="r" b="b"/>
              <a:pathLst>
                <a:path w="20703" h="1005" extrusionOk="0">
                  <a:moveTo>
                    <a:pt x="0" y="0"/>
                  </a:moveTo>
                  <a:lnTo>
                    <a:pt x="0" y="1005"/>
                  </a:lnTo>
                  <a:lnTo>
                    <a:pt x="20703" y="1005"/>
                  </a:lnTo>
                  <a:lnTo>
                    <a:pt x="20703"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714;p48"/>
            <p:cNvSpPr/>
            <p:nvPr/>
          </p:nvSpPr>
          <p:spPr>
            <a:xfrm>
              <a:off x="1344575" y="4331725"/>
              <a:ext cx="212300" cy="186050"/>
            </a:xfrm>
            <a:custGeom>
              <a:avLst/>
              <a:gdLst/>
              <a:ahLst/>
              <a:cxnLst/>
              <a:rect l="l" t="t" r="r" b="b"/>
              <a:pathLst>
                <a:path w="8492" h="7442" extrusionOk="0">
                  <a:moveTo>
                    <a:pt x="23" y="0"/>
                  </a:moveTo>
                  <a:lnTo>
                    <a:pt x="0" y="7441"/>
                  </a:lnTo>
                  <a:lnTo>
                    <a:pt x="8286" y="7441"/>
                  </a:lnTo>
                  <a:lnTo>
                    <a:pt x="849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15;p48"/>
            <p:cNvSpPr/>
            <p:nvPr/>
          </p:nvSpPr>
          <p:spPr>
            <a:xfrm>
              <a:off x="1408475" y="4517750"/>
              <a:ext cx="542125" cy="168925"/>
            </a:xfrm>
            <a:custGeom>
              <a:avLst/>
              <a:gdLst/>
              <a:ahLst/>
              <a:cxnLst/>
              <a:rect l="l" t="t" r="r" b="b"/>
              <a:pathLst>
                <a:path w="21685" h="6757" extrusionOk="0">
                  <a:moveTo>
                    <a:pt x="12829" y="0"/>
                  </a:moveTo>
                  <a:lnTo>
                    <a:pt x="10089" y="2260"/>
                  </a:lnTo>
                  <a:cubicBezTo>
                    <a:pt x="1" y="2922"/>
                    <a:pt x="1416" y="6756"/>
                    <a:pt x="1416" y="6756"/>
                  </a:cubicBezTo>
                  <a:lnTo>
                    <a:pt x="21685" y="6756"/>
                  </a:lnTo>
                  <a:lnTo>
                    <a:pt x="2113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16;p48"/>
            <p:cNvSpPr/>
            <p:nvPr/>
          </p:nvSpPr>
          <p:spPr>
            <a:xfrm>
              <a:off x="1803925" y="4686650"/>
              <a:ext cx="146675" cy="50225"/>
            </a:xfrm>
            <a:custGeom>
              <a:avLst/>
              <a:gdLst/>
              <a:ahLst/>
              <a:cxnLst/>
              <a:rect l="l" t="t" r="r" b="b"/>
              <a:pathLst>
                <a:path w="5867" h="2009" extrusionOk="0">
                  <a:moveTo>
                    <a:pt x="1" y="0"/>
                  </a:moveTo>
                  <a:lnTo>
                    <a:pt x="1" y="2009"/>
                  </a:lnTo>
                  <a:lnTo>
                    <a:pt x="5867" y="2009"/>
                  </a:lnTo>
                  <a:lnTo>
                    <a:pt x="586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717;p48"/>
            <p:cNvSpPr/>
            <p:nvPr/>
          </p:nvSpPr>
          <p:spPr>
            <a:xfrm>
              <a:off x="1443850" y="4686650"/>
              <a:ext cx="347550" cy="50225"/>
            </a:xfrm>
            <a:custGeom>
              <a:avLst/>
              <a:gdLst/>
              <a:ahLst/>
              <a:cxnLst/>
              <a:rect l="l" t="t" r="r" b="b"/>
              <a:pathLst>
                <a:path w="13902" h="2009" extrusionOk="0">
                  <a:moveTo>
                    <a:pt x="1" y="0"/>
                  </a:moveTo>
                  <a:lnTo>
                    <a:pt x="1" y="2009"/>
                  </a:lnTo>
                  <a:lnTo>
                    <a:pt x="12874" y="2009"/>
                  </a:lnTo>
                  <a:lnTo>
                    <a:pt x="13901"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718;p48"/>
            <p:cNvSpPr/>
            <p:nvPr/>
          </p:nvSpPr>
          <p:spPr>
            <a:xfrm>
              <a:off x="1442150" y="4686650"/>
              <a:ext cx="508450" cy="25125"/>
            </a:xfrm>
            <a:custGeom>
              <a:avLst/>
              <a:gdLst/>
              <a:ahLst/>
              <a:cxnLst/>
              <a:rect l="l" t="t" r="r" b="b"/>
              <a:pathLst>
                <a:path w="20338" h="1005" extrusionOk="0">
                  <a:moveTo>
                    <a:pt x="0" y="0"/>
                  </a:moveTo>
                  <a:lnTo>
                    <a:pt x="0" y="1005"/>
                  </a:lnTo>
                  <a:lnTo>
                    <a:pt x="20338" y="1005"/>
                  </a:lnTo>
                  <a:lnTo>
                    <a:pt x="2033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19;p48"/>
            <p:cNvSpPr/>
            <p:nvPr/>
          </p:nvSpPr>
          <p:spPr>
            <a:xfrm>
              <a:off x="1717775" y="4331725"/>
              <a:ext cx="219125" cy="186050"/>
            </a:xfrm>
            <a:custGeom>
              <a:avLst/>
              <a:gdLst/>
              <a:ahLst/>
              <a:cxnLst/>
              <a:rect l="l" t="t" r="r" b="b"/>
              <a:pathLst>
                <a:path w="8765" h="7442" extrusionOk="0">
                  <a:moveTo>
                    <a:pt x="0" y="0"/>
                  </a:moveTo>
                  <a:lnTo>
                    <a:pt x="457" y="7441"/>
                  </a:lnTo>
                  <a:lnTo>
                    <a:pt x="8765" y="7441"/>
                  </a:lnTo>
                  <a:lnTo>
                    <a:pt x="846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20;p48"/>
            <p:cNvSpPr/>
            <p:nvPr/>
          </p:nvSpPr>
          <p:spPr>
            <a:xfrm>
              <a:off x="1309200" y="2639225"/>
              <a:ext cx="646550" cy="1820900"/>
            </a:xfrm>
            <a:custGeom>
              <a:avLst/>
              <a:gdLst/>
              <a:ahLst/>
              <a:cxnLst/>
              <a:rect l="l" t="t" r="r" b="b"/>
              <a:pathLst>
                <a:path w="25862" h="72836" extrusionOk="0">
                  <a:moveTo>
                    <a:pt x="639" y="0"/>
                  </a:moveTo>
                  <a:lnTo>
                    <a:pt x="228" y="6916"/>
                  </a:lnTo>
                  <a:cubicBezTo>
                    <a:pt x="160" y="8948"/>
                    <a:pt x="0" y="20315"/>
                    <a:pt x="137" y="22346"/>
                  </a:cubicBezTo>
                  <a:lnTo>
                    <a:pt x="365" y="72836"/>
                  </a:lnTo>
                  <a:lnTo>
                    <a:pt x="10408" y="72836"/>
                  </a:lnTo>
                  <a:lnTo>
                    <a:pt x="10614" y="18649"/>
                  </a:lnTo>
                  <a:lnTo>
                    <a:pt x="15590" y="72813"/>
                  </a:lnTo>
                  <a:lnTo>
                    <a:pt x="25861" y="72585"/>
                  </a:lnTo>
                  <a:lnTo>
                    <a:pt x="22506" y="21798"/>
                  </a:lnTo>
                  <a:cubicBezTo>
                    <a:pt x="22940" y="12326"/>
                    <a:pt x="21296" y="7373"/>
                    <a:pt x="20589" y="4337"/>
                  </a:cubicBezTo>
                  <a:lnTo>
                    <a:pt x="20474" y="2922"/>
                  </a:lnTo>
                  <a:lnTo>
                    <a:pt x="20223" y="2876"/>
                  </a:lnTo>
                  <a:cubicBezTo>
                    <a:pt x="20178" y="2694"/>
                    <a:pt x="20155" y="2602"/>
                    <a:pt x="20155" y="2602"/>
                  </a:cubicBezTo>
                  <a:lnTo>
                    <a:pt x="20064" y="2831"/>
                  </a:lnTo>
                  <a:lnTo>
                    <a:pt x="10591" y="662"/>
                  </a:lnTo>
                  <a:lnTo>
                    <a:pt x="63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21;p48"/>
            <p:cNvSpPr/>
            <p:nvPr/>
          </p:nvSpPr>
          <p:spPr>
            <a:xfrm>
              <a:off x="1466125" y="3049500"/>
              <a:ext cx="108425" cy="55950"/>
            </a:xfrm>
            <a:custGeom>
              <a:avLst/>
              <a:gdLst/>
              <a:ahLst/>
              <a:cxnLst/>
              <a:rect l="l" t="t" r="r" b="b"/>
              <a:pathLst>
                <a:path w="4337" h="2238" fill="none" extrusionOk="0">
                  <a:moveTo>
                    <a:pt x="4337" y="2238"/>
                  </a:moveTo>
                  <a:lnTo>
                    <a:pt x="0"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22;p48"/>
            <p:cNvSpPr/>
            <p:nvPr/>
          </p:nvSpPr>
          <p:spPr>
            <a:xfrm>
              <a:off x="889200" y="1856325"/>
              <a:ext cx="507900" cy="585050"/>
            </a:xfrm>
            <a:custGeom>
              <a:avLst/>
              <a:gdLst/>
              <a:ahLst/>
              <a:cxnLst/>
              <a:rect l="l" t="t" r="r" b="b"/>
              <a:pathLst>
                <a:path w="20316" h="23402" extrusionOk="0">
                  <a:moveTo>
                    <a:pt x="20315" y="0"/>
                  </a:moveTo>
                  <a:cubicBezTo>
                    <a:pt x="17531" y="251"/>
                    <a:pt x="15522" y="2625"/>
                    <a:pt x="15522" y="2625"/>
                  </a:cubicBezTo>
                  <a:lnTo>
                    <a:pt x="1644" y="16274"/>
                  </a:lnTo>
                  <a:cubicBezTo>
                    <a:pt x="1" y="17986"/>
                    <a:pt x="115" y="20725"/>
                    <a:pt x="1895" y="22323"/>
                  </a:cubicBezTo>
                  <a:cubicBezTo>
                    <a:pt x="2684" y="23042"/>
                    <a:pt x="3685" y="23402"/>
                    <a:pt x="4691" y="23402"/>
                  </a:cubicBezTo>
                  <a:cubicBezTo>
                    <a:pt x="5666" y="23402"/>
                    <a:pt x="6645" y="23065"/>
                    <a:pt x="7442" y="22392"/>
                  </a:cubicBezTo>
                  <a:lnTo>
                    <a:pt x="18809" y="13467"/>
                  </a:lnTo>
                  <a:lnTo>
                    <a:pt x="19904" y="9906"/>
                  </a:lnTo>
                  <a:lnTo>
                    <a:pt x="203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23;p48"/>
            <p:cNvSpPr/>
            <p:nvPr/>
          </p:nvSpPr>
          <p:spPr>
            <a:xfrm>
              <a:off x="757950" y="1795250"/>
              <a:ext cx="219150" cy="336700"/>
            </a:xfrm>
            <a:custGeom>
              <a:avLst/>
              <a:gdLst/>
              <a:ahLst/>
              <a:cxnLst/>
              <a:rect l="l" t="t" r="r" b="b"/>
              <a:pathLst>
                <a:path w="8766" h="13468" extrusionOk="0">
                  <a:moveTo>
                    <a:pt x="3470" y="1"/>
                  </a:moveTo>
                  <a:lnTo>
                    <a:pt x="1" y="2991"/>
                  </a:lnTo>
                  <a:lnTo>
                    <a:pt x="3288" y="13468"/>
                  </a:lnTo>
                  <a:lnTo>
                    <a:pt x="8766" y="11756"/>
                  </a:lnTo>
                  <a:lnTo>
                    <a:pt x="3470"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24;p48"/>
            <p:cNvSpPr/>
            <p:nvPr/>
          </p:nvSpPr>
          <p:spPr>
            <a:xfrm>
              <a:off x="752825" y="1880275"/>
              <a:ext cx="339550" cy="490200"/>
            </a:xfrm>
            <a:custGeom>
              <a:avLst/>
              <a:gdLst/>
              <a:ahLst/>
              <a:cxnLst/>
              <a:rect l="l" t="t" r="r" b="b"/>
              <a:pathLst>
                <a:path w="13582" h="19608" extrusionOk="0">
                  <a:moveTo>
                    <a:pt x="7145" y="1"/>
                  </a:moveTo>
                  <a:lnTo>
                    <a:pt x="0" y="1987"/>
                  </a:lnTo>
                  <a:lnTo>
                    <a:pt x="6163" y="19608"/>
                  </a:lnTo>
                  <a:lnTo>
                    <a:pt x="13581" y="14130"/>
                  </a:lnTo>
                  <a:lnTo>
                    <a:pt x="714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25;p48"/>
            <p:cNvSpPr/>
            <p:nvPr/>
          </p:nvSpPr>
          <p:spPr>
            <a:xfrm>
              <a:off x="1052975" y="2142200"/>
              <a:ext cx="39400" cy="91325"/>
            </a:xfrm>
            <a:custGeom>
              <a:avLst/>
              <a:gdLst/>
              <a:ahLst/>
              <a:cxnLst/>
              <a:rect l="l" t="t" r="r" b="b"/>
              <a:pathLst>
                <a:path w="1576" h="3653" fill="none" extrusionOk="0">
                  <a:moveTo>
                    <a:pt x="1" y="1"/>
                  </a:moveTo>
                  <a:lnTo>
                    <a:pt x="1575" y="3653"/>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26;p48"/>
            <p:cNvSpPr/>
            <p:nvPr/>
          </p:nvSpPr>
          <p:spPr>
            <a:xfrm>
              <a:off x="748250" y="1699950"/>
              <a:ext cx="121000" cy="199175"/>
            </a:xfrm>
            <a:custGeom>
              <a:avLst/>
              <a:gdLst/>
              <a:ahLst/>
              <a:cxnLst/>
              <a:rect l="l" t="t" r="r" b="b"/>
              <a:pathLst>
                <a:path w="4840" h="7967" extrusionOk="0">
                  <a:moveTo>
                    <a:pt x="3242" y="1"/>
                  </a:moveTo>
                  <a:lnTo>
                    <a:pt x="1256" y="731"/>
                  </a:lnTo>
                  <a:lnTo>
                    <a:pt x="1" y="4840"/>
                  </a:lnTo>
                  <a:lnTo>
                    <a:pt x="1987" y="7967"/>
                  </a:lnTo>
                  <a:cubicBezTo>
                    <a:pt x="4817" y="6483"/>
                    <a:pt x="4840" y="3311"/>
                    <a:pt x="4840" y="3311"/>
                  </a:cubicBezTo>
                  <a:lnTo>
                    <a:pt x="3242"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727;p48"/>
            <p:cNvSpPr/>
            <p:nvPr/>
          </p:nvSpPr>
          <p:spPr>
            <a:xfrm>
              <a:off x="736850" y="1424350"/>
              <a:ext cx="63925" cy="577525"/>
            </a:xfrm>
            <a:custGeom>
              <a:avLst/>
              <a:gdLst/>
              <a:ahLst/>
              <a:cxnLst/>
              <a:rect l="l" t="t" r="r" b="b"/>
              <a:pathLst>
                <a:path w="2557" h="23101" extrusionOk="0">
                  <a:moveTo>
                    <a:pt x="2146" y="0"/>
                  </a:moveTo>
                  <a:lnTo>
                    <a:pt x="0" y="23"/>
                  </a:lnTo>
                  <a:lnTo>
                    <a:pt x="388" y="22529"/>
                  </a:lnTo>
                  <a:cubicBezTo>
                    <a:pt x="388" y="22836"/>
                    <a:pt x="641" y="23101"/>
                    <a:pt x="945" y="23101"/>
                  </a:cubicBezTo>
                  <a:cubicBezTo>
                    <a:pt x="957" y="23101"/>
                    <a:pt x="969" y="23100"/>
                    <a:pt x="982" y="23100"/>
                  </a:cubicBezTo>
                  <a:lnTo>
                    <a:pt x="1963" y="23100"/>
                  </a:lnTo>
                  <a:cubicBezTo>
                    <a:pt x="2283" y="23077"/>
                    <a:pt x="2557" y="22803"/>
                    <a:pt x="2534" y="22483"/>
                  </a:cubicBezTo>
                  <a:lnTo>
                    <a:pt x="2146" y="0"/>
                  </a:lnTo>
                  <a:close/>
                </a:path>
              </a:pathLst>
            </a:cu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728;p48"/>
            <p:cNvSpPr/>
            <p:nvPr/>
          </p:nvSpPr>
          <p:spPr>
            <a:xfrm>
              <a:off x="481200" y="1111650"/>
              <a:ext cx="562675" cy="498200"/>
            </a:xfrm>
            <a:custGeom>
              <a:avLst/>
              <a:gdLst/>
              <a:ahLst/>
              <a:cxnLst/>
              <a:rect l="l" t="t" r="r" b="b"/>
              <a:pathLst>
                <a:path w="22507" h="19928" extrusionOk="0">
                  <a:moveTo>
                    <a:pt x="15955" y="0"/>
                  </a:moveTo>
                  <a:lnTo>
                    <a:pt x="6232" y="160"/>
                  </a:lnTo>
                  <a:cubicBezTo>
                    <a:pt x="5707" y="183"/>
                    <a:pt x="5228" y="457"/>
                    <a:pt x="4976" y="913"/>
                  </a:cubicBezTo>
                  <a:lnTo>
                    <a:pt x="252" y="9427"/>
                  </a:lnTo>
                  <a:cubicBezTo>
                    <a:pt x="1" y="9883"/>
                    <a:pt x="1" y="10431"/>
                    <a:pt x="274" y="10888"/>
                  </a:cubicBezTo>
                  <a:lnTo>
                    <a:pt x="5296" y="19242"/>
                  </a:lnTo>
                  <a:cubicBezTo>
                    <a:pt x="5537" y="19659"/>
                    <a:pt x="6011" y="19928"/>
                    <a:pt x="6513" y="19928"/>
                  </a:cubicBezTo>
                  <a:cubicBezTo>
                    <a:pt x="6534" y="19928"/>
                    <a:pt x="6554" y="19927"/>
                    <a:pt x="6574" y="19927"/>
                  </a:cubicBezTo>
                  <a:lnTo>
                    <a:pt x="16298" y="19767"/>
                  </a:lnTo>
                  <a:cubicBezTo>
                    <a:pt x="16823" y="19767"/>
                    <a:pt x="17302" y="19470"/>
                    <a:pt x="17553" y="19014"/>
                  </a:cubicBezTo>
                  <a:lnTo>
                    <a:pt x="22255" y="10500"/>
                  </a:lnTo>
                  <a:cubicBezTo>
                    <a:pt x="22506" y="10043"/>
                    <a:pt x="22506" y="9495"/>
                    <a:pt x="22232" y="9062"/>
                  </a:cubicBezTo>
                  <a:lnTo>
                    <a:pt x="17234" y="708"/>
                  </a:lnTo>
                  <a:cubicBezTo>
                    <a:pt x="16960" y="251"/>
                    <a:pt x="16480" y="0"/>
                    <a:pt x="1595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729;p48"/>
            <p:cNvSpPr/>
            <p:nvPr/>
          </p:nvSpPr>
          <p:spPr>
            <a:xfrm>
              <a:off x="481200" y="1111650"/>
              <a:ext cx="562675" cy="498200"/>
            </a:xfrm>
            <a:custGeom>
              <a:avLst/>
              <a:gdLst/>
              <a:ahLst/>
              <a:cxnLst/>
              <a:rect l="l" t="t" r="r" b="b"/>
              <a:pathLst>
                <a:path w="22507" h="19928" extrusionOk="0">
                  <a:moveTo>
                    <a:pt x="15773" y="1461"/>
                  </a:moveTo>
                  <a:cubicBezTo>
                    <a:pt x="15910" y="1461"/>
                    <a:pt x="16024" y="1529"/>
                    <a:pt x="16070" y="1644"/>
                  </a:cubicBezTo>
                  <a:lnTo>
                    <a:pt x="20886" y="9632"/>
                  </a:lnTo>
                  <a:cubicBezTo>
                    <a:pt x="20954" y="9747"/>
                    <a:pt x="20954" y="9861"/>
                    <a:pt x="20886" y="9975"/>
                  </a:cubicBezTo>
                  <a:lnTo>
                    <a:pt x="16366" y="18146"/>
                  </a:lnTo>
                  <a:cubicBezTo>
                    <a:pt x="16298" y="18238"/>
                    <a:pt x="16184" y="18306"/>
                    <a:pt x="16070" y="18306"/>
                  </a:cubicBezTo>
                  <a:lnTo>
                    <a:pt x="6734" y="18466"/>
                  </a:lnTo>
                  <a:cubicBezTo>
                    <a:pt x="6620" y="18466"/>
                    <a:pt x="6506" y="18420"/>
                    <a:pt x="6437" y="18306"/>
                  </a:cubicBezTo>
                  <a:lnTo>
                    <a:pt x="1644" y="10294"/>
                  </a:lnTo>
                  <a:cubicBezTo>
                    <a:pt x="1576" y="10203"/>
                    <a:pt x="1576" y="10066"/>
                    <a:pt x="1621" y="9975"/>
                  </a:cubicBezTo>
                  <a:lnTo>
                    <a:pt x="6163" y="1803"/>
                  </a:lnTo>
                  <a:cubicBezTo>
                    <a:pt x="6209" y="1689"/>
                    <a:pt x="6323" y="1621"/>
                    <a:pt x="6437" y="1621"/>
                  </a:cubicBezTo>
                  <a:lnTo>
                    <a:pt x="15773" y="1461"/>
                  </a:lnTo>
                  <a:close/>
                  <a:moveTo>
                    <a:pt x="15955" y="0"/>
                  </a:moveTo>
                  <a:lnTo>
                    <a:pt x="6232" y="160"/>
                  </a:lnTo>
                  <a:cubicBezTo>
                    <a:pt x="5707" y="183"/>
                    <a:pt x="5228" y="457"/>
                    <a:pt x="4976" y="913"/>
                  </a:cubicBezTo>
                  <a:lnTo>
                    <a:pt x="252" y="9427"/>
                  </a:lnTo>
                  <a:cubicBezTo>
                    <a:pt x="1" y="9883"/>
                    <a:pt x="1" y="10431"/>
                    <a:pt x="274" y="10888"/>
                  </a:cubicBezTo>
                  <a:lnTo>
                    <a:pt x="5296" y="19242"/>
                  </a:lnTo>
                  <a:cubicBezTo>
                    <a:pt x="5537" y="19659"/>
                    <a:pt x="6011" y="19928"/>
                    <a:pt x="6513" y="19928"/>
                  </a:cubicBezTo>
                  <a:cubicBezTo>
                    <a:pt x="6534" y="19928"/>
                    <a:pt x="6554" y="19927"/>
                    <a:pt x="6574" y="19927"/>
                  </a:cubicBezTo>
                  <a:lnTo>
                    <a:pt x="16298" y="19767"/>
                  </a:lnTo>
                  <a:cubicBezTo>
                    <a:pt x="16823" y="19767"/>
                    <a:pt x="17302" y="19470"/>
                    <a:pt x="17553" y="19014"/>
                  </a:cubicBezTo>
                  <a:lnTo>
                    <a:pt x="22255" y="10500"/>
                  </a:lnTo>
                  <a:cubicBezTo>
                    <a:pt x="22506" y="10043"/>
                    <a:pt x="22506" y="9495"/>
                    <a:pt x="22232" y="9062"/>
                  </a:cubicBezTo>
                  <a:lnTo>
                    <a:pt x="17234" y="708"/>
                  </a:lnTo>
                  <a:cubicBezTo>
                    <a:pt x="16960" y="251"/>
                    <a:pt x="16480" y="0"/>
                    <a:pt x="15955" y="0"/>
                  </a:cubicBezTo>
                  <a:close/>
                </a:path>
              </a:pathLst>
            </a:cu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730;p48"/>
            <p:cNvSpPr/>
            <p:nvPr/>
          </p:nvSpPr>
          <p:spPr>
            <a:xfrm flipH="1">
              <a:off x="845275" y="1281125"/>
              <a:ext cx="59925" cy="174625"/>
            </a:xfrm>
            <a:custGeom>
              <a:avLst/>
              <a:gdLst/>
              <a:ahLst/>
              <a:cxnLst/>
              <a:rect l="l" t="t" r="r" b="b"/>
              <a:pathLst>
                <a:path w="2397" h="6985" extrusionOk="0">
                  <a:moveTo>
                    <a:pt x="1164" y="0"/>
                  </a:moveTo>
                  <a:cubicBezTo>
                    <a:pt x="708" y="0"/>
                    <a:pt x="502" y="69"/>
                    <a:pt x="297" y="274"/>
                  </a:cubicBezTo>
                  <a:cubicBezTo>
                    <a:pt x="91" y="502"/>
                    <a:pt x="0" y="822"/>
                    <a:pt x="0" y="1575"/>
                  </a:cubicBezTo>
                  <a:cubicBezTo>
                    <a:pt x="0" y="2716"/>
                    <a:pt x="91" y="2990"/>
                    <a:pt x="320" y="3219"/>
                  </a:cubicBezTo>
                  <a:cubicBezTo>
                    <a:pt x="571" y="3470"/>
                    <a:pt x="1004" y="3721"/>
                    <a:pt x="1301" y="3926"/>
                  </a:cubicBezTo>
                  <a:cubicBezTo>
                    <a:pt x="1484" y="4063"/>
                    <a:pt x="1552" y="4109"/>
                    <a:pt x="1598" y="4269"/>
                  </a:cubicBezTo>
                  <a:cubicBezTo>
                    <a:pt x="1644" y="4451"/>
                    <a:pt x="1644" y="4565"/>
                    <a:pt x="1644" y="5022"/>
                  </a:cubicBezTo>
                  <a:cubicBezTo>
                    <a:pt x="1644" y="5615"/>
                    <a:pt x="1621" y="5821"/>
                    <a:pt x="1552" y="5980"/>
                  </a:cubicBezTo>
                  <a:cubicBezTo>
                    <a:pt x="1461" y="6140"/>
                    <a:pt x="1392" y="6186"/>
                    <a:pt x="1164" y="6186"/>
                  </a:cubicBezTo>
                  <a:cubicBezTo>
                    <a:pt x="959" y="6186"/>
                    <a:pt x="890" y="6140"/>
                    <a:pt x="799" y="6003"/>
                  </a:cubicBezTo>
                  <a:cubicBezTo>
                    <a:pt x="731" y="5843"/>
                    <a:pt x="708" y="5661"/>
                    <a:pt x="708" y="5136"/>
                  </a:cubicBezTo>
                  <a:cubicBezTo>
                    <a:pt x="708" y="4885"/>
                    <a:pt x="731" y="4725"/>
                    <a:pt x="731" y="4611"/>
                  </a:cubicBezTo>
                  <a:lnTo>
                    <a:pt x="69" y="4611"/>
                  </a:lnTo>
                  <a:cubicBezTo>
                    <a:pt x="46" y="4771"/>
                    <a:pt x="23" y="4999"/>
                    <a:pt x="23" y="5319"/>
                  </a:cubicBezTo>
                  <a:cubicBezTo>
                    <a:pt x="23" y="6072"/>
                    <a:pt x="91" y="6323"/>
                    <a:pt x="228" y="6597"/>
                  </a:cubicBezTo>
                  <a:cubicBezTo>
                    <a:pt x="411" y="6893"/>
                    <a:pt x="662" y="6985"/>
                    <a:pt x="1141" y="6985"/>
                  </a:cubicBezTo>
                  <a:cubicBezTo>
                    <a:pt x="1712" y="6985"/>
                    <a:pt x="2009" y="6825"/>
                    <a:pt x="2146" y="6551"/>
                  </a:cubicBezTo>
                  <a:cubicBezTo>
                    <a:pt x="2305" y="6277"/>
                    <a:pt x="2397" y="5958"/>
                    <a:pt x="2397" y="5022"/>
                  </a:cubicBezTo>
                  <a:cubicBezTo>
                    <a:pt x="2397" y="4132"/>
                    <a:pt x="2351" y="3995"/>
                    <a:pt x="2260" y="3766"/>
                  </a:cubicBezTo>
                  <a:cubicBezTo>
                    <a:pt x="2169" y="3584"/>
                    <a:pt x="2100" y="3515"/>
                    <a:pt x="1872" y="3356"/>
                  </a:cubicBezTo>
                  <a:cubicBezTo>
                    <a:pt x="1598" y="3173"/>
                    <a:pt x="1278" y="3013"/>
                    <a:pt x="1050" y="2831"/>
                  </a:cubicBezTo>
                  <a:cubicBezTo>
                    <a:pt x="867" y="2694"/>
                    <a:pt x="845" y="2648"/>
                    <a:pt x="776" y="2488"/>
                  </a:cubicBezTo>
                  <a:cubicBezTo>
                    <a:pt x="731" y="2328"/>
                    <a:pt x="731" y="2237"/>
                    <a:pt x="731" y="1689"/>
                  </a:cubicBezTo>
                  <a:cubicBezTo>
                    <a:pt x="731" y="1210"/>
                    <a:pt x="753" y="1050"/>
                    <a:pt x="845" y="913"/>
                  </a:cubicBezTo>
                  <a:cubicBezTo>
                    <a:pt x="913" y="799"/>
                    <a:pt x="982" y="776"/>
                    <a:pt x="1164" y="776"/>
                  </a:cubicBezTo>
                  <a:cubicBezTo>
                    <a:pt x="1347" y="776"/>
                    <a:pt x="1438" y="799"/>
                    <a:pt x="1507" y="890"/>
                  </a:cubicBezTo>
                  <a:cubicBezTo>
                    <a:pt x="1598" y="1027"/>
                    <a:pt x="1621" y="1210"/>
                    <a:pt x="1621" y="1666"/>
                  </a:cubicBezTo>
                  <a:cubicBezTo>
                    <a:pt x="1621" y="1940"/>
                    <a:pt x="1621" y="2100"/>
                    <a:pt x="1598" y="2214"/>
                  </a:cubicBezTo>
                  <a:lnTo>
                    <a:pt x="2283" y="2214"/>
                  </a:lnTo>
                  <a:cubicBezTo>
                    <a:pt x="2305" y="2054"/>
                    <a:pt x="2328" y="1826"/>
                    <a:pt x="2328" y="1438"/>
                  </a:cubicBezTo>
                  <a:cubicBezTo>
                    <a:pt x="2328" y="845"/>
                    <a:pt x="2283" y="548"/>
                    <a:pt x="2123" y="320"/>
                  </a:cubicBezTo>
                  <a:cubicBezTo>
                    <a:pt x="1963" y="114"/>
                    <a:pt x="1712" y="0"/>
                    <a:pt x="116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731;p48"/>
            <p:cNvSpPr/>
            <p:nvPr/>
          </p:nvSpPr>
          <p:spPr>
            <a:xfrm flipH="1">
              <a:off x="773375" y="1283975"/>
              <a:ext cx="61650" cy="168925"/>
            </a:xfrm>
            <a:custGeom>
              <a:avLst/>
              <a:gdLst/>
              <a:ahLst/>
              <a:cxnLst/>
              <a:rect l="l" t="t" r="r" b="b"/>
              <a:pathLst>
                <a:path w="2466" h="6757" extrusionOk="0">
                  <a:moveTo>
                    <a:pt x="1" y="0"/>
                  </a:moveTo>
                  <a:lnTo>
                    <a:pt x="1" y="799"/>
                  </a:lnTo>
                  <a:lnTo>
                    <a:pt x="822" y="799"/>
                  </a:lnTo>
                  <a:lnTo>
                    <a:pt x="822" y="6757"/>
                  </a:lnTo>
                  <a:lnTo>
                    <a:pt x="1621" y="6757"/>
                  </a:lnTo>
                  <a:lnTo>
                    <a:pt x="1621" y="799"/>
                  </a:lnTo>
                  <a:lnTo>
                    <a:pt x="2466" y="799"/>
                  </a:lnTo>
                  <a:lnTo>
                    <a:pt x="246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732;p48"/>
            <p:cNvSpPr/>
            <p:nvPr/>
          </p:nvSpPr>
          <p:spPr>
            <a:xfrm flipH="1">
              <a:off x="699750" y="1281125"/>
              <a:ext cx="63950" cy="174625"/>
            </a:xfrm>
            <a:custGeom>
              <a:avLst/>
              <a:gdLst/>
              <a:ahLst/>
              <a:cxnLst/>
              <a:rect l="l" t="t" r="r" b="b"/>
              <a:pathLst>
                <a:path w="2558" h="6985" extrusionOk="0">
                  <a:moveTo>
                    <a:pt x="1279" y="776"/>
                  </a:moveTo>
                  <a:cubicBezTo>
                    <a:pt x="1507" y="776"/>
                    <a:pt x="1621" y="868"/>
                    <a:pt x="1667" y="1073"/>
                  </a:cubicBezTo>
                  <a:cubicBezTo>
                    <a:pt x="1736" y="1370"/>
                    <a:pt x="1758" y="1598"/>
                    <a:pt x="1758" y="3470"/>
                  </a:cubicBezTo>
                  <a:cubicBezTo>
                    <a:pt x="1758" y="5341"/>
                    <a:pt x="1713" y="5570"/>
                    <a:pt x="1644" y="5866"/>
                  </a:cubicBezTo>
                  <a:cubicBezTo>
                    <a:pt x="1599" y="6072"/>
                    <a:pt x="1507" y="6140"/>
                    <a:pt x="1279" y="6140"/>
                  </a:cubicBezTo>
                  <a:cubicBezTo>
                    <a:pt x="1028" y="6140"/>
                    <a:pt x="937" y="6072"/>
                    <a:pt x="891" y="5866"/>
                  </a:cubicBezTo>
                  <a:cubicBezTo>
                    <a:pt x="800" y="5570"/>
                    <a:pt x="777" y="5341"/>
                    <a:pt x="777" y="3470"/>
                  </a:cubicBezTo>
                  <a:cubicBezTo>
                    <a:pt x="777" y="1598"/>
                    <a:pt x="823" y="1347"/>
                    <a:pt x="891" y="1073"/>
                  </a:cubicBezTo>
                  <a:cubicBezTo>
                    <a:pt x="937" y="868"/>
                    <a:pt x="1051" y="776"/>
                    <a:pt x="1279" y="776"/>
                  </a:cubicBezTo>
                  <a:close/>
                  <a:moveTo>
                    <a:pt x="1279" y="0"/>
                  </a:moveTo>
                  <a:cubicBezTo>
                    <a:pt x="663" y="0"/>
                    <a:pt x="389" y="137"/>
                    <a:pt x="229" y="548"/>
                  </a:cubicBezTo>
                  <a:cubicBezTo>
                    <a:pt x="69" y="982"/>
                    <a:pt x="1" y="1370"/>
                    <a:pt x="1" y="3492"/>
                  </a:cubicBezTo>
                  <a:cubicBezTo>
                    <a:pt x="1" y="5615"/>
                    <a:pt x="46" y="6026"/>
                    <a:pt x="229" y="6437"/>
                  </a:cubicBezTo>
                  <a:cubicBezTo>
                    <a:pt x="389" y="6848"/>
                    <a:pt x="663" y="6985"/>
                    <a:pt x="1279" y="6985"/>
                  </a:cubicBezTo>
                  <a:cubicBezTo>
                    <a:pt x="1872" y="6985"/>
                    <a:pt x="2146" y="6848"/>
                    <a:pt x="2306" y="6437"/>
                  </a:cubicBezTo>
                  <a:cubicBezTo>
                    <a:pt x="2466" y="6026"/>
                    <a:pt x="2534" y="5615"/>
                    <a:pt x="2534" y="3492"/>
                  </a:cubicBezTo>
                  <a:cubicBezTo>
                    <a:pt x="2557" y="1370"/>
                    <a:pt x="2466" y="982"/>
                    <a:pt x="2306" y="548"/>
                  </a:cubicBezTo>
                  <a:cubicBezTo>
                    <a:pt x="2146" y="137"/>
                    <a:pt x="1872" y="0"/>
                    <a:pt x="1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733;p48"/>
            <p:cNvSpPr/>
            <p:nvPr/>
          </p:nvSpPr>
          <p:spPr>
            <a:xfrm flipH="1">
              <a:off x="619875" y="1283975"/>
              <a:ext cx="62225" cy="168925"/>
            </a:xfrm>
            <a:custGeom>
              <a:avLst/>
              <a:gdLst/>
              <a:ahLst/>
              <a:cxnLst/>
              <a:rect l="l" t="t" r="r" b="b"/>
              <a:pathLst>
                <a:path w="2489" h="6757" extrusionOk="0">
                  <a:moveTo>
                    <a:pt x="1279" y="799"/>
                  </a:moveTo>
                  <a:cubicBezTo>
                    <a:pt x="1553" y="799"/>
                    <a:pt x="1690" y="1005"/>
                    <a:pt x="1690" y="2237"/>
                  </a:cubicBezTo>
                  <a:cubicBezTo>
                    <a:pt x="1690" y="3470"/>
                    <a:pt x="1553" y="3789"/>
                    <a:pt x="1279" y="3789"/>
                  </a:cubicBezTo>
                  <a:lnTo>
                    <a:pt x="800" y="3789"/>
                  </a:lnTo>
                  <a:lnTo>
                    <a:pt x="800" y="799"/>
                  </a:lnTo>
                  <a:close/>
                  <a:moveTo>
                    <a:pt x="24" y="0"/>
                  </a:moveTo>
                  <a:lnTo>
                    <a:pt x="1" y="6757"/>
                  </a:lnTo>
                  <a:lnTo>
                    <a:pt x="800" y="6757"/>
                  </a:lnTo>
                  <a:lnTo>
                    <a:pt x="800" y="4565"/>
                  </a:lnTo>
                  <a:lnTo>
                    <a:pt x="1393" y="4565"/>
                  </a:lnTo>
                  <a:cubicBezTo>
                    <a:pt x="2261" y="4565"/>
                    <a:pt x="2489" y="3949"/>
                    <a:pt x="2489" y="2260"/>
                  </a:cubicBezTo>
                  <a:cubicBezTo>
                    <a:pt x="2489" y="525"/>
                    <a:pt x="2261" y="0"/>
                    <a:pt x="14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734;p48"/>
            <p:cNvSpPr/>
            <p:nvPr/>
          </p:nvSpPr>
          <p:spPr>
            <a:xfrm>
              <a:off x="752825" y="1678950"/>
              <a:ext cx="122150" cy="121575"/>
            </a:xfrm>
            <a:custGeom>
              <a:avLst/>
              <a:gdLst/>
              <a:ahLst/>
              <a:cxnLst/>
              <a:rect l="l" t="t" r="r" b="b"/>
              <a:pathLst>
                <a:path w="4886" h="4863" extrusionOk="0">
                  <a:moveTo>
                    <a:pt x="1705" y="1"/>
                  </a:moveTo>
                  <a:cubicBezTo>
                    <a:pt x="1586" y="1"/>
                    <a:pt x="1467" y="25"/>
                    <a:pt x="1347" y="65"/>
                  </a:cubicBezTo>
                  <a:lnTo>
                    <a:pt x="1165" y="133"/>
                  </a:lnTo>
                  <a:cubicBezTo>
                    <a:pt x="685" y="293"/>
                    <a:pt x="343" y="750"/>
                    <a:pt x="297" y="1252"/>
                  </a:cubicBezTo>
                  <a:lnTo>
                    <a:pt x="0" y="4630"/>
                  </a:lnTo>
                  <a:lnTo>
                    <a:pt x="503" y="4790"/>
                  </a:lnTo>
                  <a:cubicBezTo>
                    <a:pt x="666" y="4839"/>
                    <a:pt x="831" y="4862"/>
                    <a:pt x="993" y="4862"/>
                  </a:cubicBezTo>
                  <a:cubicBezTo>
                    <a:pt x="1736" y="4862"/>
                    <a:pt x="2415" y="4371"/>
                    <a:pt x="2603" y="3603"/>
                  </a:cubicBezTo>
                  <a:lnTo>
                    <a:pt x="2991" y="2096"/>
                  </a:lnTo>
                  <a:lnTo>
                    <a:pt x="4657" y="4151"/>
                  </a:lnTo>
                  <a:cubicBezTo>
                    <a:pt x="4657" y="4151"/>
                    <a:pt x="4885" y="1138"/>
                    <a:pt x="1963" y="42"/>
                  </a:cubicBezTo>
                  <a:cubicBezTo>
                    <a:pt x="1877" y="13"/>
                    <a:pt x="1791" y="1"/>
                    <a:pt x="1705" y="1"/>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735;p48"/>
            <p:cNvSpPr/>
            <p:nvPr/>
          </p:nvSpPr>
          <p:spPr>
            <a:xfrm>
              <a:off x="636975" y="1675725"/>
              <a:ext cx="133575" cy="240525"/>
            </a:xfrm>
            <a:custGeom>
              <a:avLst/>
              <a:gdLst/>
              <a:ahLst/>
              <a:cxnLst/>
              <a:rect l="l" t="t" r="r" b="b"/>
              <a:pathLst>
                <a:path w="5343" h="9621" extrusionOk="0">
                  <a:moveTo>
                    <a:pt x="3070" y="0"/>
                  </a:moveTo>
                  <a:cubicBezTo>
                    <a:pt x="2610" y="0"/>
                    <a:pt x="2185" y="241"/>
                    <a:pt x="1941" y="628"/>
                  </a:cubicBezTo>
                  <a:lnTo>
                    <a:pt x="708" y="2568"/>
                  </a:lnTo>
                  <a:cubicBezTo>
                    <a:pt x="708" y="2568"/>
                    <a:pt x="298" y="3709"/>
                    <a:pt x="845" y="4325"/>
                  </a:cubicBezTo>
                  <a:cubicBezTo>
                    <a:pt x="845" y="4325"/>
                    <a:pt x="1" y="5170"/>
                    <a:pt x="1667" y="6197"/>
                  </a:cubicBezTo>
                  <a:cubicBezTo>
                    <a:pt x="1667" y="6197"/>
                    <a:pt x="1119" y="8274"/>
                    <a:pt x="4383" y="9621"/>
                  </a:cubicBezTo>
                  <a:lnTo>
                    <a:pt x="4338" y="7064"/>
                  </a:lnTo>
                  <a:lnTo>
                    <a:pt x="4634" y="6950"/>
                  </a:lnTo>
                  <a:cubicBezTo>
                    <a:pt x="5068" y="6790"/>
                    <a:pt x="5342" y="6357"/>
                    <a:pt x="5342" y="5877"/>
                  </a:cubicBezTo>
                  <a:lnTo>
                    <a:pt x="5319" y="4006"/>
                  </a:lnTo>
                  <a:lnTo>
                    <a:pt x="5251" y="924"/>
                  </a:lnTo>
                  <a:cubicBezTo>
                    <a:pt x="5251" y="924"/>
                    <a:pt x="4246" y="148"/>
                    <a:pt x="3242" y="11"/>
                  </a:cubicBezTo>
                  <a:cubicBezTo>
                    <a:pt x="3184" y="4"/>
                    <a:pt x="3127" y="0"/>
                    <a:pt x="3070"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736;p48"/>
            <p:cNvSpPr/>
            <p:nvPr/>
          </p:nvSpPr>
          <p:spPr>
            <a:xfrm>
              <a:off x="1316600" y="2644925"/>
              <a:ext cx="517600" cy="115375"/>
            </a:xfrm>
            <a:custGeom>
              <a:avLst/>
              <a:gdLst/>
              <a:ahLst/>
              <a:cxnLst/>
              <a:rect l="l" t="t" r="r" b="b"/>
              <a:pathLst>
                <a:path w="20704" h="4615" extrusionOk="0">
                  <a:moveTo>
                    <a:pt x="20681" y="1"/>
                  </a:moveTo>
                  <a:lnTo>
                    <a:pt x="1" y="138"/>
                  </a:lnTo>
                  <a:lnTo>
                    <a:pt x="1" y="3150"/>
                  </a:lnTo>
                  <a:cubicBezTo>
                    <a:pt x="3022" y="4285"/>
                    <a:pt x="7130" y="4615"/>
                    <a:pt x="10890" y="4615"/>
                  </a:cubicBezTo>
                  <a:cubicBezTo>
                    <a:pt x="16135" y="4615"/>
                    <a:pt x="20703" y="3972"/>
                    <a:pt x="20703" y="3972"/>
                  </a:cubicBezTo>
                  <a:lnTo>
                    <a:pt x="20681"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737;p48"/>
            <p:cNvSpPr/>
            <p:nvPr/>
          </p:nvSpPr>
          <p:spPr>
            <a:xfrm>
              <a:off x="1385650" y="2659775"/>
              <a:ext cx="129000" cy="103875"/>
            </a:xfrm>
            <a:custGeom>
              <a:avLst/>
              <a:gdLst/>
              <a:ahLst/>
              <a:cxnLst/>
              <a:rect l="l" t="t" r="r" b="b"/>
              <a:pathLst>
                <a:path w="5160" h="4155" extrusionOk="0">
                  <a:moveTo>
                    <a:pt x="1" y="0"/>
                  </a:moveTo>
                  <a:lnTo>
                    <a:pt x="1" y="3629"/>
                  </a:lnTo>
                  <a:lnTo>
                    <a:pt x="5159" y="4154"/>
                  </a:lnTo>
                  <a:lnTo>
                    <a:pt x="5159" y="320"/>
                  </a:ln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738;p48"/>
            <p:cNvSpPr/>
            <p:nvPr/>
          </p:nvSpPr>
          <p:spPr>
            <a:xfrm>
              <a:off x="1310900" y="1818650"/>
              <a:ext cx="548400" cy="864950"/>
            </a:xfrm>
            <a:custGeom>
              <a:avLst/>
              <a:gdLst/>
              <a:ahLst/>
              <a:cxnLst/>
              <a:rect l="l" t="t" r="r" b="b"/>
              <a:pathLst>
                <a:path w="21936" h="34598" extrusionOk="0">
                  <a:moveTo>
                    <a:pt x="12030" y="1"/>
                  </a:moveTo>
                  <a:lnTo>
                    <a:pt x="5456" y="297"/>
                  </a:lnTo>
                  <a:lnTo>
                    <a:pt x="1279" y="2831"/>
                  </a:lnTo>
                  <a:cubicBezTo>
                    <a:pt x="663" y="3219"/>
                    <a:pt x="1" y="4292"/>
                    <a:pt x="1" y="4999"/>
                  </a:cubicBezTo>
                  <a:lnTo>
                    <a:pt x="229" y="33211"/>
                  </a:lnTo>
                  <a:cubicBezTo>
                    <a:pt x="3646" y="34294"/>
                    <a:pt x="8035" y="34597"/>
                    <a:pt x="11885" y="34597"/>
                  </a:cubicBezTo>
                  <a:cubicBezTo>
                    <a:pt x="16803" y="34597"/>
                    <a:pt x="20840" y="34102"/>
                    <a:pt x="20840" y="34102"/>
                  </a:cubicBezTo>
                  <a:lnTo>
                    <a:pt x="21913" y="4771"/>
                  </a:lnTo>
                  <a:cubicBezTo>
                    <a:pt x="21936" y="3835"/>
                    <a:pt x="21365" y="2991"/>
                    <a:pt x="20498" y="2671"/>
                  </a:cubicBezTo>
                  <a:lnTo>
                    <a:pt x="120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739;p48"/>
            <p:cNvSpPr/>
            <p:nvPr/>
          </p:nvSpPr>
          <p:spPr>
            <a:xfrm>
              <a:off x="1446150" y="1795250"/>
              <a:ext cx="165500" cy="184350"/>
            </a:xfrm>
            <a:custGeom>
              <a:avLst/>
              <a:gdLst/>
              <a:ahLst/>
              <a:cxnLst/>
              <a:rect l="l" t="t" r="r" b="b"/>
              <a:pathLst>
                <a:path w="6620" h="7374" extrusionOk="0">
                  <a:moveTo>
                    <a:pt x="3607" y="1"/>
                  </a:moveTo>
                  <a:lnTo>
                    <a:pt x="0" y="526"/>
                  </a:lnTo>
                  <a:lnTo>
                    <a:pt x="46" y="1233"/>
                  </a:lnTo>
                  <a:lnTo>
                    <a:pt x="1484" y="7373"/>
                  </a:lnTo>
                  <a:lnTo>
                    <a:pt x="6620" y="937"/>
                  </a:lnTo>
                  <a:lnTo>
                    <a:pt x="360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740;p48"/>
            <p:cNvSpPr/>
            <p:nvPr/>
          </p:nvSpPr>
          <p:spPr>
            <a:xfrm>
              <a:off x="1483225" y="1798100"/>
              <a:ext cx="200900" cy="181500"/>
            </a:xfrm>
            <a:custGeom>
              <a:avLst/>
              <a:gdLst/>
              <a:ahLst/>
              <a:cxnLst/>
              <a:rect l="l" t="t" r="r" b="b"/>
              <a:pathLst>
                <a:path w="8036" h="7260" extrusionOk="0">
                  <a:moveTo>
                    <a:pt x="5958" y="1"/>
                  </a:moveTo>
                  <a:lnTo>
                    <a:pt x="4954" y="115"/>
                  </a:lnTo>
                  <a:lnTo>
                    <a:pt x="5137" y="823"/>
                  </a:lnTo>
                  <a:lnTo>
                    <a:pt x="1" y="7259"/>
                  </a:lnTo>
                  <a:lnTo>
                    <a:pt x="8035" y="2101"/>
                  </a:lnTo>
                  <a:lnTo>
                    <a:pt x="595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741;p48"/>
            <p:cNvSpPr/>
            <p:nvPr/>
          </p:nvSpPr>
          <p:spPr>
            <a:xfrm>
              <a:off x="1397075" y="1808950"/>
              <a:ext cx="86175" cy="170650"/>
            </a:xfrm>
            <a:custGeom>
              <a:avLst/>
              <a:gdLst/>
              <a:ahLst/>
              <a:cxnLst/>
              <a:rect l="l" t="t" r="r" b="b"/>
              <a:pathLst>
                <a:path w="3447" h="6826" extrusionOk="0">
                  <a:moveTo>
                    <a:pt x="1963" y="1"/>
                  </a:moveTo>
                  <a:lnTo>
                    <a:pt x="982" y="274"/>
                  </a:lnTo>
                  <a:lnTo>
                    <a:pt x="0" y="1895"/>
                  </a:lnTo>
                  <a:lnTo>
                    <a:pt x="3447" y="6825"/>
                  </a:lnTo>
                  <a:lnTo>
                    <a:pt x="196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742;p48"/>
            <p:cNvSpPr/>
            <p:nvPr/>
          </p:nvSpPr>
          <p:spPr>
            <a:xfrm>
              <a:off x="1451850" y="1979575"/>
              <a:ext cx="31400" cy="694475"/>
            </a:xfrm>
            <a:custGeom>
              <a:avLst/>
              <a:gdLst/>
              <a:ahLst/>
              <a:cxnLst/>
              <a:rect l="l" t="t" r="r" b="b"/>
              <a:pathLst>
                <a:path w="1256" h="27779" fill="none" extrusionOk="0">
                  <a:moveTo>
                    <a:pt x="1256" y="0"/>
                  </a:moveTo>
                  <a:lnTo>
                    <a:pt x="0" y="27779"/>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743;p48"/>
            <p:cNvSpPr/>
            <p:nvPr/>
          </p:nvSpPr>
          <p:spPr>
            <a:xfrm>
              <a:off x="1483225" y="1836350"/>
              <a:ext cx="193475" cy="143250"/>
            </a:xfrm>
            <a:custGeom>
              <a:avLst/>
              <a:gdLst/>
              <a:ahLst/>
              <a:cxnLst/>
              <a:rect l="l" t="t" r="r" b="b"/>
              <a:pathLst>
                <a:path w="7739" h="5730" fill="none" extrusionOk="0">
                  <a:moveTo>
                    <a:pt x="7488" y="0"/>
                  </a:moveTo>
                  <a:lnTo>
                    <a:pt x="7739" y="4246"/>
                  </a:lnTo>
                  <a:lnTo>
                    <a:pt x="4885" y="2762"/>
                  </a:lnTo>
                  <a:lnTo>
                    <a:pt x="1" y="5729"/>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744;p48"/>
            <p:cNvSpPr/>
            <p:nvPr/>
          </p:nvSpPr>
          <p:spPr>
            <a:xfrm>
              <a:off x="1370250" y="1856325"/>
              <a:ext cx="113000" cy="123275"/>
            </a:xfrm>
            <a:custGeom>
              <a:avLst/>
              <a:gdLst/>
              <a:ahLst/>
              <a:cxnLst/>
              <a:rect l="l" t="t" r="r" b="b"/>
              <a:pathLst>
                <a:path w="4520" h="4931" fill="none" extrusionOk="0">
                  <a:moveTo>
                    <a:pt x="1073" y="0"/>
                  </a:moveTo>
                  <a:lnTo>
                    <a:pt x="0" y="2351"/>
                  </a:lnTo>
                  <a:lnTo>
                    <a:pt x="2032" y="1370"/>
                  </a:lnTo>
                  <a:lnTo>
                    <a:pt x="4520" y="4930"/>
                  </a:lnTo>
                </a:path>
              </a:pathLst>
            </a:custGeom>
            <a:solidFill>
              <a:schemeClr val="dk1"/>
            </a:solid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745;p48"/>
            <p:cNvSpPr/>
            <p:nvPr/>
          </p:nvSpPr>
          <p:spPr>
            <a:xfrm>
              <a:off x="1607625" y="2089125"/>
              <a:ext cx="121000" cy="111300"/>
            </a:xfrm>
            <a:custGeom>
              <a:avLst/>
              <a:gdLst/>
              <a:ahLst/>
              <a:cxnLst/>
              <a:rect l="l" t="t" r="r" b="b"/>
              <a:pathLst>
                <a:path w="4840" h="4452" extrusionOk="0">
                  <a:moveTo>
                    <a:pt x="685" y="1"/>
                  </a:moveTo>
                  <a:cubicBezTo>
                    <a:pt x="685" y="1"/>
                    <a:pt x="1" y="3790"/>
                    <a:pt x="2397" y="4452"/>
                  </a:cubicBezTo>
                  <a:cubicBezTo>
                    <a:pt x="4840" y="3927"/>
                    <a:pt x="4383" y="115"/>
                    <a:pt x="4383" y="115"/>
                  </a:cubicBezTo>
                  <a:lnTo>
                    <a:pt x="4383" y="115"/>
                  </a:lnTo>
                  <a:cubicBezTo>
                    <a:pt x="4083" y="693"/>
                    <a:pt x="3782" y="889"/>
                    <a:pt x="3514" y="889"/>
                  </a:cubicBezTo>
                  <a:cubicBezTo>
                    <a:pt x="2966" y="889"/>
                    <a:pt x="2550" y="77"/>
                    <a:pt x="2534" y="46"/>
                  </a:cubicBezTo>
                  <a:cubicBezTo>
                    <a:pt x="2519" y="76"/>
                    <a:pt x="2071" y="825"/>
                    <a:pt x="1539" y="825"/>
                  </a:cubicBezTo>
                  <a:cubicBezTo>
                    <a:pt x="1261" y="825"/>
                    <a:pt x="960" y="620"/>
                    <a:pt x="6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746;p48"/>
            <p:cNvSpPr/>
            <p:nvPr/>
          </p:nvSpPr>
          <p:spPr>
            <a:xfrm>
              <a:off x="1313175" y="2076000"/>
              <a:ext cx="25" cy="158100"/>
            </a:xfrm>
            <a:custGeom>
              <a:avLst/>
              <a:gdLst/>
              <a:ahLst/>
              <a:cxnLst/>
              <a:rect l="l" t="t" r="r" b="b"/>
              <a:pathLst>
                <a:path w="1" h="6324" fill="none" extrusionOk="0">
                  <a:moveTo>
                    <a:pt x="1" y="6323"/>
                  </a:moveTo>
                  <a:lnTo>
                    <a:pt x="1"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747;p48"/>
            <p:cNvSpPr/>
            <p:nvPr/>
          </p:nvSpPr>
          <p:spPr>
            <a:xfrm>
              <a:off x="1799925" y="1885425"/>
              <a:ext cx="465100" cy="688350"/>
            </a:xfrm>
            <a:custGeom>
              <a:avLst/>
              <a:gdLst/>
              <a:ahLst/>
              <a:cxnLst/>
              <a:rect l="l" t="t" r="r" b="b"/>
              <a:pathLst>
                <a:path w="18604" h="27534" extrusionOk="0">
                  <a:moveTo>
                    <a:pt x="937" y="0"/>
                  </a:moveTo>
                  <a:lnTo>
                    <a:pt x="1" y="9769"/>
                  </a:lnTo>
                  <a:lnTo>
                    <a:pt x="480" y="13467"/>
                  </a:lnTo>
                  <a:lnTo>
                    <a:pt x="10546" y="26021"/>
                  </a:lnTo>
                  <a:cubicBezTo>
                    <a:pt x="11370" y="27012"/>
                    <a:pt x="12560" y="27533"/>
                    <a:pt x="13773" y="27533"/>
                  </a:cubicBezTo>
                  <a:cubicBezTo>
                    <a:pt x="14544" y="27533"/>
                    <a:pt x="15324" y="27323"/>
                    <a:pt x="16024" y="26888"/>
                  </a:cubicBezTo>
                  <a:cubicBezTo>
                    <a:pt x="18033" y="25633"/>
                    <a:pt x="18603" y="22962"/>
                    <a:pt x="17280" y="20977"/>
                  </a:cubicBezTo>
                  <a:lnTo>
                    <a:pt x="4863" y="3333"/>
                  </a:lnTo>
                  <a:cubicBezTo>
                    <a:pt x="4863" y="3333"/>
                    <a:pt x="3516" y="753"/>
                    <a:pt x="9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748;p48"/>
            <p:cNvSpPr/>
            <p:nvPr/>
          </p:nvSpPr>
          <p:spPr>
            <a:xfrm>
              <a:off x="1793650" y="2200400"/>
              <a:ext cx="53100" cy="65075"/>
            </a:xfrm>
            <a:custGeom>
              <a:avLst/>
              <a:gdLst/>
              <a:ahLst/>
              <a:cxnLst/>
              <a:rect l="l" t="t" r="r" b="b"/>
              <a:pathLst>
                <a:path w="2124" h="2603" fill="none" extrusionOk="0">
                  <a:moveTo>
                    <a:pt x="2124" y="2603"/>
                  </a:moveTo>
                  <a:lnTo>
                    <a:pt x="1"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749;p48"/>
            <p:cNvSpPr/>
            <p:nvPr/>
          </p:nvSpPr>
          <p:spPr>
            <a:xfrm>
              <a:off x="1567125" y="2639125"/>
              <a:ext cx="320700" cy="239275"/>
            </a:xfrm>
            <a:custGeom>
              <a:avLst/>
              <a:gdLst/>
              <a:ahLst/>
              <a:cxnLst/>
              <a:rect l="l" t="t" r="r" b="b"/>
              <a:pathLst>
                <a:path w="12828" h="9571" extrusionOk="0">
                  <a:moveTo>
                    <a:pt x="4378" y="0"/>
                  </a:moveTo>
                  <a:cubicBezTo>
                    <a:pt x="4157" y="0"/>
                    <a:pt x="3943" y="97"/>
                    <a:pt x="3789" y="278"/>
                  </a:cubicBezTo>
                  <a:cubicBezTo>
                    <a:pt x="3538" y="552"/>
                    <a:pt x="3515" y="963"/>
                    <a:pt x="3721" y="1283"/>
                  </a:cubicBezTo>
                  <a:lnTo>
                    <a:pt x="4268" y="2173"/>
                  </a:lnTo>
                  <a:lnTo>
                    <a:pt x="457" y="4957"/>
                  </a:lnTo>
                  <a:cubicBezTo>
                    <a:pt x="137" y="5186"/>
                    <a:pt x="0" y="5619"/>
                    <a:pt x="183" y="5985"/>
                  </a:cubicBezTo>
                  <a:cubicBezTo>
                    <a:pt x="312" y="6274"/>
                    <a:pt x="588" y="6439"/>
                    <a:pt x="876" y="6439"/>
                  </a:cubicBezTo>
                  <a:cubicBezTo>
                    <a:pt x="996" y="6439"/>
                    <a:pt x="1118" y="6410"/>
                    <a:pt x="1233" y="6350"/>
                  </a:cubicBezTo>
                  <a:lnTo>
                    <a:pt x="2054" y="6007"/>
                  </a:lnTo>
                  <a:lnTo>
                    <a:pt x="1392" y="6487"/>
                  </a:lnTo>
                  <a:cubicBezTo>
                    <a:pt x="1096" y="6692"/>
                    <a:pt x="982" y="7126"/>
                    <a:pt x="1141" y="7445"/>
                  </a:cubicBezTo>
                  <a:cubicBezTo>
                    <a:pt x="1279" y="7706"/>
                    <a:pt x="1530" y="7843"/>
                    <a:pt x="1784" y="7843"/>
                  </a:cubicBezTo>
                  <a:cubicBezTo>
                    <a:pt x="1908" y="7843"/>
                    <a:pt x="2033" y="7810"/>
                    <a:pt x="2146" y="7742"/>
                  </a:cubicBezTo>
                  <a:lnTo>
                    <a:pt x="2625" y="7445"/>
                  </a:lnTo>
                  <a:lnTo>
                    <a:pt x="2625" y="7445"/>
                  </a:lnTo>
                  <a:cubicBezTo>
                    <a:pt x="2283" y="7765"/>
                    <a:pt x="2146" y="8199"/>
                    <a:pt x="2351" y="8473"/>
                  </a:cubicBezTo>
                  <a:cubicBezTo>
                    <a:pt x="2486" y="8682"/>
                    <a:pt x="2710" y="8794"/>
                    <a:pt x="2938" y="8794"/>
                  </a:cubicBezTo>
                  <a:cubicBezTo>
                    <a:pt x="3057" y="8794"/>
                    <a:pt x="3177" y="8763"/>
                    <a:pt x="3287" y="8701"/>
                  </a:cubicBezTo>
                  <a:lnTo>
                    <a:pt x="3880" y="8244"/>
                  </a:lnTo>
                  <a:lnTo>
                    <a:pt x="3880" y="8244"/>
                  </a:lnTo>
                  <a:cubicBezTo>
                    <a:pt x="3287" y="8701"/>
                    <a:pt x="3378" y="9066"/>
                    <a:pt x="3515" y="9271"/>
                  </a:cubicBezTo>
                  <a:cubicBezTo>
                    <a:pt x="3649" y="9465"/>
                    <a:pt x="3860" y="9571"/>
                    <a:pt x="4074" y="9571"/>
                  </a:cubicBezTo>
                  <a:cubicBezTo>
                    <a:pt x="4188" y="9571"/>
                    <a:pt x="4302" y="9540"/>
                    <a:pt x="4405" y="9477"/>
                  </a:cubicBezTo>
                  <a:cubicBezTo>
                    <a:pt x="4405" y="9477"/>
                    <a:pt x="7510" y="7833"/>
                    <a:pt x="7601" y="7788"/>
                  </a:cubicBezTo>
                  <a:cubicBezTo>
                    <a:pt x="7705" y="7817"/>
                    <a:pt x="7829" y="7832"/>
                    <a:pt x="7970" y="7832"/>
                  </a:cubicBezTo>
                  <a:cubicBezTo>
                    <a:pt x="9043" y="7832"/>
                    <a:pt x="11114" y="6969"/>
                    <a:pt x="12828" y="4912"/>
                  </a:cubicBezTo>
                  <a:lnTo>
                    <a:pt x="9359" y="2812"/>
                  </a:lnTo>
                  <a:lnTo>
                    <a:pt x="4793" y="118"/>
                  </a:lnTo>
                  <a:cubicBezTo>
                    <a:pt x="4661" y="39"/>
                    <a:pt x="4518" y="0"/>
                    <a:pt x="4378"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750;p48"/>
            <p:cNvSpPr/>
            <p:nvPr/>
          </p:nvSpPr>
          <p:spPr>
            <a:xfrm>
              <a:off x="1801075" y="2586150"/>
              <a:ext cx="229425" cy="220300"/>
            </a:xfrm>
            <a:custGeom>
              <a:avLst/>
              <a:gdLst/>
              <a:ahLst/>
              <a:cxnLst/>
              <a:rect l="l" t="t" r="r" b="b"/>
              <a:pathLst>
                <a:path w="9177" h="8812" extrusionOk="0">
                  <a:moveTo>
                    <a:pt x="6186" y="1"/>
                  </a:moveTo>
                  <a:lnTo>
                    <a:pt x="1" y="4931"/>
                  </a:lnTo>
                  <a:lnTo>
                    <a:pt x="959" y="8811"/>
                  </a:lnTo>
                  <a:lnTo>
                    <a:pt x="9176" y="3721"/>
                  </a:lnTo>
                  <a:lnTo>
                    <a:pt x="6186"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751;p48"/>
            <p:cNvSpPr/>
            <p:nvPr/>
          </p:nvSpPr>
          <p:spPr>
            <a:xfrm>
              <a:off x="1793650" y="2396700"/>
              <a:ext cx="432000" cy="399475"/>
            </a:xfrm>
            <a:custGeom>
              <a:avLst/>
              <a:gdLst/>
              <a:ahLst/>
              <a:cxnLst/>
              <a:rect l="l" t="t" r="r" b="b"/>
              <a:pathLst>
                <a:path w="17280" h="15979" extrusionOk="0">
                  <a:moveTo>
                    <a:pt x="10135" y="1"/>
                  </a:moveTo>
                  <a:lnTo>
                    <a:pt x="1" y="10044"/>
                  </a:lnTo>
                  <a:lnTo>
                    <a:pt x="4452" y="15978"/>
                  </a:lnTo>
                  <a:lnTo>
                    <a:pt x="17280" y="5570"/>
                  </a:lnTo>
                  <a:lnTo>
                    <a:pt x="1013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752;p48"/>
            <p:cNvSpPr/>
            <p:nvPr/>
          </p:nvSpPr>
          <p:spPr>
            <a:xfrm>
              <a:off x="1993950" y="2377300"/>
              <a:ext cx="77050" cy="71925"/>
            </a:xfrm>
            <a:custGeom>
              <a:avLst/>
              <a:gdLst/>
              <a:ahLst/>
              <a:cxnLst/>
              <a:rect l="l" t="t" r="r" b="b"/>
              <a:pathLst>
                <a:path w="3082" h="2877" fill="none" extrusionOk="0">
                  <a:moveTo>
                    <a:pt x="0" y="2877"/>
                  </a:moveTo>
                  <a:lnTo>
                    <a:pt x="3082"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753;p48"/>
            <p:cNvSpPr/>
            <p:nvPr/>
          </p:nvSpPr>
          <p:spPr>
            <a:xfrm>
              <a:off x="1446150" y="1529925"/>
              <a:ext cx="165500" cy="288750"/>
            </a:xfrm>
            <a:custGeom>
              <a:avLst/>
              <a:gdLst/>
              <a:ahLst/>
              <a:cxnLst/>
              <a:rect l="l" t="t" r="r" b="b"/>
              <a:pathLst>
                <a:path w="6620" h="11550" extrusionOk="0">
                  <a:moveTo>
                    <a:pt x="5638" y="0"/>
                  </a:moveTo>
                  <a:lnTo>
                    <a:pt x="890" y="1712"/>
                  </a:lnTo>
                  <a:lnTo>
                    <a:pt x="0" y="11139"/>
                  </a:lnTo>
                  <a:lnTo>
                    <a:pt x="6620" y="11550"/>
                  </a:lnTo>
                  <a:lnTo>
                    <a:pt x="6620" y="11550"/>
                  </a:lnTo>
                  <a:lnTo>
                    <a:pt x="5638" y="0"/>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754;p48"/>
            <p:cNvSpPr/>
            <p:nvPr/>
          </p:nvSpPr>
          <p:spPr>
            <a:xfrm>
              <a:off x="1452425" y="1617225"/>
              <a:ext cx="119275" cy="125000"/>
            </a:xfrm>
            <a:custGeom>
              <a:avLst/>
              <a:gdLst/>
              <a:ahLst/>
              <a:cxnLst/>
              <a:rect l="l" t="t" r="r" b="b"/>
              <a:pathLst>
                <a:path w="4771" h="5000" extrusionOk="0">
                  <a:moveTo>
                    <a:pt x="434" y="0"/>
                  </a:moveTo>
                  <a:lnTo>
                    <a:pt x="0" y="4999"/>
                  </a:lnTo>
                  <a:lnTo>
                    <a:pt x="4771" y="754"/>
                  </a:lnTo>
                  <a:lnTo>
                    <a:pt x="434"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755;p48"/>
            <p:cNvSpPr/>
            <p:nvPr/>
          </p:nvSpPr>
          <p:spPr>
            <a:xfrm>
              <a:off x="1285225" y="1436050"/>
              <a:ext cx="133450" cy="119300"/>
            </a:xfrm>
            <a:custGeom>
              <a:avLst/>
              <a:gdLst/>
              <a:ahLst/>
              <a:cxnLst/>
              <a:rect l="l" t="t" r="r" b="b"/>
              <a:pathLst>
                <a:path w="5338" h="4772" extrusionOk="0">
                  <a:moveTo>
                    <a:pt x="2758" y="1"/>
                  </a:moveTo>
                  <a:cubicBezTo>
                    <a:pt x="2540" y="1"/>
                    <a:pt x="2306" y="53"/>
                    <a:pt x="2055" y="171"/>
                  </a:cubicBezTo>
                  <a:cubicBezTo>
                    <a:pt x="0" y="1130"/>
                    <a:pt x="2032" y="4485"/>
                    <a:pt x="4155" y="4759"/>
                  </a:cubicBezTo>
                  <a:cubicBezTo>
                    <a:pt x="4210" y="4768"/>
                    <a:pt x="4266" y="4772"/>
                    <a:pt x="4320" y="4772"/>
                  </a:cubicBezTo>
                  <a:cubicBezTo>
                    <a:pt x="4869" y="4772"/>
                    <a:pt x="5337" y="4372"/>
                    <a:pt x="5296" y="3915"/>
                  </a:cubicBezTo>
                  <a:cubicBezTo>
                    <a:pt x="5205" y="3093"/>
                    <a:pt x="4999" y="2317"/>
                    <a:pt x="4611" y="1564"/>
                  </a:cubicBezTo>
                  <a:cubicBezTo>
                    <a:pt x="4195" y="768"/>
                    <a:pt x="3593" y="1"/>
                    <a:pt x="2758" y="1"/>
                  </a:cubicBezTo>
                  <a:close/>
                </a:path>
              </a:pathLst>
            </a:custGeom>
            <a:solidFill>
              <a:srgbClr val="AE49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756;p48"/>
            <p:cNvSpPr/>
            <p:nvPr/>
          </p:nvSpPr>
          <p:spPr>
            <a:xfrm>
              <a:off x="1322875" y="1216250"/>
              <a:ext cx="421150" cy="453100"/>
            </a:xfrm>
            <a:custGeom>
              <a:avLst/>
              <a:gdLst/>
              <a:ahLst/>
              <a:cxnLst/>
              <a:rect l="l" t="t" r="r" b="b"/>
              <a:pathLst>
                <a:path w="16846" h="18124" extrusionOk="0">
                  <a:moveTo>
                    <a:pt x="7234" y="0"/>
                  </a:moveTo>
                  <a:cubicBezTo>
                    <a:pt x="6631" y="0"/>
                    <a:pt x="6029" y="57"/>
                    <a:pt x="5433" y="176"/>
                  </a:cubicBezTo>
                  <a:cubicBezTo>
                    <a:pt x="3448" y="609"/>
                    <a:pt x="868" y="1842"/>
                    <a:pt x="549" y="5494"/>
                  </a:cubicBezTo>
                  <a:cubicBezTo>
                    <a:pt x="1" y="11588"/>
                    <a:pt x="731" y="16153"/>
                    <a:pt x="3744" y="17523"/>
                  </a:cubicBezTo>
                  <a:cubicBezTo>
                    <a:pt x="4619" y="17930"/>
                    <a:pt x="5401" y="18123"/>
                    <a:pt x="6181" y="18123"/>
                  </a:cubicBezTo>
                  <a:cubicBezTo>
                    <a:pt x="7458" y="18123"/>
                    <a:pt x="8729" y="17605"/>
                    <a:pt x="10386" y="16656"/>
                  </a:cubicBezTo>
                  <a:cubicBezTo>
                    <a:pt x="11368" y="16062"/>
                    <a:pt x="12486" y="13985"/>
                    <a:pt x="12760" y="12798"/>
                  </a:cubicBezTo>
                  <a:lnTo>
                    <a:pt x="13742" y="9557"/>
                  </a:lnTo>
                  <a:cubicBezTo>
                    <a:pt x="13742" y="9557"/>
                    <a:pt x="16846" y="2276"/>
                    <a:pt x="9907" y="358"/>
                  </a:cubicBezTo>
                  <a:cubicBezTo>
                    <a:pt x="9032" y="126"/>
                    <a:pt x="8133" y="0"/>
                    <a:pt x="7234"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757;p48"/>
            <p:cNvSpPr/>
            <p:nvPr/>
          </p:nvSpPr>
          <p:spPr>
            <a:xfrm>
              <a:off x="1552275" y="1285100"/>
              <a:ext cx="144975" cy="212875"/>
            </a:xfrm>
            <a:custGeom>
              <a:avLst/>
              <a:gdLst/>
              <a:ahLst/>
              <a:cxnLst/>
              <a:rect l="l" t="t" r="r" b="b"/>
              <a:pathLst>
                <a:path w="5799" h="8515" extrusionOk="0">
                  <a:moveTo>
                    <a:pt x="5045" y="1"/>
                  </a:moveTo>
                  <a:lnTo>
                    <a:pt x="1" y="184"/>
                  </a:lnTo>
                  <a:lnTo>
                    <a:pt x="3196" y="3722"/>
                  </a:lnTo>
                  <a:lnTo>
                    <a:pt x="2375" y="8424"/>
                  </a:lnTo>
                  <a:lnTo>
                    <a:pt x="3402" y="8515"/>
                  </a:lnTo>
                  <a:lnTo>
                    <a:pt x="4999" y="6141"/>
                  </a:lnTo>
                  <a:lnTo>
                    <a:pt x="5798" y="366"/>
                  </a:lnTo>
                  <a:lnTo>
                    <a:pt x="5045"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758;p48"/>
            <p:cNvSpPr/>
            <p:nvPr/>
          </p:nvSpPr>
          <p:spPr>
            <a:xfrm>
              <a:off x="1627025" y="1437850"/>
              <a:ext cx="129000" cy="116175"/>
            </a:xfrm>
            <a:custGeom>
              <a:avLst/>
              <a:gdLst/>
              <a:ahLst/>
              <a:cxnLst/>
              <a:rect l="l" t="t" r="r" b="b"/>
              <a:pathLst>
                <a:path w="5160" h="4647" extrusionOk="0">
                  <a:moveTo>
                    <a:pt x="2289" y="1"/>
                  </a:moveTo>
                  <a:cubicBezTo>
                    <a:pt x="1360" y="1"/>
                    <a:pt x="762" y="849"/>
                    <a:pt x="366" y="1697"/>
                  </a:cubicBezTo>
                  <a:cubicBezTo>
                    <a:pt x="24" y="2450"/>
                    <a:pt x="24" y="3067"/>
                    <a:pt x="1" y="3866"/>
                  </a:cubicBezTo>
                  <a:cubicBezTo>
                    <a:pt x="1" y="4299"/>
                    <a:pt x="476" y="4647"/>
                    <a:pt x="1016" y="4647"/>
                  </a:cubicBezTo>
                  <a:cubicBezTo>
                    <a:pt x="1103" y="4647"/>
                    <a:pt x="1191" y="4638"/>
                    <a:pt x="1279" y="4619"/>
                  </a:cubicBezTo>
                  <a:cubicBezTo>
                    <a:pt x="3470" y="4208"/>
                    <a:pt x="5159" y="944"/>
                    <a:pt x="2922" y="122"/>
                  </a:cubicBezTo>
                  <a:cubicBezTo>
                    <a:pt x="2696" y="39"/>
                    <a:pt x="2485" y="1"/>
                    <a:pt x="2289" y="1"/>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759;p48"/>
            <p:cNvSpPr/>
            <p:nvPr/>
          </p:nvSpPr>
          <p:spPr>
            <a:xfrm>
              <a:off x="1643000" y="1471700"/>
              <a:ext cx="56525" cy="49675"/>
            </a:xfrm>
            <a:custGeom>
              <a:avLst/>
              <a:gdLst/>
              <a:ahLst/>
              <a:cxnLst/>
              <a:rect l="l" t="t" r="r" b="b"/>
              <a:pathLst>
                <a:path w="2261" h="1987" fill="none" extrusionOk="0">
                  <a:moveTo>
                    <a:pt x="2261" y="412"/>
                  </a:moveTo>
                  <a:cubicBezTo>
                    <a:pt x="617" y="1"/>
                    <a:pt x="1" y="1987"/>
                    <a:pt x="1" y="1987"/>
                  </a:cubicBezTo>
                </a:path>
              </a:pathLst>
            </a:custGeom>
            <a:noFill/>
            <a:ln w="4000"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760;p48"/>
            <p:cNvSpPr/>
            <p:nvPr/>
          </p:nvSpPr>
          <p:spPr>
            <a:xfrm>
              <a:off x="1623050" y="1308500"/>
              <a:ext cx="86175" cy="24000"/>
            </a:xfrm>
            <a:custGeom>
              <a:avLst/>
              <a:gdLst/>
              <a:ahLst/>
              <a:cxnLst/>
              <a:rect l="l" t="t" r="r" b="b"/>
              <a:pathLst>
                <a:path w="3447" h="960" extrusionOk="0">
                  <a:moveTo>
                    <a:pt x="0" y="1"/>
                  </a:moveTo>
                  <a:lnTo>
                    <a:pt x="1278" y="959"/>
                  </a:lnTo>
                  <a:lnTo>
                    <a:pt x="1940" y="823"/>
                  </a:lnTo>
                  <a:lnTo>
                    <a:pt x="3424" y="800"/>
                  </a:lnTo>
                  <a:lnTo>
                    <a:pt x="3447" y="343"/>
                  </a:lnTo>
                  <a:lnTo>
                    <a:pt x="0" y="1"/>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761;p48"/>
            <p:cNvSpPr/>
            <p:nvPr/>
          </p:nvSpPr>
          <p:spPr>
            <a:xfrm>
              <a:off x="1218450" y="1356450"/>
              <a:ext cx="33125" cy="12000"/>
            </a:xfrm>
            <a:custGeom>
              <a:avLst/>
              <a:gdLst/>
              <a:ahLst/>
              <a:cxnLst/>
              <a:rect l="l" t="t" r="r" b="b"/>
              <a:pathLst>
                <a:path w="1325" h="480" extrusionOk="0">
                  <a:moveTo>
                    <a:pt x="1325" y="0"/>
                  </a:moveTo>
                  <a:lnTo>
                    <a:pt x="1" y="23"/>
                  </a:lnTo>
                  <a:lnTo>
                    <a:pt x="252" y="479"/>
                  </a:lnTo>
                  <a:lnTo>
                    <a:pt x="1325"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762;p48"/>
            <p:cNvSpPr/>
            <p:nvPr/>
          </p:nvSpPr>
          <p:spPr>
            <a:xfrm>
              <a:off x="1222450" y="1313650"/>
              <a:ext cx="486200" cy="69725"/>
            </a:xfrm>
            <a:custGeom>
              <a:avLst/>
              <a:gdLst/>
              <a:ahLst/>
              <a:cxnLst/>
              <a:rect l="l" t="t" r="r" b="b"/>
              <a:pathLst>
                <a:path w="19448" h="2789" extrusionOk="0">
                  <a:moveTo>
                    <a:pt x="4566" y="0"/>
                  </a:moveTo>
                  <a:lnTo>
                    <a:pt x="229" y="1895"/>
                  </a:lnTo>
                  <a:cubicBezTo>
                    <a:pt x="1" y="1963"/>
                    <a:pt x="23" y="2260"/>
                    <a:pt x="275" y="2351"/>
                  </a:cubicBezTo>
                  <a:cubicBezTo>
                    <a:pt x="1021" y="2619"/>
                    <a:pt x="2594" y="2788"/>
                    <a:pt x="4887" y="2788"/>
                  </a:cubicBezTo>
                  <a:cubicBezTo>
                    <a:pt x="7292" y="2788"/>
                    <a:pt x="10490" y="2602"/>
                    <a:pt x="14358" y="2146"/>
                  </a:cubicBezTo>
                  <a:lnTo>
                    <a:pt x="19448" y="594"/>
                  </a:lnTo>
                  <a:lnTo>
                    <a:pt x="4566"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763;p48"/>
            <p:cNvSpPr/>
            <p:nvPr/>
          </p:nvSpPr>
          <p:spPr>
            <a:xfrm>
              <a:off x="1216175" y="1316500"/>
              <a:ext cx="493050" cy="53425"/>
            </a:xfrm>
            <a:custGeom>
              <a:avLst/>
              <a:gdLst/>
              <a:ahLst/>
              <a:cxnLst/>
              <a:rect l="l" t="t" r="r" b="b"/>
              <a:pathLst>
                <a:path w="19722" h="2137" extrusionOk="0">
                  <a:moveTo>
                    <a:pt x="4178" y="0"/>
                  </a:moveTo>
                  <a:lnTo>
                    <a:pt x="252" y="1324"/>
                  </a:lnTo>
                  <a:cubicBezTo>
                    <a:pt x="1" y="1393"/>
                    <a:pt x="23" y="1689"/>
                    <a:pt x="297" y="1781"/>
                  </a:cubicBezTo>
                  <a:cubicBezTo>
                    <a:pt x="982" y="2016"/>
                    <a:pt x="2373" y="2137"/>
                    <a:pt x="4372" y="2137"/>
                  </a:cubicBezTo>
                  <a:cubicBezTo>
                    <a:pt x="6836" y="2137"/>
                    <a:pt x="10225" y="1953"/>
                    <a:pt x="14358" y="1575"/>
                  </a:cubicBezTo>
                  <a:lnTo>
                    <a:pt x="19722" y="23"/>
                  </a:lnTo>
                  <a:lnTo>
                    <a:pt x="41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764;p48"/>
            <p:cNvSpPr/>
            <p:nvPr/>
          </p:nvSpPr>
          <p:spPr>
            <a:xfrm>
              <a:off x="1235000" y="1085800"/>
              <a:ext cx="558100" cy="196475"/>
            </a:xfrm>
            <a:custGeom>
              <a:avLst/>
              <a:gdLst/>
              <a:ahLst/>
              <a:cxnLst/>
              <a:rect l="l" t="t" r="r" b="b"/>
              <a:pathLst>
                <a:path w="22324" h="7859" extrusionOk="0">
                  <a:moveTo>
                    <a:pt x="7735" y="0"/>
                  </a:moveTo>
                  <a:cubicBezTo>
                    <a:pt x="7154" y="0"/>
                    <a:pt x="6573" y="186"/>
                    <a:pt x="6072" y="509"/>
                  </a:cubicBezTo>
                  <a:cubicBezTo>
                    <a:pt x="4863" y="1285"/>
                    <a:pt x="3676" y="2290"/>
                    <a:pt x="2238" y="3682"/>
                  </a:cubicBezTo>
                  <a:cubicBezTo>
                    <a:pt x="1" y="5850"/>
                    <a:pt x="3288" y="7859"/>
                    <a:pt x="3288" y="7859"/>
                  </a:cubicBezTo>
                  <a:lnTo>
                    <a:pt x="19106" y="7859"/>
                  </a:lnTo>
                  <a:cubicBezTo>
                    <a:pt x="19106" y="7859"/>
                    <a:pt x="22324" y="6261"/>
                    <a:pt x="20840" y="4230"/>
                  </a:cubicBezTo>
                  <a:cubicBezTo>
                    <a:pt x="19037" y="1810"/>
                    <a:pt x="13901" y="1628"/>
                    <a:pt x="8446" y="98"/>
                  </a:cubicBezTo>
                  <a:cubicBezTo>
                    <a:pt x="8213" y="32"/>
                    <a:pt x="7974" y="0"/>
                    <a:pt x="77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765;p48"/>
            <p:cNvSpPr/>
            <p:nvPr/>
          </p:nvSpPr>
          <p:spPr>
            <a:xfrm>
              <a:off x="1316600" y="1263475"/>
              <a:ext cx="393775" cy="53625"/>
            </a:xfrm>
            <a:custGeom>
              <a:avLst/>
              <a:gdLst/>
              <a:ahLst/>
              <a:cxnLst/>
              <a:rect l="l" t="t" r="r" b="b"/>
              <a:pathLst>
                <a:path w="15751" h="2145" extrusionOk="0">
                  <a:moveTo>
                    <a:pt x="7589" y="1"/>
                  </a:moveTo>
                  <a:cubicBezTo>
                    <a:pt x="5303" y="1"/>
                    <a:pt x="2700" y="173"/>
                    <a:pt x="1" y="683"/>
                  </a:cubicBezTo>
                  <a:lnTo>
                    <a:pt x="161" y="2121"/>
                  </a:lnTo>
                  <a:lnTo>
                    <a:pt x="15705" y="2144"/>
                  </a:lnTo>
                  <a:lnTo>
                    <a:pt x="15750" y="752"/>
                  </a:lnTo>
                  <a:cubicBezTo>
                    <a:pt x="15750" y="752"/>
                    <a:pt x="12360" y="1"/>
                    <a:pt x="7589" y="1"/>
                  </a:cubicBezTo>
                  <a:close/>
                </a:path>
              </a:pathLst>
            </a:custGeom>
            <a:solidFill>
              <a:srgbClr val="3E65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766;p48"/>
            <p:cNvSpPr/>
            <p:nvPr/>
          </p:nvSpPr>
          <p:spPr>
            <a:xfrm>
              <a:off x="1369675" y="1141325"/>
              <a:ext cx="106175" cy="99875"/>
            </a:xfrm>
            <a:custGeom>
              <a:avLst/>
              <a:gdLst/>
              <a:ahLst/>
              <a:cxnLst/>
              <a:rect l="l" t="t" r="r" b="b"/>
              <a:pathLst>
                <a:path w="4247" h="3995" extrusionOk="0">
                  <a:moveTo>
                    <a:pt x="3493" y="0"/>
                  </a:moveTo>
                  <a:cubicBezTo>
                    <a:pt x="3265" y="577"/>
                    <a:pt x="2995" y="763"/>
                    <a:pt x="2739" y="763"/>
                  </a:cubicBezTo>
                  <a:cubicBezTo>
                    <a:pt x="2277" y="763"/>
                    <a:pt x="1864" y="152"/>
                    <a:pt x="1849" y="137"/>
                  </a:cubicBezTo>
                  <a:cubicBezTo>
                    <a:pt x="1849" y="153"/>
                    <a:pt x="1508" y="904"/>
                    <a:pt x="1008" y="904"/>
                  </a:cubicBezTo>
                  <a:cubicBezTo>
                    <a:pt x="776" y="904"/>
                    <a:pt x="510" y="743"/>
                    <a:pt x="229" y="274"/>
                  </a:cubicBezTo>
                  <a:lnTo>
                    <a:pt x="229" y="274"/>
                  </a:lnTo>
                  <a:cubicBezTo>
                    <a:pt x="229" y="274"/>
                    <a:pt x="1" y="3652"/>
                    <a:pt x="2169" y="3994"/>
                  </a:cubicBezTo>
                  <a:cubicBezTo>
                    <a:pt x="4246" y="3310"/>
                    <a:pt x="3493" y="0"/>
                    <a:pt x="34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535155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1048" y="3758380"/>
            <a:ext cx="11409903" cy="2387600"/>
          </a:xfrm>
        </p:spPr>
        <p:txBody>
          <a:bodyPr>
            <a:noAutofit/>
          </a:bodyPr>
          <a:lstStyle/>
          <a:p>
            <a:r>
              <a:rPr lang="en-GB" sz="4400" dirty="0" smtClean="0">
                <a:latin typeface="Arial" panose="020B0604020202020204" pitchFamily="34" charset="0"/>
                <a:cs typeface="Arial" panose="020B0604020202020204" pitchFamily="34" charset="0"/>
              </a:rPr>
              <a:t>How do leadership styles influence risk averse decision-making within Thames Valley Police?</a:t>
            </a:r>
            <a:endParaRPr lang="en-GB" sz="44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636134"/>
            <a:ext cx="9144000" cy="2607809"/>
          </a:xfrm>
        </p:spPr>
        <p:txBody>
          <a:bodyPr>
            <a:normAutofit fontScale="62500" lnSpcReduction="20000"/>
          </a:bodyPr>
          <a:lstStyle/>
          <a:p>
            <a:pPr algn="l"/>
            <a:r>
              <a:rPr lang="en-GB" i="1" dirty="0" smtClean="0">
                <a:effectLst/>
                <a:latin typeface="Arial" panose="020B0604020202020204" pitchFamily="34" charset="0"/>
                <a:cs typeface="Arial" panose="020B0604020202020204" pitchFamily="34" charset="0"/>
              </a:rPr>
              <a:t>How has a performance culture impacted on intrinsic motivation to assess risk and make decisions, within frontline policing / within TVP?</a:t>
            </a:r>
            <a:endParaRPr lang="en-GB" dirty="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i="1" dirty="0" smtClean="0">
                <a:effectLst/>
                <a:latin typeface="Arial" panose="020B0604020202020204" pitchFamily="34" charset="0"/>
                <a:cs typeface="Arial" panose="020B0604020202020204" pitchFamily="34" charset="0"/>
              </a:rPr>
              <a:t>Has the implementation of transformational leadership strategies led to transactional relationships within frontline policing / TVP?</a:t>
            </a:r>
            <a:endParaRPr lang="en-GB" dirty="0">
              <a:latin typeface="Arial" panose="020B0604020202020204" pitchFamily="34" charset="0"/>
              <a:cs typeface="Arial" panose="020B0604020202020204" pitchFamily="34" charset="0"/>
            </a:endParaRPr>
          </a:p>
          <a:p>
            <a:pPr algn="l"/>
            <a:endParaRPr lang="en-GB" i="1" dirty="0">
              <a:latin typeface="Arial" panose="020B0604020202020204" pitchFamily="34" charset="0"/>
              <a:cs typeface="Arial" panose="020B0604020202020204" pitchFamily="34" charset="0"/>
            </a:endParaRPr>
          </a:p>
          <a:p>
            <a:pPr algn="l"/>
            <a:r>
              <a:rPr lang="en-GB" i="1" dirty="0" smtClean="0">
                <a:latin typeface="Arial" panose="020B0604020202020204" pitchFamily="34" charset="0"/>
                <a:cs typeface="Arial" panose="020B0604020202020204" pitchFamily="34" charset="0"/>
              </a:rPr>
              <a:t>What impact has a performance framework had </a:t>
            </a:r>
            <a:r>
              <a:rPr lang="en-GB" i="1" dirty="0">
                <a:latin typeface="Arial" panose="020B0604020202020204" pitchFamily="34" charset="0"/>
                <a:cs typeface="Arial" panose="020B0604020202020204" pitchFamily="34" charset="0"/>
              </a:rPr>
              <a:t>on the autonomy and decision-making of frontline police officers within Thames Valley Police</a:t>
            </a:r>
            <a:r>
              <a:rPr lang="en-GB" i="1" dirty="0" smtClean="0">
                <a:latin typeface="Arial" panose="020B0604020202020204" pitchFamily="34" charset="0"/>
                <a:cs typeface="Arial" panose="020B0604020202020204" pitchFamily="34" charset="0"/>
              </a:rPr>
              <a:t>?</a:t>
            </a:r>
          </a:p>
          <a:p>
            <a:pPr algn="l"/>
            <a:endParaRPr lang="en-GB" i="1" dirty="0" smtClean="0">
              <a:latin typeface="Arial" panose="020B0604020202020204" pitchFamily="34" charset="0"/>
              <a:cs typeface="Arial" panose="020B0604020202020204" pitchFamily="34" charset="0"/>
            </a:endParaRPr>
          </a:p>
          <a:p>
            <a:pPr algn="l"/>
            <a:r>
              <a:rPr lang="en-GB" i="1" dirty="0">
                <a:latin typeface="Arial" panose="020B0604020202020204" pitchFamily="34" charset="0"/>
                <a:cs typeface="Arial" panose="020B0604020202020204" pitchFamily="34" charset="0"/>
              </a:rPr>
              <a:t>What impact has organisational risk aversion had on decision-making within leadership roles in Thames Valley Police?</a:t>
            </a:r>
            <a:endParaRPr lang="en-GB" i="1" dirty="0" smtClean="0">
              <a:latin typeface="Arial" panose="020B0604020202020204" pitchFamily="34" charset="0"/>
              <a:cs typeface="Arial" panose="020B0604020202020204" pitchFamily="34" charset="0"/>
            </a:endParaRPr>
          </a:p>
          <a:p>
            <a:pPr algn="l"/>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4202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1000"/>
                                        <p:tgtEl>
                                          <p:spTgt spid="2"/>
                                        </p:tgtEl>
                                      </p:cBhvr>
                                    </p:animEffect>
                                    <p:anim calcmode="lin" valueType="num">
                                      <p:cBhvr>
                                        <p:cTn id="32" dur="1000" fill="hold"/>
                                        <p:tgtEl>
                                          <p:spTgt spid="2"/>
                                        </p:tgtEl>
                                        <p:attrNameLst>
                                          <p:attrName>ppt_x</p:attrName>
                                        </p:attrNameLst>
                                      </p:cBhvr>
                                      <p:tavLst>
                                        <p:tav tm="0">
                                          <p:val>
                                            <p:strVal val="#ppt_x"/>
                                          </p:val>
                                        </p:tav>
                                        <p:tav tm="100000">
                                          <p:val>
                                            <p:strVal val="#ppt_x"/>
                                          </p:val>
                                        </p:tav>
                                      </p:tavLst>
                                    </p:anim>
                                    <p:anim calcmode="lin" valueType="num">
                                      <p:cBhvr>
                                        <p:cTn id="3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831235" y="590937"/>
            <a:ext cx="9055965" cy="1915387"/>
          </a:xfrm>
        </p:spPr>
        <p:txBody>
          <a:bodyPr>
            <a:normAutofit/>
          </a:bodyPr>
          <a:lstStyle/>
          <a:p>
            <a:pPr algn="l"/>
            <a:r>
              <a:rPr lang="en-GB" b="1" dirty="0" smtClean="0">
                <a:latin typeface="Arial" panose="020B0604020202020204" pitchFamily="34" charset="0"/>
                <a:cs typeface="Arial" panose="020B0604020202020204" pitchFamily="34" charset="0"/>
              </a:rPr>
              <a:t>Research Aim</a:t>
            </a:r>
          </a:p>
          <a:p>
            <a:pPr algn="l"/>
            <a:r>
              <a:rPr lang="en-GB" i="1" dirty="0" smtClean="0">
                <a:latin typeface="Arial" panose="020B0604020202020204" pitchFamily="34" charset="0"/>
                <a:cs typeface="Arial" panose="020B0604020202020204" pitchFamily="34" charset="0"/>
              </a:rPr>
              <a:t>The aim of this research is to…</a:t>
            </a:r>
          </a:p>
          <a:p>
            <a:pPr algn="l"/>
            <a:r>
              <a:rPr lang="en-GB" dirty="0" smtClean="0">
                <a:latin typeface="Arial" panose="020B0604020202020204" pitchFamily="34" charset="0"/>
                <a:cs typeface="Arial" panose="020B0604020202020204" pitchFamily="34" charset="0"/>
              </a:rPr>
              <a:t>Determine the correlation between leadership styles and organisational risk aversion within Thames Valley Police.</a:t>
            </a:r>
            <a:endParaRPr lang="en-GB" dirty="0" smtClean="0">
              <a:latin typeface="Arial" panose="020B0604020202020204" pitchFamily="34" charset="0"/>
              <a:cs typeface="Arial" panose="020B0604020202020204" pitchFamily="34" charset="0"/>
            </a:endParaRPr>
          </a:p>
          <a:p>
            <a:pPr algn="l"/>
            <a:endParaRPr lang="en-GB" dirty="0">
              <a:latin typeface="Arial" panose="020B0604020202020204" pitchFamily="34" charset="0"/>
              <a:cs typeface="Arial" panose="020B0604020202020204" pitchFamily="34" charset="0"/>
            </a:endParaRPr>
          </a:p>
          <a:p>
            <a:pPr algn="l"/>
            <a:endParaRPr lang="en-GB" dirty="0">
              <a:latin typeface="Arial" panose="020B0604020202020204" pitchFamily="34" charset="0"/>
              <a:cs typeface="Arial" panose="020B0604020202020204" pitchFamily="34" charset="0"/>
            </a:endParaRPr>
          </a:p>
        </p:txBody>
      </p:sp>
      <p:grpSp>
        <p:nvGrpSpPr>
          <p:cNvPr id="5" name="Google Shape;983;p52"/>
          <p:cNvGrpSpPr/>
          <p:nvPr/>
        </p:nvGrpSpPr>
        <p:grpSpPr>
          <a:xfrm flipH="1">
            <a:off x="677559" y="1531620"/>
            <a:ext cx="1606918" cy="3874067"/>
            <a:chOff x="2269575" y="1180525"/>
            <a:chExt cx="1473950" cy="3553500"/>
          </a:xfrm>
        </p:grpSpPr>
        <p:sp>
          <p:nvSpPr>
            <p:cNvPr id="6" name="Google Shape;984;p52"/>
            <p:cNvSpPr/>
            <p:nvPr/>
          </p:nvSpPr>
          <p:spPr>
            <a:xfrm>
              <a:off x="3071875" y="1631475"/>
              <a:ext cx="196900" cy="197475"/>
            </a:xfrm>
            <a:custGeom>
              <a:avLst/>
              <a:gdLst/>
              <a:ahLst/>
              <a:cxnLst/>
              <a:rect l="l" t="t" r="r" b="b"/>
              <a:pathLst>
                <a:path w="7876" h="7899" extrusionOk="0">
                  <a:moveTo>
                    <a:pt x="3949" y="1"/>
                  </a:moveTo>
                  <a:cubicBezTo>
                    <a:pt x="1758" y="1"/>
                    <a:pt x="0" y="1781"/>
                    <a:pt x="0" y="3950"/>
                  </a:cubicBezTo>
                  <a:cubicBezTo>
                    <a:pt x="0" y="6118"/>
                    <a:pt x="1758" y="7898"/>
                    <a:pt x="3949" y="7898"/>
                  </a:cubicBezTo>
                  <a:cubicBezTo>
                    <a:pt x="6118" y="7898"/>
                    <a:pt x="7875" y="6118"/>
                    <a:pt x="7875" y="3950"/>
                  </a:cubicBezTo>
                  <a:cubicBezTo>
                    <a:pt x="7875" y="1781"/>
                    <a:pt x="6118" y="1"/>
                    <a:pt x="39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985;p52"/>
            <p:cNvSpPr/>
            <p:nvPr/>
          </p:nvSpPr>
          <p:spPr>
            <a:xfrm>
              <a:off x="2836200" y="1616650"/>
              <a:ext cx="19425" cy="20000"/>
            </a:xfrm>
            <a:custGeom>
              <a:avLst/>
              <a:gdLst/>
              <a:ahLst/>
              <a:cxnLst/>
              <a:rect l="l" t="t" r="r" b="b"/>
              <a:pathLst>
                <a:path w="777" h="800" extrusionOk="0">
                  <a:moveTo>
                    <a:pt x="389" y="0"/>
                  </a:moveTo>
                  <a:cubicBezTo>
                    <a:pt x="160" y="0"/>
                    <a:pt x="1" y="183"/>
                    <a:pt x="1" y="389"/>
                  </a:cubicBezTo>
                  <a:cubicBezTo>
                    <a:pt x="1" y="617"/>
                    <a:pt x="160" y="799"/>
                    <a:pt x="389" y="799"/>
                  </a:cubicBezTo>
                  <a:cubicBezTo>
                    <a:pt x="594" y="799"/>
                    <a:pt x="777" y="617"/>
                    <a:pt x="777" y="389"/>
                  </a:cubicBezTo>
                  <a:cubicBezTo>
                    <a:pt x="777" y="183"/>
                    <a:pt x="594" y="0"/>
                    <a:pt x="3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986;p52"/>
            <p:cNvSpPr/>
            <p:nvPr/>
          </p:nvSpPr>
          <p:spPr>
            <a:xfrm>
              <a:off x="2739775" y="1281050"/>
              <a:ext cx="535850" cy="397825"/>
            </a:xfrm>
            <a:custGeom>
              <a:avLst/>
              <a:gdLst/>
              <a:ahLst/>
              <a:cxnLst/>
              <a:rect l="l" t="t" r="r" b="b"/>
              <a:pathLst>
                <a:path w="21434" h="15913" extrusionOk="0">
                  <a:moveTo>
                    <a:pt x="11644" y="1"/>
                  </a:moveTo>
                  <a:cubicBezTo>
                    <a:pt x="10844" y="1"/>
                    <a:pt x="9970" y="166"/>
                    <a:pt x="9016" y="551"/>
                  </a:cubicBezTo>
                  <a:cubicBezTo>
                    <a:pt x="0" y="4157"/>
                    <a:pt x="4177" y="10663"/>
                    <a:pt x="4177" y="10663"/>
                  </a:cubicBezTo>
                  <a:lnTo>
                    <a:pt x="7076" y="8426"/>
                  </a:lnTo>
                  <a:cubicBezTo>
                    <a:pt x="7313" y="7479"/>
                    <a:pt x="7669" y="7154"/>
                    <a:pt x="8046" y="7154"/>
                  </a:cubicBezTo>
                  <a:cubicBezTo>
                    <a:pt x="8869" y="7154"/>
                    <a:pt x="9792" y="8700"/>
                    <a:pt x="9792" y="8700"/>
                  </a:cubicBezTo>
                  <a:lnTo>
                    <a:pt x="14266" y="15912"/>
                  </a:lnTo>
                  <a:cubicBezTo>
                    <a:pt x="21433" y="14132"/>
                    <a:pt x="21159" y="8722"/>
                    <a:pt x="18922" y="5687"/>
                  </a:cubicBezTo>
                  <a:cubicBezTo>
                    <a:pt x="17836" y="4220"/>
                    <a:pt x="15685" y="1"/>
                    <a:pt x="116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987;p52"/>
            <p:cNvSpPr/>
            <p:nvPr/>
          </p:nvSpPr>
          <p:spPr>
            <a:xfrm>
              <a:off x="2960600" y="1624075"/>
              <a:ext cx="132400" cy="256225"/>
            </a:xfrm>
            <a:custGeom>
              <a:avLst/>
              <a:gdLst/>
              <a:ahLst/>
              <a:cxnLst/>
              <a:rect l="l" t="t" r="r" b="b"/>
              <a:pathLst>
                <a:path w="5296" h="10249" extrusionOk="0">
                  <a:moveTo>
                    <a:pt x="4269" y="0"/>
                  </a:moveTo>
                  <a:lnTo>
                    <a:pt x="320" y="1187"/>
                  </a:lnTo>
                  <a:lnTo>
                    <a:pt x="1" y="9632"/>
                  </a:lnTo>
                  <a:lnTo>
                    <a:pt x="5296" y="10249"/>
                  </a:lnTo>
                  <a:lnTo>
                    <a:pt x="4269" y="0"/>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988;p52"/>
            <p:cNvSpPr/>
            <p:nvPr/>
          </p:nvSpPr>
          <p:spPr>
            <a:xfrm>
              <a:off x="2963450" y="1673150"/>
              <a:ext cx="109600" cy="128975"/>
            </a:xfrm>
            <a:custGeom>
              <a:avLst/>
              <a:gdLst/>
              <a:ahLst/>
              <a:cxnLst/>
              <a:rect l="l" t="t" r="r" b="b"/>
              <a:pathLst>
                <a:path w="4384" h="5159" extrusionOk="0">
                  <a:moveTo>
                    <a:pt x="183" y="0"/>
                  </a:moveTo>
                  <a:lnTo>
                    <a:pt x="1" y="5159"/>
                  </a:lnTo>
                  <a:lnTo>
                    <a:pt x="4383" y="1073"/>
                  </a:lnTo>
                  <a:lnTo>
                    <a:pt x="183"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989;p52"/>
            <p:cNvSpPr/>
            <p:nvPr/>
          </p:nvSpPr>
          <p:spPr>
            <a:xfrm>
              <a:off x="2787125" y="1525225"/>
              <a:ext cx="124900" cy="112200"/>
            </a:xfrm>
            <a:custGeom>
              <a:avLst/>
              <a:gdLst/>
              <a:ahLst/>
              <a:cxnLst/>
              <a:rect l="l" t="t" r="r" b="b"/>
              <a:pathLst>
                <a:path w="4996" h="4488" extrusionOk="0">
                  <a:moveTo>
                    <a:pt x="2605" y="0"/>
                  </a:moveTo>
                  <a:cubicBezTo>
                    <a:pt x="2400" y="0"/>
                    <a:pt x="2179" y="51"/>
                    <a:pt x="1941" y="165"/>
                  </a:cubicBezTo>
                  <a:cubicBezTo>
                    <a:pt x="1" y="1078"/>
                    <a:pt x="1918" y="4228"/>
                    <a:pt x="3904" y="4479"/>
                  </a:cubicBezTo>
                  <a:cubicBezTo>
                    <a:pt x="3948" y="4484"/>
                    <a:pt x="3992" y="4487"/>
                    <a:pt x="4035" y="4487"/>
                  </a:cubicBezTo>
                  <a:cubicBezTo>
                    <a:pt x="4552" y="4487"/>
                    <a:pt x="4996" y="4123"/>
                    <a:pt x="4954" y="3680"/>
                  </a:cubicBezTo>
                  <a:cubicBezTo>
                    <a:pt x="4885" y="2927"/>
                    <a:pt x="4680" y="2174"/>
                    <a:pt x="4315" y="1489"/>
                  </a:cubicBezTo>
                  <a:cubicBezTo>
                    <a:pt x="3935" y="730"/>
                    <a:pt x="3384" y="0"/>
                    <a:pt x="2605" y="0"/>
                  </a:cubicBezTo>
                  <a:close/>
                </a:path>
              </a:pathLst>
            </a:custGeom>
            <a:solidFill>
              <a:srgbClr val="EF8A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990;p52"/>
            <p:cNvSpPr/>
            <p:nvPr/>
          </p:nvSpPr>
          <p:spPr>
            <a:xfrm>
              <a:off x="2832200" y="1319000"/>
              <a:ext cx="408600" cy="420875"/>
            </a:xfrm>
            <a:custGeom>
              <a:avLst/>
              <a:gdLst/>
              <a:ahLst/>
              <a:cxnLst/>
              <a:rect l="l" t="t" r="r" b="b"/>
              <a:pathLst>
                <a:path w="16344" h="16835" extrusionOk="0">
                  <a:moveTo>
                    <a:pt x="6932" y="0"/>
                  </a:moveTo>
                  <a:cubicBezTo>
                    <a:pt x="5487" y="0"/>
                    <a:pt x="966" y="386"/>
                    <a:pt x="526" y="5173"/>
                  </a:cubicBezTo>
                  <a:cubicBezTo>
                    <a:pt x="1" y="10879"/>
                    <a:pt x="571" y="14988"/>
                    <a:pt x="3379" y="16289"/>
                  </a:cubicBezTo>
                  <a:cubicBezTo>
                    <a:pt x="4147" y="16645"/>
                    <a:pt x="4991" y="16835"/>
                    <a:pt x="5843" y="16835"/>
                  </a:cubicBezTo>
                  <a:cubicBezTo>
                    <a:pt x="7396" y="16835"/>
                    <a:pt x="8981" y="16205"/>
                    <a:pt x="10204" y="14805"/>
                  </a:cubicBezTo>
                  <a:cubicBezTo>
                    <a:pt x="10957" y="13938"/>
                    <a:pt x="11482" y="12454"/>
                    <a:pt x="11733" y="11359"/>
                  </a:cubicBezTo>
                  <a:lnTo>
                    <a:pt x="12486" y="8962"/>
                  </a:lnTo>
                  <a:cubicBezTo>
                    <a:pt x="12486" y="8962"/>
                    <a:pt x="16344" y="928"/>
                    <a:pt x="7373" y="15"/>
                  </a:cubicBezTo>
                  <a:cubicBezTo>
                    <a:pt x="7373" y="15"/>
                    <a:pt x="7209" y="0"/>
                    <a:pt x="6932" y="0"/>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991;p52"/>
            <p:cNvSpPr/>
            <p:nvPr/>
          </p:nvSpPr>
          <p:spPr>
            <a:xfrm>
              <a:off x="3089000" y="1376975"/>
              <a:ext cx="119850" cy="218575"/>
            </a:xfrm>
            <a:custGeom>
              <a:avLst/>
              <a:gdLst/>
              <a:ahLst/>
              <a:cxnLst/>
              <a:rect l="l" t="t" r="r" b="b"/>
              <a:pathLst>
                <a:path w="4794" h="8743" extrusionOk="0">
                  <a:moveTo>
                    <a:pt x="548" y="1"/>
                  </a:moveTo>
                  <a:lnTo>
                    <a:pt x="548" y="1"/>
                  </a:lnTo>
                  <a:cubicBezTo>
                    <a:pt x="548" y="1"/>
                    <a:pt x="0" y="5684"/>
                    <a:pt x="1119" y="8743"/>
                  </a:cubicBezTo>
                  <a:lnTo>
                    <a:pt x="4794" y="5296"/>
                  </a:lnTo>
                  <a:lnTo>
                    <a:pt x="3607" y="1370"/>
                  </a:lnTo>
                  <a:lnTo>
                    <a:pt x="54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992;p52"/>
            <p:cNvSpPr/>
            <p:nvPr/>
          </p:nvSpPr>
          <p:spPr>
            <a:xfrm>
              <a:off x="3105625" y="1534075"/>
              <a:ext cx="123775" cy="113950"/>
            </a:xfrm>
            <a:custGeom>
              <a:avLst/>
              <a:gdLst/>
              <a:ahLst/>
              <a:cxnLst/>
              <a:rect l="l" t="t" r="r" b="b"/>
              <a:pathLst>
                <a:path w="4951" h="4558" extrusionOk="0">
                  <a:moveTo>
                    <a:pt x="2122" y="1"/>
                  </a:moveTo>
                  <a:cubicBezTo>
                    <a:pt x="1347" y="1"/>
                    <a:pt x="879" y="612"/>
                    <a:pt x="522" y="1432"/>
                  </a:cubicBezTo>
                  <a:cubicBezTo>
                    <a:pt x="203" y="2185"/>
                    <a:pt x="43" y="2961"/>
                    <a:pt x="20" y="3783"/>
                  </a:cubicBezTo>
                  <a:cubicBezTo>
                    <a:pt x="0" y="4222"/>
                    <a:pt x="452" y="4557"/>
                    <a:pt x="979" y="4557"/>
                  </a:cubicBezTo>
                  <a:cubicBezTo>
                    <a:pt x="1054" y="4557"/>
                    <a:pt x="1130" y="4550"/>
                    <a:pt x="1207" y="4536"/>
                  </a:cubicBezTo>
                  <a:cubicBezTo>
                    <a:pt x="3261" y="4125"/>
                    <a:pt x="4950" y="952"/>
                    <a:pt x="2850" y="154"/>
                  </a:cubicBezTo>
                  <a:cubicBezTo>
                    <a:pt x="2580" y="49"/>
                    <a:pt x="2339" y="1"/>
                    <a:pt x="2122" y="1"/>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993;p52"/>
            <p:cNvSpPr/>
            <p:nvPr/>
          </p:nvSpPr>
          <p:spPr>
            <a:xfrm>
              <a:off x="3129500" y="1632625"/>
              <a:ext cx="20000" cy="20000"/>
            </a:xfrm>
            <a:custGeom>
              <a:avLst/>
              <a:gdLst/>
              <a:ahLst/>
              <a:cxnLst/>
              <a:rect l="l" t="t" r="r" b="b"/>
              <a:pathLst>
                <a:path w="800" h="800" extrusionOk="0">
                  <a:moveTo>
                    <a:pt x="389" y="1"/>
                  </a:moveTo>
                  <a:cubicBezTo>
                    <a:pt x="183" y="1"/>
                    <a:pt x="1" y="183"/>
                    <a:pt x="1" y="389"/>
                  </a:cubicBezTo>
                  <a:cubicBezTo>
                    <a:pt x="1" y="617"/>
                    <a:pt x="183" y="799"/>
                    <a:pt x="389" y="799"/>
                  </a:cubicBezTo>
                  <a:cubicBezTo>
                    <a:pt x="617" y="799"/>
                    <a:pt x="800" y="617"/>
                    <a:pt x="800" y="389"/>
                  </a:cubicBezTo>
                  <a:cubicBezTo>
                    <a:pt x="800" y="183"/>
                    <a:pt x="617" y="1"/>
                    <a:pt x="38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994;p52"/>
            <p:cNvSpPr/>
            <p:nvPr/>
          </p:nvSpPr>
          <p:spPr>
            <a:xfrm>
              <a:off x="3127225" y="1403225"/>
              <a:ext cx="86200" cy="24000"/>
            </a:xfrm>
            <a:custGeom>
              <a:avLst/>
              <a:gdLst/>
              <a:ahLst/>
              <a:cxnLst/>
              <a:rect l="l" t="t" r="r" b="b"/>
              <a:pathLst>
                <a:path w="3448" h="960" extrusionOk="0">
                  <a:moveTo>
                    <a:pt x="1" y="1"/>
                  </a:moveTo>
                  <a:lnTo>
                    <a:pt x="1302" y="959"/>
                  </a:lnTo>
                  <a:lnTo>
                    <a:pt x="1964" y="823"/>
                  </a:lnTo>
                  <a:lnTo>
                    <a:pt x="3424" y="800"/>
                  </a:lnTo>
                  <a:lnTo>
                    <a:pt x="3447" y="343"/>
                  </a:lnTo>
                  <a:lnTo>
                    <a:pt x="1" y="1"/>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995;p52"/>
            <p:cNvSpPr/>
            <p:nvPr/>
          </p:nvSpPr>
          <p:spPr>
            <a:xfrm>
              <a:off x="2723225" y="1451175"/>
              <a:ext cx="33125" cy="12000"/>
            </a:xfrm>
            <a:custGeom>
              <a:avLst/>
              <a:gdLst/>
              <a:ahLst/>
              <a:cxnLst/>
              <a:rect l="l" t="t" r="r" b="b"/>
              <a:pathLst>
                <a:path w="1325" h="480" extrusionOk="0">
                  <a:moveTo>
                    <a:pt x="1324" y="0"/>
                  </a:moveTo>
                  <a:lnTo>
                    <a:pt x="0" y="23"/>
                  </a:lnTo>
                  <a:lnTo>
                    <a:pt x="228" y="479"/>
                  </a:lnTo>
                  <a:lnTo>
                    <a:pt x="1324"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996;p52"/>
            <p:cNvSpPr/>
            <p:nvPr/>
          </p:nvSpPr>
          <p:spPr>
            <a:xfrm>
              <a:off x="2726650" y="1408950"/>
              <a:ext cx="486200" cy="69150"/>
            </a:xfrm>
            <a:custGeom>
              <a:avLst/>
              <a:gdLst/>
              <a:ahLst/>
              <a:cxnLst/>
              <a:rect l="l" t="t" r="r" b="b"/>
              <a:pathLst>
                <a:path w="19448" h="2766" extrusionOk="0">
                  <a:moveTo>
                    <a:pt x="4588" y="0"/>
                  </a:moveTo>
                  <a:lnTo>
                    <a:pt x="251" y="1872"/>
                  </a:lnTo>
                  <a:cubicBezTo>
                    <a:pt x="0" y="1963"/>
                    <a:pt x="23" y="2237"/>
                    <a:pt x="274" y="2328"/>
                  </a:cubicBezTo>
                  <a:cubicBezTo>
                    <a:pt x="1020" y="2596"/>
                    <a:pt x="2599" y="2765"/>
                    <a:pt x="4894" y="2765"/>
                  </a:cubicBezTo>
                  <a:cubicBezTo>
                    <a:pt x="7303" y="2765"/>
                    <a:pt x="10501" y="2579"/>
                    <a:pt x="14357" y="2123"/>
                  </a:cubicBezTo>
                  <a:lnTo>
                    <a:pt x="19447" y="571"/>
                  </a:lnTo>
                  <a:lnTo>
                    <a:pt x="4588"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997;p52"/>
            <p:cNvSpPr/>
            <p:nvPr/>
          </p:nvSpPr>
          <p:spPr>
            <a:xfrm>
              <a:off x="2720925" y="1411225"/>
              <a:ext cx="492500" cy="53650"/>
            </a:xfrm>
            <a:custGeom>
              <a:avLst/>
              <a:gdLst/>
              <a:ahLst/>
              <a:cxnLst/>
              <a:rect l="l" t="t" r="r" b="b"/>
              <a:pathLst>
                <a:path w="19700" h="2146" extrusionOk="0">
                  <a:moveTo>
                    <a:pt x="4155" y="0"/>
                  </a:moveTo>
                  <a:lnTo>
                    <a:pt x="229" y="1324"/>
                  </a:lnTo>
                  <a:cubicBezTo>
                    <a:pt x="1" y="1393"/>
                    <a:pt x="24" y="1689"/>
                    <a:pt x="275" y="1781"/>
                  </a:cubicBezTo>
                  <a:cubicBezTo>
                    <a:pt x="954" y="2024"/>
                    <a:pt x="2333" y="2146"/>
                    <a:pt x="4312" y="2146"/>
                  </a:cubicBezTo>
                  <a:cubicBezTo>
                    <a:pt x="6786" y="2146"/>
                    <a:pt x="10199" y="1956"/>
                    <a:pt x="14358" y="1575"/>
                  </a:cubicBezTo>
                  <a:lnTo>
                    <a:pt x="19699" y="23"/>
                  </a:lnTo>
                  <a:lnTo>
                    <a:pt x="415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998;p52"/>
            <p:cNvSpPr/>
            <p:nvPr/>
          </p:nvSpPr>
          <p:spPr>
            <a:xfrm>
              <a:off x="2739200" y="1180525"/>
              <a:ext cx="558100" cy="197050"/>
            </a:xfrm>
            <a:custGeom>
              <a:avLst/>
              <a:gdLst/>
              <a:ahLst/>
              <a:cxnLst/>
              <a:rect l="l" t="t" r="r" b="b"/>
              <a:pathLst>
                <a:path w="22324" h="7882" extrusionOk="0">
                  <a:moveTo>
                    <a:pt x="7742" y="0"/>
                  </a:moveTo>
                  <a:cubicBezTo>
                    <a:pt x="7154" y="0"/>
                    <a:pt x="6573" y="186"/>
                    <a:pt x="6072" y="509"/>
                  </a:cubicBezTo>
                  <a:cubicBezTo>
                    <a:pt x="4862" y="1285"/>
                    <a:pt x="3675" y="2312"/>
                    <a:pt x="2237" y="3682"/>
                  </a:cubicBezTo>
                  <a:cubicBezTo>
                    <a:pt x="0" y="5850"/>
                    <a:pt x="3287" y="7882"/>
                    <a:pt x="3287" y="7882"/>
                  </a:cubicBezTo>
                  <a:lnTo>
                    <a:pt x="19128" y="7859"/>
                  </a:lnTo>
                  <a:cubicBezTo>
                    <a:pt x="19128" y="7859"/>
                    <a:pt x="22323" y="6261"/>
                    <a:pt x="20840" y="4230"/>
                  </a:cubicBezTo>
                  <a:cubicBezTo>
                    <a:pt x="19037" y="1833"/>
                    <a:pt x="13901" y="1628"/>
                    <a:pt x="8469" y="98"/>
                  </a:cubicBezTo>
                  <a:cubicBezTo>
                    <a:pt x="8229" y="32"/>
                    <a:pt x="7985" y="0"/>
                    <a:pt x="77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999;p52"/>
            <p:cNvSpPr/>
            <p:nvPr/>
          </p:nvSpPr>
          <p:spPr>
            <a:xfrm>
              <a:off x="2821375" y="1358200"/>
              <a:ext cx="393750" cy="53625"/>
            </a:xfrm>
            <a:custGeom>
              <a:avLst/>
              <a:gdLst/>
              <a:ahLst/>
              <a:cxnLst/>
              <a:rect l="l" t="t" r="r" b="b"/>
              <a:pathLst>
                <a:path w="15750" h="2145" extrusionOk="0">
                  <a:moveTo>
                    <a:pt x="7588" y="1"/>
                  </a:moveTo>
                  <a:cubicBezTo>
                    <a:pt x="5302" y="1"/>
                    <a:pt x="2699" y="173"/>
                    <a:pt x="0" y="683"/>
                  </a:cubicBezTo>
                  <a:lnTo>
                    <a:pt x="137" y="2121"/>
                  </a:lnTo>
                  <a:lnTo>
                    <a:pt x="15681" y="2144"/>
                  </a:lnTo>
                  <a:lnTo>
                    <a:pt x="15750" y="752"/>
                  </a:lnTo>
                  <a:cubicBezTo>
                    <a:pt x="15750" y="752"/>
                    <a:pt x="12359" y="1"/>
                    <a:pt x="7588" y="1"/>
                  </a:cubicBezTo>
                  <a:close/>
                </a:path>
              </a:pathLst>
            </a:custGeom>
            <a:solidFill>
              <a:srgbClr val="3E65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000;p52"/>
            <p:cNvSpPr/>
            <p:nvPr/>
          </p:nvSpPr>
          <p:spPr>
            <a:xfrm>
              <a:off x="2873875" y="1236050"/>
              <a:ext cx="106725" cy="99875"/>
            </a:xfrm>
            <a:custGeom>
              <a:avLst/>
              <a:gdLst/>
              <a:ahLst/>
              <a:cxnLst/>
              <a:rect l="l" t="t" r="r" b="b"/>
              <a:pathLst>
                <a:path w="4269" h="3995" extrusionOk="0">
                  <a:moveTo>
                    <a:pt x="3492" y="0"/>
                  </a:moveTo>
                  <a:lnTo>
                    <a:pt x="3492" y="0"/>
                  </a:lnTo>
                  <a:cubicBezTo>
                    <a:pt x="3265" y="577"/>
                    <a:pt x="2997" y="763"/>
                    <a:pt x="2745" y="763"/>
                  </a:cubicBezTo>
                  <a:cubicBezTo>
                    <a:pt x="2290" y="763"/>
                    <a:pt x="1886" y="152"/>
                    <a:pt x="1872" y="137"/>
                  </a:cubicBezTo>
                  <a:cubicBezTo>
                    <a:pt x="1856" y="153"/>
                    <a:pt x="1510" y="904"/>
                    <a:pt x="1008" y="904"/>
                  </a:cubicBezTo>
                  <a:cubicBezTo>
                    <a:pt x="776" y="904"/>
                    <a:pt x="510" y="743"/>
                    <a:pt x="228" y="274"/>
                  </a:cubicBezTo>
                  <a:lnTo>
                    <a:pt x="228" y="274"/>
                  </a:lnTo>
                  <a:cubicBezTo>
                    <a:pt x="228" y="274"/>
                    <a:pt x="0" y="3652"/>
                    <a:pt x="2168" y="3994"/>
                  </a:cubicBezTo>
                  <a:cubicBezTo>
                    <a:pt x="4268" y="3310"/>
                    <a:pt x="3492" y="0"/>
                    <a:pt x="34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001;p52"/>
            <p:cNvSpPr/>
            <p:nvPr/>
          </p:nvSpPr>
          <p:spPr>
            <a:xfrm>
              <a:off x="2574275" y="4517175"/>
              <a:ext cx="537575" cy="167225"/>
            </a:xfrm>
            <a:custGeom>
              <a:avLst/>
              <a:gdLst/>
              <a:ahLst/>
              <a:cxnLst/>
              <a:rect l="l" t="t" r="r" b="b"/>
              <a:pathLst>
                <a:path w="21503" h="6689" extrusionOk="0">
                  <a:moveTo>
                    <a:pt x="12737" y="0"/>
                  </a:moveTo>
                  <a:lnTo>
                    <a:pt x="9998" y="2237"/>
                  </a:lnTo>
                  <a:cubicBezTo>
                    <a:pt x="1" y="2899"/>
                    <a:pt x="1393" y="6688"/>
                    <a:pt x="1393" y="6688"/>
                  </a:cubicBezTo>
                  <a:lnTo>
                    <a:pt x="21502" y="6688"/>
                  </a:lnTo>
                  <a:lnTo>
                    <a:pt x="2095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002;p52"/>
            <p:cNvSpPr/>
            <p:nvPr/>
          </p:nvSpPr>
          <p:spPr>
            <a:xfrm>
              <a:off x="2966300" y="4684375"/>
              <a:ext cx="145550" cy="49650"/>
            </a:xfrm>
            <a:custGeom>
              <a:avLst/>
              <a:gdLst/>
              <a:ahLst/>
              <a:cxnLst/>
              <a:rect l="l" t="t" r="r" b="b"/>
              <a:pathLst>
                <a:path w="5822" h="1986" extrusionOk="0">
                  <a:moveTo>
                    <a:pt x="1" y="0"/>
                  </a:moveTo>
                  <a:lnTo>
                    <a:pt x="1" y="1986"/>
                  </a:lnTo>
                  <a:lnTo>
                    <a:pt x="5821" y="1986"/>
                  </a:lnTo>
                  <a:lnTo>
                    <a:pt x="5821"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003;p52"/>
            <p:cNvSpPr/>
            <p:nvPr/>
          </p:nvSpPr>
          <p:spPr>
            <a:xfrm>
              <a:off x="2609100" y="4684375"/>
              <a:ext cx="344675" cy="49650"/>
            </a:xfrm>
            <a:custGeom>
              <a:avLst/>
              <a:gdLst/>
              <a:ahLst/>
              <a:cxnLst/>
              <a:rect l="l" t="t" r="r" b="b"/>
              <a:pathLst>
                <a:path w="13787" h="1986" extrusionOk="0">
                  <a:moveTo>
                    <a:pt x="0" y="0"/>
                  </a:moveTo>
                  <a:lnTo>
                    <a:pt x="0" y="1986"/>
                  </a:lnTo>
                  <a:lnTo>
                    <a:pt x="12782" y="1986"/>
                  </a:lnTo>
                  <a:lnTo>
                    <a:pt x="1378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004;p52"/>
            <p:cNvSpPr/>
            <p:nvPr/>
          </p:nvSpPr>
          <p:spPr>
            <a:xfrm>
              <a:off x="2607375" y="4684375"/>
              <a:ext cx="504475" cy="25125"/>
            </a:xfrm>
            <a:custGeom>
              <a:avLst/>
              <a:gdLst/>
              <a:ahLst/>
              <a:cxnLst/>
              <a:rect l="l" t="t" r="r" b="b"/>
              <a:pathLst>
                <a:path w="20179" h="1005" extrusionOk="0">
                  <a:moveTo>
                    <a:pt x="1" y="0"/>
                  </a:moveTo>
                  <a:lnTo>
                    <a:pt x="1" y="1004"/>
                  </a:lnTo>
                  <a:lnTo>
                    <a:pt x="20178" y="1004"/>
                  </a:lnTo>
                  <a:lnTo>
                    <a:pt x="2017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005;p52"/>
            <p:cNvSpPr/>
            <p:nvPr/>
          </p:nvSpPr>
          <p:spPr>
            <a:xfrm>
              <a:off x="2881275" y="4332275"/>
              <a:ext cx="216875" cy="184925"/>
            </a:xfrm>
            <a:custGeom>
              <a:avLst/>
              <a:gdLst/>
              <a:ahLst/>
              <a:cxnLst/>
              <a:rect l="l" t="t" r="r" b="b"/>
              <a:pathLst>
                <a:path w="8675" h="7397" extrusionOk="0">
                  <a:moveTo>
                    <a:pt x="1" y="1"/>
                  </a:moveTo>
                  <a:lnTo>
                    <a:pt x="457" y="7396"/>
                  </a:lnTo>
                  <a:lnTo>
                    <a:pt x="8674" y="7396"/>
                  </a:lnTo>
                  <a:lnTo>
                    <a:pt x="840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006;p52"/>
            <p:cNvSpPr/>
            <p:nvPr/>
          </p:nvSpPr>
          <p:spPr>
            <a:xfrm>
              <a:off x="2819650" y="2611750"/>
              <a:ext cx="370950" cy="1824425"/>
            </a:xfrm>
            <a:custGeom>
              <a:avLst/>
              <a:gdLst/>
              <a:ahLst/>
              <a:cxnLst/>
              <a:rect l="l" t="t" r="r" b="b"/>
              <a:pathLst>
                <a:path w="14838" h="72977" extrusionOk="0">
                  <a:moveTo>
                    <a:pt x="3634" y="0"/>
                  </a:moveTo>
                  <a:cubicBezTo>
                    <a:pt x="2302" y="0"/>
                    <a:pt x="1359" y="298"/>
                    <a:pt x="1302" y="1122"/>
                  </a:cubicBezTo>
                  <a:cubicBezTo>
                    <a:pt x="1" y="19770"/>
                    <a:pt x="1142" y="72976"/>
                    <a:pt x="1142" y="72976"/>
                  </a:cubicBezTo>
                  <a:lnTo>
                    <a:pt x="14837" y="72976"/>
                  </a:lnTo>
                  <a:lnTo>
                    <a:pt x="13194" y="2012"/>
                  </a:lnTo>
                  <a:cubicBezTo>
                    <a:pt x="13194" y="2012"/>
                    <a:pt x="7098" y="0"/>
                    <a:pt x="36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007;p52"/>
            <p:cNvSpPr/>
            <p:nvPr/>
          </p:nvSpPr>
          <p:spPr>
            <a:xfrm>
              <a:off x="2761450" y="4517175"/>
              <a:ext cx="537550" cy="167225"/>
            </a:xfrm>
            <a:custGeom>
              <a:avLst/>
              <a:gdLst/>
              <a:ahLst/>
              <a:cxnLst/>
              <a:rect l="l" t="t" r="r" b="b"/>
              <a:pathLst>
                <a:path w="21502" h="6689" extrusionOk="0">
                  <a:moveTo>
                    <a:pt x="12737" y="0"/>
                  </a:moveTo>
                  <a:lnTo>
                    <a:pt x="9998" y="2237"/>
                  </a:lnTo>
                  <a:cubicBezTo>
                    <a:pt x="1" y="2899"/>
                    <a:pt x="1393" y="6688"/>
                    <a:pt x="1393" y="6688"/>
                  </a:cubicBezTo>
                  <a:lnTo>
                    <a:pt x="21502" y="6688"/>
                  </a:lnTo>
                  <a:lnTo>
                    <a:pt x="2095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008;p52"/>
            <p:cNvSpPr/>
            <p:nvPr/>
          </p:nvSpPr>
          <p:spPr>
            <a:xfrm>
              <a:off x="3154050" y="4684375"/>
              <a:ext cx="144950" cy="49650"/>
            </a:xfrm>
            <a:custGeom>
              <a:avLst/>
              <a:gdLst/>
              <a:ahLst/>
              <a:cxnLst/>
              <a:rect l="l" t="t" r="r" b="b"/>
              <a:pathLst>
                <a:path w="5798" h="1986" extrusionOk="0">
                  <a:moveTo>
                    <a:pt x="0" y="0"/>
                  </a:moveTo>
                  <a:lnTo>
                    <a:pt x="0" y="1986"/>
                  </a:lnTo>
                  <a:lnTo>
                    <a:pt x="5798" y="1986"/>
                  </a:lnTo>
                  <a:lnTo>
                    <a:pt x="579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009;p52"/>
            <p:cNvSpPr/>
            <p:nvPr/>
          </p:nvSpPr>
          <p:spPr>
            <a:xfrm>
              <a:off x="2796250" y="4684375"/>
              <a:ext cx="344700" cy="49650"/>
            </a:xfrm>
            <a:custGeom>
              <a:avLst/>
              <a:gdLst/>
              <a:ahLst/>
              <a:cxnLst/>
              <a:rect l="l" t="t" r="r" b="b"/>
              <a:pathLst>
                <a:path w="13788" h="1986" extrusionOk="0">
                  <a:moveTo>
                    <a:pt x="1" y="0"/>
                  </a:moveTo>
                  <a:lnTo>
                    <a:pt x="1" y="1986"/>
                  </a:lnTo>
                  <a:lnTo>
                    <a:pt x="12783" y="1986"/>
                  </a:lnTo>
                  <a:lnTo>
                    <a:pt x="1378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010;p52"/>
            <p:cNvSpPr/>
            <p:nvPr/>
          </p:nvSpPr>
          <p:spPr>
            <a:xfrm>
              <a:off x="2794550" y="4684375"/>
              <a:ext cx="504450" cy="25125"/>
            </a:xfrm>
            <a:custGeom>
              <a:avLst/>
              <a:gdLst/>
              <a:ahLst/>
              <a:cxnLst/>
              <a:rect l="l" t="t" r="r" b="b"/>
              <a:pathLst>
                <a:path w="20178" h="1005" extrusionOk="0">
                  <a:moveTo>
                    <a:pt x="0" y="0"/>
                  </a:moveTo>
                  <a:lnTo>
                    <a:pt x="0" y="1004"/>
                  </a:lnTo>
                  <a:lnTo>
                    <a:pt x="20178" y="1004"/>
                  </a:lnTo>
                  <a:lnTo>
                    <a:pt x="2017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011;p52"/>
            <p:cNvSpPr/>
            <p:nvPr/>
          </p:nvSpPr>
          <p:spPr>
            <a:xfrm>
              <a:off x="3068450" y="4332275"/>
              <a:ext cx="216875" cy="184925"/>
            </a:xfrm>
            <a:custGeom>
              <a:avLst/>
              <a:gdLst/>
              <a:ahLst/>
              <a:cxnLst/>
              <a:rect l="l" t="t" r="r" b="b"/>
              <a:pathLst>
                <a:path w="8675" h="7397" extrusionOk="0">
                  <a:moveTo>
                    <a:pt x="1" y="1"/>
                  </a:moveTo>
                  <a:lnTo>
                    <a:pt x="457" y="7396"/>
                  </a:lnTo>
                  <a:lnTo>
                    <a:pt x="8674" y="7396"/>
                  </a:lnTo>
                  <a:lnTo>
                    <a:pt x="840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012;p52"/>
            <p:cNvSpPr/>
            <p:nvPr/>
          </p:nvSpPr>
          <p:spPr>
            <a:xfrm>
              <a:off x="2989125" y="2607275"/>
              <a:ext cx="372075" cy="1855700"/>
            </a:xfrm>
            <a:custGeom>
              <a:avLst/>
              <a:gdLst/>
              <a:ahLst/>
              <a:cxnLst/>
              <a:rect l="l" t="t" r="r" b="b"/>
              <a:pathLst>
                <a:path w="14883" h="74228" extrusionOk="0">
                  <a:moveTo>
                    <a:pt x="9131" y="0"/>
                  </a:moveTo>
                  <a:lnTo>
                    <a:pt x="1" y="2100"/>
                  </a:lnTo>
                  <a:lnTo>
                    <a:pt x="2009" y="74228"/>
                  </a:lnTo>
                  <a:lnTo>
                    <a:pt x="13764" y="74068"/>
                  </a:lnTo>
                  <a:lnTo>
                    <a:pt x="14244" y="14768"/>
                  </a:lnTo>
                  <a:cubicBezTo>
                    <a:pt x="14883" y="5204"/>
                    <a:pt x="9131" y="0"/>
                    <a:pt x="91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013;p52"/>
            <p:cNvSpPr/>
            <p:nvPr/>
          </p:nvSpPr>
          <p:spPr>
            <a:xfrm>
              <a:off x="2930350" y="2881175"/>
              <a:ext cx="109025" cy="1581800"/>
            </a:xfrm>
            <a:custGeom>
              <a:avLst/>
              <a:gdLst/>
              <a:ahLst/>
              <a:cxnLst/>
              <a:rect l="l" t="t" r="r" b="b"/>
              <a:pathLst>
                <a:path w="4361" h="63272" fill="none" extrusionOk="0">
                  <a:moveTo>
                    <a:pt x="4360" y="63272"/>
                  </a:moveTo>
                  <a:lnTo>
                    <a:pt x="2785" y="1940"/>
                  </a:lnTo>
                  <a:lnTo>
                    <a:pt x="1" y="0"/>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014;p52"/>
            <p:cNvSpPr/>
            <p:nvPr/>
          </p:nvSpPr>
          <p:spPr>
            <a:xfrm>
              <a:off x="2269575" y="1831225"/>
              <a:ext cx="627700" cy="243350"/>
            </a:xfrm>
            <a:custGeom>
              <a:avLst/>
              <a:gdLst/>
              <a:ahLst/>
              <a:cxnLst/>
              <a:rect l="l" t="t" r="r" b="b"/>
              <a:pathLst>
                <a:path w="25108" h="9734" extrusionOk="0">
                  <a:moveTo>
                    <a:pt x="3198" y="0"/>
                  </a:moveTo>
                  <a:cubicBezTo>
                    <a:pt x="1724" y="0"/>
                    <a:pt x="426" y="882"/>
                    <a:pt x="206" y="2442"/>
                  </a:cubicBezTo>
                  <a:cubicBezTo>
                    <a:pt x="0" y="3994"/>
                    <a:pt x="890" y="5478"/>
                    <a:pt x="2374" y="5957"/>
                  </a:cubicBezTo>
                  <a:lnTo>
                    <a:pt x="19858" y="9495"/>
                  </a:lnTo>
                  <a:cubicBezTo>
                    <a:pt x="20329" y="9656"/>
                    <a:pt x="20809" y="9734"/>
                    <a:pt x="21275" y="9734"/>
                  </a:cubicBezTo>
                  <a:cubicBezTo>
                    <a:pt x="22861" y="9734"/>
                    <a:pt x="24286" y="8826"/>
                    <a:pt x="24674" y="7167"/>
                  </a:cubicBezTo>
                  <a:cubicBezTo>
                    <a:pt x="25108" y="5250"/>
                    <a:pt x="23967" y="3332"/>
                    <a:pt x="22072" y="2784"/>
                  </a:cubicBezTo>
                  <a:lnTo>
                    <a:pt x="4291" y="160"/>
                  </a:lnTo>
                  <a:cubicBezTo>
                    <a:pt x="3925" y="52"/>
                    <a:pt x="3556" y="0"/>
                    <a:pt x="3198" y="0"/>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015;p52"/>
            <p:cNvSpPr/>
            <p:nvPr/>
          </p:nvSpPr>
          <p:spPr>
            <a:xfrm>
              <a:off x="2665025" y="1874000"/>
              <a:ext cx="443975" cy="284775"/>
            </a:xfrm>
            <a:custGeom>
              <a:avLst/>
              <a:gdLst/>
              <a:ahLst/>
              <a:cxnLst/>
              <a:rect l="l" t="t" r="r" b="b"/>
              <a:pathLst>
                <a:path w="17759" h="11391" extrusionOk="0">
                  <a:moveTo>
                    <a:pt x="320" y="1"/>
                  </a:moveTo>
                  <a:lnTo>
                    <a:pt x="0" y="9291"/>
                  </a:lnTo>
                  <a:lnTo>
                    <a:pt x="7943" y="11390"/>
                  </a:lnTo>
                  <a:cubicBezTo>
                    <a:pt x="7943" y="11390"/>
                    <a:pt x="17758" y="7008"/>
                    <a:pt x="12645" y="1370"/>
                  </a:cubicBezTo>
                  <a:cubicBezTo>
                    <a:pt x="11869" y="503"/>
                    <a:pt x="8902" y="503"/>
                    <a:pt x="6916" y="25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016;p52"/>
            <p:cNvSpPr/>
            <p:nvPr/>
          </p:nvSpPr>
          <p:spPr>
            <a:xfrm>
              <a:off x="2292950" y="1596675"/>
              <a:ext cx="315600" cy="309300"/>
            </a:xfrm>
            <a:custGeom>
              <a:avLst/>
              <a:gdLst/>
              <a:ahLst/>
              <a:cxnLst/>
              <a:rect l="l" t="t" r="r" b="b"/>
              <a:pathLst>
                <a:path w="12624" h="12372" extrusionOk="0">
                  <a:moveTo>
                    <a:pt x="10090" y="1"/>
                  </a:moveTo>
                  <a:lnTo>
                    <a:pt x="1" y="10295"/>
                  </a:lnTo>
                  <a:lnTo>
                    <a:pt x="5159" y="12372"/>
                  </a:lnTo>
                  <a:lnTo>
                    <a:pt x="12623" y="1142"/>
                  </a:lnTo>
                  <a:lnTo>
                    <a:pt x="10090" y="1"/>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017;p52"/>
            <p:cNvSpPr/>
            <p:nvPr/>
          </p:nvSpPr>
          <p:spPr>
            <a:xfrm>
              <a:off x="2545175" y="1418550"/>
              <a:ext cx="227725" cy="224500"/>
            </a:xfrm>
            <a:custGeom>
              <a:avLst/>
              <a:gdLst/>
              <a:ahLst/>
              <a:cxnLst/>
              <a:rect l="l" t="t" r="r" b="b"/>
              <a:pathLst>
                <a:path w="9109" h="8980" extrusionOk="0">
                  <a:moveTo>
                    <a:pt x="8540" y="1"/>
                  </a:moveTo>
                  <a:cubicBezTo>
                    <a:pt x="8450" y="1"/>
                    <a:pt x="8359" y="32"/>
                    <a:pt x="8286" y="95"/>
                  </a:cubicBezTo>
                  <a:lnTo>
                    <a:pt x="6072" y="1990"/>
                  </a:lnTo>
                  <a:lnTo>
                    <a:pt x="3858" y="2903"/>
                  </a:lnTo>
                  <a:cubicBezTo>
                    <a:pt x="3447" y="3086"/>
                    <a:pt x="3082" y="3337"/>
                    <a:pt x="2785" y="3633"/>
                  </a:cubicBezTo>
                  <a:lnTo>
                    <a:pt x="1" y="7126"/>
                  </a:lnTo>
                  <a:lnTo>
                    <a:pt x="937" y="8974"/>
                  </a:lnTo>
                  <a:cubicBezTo>
                    <a:pt x="937" y="8974"/>
                    <a:pt x="990" y="8979"/>
                    <a:pt x="1087" y="8979"/>
                  </a:cubicBezTo>
                  <a:cubicBezTo>
                    <a:pt x="1770" y="8979"/>
                    <a:pt x="4602" y="8752"/>
                    <a:pt x="5981" y="5094"/>
                  </a:cubicBezTo>
                  <a:lnTo>
                    <a:pt x="8012" y="3496"/>
                  </a:lnTo>
                  <a:cubicBezTo>
                    <a:pt x="8172" y="3382"/>
                    <a:pt x="8241" y="3200"/>
                    <a:pt x="8195" y="3017"/>
                  </a:cubicBezTo>
                  <a:cubicBezTo>
                    <a:pt x="8172" y="2880"/>
                    <a:pt x="8081" y="2766"/>
                    <a:pt x="7967" y="2720"/>
                  </a:cubicBezTo>
                  <a:cubicBezTo>
                    <a:pt x="8332" y="2378"/>
                    <a:pt x="8720" y="1899"/>
                    <a:pt x="8606" y="1305"/>
                  </a:cubicBezTo>
                  <a:cubicBezTo>
                    <a:pt x="8606" y="1305"/>
                    <a:pt x="9108" y="689"/>
                    <a:pt x="8880" y="210"/>
                  </a:cubicBezTo>
                  <a:cubicBezTo>
                    <a:pt x="8811" y="72"/>
                    <a:pt x="8676" y="1"/>
                    <a:pt x="8540" y="1"/>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018;p52"/>
            <p:cNvSpPr/>
            <p:nvPr/>
          </p:nvSpPr>
          <p:spPr>
            <a:xfrm>
              <a:off x="2421925" y="1848325"/>
              <a:ext cx="38250" cy="57650"/>
            </a:xfrm>
            <a:custGeom>
              <a:avLst/>
              <a:gdLst/>
              <a:ahLst/>
              <a:cxnLst/>
              <a:rect l="l" t="t" r="r" b="b"/>
              <a:pathLst>
                <a:path w="1530" h="2306" fill="none" extrusionOk="0">
                  <a:moveTo>
                    <a:pt x="1530" y="1"/>
                  </a:moveTo>
                  <a:lnTo>
                    <a:pt x="0" y="2306"/>
                  </a:lnTo>
                </a:path>
              </a:pathLst>
            </a:custGeom>
            <a:noFill/>
            <a:ln w="4575" cap="rnd" cmpd="sng">
              <a:solidFill>
                <a:srgbClr val="1D030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019;p52"/>
            <p:cNvSpPr/>
            <p:nvPr/>
          </p:nvSpPr>
          <p:spPr>
            <a:xfrm>
              <a:off x="2852175" y="2561050"/>
              <a:ext cx="410325" cy="115375"/>
            </a:xfrm>
            <a:custGeom>
              <a:avLst/>
              <a:gdLst/>
              <a:ahLst/>
              <a:cxnLst/>
              <a:rect l="l" t="t" r="r" b="b"/>
              <a:pathLst>
                <a:path w="16413" h="4615" extrusionOk="0">
                  <a:moveTo>
                    <a:pt x="16366" y="0"/>
                  </a:moveTo>
                  <a:lnTo>
                    <a:pt x="1" y="137"/>
                  </a:lnTo>
                  <a:lnTo>
                    <a:pt x="1" y="3150"/>
                  </a:lnTo>
                  <a:cubicBezTo>
                    <a:pt x="3022" y="4284"/>
                    <a:pt x="6381" y="4615"/>
                    <a:pt x="9270" y="4615"/>
                  </a:cubicBezTo>
                  <a:cubicBezTo>
                    <a:pt x="13299" y="4615"/>
                    <a:pt x="16412" y="3972"/>
                    <a:pt x="16412" y="3972"/>
                  </a:cubicBezTo>
                  <a:lnTo>
                    <a:pt x="16366"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020;p52"/>
            <p:cNvSpPr/>
            <p:nvPr/>
          </p:nvSpPr>
          <p:spPr>
            <a:xfrm>
              <a:off x="2921225" y="2575875"/>
              <a:ext cx="129000" cy="104450"/>
            </a:xfrm>
            <a:custGeom>
              <a:avLst/>
              <a:gdLst/>
              <a:ahLst/>
              <a:cxnLst/>
              <a:rect l="l" t="t" r="r" b="b"/>
              <a:pathLst>
                <a:path w="5160" h="4178" extrusionOk="0">
                  <a:moveTo>
                    <a:pt x="1" y="1"/>
                  </a:moveTo>
                  <a:lnTo>
                    <a:pt x="1" y="3630"/>
                  </a:lnTo>
                  <a:lnTo>
                    <a:pt x="5159" y="4178"/>
                  </a:lnTo>
                  <a:lnTo>
                    <a:pt x="5159" y="320"/>
                  </a:lnTo>
                  <a:lnTo>
                    <a:pt x="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021;p52"/>
            <p:cNvSpPr/>
            <p:nvPr/>
          </p:nvSpPr>
          <p:spPr>
            <a:xfrm>
              <a:off x="2811675" y="1875150"/>
              <a:ext cx="548975" cy="720050"/>
            </a:xfrm>
            <a:custGeom>
              <a:avLst/>
              <a:gdLst/>
              <a:ahLst/>
              <a:cxnLst/>
              <a:rect l="l" t="t" r="r" b="b"/>
              <a:pathLst>
                <a:path w="21959" h="28802" extrusionOk="0">
                  <a:moveTo>
                    <a:pt x="12029" y="0"/>
                  </a:moveTo>
                  <a:lnTo>
                    <a:pt x="5478" y="297"/>
                  </a:lnTo>
                  <a:lnTo>
                    <a:pt x="1278" y="2808"/>
                  </a:lnTo>
                  <a:cubicBezTo>
                    <a:pt x="685" y="3219"/>
                    <a:pt x="0" y="4269"/>
                    <a:pt x="0" y="4999"/>
                  </a:cubicBezTo>
                  <a:lnTo>
                    <a:pt x="1644" y="27573"/>
                  </a:lnTo>
                  <a:cubicBezTo>
                    <a:pt x="4603" y="28511"/>
                    <a:pt x="7679" y="28801"/>
                    <a:pt x="10354" y="28801"/>
                  </a:cubicBezTo>
                  <a:cubicBezTo>
                    <a:pt x="14713" y="28801"/>
                    <a:pt x="18009" y="28030"/>
                    <a:pt x="18009" y="28030"/>
                  </a:cubicBezTo>
                  <a:lnTo>
                    <a:pt x="21912" y="4771"/>
                  </a:lnTo>
                  <a:cubicBezTo>
                    <a:pt x="21958" y="3835"/>
                    <a:pt x="21387" y="2990"/>
                    <a:pt x="20497" y="2671"/>
                  </a:cubicBezTo>
                  <a:lnTo>
                    <a:pt x="120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022;p52"/>
            <p:cNvSpPr/>
            <p:nvPr/>
          </p:nvSpPr>
          <p:spPr>
            <a:xfrm>
              <a:off x="2948625" y="1851175"/>
              <a:ext cx="163800" cy="184925"/>
            </a:xfrm>
            <a:custGeom>
              <a:avLst/>
              <a:gdLst/>
              <a:ahLst/>
              <a:cxnLst/>
              <a:rect l="l" t="t" r="r" b="b"/>
              <a:pathLst>
                <a:path w="6552" h="7397" extrusionOk="0">
                  <a:moveTo>
                    <a:pt x="3538" y="1"/>
                  </a:moveTo>
                  <a:lnTo>
                    <a:pt x="480" y="548"/>
                  </a:lnTo>
                  <a:lnTo>
                    <a:pt x="0" y="1256"/>
                  </a:lnTo>
                  <a:lnTo>
                    <a:pt x="1438" y="7396"/>
                  </a:lnTo>
                  <a:lnTo>
                    <a:pt x="6551" y="959"/>
                  </a:lnTo>
                  <a:lnTo>
                    <a:pt x="353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023;p52"/>
            <p:cNvSpPr/>
            <p:nvPr/>
          </p:nvSpPr>
          <p:spPr>
            <a:xfrm>
              <a:off x="2984575" y="1856875"/>
              <a:ext cx="200875" cy="179225"/>
            </a:xfrm>
            <a:custGeom>
              <a:avLst/>
              <a:gdLst/>
              <a:ahLst/>
              <a:cxnLst/>
              <a:rect l="l" t="t" r="r" b="b"/>
              <a:pathLst>
                <a:path w="8035" h="7169" extrusionOk="0">
                  <a:moveTo>
                    <a:pt x="4246" y="1"/>
                  </a:moveTo>
                  <a:lnTo>
                    <a:pt x="4291" y="480"/>
                  </a:lnTo>
                  <a:lnTo>
                    <a:pt x="5113" y="731"/>
                  </a:lnTo>
                  <a:lnTo>
                    <a:pt x="0" y="7168"/>
                  </a:lnTo>
                  <a:lnTo>
                    <a:pt x="8035" y="1987"/>
                  </a:lnTo>
                  <a:lnTo>
                    <a:pt x="6300" y="252"/>
                  </a:lnTo>
                  <a:lnTo>
                    <a:pt x="424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024;p52"/>
            <p:cNvSpPr/>
            <p:nvPr/>
          </p:nvSpPr>
          <p:spPr>
            <a:xfrm>
              <a:off x="2898400" y="1864875"/>
              <a:ext cx="86200" cy="171225"/>
            </a:xfrm>
            <a:custGeom>
              <a:avLst/>
              <a:gdLst/>
              <a:ahLst/>
              <a:cxnLst/>
              <a:rect l="l" t="t" r="r" b="b"/>
              <a:pathLst>
                <a:path w="3448" h="6849" extrusionOk="0">
                  <a:moveTo>
                    <a:pt x="2489" y="0"/>
                  </a:moveTo>
                  <a:lnTo>
                    <a:pt x="959" y="297"/>
                  </a:lnTo>
                  <a:lnTo>
                    <a:pt x="1" y="1918"/>
                  </a:lnTo>
                  <a:lnTo>
                    <a:pt x="3447" y="6848"/>
                  </a:lnTo>
                  <a:lnTo>
                    <a:pt x="2009" y="708"/>
                  </a:lnTo>
                  <a:lnTo>
                    <a:pt x="248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025;p52"/>
            <p:cNvSpPr/>
            <p:nvPr/>
          </p:nvSpPr>
          <p:spPr>
            <a:xfrm>
              <a:off x="2984575" y="2036075"/>
              <a:ext cx="3450" cy="552950"/>
            </a:xfrm>
            <a:custGeom>
              <a:avLst/>
              <a:gdLst/>
              <a:ahLst/>
              <a:cxnLst/>
              <a:rect l="l" t="t" r="r" b="b"/>
              <a:pathLst>
                <a:path w="138" h="22118" fill="none" extrusionOk="0">
                  <a:moveTo>
                    <a:pt x="0" y="0"/>
                  </a:moveTo>
                  <a:lnTo>
                    <a:pt x="137" y="22118"/>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026;p52"/>
            <p:cNvSpPr/>
            <p:nvPr/>
          </p:nvSpPr>
          <p:spPr>
            <a:xfrm>
              <a:off x="2984575" y="1892825"/>
              <a:ext cx="193450" cy="143275"/>
            </a:xfrm>
            <a:custGeom>
              <a:avLst/>
              <a:gdLst/>
              <a:ahLst/>
              <a:cxnLst/>
              <a:rect l="l" t="t" r="r" b="b"/>
              <a:pathLst>
                <a:path w="7738" h="5731" fill="none" extrusionOk="0">
                  <a:moveTo>
                    <a:pt x="7464" y="1"/>
                  </a:moveTo>
                  <a:lnTo>
                    <a:pt x="7738" y="4246"/>
                  </a:lnTo>
                  <a:lnTo>
                    <a:pt x="4885" y="2763"/>
                  </a:lnTo>
                  <a:lnTo>
                    <a:pt x="0" y="5730"/>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027;p52"/>
            <p:cNvSpPr/>
            <p:nvPr/>
          </p:nvSpPr>
          <p:spPr>
            <a:xfrm>
              <a:off x="2871000" y="1895125"/>
              <a:ext cx="113600" cy="140975"/>
            </a:xfrm>
            <a:custGeom>
              <a:avLst/>
              <a:gdLst/>
              <a:ahLst/>
              <a:cxnLst/>
              <a:rect l="l" t="t" r="r" b="b"/>
              <a:pathLst>
                <a:path w="4544" h="5639" fill="none" extrusionOk="0">
                  <a:moveTo>
                    <a:pt x="1507" y="0"/>
                  </a:moveTo>
                  <a:lnTo>
                    <a:pt x="1" y="3059"/>
                  </a:lnTo>
                  <a:lnTo>
                    <a:pt x="2055" y="2077"/>
                  </a:lnTo>
                  <a:lnTo>
                    <a:pt x="4543" y="5638"/>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028;p52"/>
            <p:cNvSpPr/>
            <p:nvPr/>
          </p:nvSpPr>
          <p:spPr>
            <a:xfrm>
              <a:off x="3102125" y="2145625"/>
              <a:ext cx="121550" cy="110725"/>
            </a:xfrm>
            <a:custGeom>
              <a:avLst/>
              <a:gdLst/>
              <a:ahLst/>
              <a:cxnLst/>
              <a:rect l="l" t="t" r="r" b="b"/>
              <a:pathLst>
                <a:path w="4862" h="4429" extrusionOk="0">
                  <a:moveTo>
                    <a:pt x="685" y="0"/>
                  </a:moveTo>
                  <a:lnTo>
                    <a:pt x="685" y="0"/>
                  </a:lnTo>
                  <a:cubicBezTo>
                    <a:pt x="685" y="1"/>
                    <a:pt x="0" y="3790"/>
                    <a:pt x="2420" y="4429"/>
                  </a:cubicBezTo>
                  <a:cubicBezTo>
                    <a:pt x="4862" y="3926"/>
                    <a:pt x="4406" y="92"/>
                    <a:pt x="4405" y="92"/>
                  </a:cubicBezTo>
                  <a:lnTo>
                    <a:pt x="4405" y="92"/>
                  </a:lnTo>
                  <a:cubicBezTo>
                    <a:pt x="4102" y="675"/>
                    <a:pt x="3797" y="871"/>
                    <a:pt x="3524" y="871"/>
                  </a:cubicBezTo>
                  <a:cubicBezTo>
                    <a:pt x="2974" y="871"/>
                    <a:pt x="2557" y="77"/>
                    <a:pt x="2557" y="46"/>
                  </a:cubicBezTo>
                  <a:cubicBezTo>
                    <a:pt x="2542" y="76"/>
                    <a:pt x="2094" y="824"/>
                    <a:pt x="1555" y="824"/>
                  </a:cubicBezTo>
                  <a:cubicBezTo>
                    <a:pt x="1274" y="824"/>
                    <a:pt x="967" y="620"/>
                    <a:pt x="6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029;p52"/>
            <p:cNvSpPr/>
            <p:nvPr/>
          </p:nvSpPr>
          <p:spPr>
            <a:xfrm>
              <a:off x="2819650" y="2043475"/>
              <a:ext cx="2875" cy="104450"/>
            </a:xfrm>
            <a:custGeom>
              <a:avLst/>
              <a:gdLst/>
              <a:ahLst/>
              <a:cxnLst/>
              <a:rect l="l" t="t" r="r" b="b"/>
              <a:pathLst>
                <a:path w="115" h="4178" fill="none" extrusionOk="0">
                  <a:moveTo>
                    <a:pt x="115" y="4178"/>
                  </a:moveTo>
                  <a:lnTo>
                    <a:pt x="1" y="1"/>
                  </a:lnTo>
                </a:path>
              </a:pathLst>
            </a:custGeom>
            <a:noFill/>
            <a:ln w="4575" cap="rnd" cmpd="sng">
              <a:solidFill>
                <a:srgbClr val="1D030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030;p52"/>
            <p:cNvSpPr/>
            <p:nvPr/>
          </p:nvSpPr>
          <p:spPr>
            <a:xfrm>
              <a:off x="3216250" y="1973725"/>
              <a:ext cx="527275" cy="489875"/>
            </a:xfrm>
            <a:custGeom>
              <a:avLst/>
              <a:gdLst/>
              <a:ahLst/>
              <a:cxnLst/>
              <a:rect l="l" t="t" r="r" b="b"/>
              <a:pathLst>
                <a:path w="21091" h="19595" extrusionOk="0">
                  <a:moveTo>
                    <a:pt x="4151" y="0"/>
                  </a:moveTo>
                  <a:cubicBezTo>
                    <a:pt x="3243" y="0"/>
                    <a:pt x="2334" y="331"/>
                    <a:pt x="1621" y="988"/>
                  </a:cubicBezTo>
                  <a:cubicBezTo>
                    <a:pt x="0" y="2494"/>
                    <a:pt x="46" y="5050"/>
                    <a:pt x="1689" y="6488"/>
                  </a:cubicBezTo>
                  <a:lnTo>
                    <a:pt x="15316" y="18791"/>
                  </a:lnTo>
                  <a:cubicBezTo>
                    <a:pt x="15922" y="19326"/>
                    <a:pt x="16681" y="19594"/>
                    <a:pt x="17441" y="19594"/>
                  </a:cubicBezTo>
                  <a:cubicBezTo>
                    <a:pt x="18143" y="19594"/>
                    <a:pt x="18844" y="19365"/>
                    <a:pt x="19425" y="18905"/>
                  </a:cubicBezTo>
                  <a:cubicBezTo>
                    <a:pt x="20977" y="17696"/>
                    <a:pt x="21091" y="15390"/>
                    <a:pt x="19676" y="14044"/>
                  </a:cubicBezTo>
                  <a:lnTo>
                    <a:pt x="6711" y="1033"/>
                  </a:lnTo>
                  <a:cubicBezTo>
                    <a:pt x="5997" y="343"/>
                    <a:pt x="5075" y="0"/>
                    <a:pt x="4151" y="0"/>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031;p52"/>
            <p:cNvSpPr/>
            <p:nvPr/>
          </p:nvSpPr>
          <p:spPr>
            <a:xfrm>
              <a:off x="3143675" y="1938800"/>
              <a:ext cx="400125" cy="342100"/>
            </a:xfrm>
            <a:custGeom>
              <a:avLst/>
              <a:gdLst/>
              <a:ahLst/>
              <a:cxnLst/>
              <a:rect l="l" t="t" r="r" b="b"/>
              <a:pathLst>
                <a:path w="16005" h="13684" extrusionOk="0">
                  <a:moveTo>
                    <a:pt x="5778" y="1"/>
                  </a:moveTo>
                  <a:cubicBezTo>
                    <a:pt x="1" y="1"/>
                    <a:pt x="1876" y="6950"/>
                    <a:pt x="1876" y="6950"/>
                  </a:cubicBezTo>
                  <a:lnTo>
                    <a:pt x="9797" y="13683"/>
                  </a:lnTo>
                  <a:lnTo>
                    <a:pt x="16005" y="7155"/>
                  </a:lnTo>
                  <a:lnTo>
                    <a:pt x="11303" y="2133"/>
                  </a:lnTo>
                  <a:cubicBezTo>
                    <a:pt x="10641" y="1472"/>
                    <a:pt x="8381" y="307"/>
                    <a:pt x="7217" y="125"/>
                  </a:cubicBezTo>
                  <a:cubicBezTo>
                    <a:pt x="6691" y="40"/>
                    <a:pt x="6213" y="1"/>
                    <a:pt x="57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032;p52"/>
            <p:cNvSpPr/>
            <p:nvPr/>
          </p:nvSpPr>
          <p:spPr>
            <a:xfrm>
              <a:off x="3256200" y="2166175"/>
              <a:ext cx="64500" cy="56500"/>
            </a:xfrm>
            <a:custGeom>
              <a:avLst/>
              <a:gdLst/>
              <a:ahLst/>
              <a:cxnLst/>
              <a:rect l="l" t="t" r="r" b="b"/>
              <a:pathLst>
                <a:path w="2580" h="2260" fill="none" extrusionOk="0">
                  <a:moveTo>
                    <a:pt x="2579" y="2260"/>
                  </a:moveTo>
                  <a:lnTo>
                    <a:pt x="0" y="0"/>
                  </a:lnTo>
                </a:path>
              </a:pathLst>
            </a:custGeom>
            <a:noFill/>
            <a:ln w="4575" cap="rnd" cmpd="sng">
              <a:solidFill>
                <a:srgbClr val="1D030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033;p52"/>
            <p:cNvSpPr/>
            <p:nvPr/>
          </p:nvSpPr>
          <p:spPr>
            <a:xfrm>
              <a:off x="3195125" y="2597625"/>
              <a:ext cx="221425" cy="175325"/>
            </a:xfrm>
            <a:custGeom>
              <a:avLst/>
              <a:gdLst/>
              <a:ahLst/>
              <a:cxnLst/>
              <a:rect l="l" t="t" r="r" b="b"/>
              <a:pathLst>
                <a:path w="8857" h="7013" extrusionOk="0">
                  <a:moveTo>
                    <a:pt x="3964" y="0"/>
                  </a:moveTo>
                  <a:cubicBezTo>
                    <a:pt x="3668" y="0"/>
                    <a:pt x="3371" y="120"/>
                    <a:pt x="3151" y="340"/>
                  </a:cubicBezTo>
                  <a:lnTo>
                    <a:pt x="2420" y="1117"/>
                  </a:lnTo>
                  <a:cubicBezTo>
                    <a:pt x="2420" y="1117"/>
                    <a:pt x="2234" y="1077"/>
                    <a:pt x="2005" y="1077"/>
                  </a:cubicBezTo>
                  <a:cubicBezTo>
                    <a:pt x="1685" y="1077"/>
                    <a:pt x="1281" y="1155"/>
                    <a:pt x="1188" y="1527"/>
                  </a:cubicBezTo>
                  <a:cubicBezTo>
                    <a:pt x="1028" y="2189"/>
                    <a:pt x="1" y="6823"/>
                    <a:pt x="3356" y="7005"/>
                  </a:cubicBezTo>
                  <a:cubicBezTo>
                    <a:pt x="3438" y="7010"/>
                    <a:pt x="3519" y="7013"/>
                    <a:pt x="3599" y="7013"/>
                  </a:cubicBezTo>
                  <a:cubicBezTo>
                    <a:pt x="6808" y="7013"/>
                    <a:pt x="8722" y="3098"/>
                    <a:pt x="8788" y="2920"/>
                  </a:cubicBezTo>
                  <a:cubicBezTo>
                    <a:pt x="8857" y="2737"/>
                    <a:pt x="6209" y="683"/>
                    <a:pt x="6209" y="683"/>
                  </a:cubicBezTo>
                  <a:lnTo>
                    <a:pt x="4269" y="44"/>
                  </a:lnTo>
                  <a:cubicBezTo>
                    <a:pt x="4170" y="14"/>
                    <a:pt x="4067" y="0"/>
                    <a:pt x="3964" y="0"/>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034;p52"/>
            <p:cNvSpPr/>
            <p:nvPr/>
          </p:nvSpPr>
          <p:spPr>
            <a:xfrm>
              <a:off x="3319525" y="2294550"/>
              <a:ext cx="390900" cy="398325"/>
            </a:xfrm>
            <a:custGeom>
              <a:avLst/>
              <a:gdLst/>
              <a:ahLst/>
              <a:cxnLst/>
              <a:rect l="l" t="t" r="r" b="b"/>
              <a:pathLst>
                <a:path w="15636" h="15933" extrusionOk="0">
                  <a:moveTo>
                    <a:pt x="11687" y="1"/>
                  </a:moveTo>
                  <a:lnTo>
                    <a:pt x="1" y="13787"/>
                  </a:lnTo>
                  <a:lnTo>
                    <a:pt x="2489" y="15933"/>
                  </a:lnTo>
                  <a:lnTo>
                    <a:pt x="15636" y="5753"/>
                  </a:lnTo>
                  <a:lnTo>
                    <a:pt x="11687" y="1"/>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035;p52"/>
            <p:cNvSpPr/>
            <p:nvPr/>
          </p:nvSpPr>
          <p:spPr>
            <a:xfrm>
              <a:off x="3534650" y="2338500"/>
              <a:ext cx="39975" cy="46825"/>
            </a:xfrm>
            <a:custGeom>
              <a:avLst/>
              <a:gdLst/>
              <a:ahLst/>
              <a:cxnLst/>
              <a:rect l="l" t="t" r="r" b="b"/>
              <a:pathLst>
                <a:path w="1599" h="1873" fill="none" extrusionOk="0">
                  <a:moveTo>
                    <a:pt x="1" y="1872"/>
                  </a:moveTo>
                  <a:lnTo>
                    <a:pt x="1599" y="0"/>
                  </a:lnTo>
                </a:path>
              </a:pathLst>
            </a:custGeom>
            <a:noFill/>
            <a:ln w="4575" cap="rnd" cmpd="sng">
              <a:solidFill>
                <a:srgbClr val="1D030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p:cNvSpPr txBox="1"/>
          <p:nvPr/>
        </p:nvSpPr>
        <p:spPr>
          <a:xfrm>
            <a:off x="2831235" y="2558513"/>
            <a:ext cx="8870908" cy="3693319"/>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Research Objectives</a:t>
            </a:r>
          </a:p>
          <a:p>
            <a:pPr marL="457200" indent="-457200">
              <a:buAutoNum type="arabicPeriod"/>
            </a:pPr>
            <a:r>
              <a:rPr lang="en-GB" sz="2400" dirty="0" smtClean="0">
                <a:latin typeface="Arial" panose="020B0604020202020204" pitchFamily="34" charset="0"/>
                <a:cs typeface="Arial" panose="020B0604020202020204" pitchFamily="34" charset="0"/>
              </a:rPr>
              <a:t>Identify dominant leadership styles within Thames Valley Police.</a:t>
            </a:r>
          </a:p>
          <a:p>
            <a:pPr marL="457200" indent="-457200">
              <a:buAutoNum type="arabicPeriod"/>
            </a:pPr>
            <a:r>
              <a:rPr lang="en-GB" sz="2400" dirty="0" smtClean="0">
                <a:latin typeface="Arial" panose="020B0604020202020204" pitchFamily="34" charset="0"/>
                <a:cs typeface="Arial" panose="020B0604020202020204" pitchFamily="34" charset="0"/>
              </a:rPr>
              <a:t>Evaluate the relationship between specific leadership styles and levels of risk aversion among decision-makers.</a:t>
            </a:r>
          </a:p>
          <a:p>
            <a:pPr marL="457200" indent="-457200">
              <a:buAutoNum type="arabicPeriod"/>
            </a:pPr>
            <a:r>
              <a:rPr lang="en-GB" sz="2400" dirty="0" smtClean="0">
                <a:latin typeface="Arial" panose="020B0604020202020204" pitchFamily="34" charset="0"/>
                <a:cs typeface="Arial" panose="020B0604020202020204" pitchFamily="34" charset="0"/>
              </a:rPr>
              <a:t>Assess the impact of existing leadership development initiatives on employees’ attitudes towards risk.</a:t>
            </a:r>
          </a:p>
          <a:p>
            <a:pPr marL="457200" indent="-457200">
              <a:buAutoNum type="arabicPeriod"/>
            </a:pPr>
            <a:r>
              <a:rPr lang="en-GB" sz="2400" dirty="0" smtClean="0">
                <a:latin typeface="Arial" panose="020B0604020202020204" pitchFamily="34" charset="0"/>
                <a:cs typeface="Arial" panose="020B0604020202020204" pitchFamily="34" charset="0"/>
              </a:rPr>
              <a:t>Recommend leadership development strategies that may reduce risk aversion and promote innovation.</a:t>
            </a:r>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618097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fade">
                                      <p:cBhvr>
                                        <p:cTn id="28" dur="1000"/>
                                        <p:tgtEl>
                                          <p:spTgt spid="2">
                                            <p:txEl>
                                              <p:pRg st="4" end="4"/>
                                            </p:txEl>
                                          </p:spTgt>
                                        </p:tgtEl>
                                      </p:cBhvr>
                                    </p:animEffect>
                                    <p:anim calcmode="lin" valueType="num">
                                      <p:cBhvr>
                                        <p:cTn id="29"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26572"/>
            <a:ext cx="9144000" cy="973592"/>
          </a:xfrm>
        </p:spPr>
        <p:txBody>
          <a:bodyPr>
            <a:normAutofit/>
          </a:bodyPr>
          <a:lstStyle/>
          <a:p>
            <a:r>
              <a:rPr lang="en-GB" dirty="0" smtClean="0">
                <a:latin typeface="Arial" panose="020B0604020202020204" pitchFamily="34" charset="0"/>
                <a:cs typeface="Arial" panose="020B0604020202020204" pitchFamily="34" charset="0"/>
              </a:rPr>
              <a:t>Methodology</a:t>
            </a: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1590261"/>
            <a:ext cx="9144000" cy="4850296"/>
          </a:xfrm>
        </p:spPr>
        <p:txBody>
          <a:bodyPr>
            <a:normAutofit fontScale="85000" lnSpcReduction="20000"/>
          </a:bodyPr>
          <a:lstStyle/>
          <a:p>
            <a:pPr algn="l"/>
            <a:r>
              <a:rPr lang="en-GB" dirty="0" smtClean="0">
                <a:latin typeface="Arial" panose="020B0604020202020204" pitchFamily="34" charset="0"/>
                <a:cs typeface="Arial" panose="020B0604020202020204" pitchFamily="34" charset="0"/>
              </a:rPr>
              <a:t>Mixed methods (Creswell and Plano Clark, 2022)</a:t>
            </a:r>
          </a:p>
          <a:p>
            <a:pPr algn="l"/>
            <a:endParaRPr lang="en-GB" dirty="0" smtClean="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Qualitative – conceptual and behaviours nature of risk aversion (Glaser and Strauss, 1967)</a:t>
            </a:r>
          </a:p>
          <a:p>
            <a:pPr algn="l"/>
            <a:endParaRPr lang="en-GB" dirty="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Quantitative – triangulate perceptions</a:t>
            </a:r>
          </a:p>
          <a:p>
            <a:pPr algn="l"/>
            <a:endParaRPr lang="en-GB" dirty="0" smtClean="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Deductive | Constructivist | Pragmatist</a:t>
            </a:r>
          </a:p>
          <a:p>
            <a:pPr algn="l"/>
            <a:endParaRPr lang="en-GB" dirty="0" smtClean="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Thematic Analysis (Braun and Clarke, 2006)</a:t>
            </a:r>
            <a:endParaRPr lang="en-GB" dirty="0">
              <a:latin typeface="Arial" panose="020B0604020202020204" pitchFamily="34" charset="0"/>
              <a:cs typeface="Arial" panose="020B0604020202020204" pitchFamily="34" charset="0"/>
            </a:endParaRPr>
          </a:p>
          <a:p>
            <a:pPr algn="l"/>
            <a:endParaRPr lang="en-GB" dirty="0" smtClean="0">
              <a:latin typeface="Arial" panose="020B0604020202020204" pitchFamily="34" charset="0"/>
              <a:cs typeface="Arial" panose="020B0604020202020204" pitchFamily="34" charset="0"/>
            </a:endParaRPr>
          </a:p>
          <a:p>
            <a:pPr algn="l"/>
            <a:r>
              <a:rPr lang="en-GB" dirty="0" err="1" smtClean="0">
                <a:latin typeface="Arial" panose="020B0604020202020204" pitchFamily="34" charset="0"/>
                <a:cs typeface="Arial" panose="020B0604020202020204" pitchFamily="34" charset="0"/>
              </a:rPr>
              <a:t>Nvivo</a:t>
            </a:r>
            <a:endParaRPr lang="en-GB" dirty="0">
              <a:latin typeface="Arial" panose="020B0604020202020204" pitchFamily="34" charset="0"/>
              <a:cs typeface="Arial" panose="020B0604020202020204" pitchFamily="34" charset="0"/>
            </a:endParaRPr>
          </a:p>
          <a:p>
            <a:pPr algn="l"/>
            <a:endParaRPr lang="en-GB" dirty="0" smtClean="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Basic correlation analysis</a:t>
            </a:r>
          </a:p>
        </p:txBody>
      </p:sp>
    </p:spTree>
    <p:extLst>
      <p:ext uri="{BB962C8B-B14F-4D97-AF65-F5344CB8AC3E}">
        <p14:creationId xmlns:p14="http://schemas.microsoft.com/office/powerpoint/2010/main" val="3431314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1000"/>
                                        <p:tgtEl>
                                          <p:spTgt spid="3">
                                            <p:txEl>
                                              <p:pRg st="10" end="10"/>
                                            </p:txEl>
                                          </p:spTgt>
                                        </p:tgtEl>
                                      </p:cBhvr>
                                    </p:animEffect>
                                    <p:anim calcmode="lin" valueType="num">
                                      <p:cBhvr>
                                        <p:cTn id="4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Effect transition="in" filter="fade">
                                      <p:cBhvr>
                                        <p:cTn id="49" dur="1000"/>
                                        <p:tgtEl>
                                          <p:spTgt spid="3">
                                            <p:txEl>
                                              <p:pRg st="12" end="12"/>
                                            </p:txEl>
                                          </p:spTgt>
                                        </p:tgtEl>
                                      </p:cBhvr>
                                    </p:animEffect>
                                    <p:anim calcmode="lin" valueType="num">
                                      <p:cBhvr>
                                        <p:cTn id="50"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26572"/>
            <a:ext cx="9144000" cy="973592"/>
          </a:xfrm>
        </p:spPr>
        <p:txBody>
          <a:bodyPr>
            <a:normAutofit/>
          </a:bodyPr>
          <a:lstStyle/>
          <a:p>
            <a:r>
              <a:rPr lang="en-GB" dirty="0" smtClean="0">
                <a:latin typeface="Arial" panose="020B0604020202020204" pitchFamily="34" charset="0"/>
                <a:cs typeface="Arial" panose="020B0604020202020204" pitchFamily="34" charset="0"/>
              </a:rPr>
              <a:t>Design of Research</a:t>
            </a: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2013857"/>
            <a:ext cx="9144000" cy="3859440"/>
          </a:xfrm>
        </p:spPr>
        <p:txBody>
          <a:bodyPr>
            <a:normAutofit/>
          </a:bodyPr>
          <a:lstStyle/>
          <a:p>
            <a:pPr algn="l"/>
            <a:r>
              <a:rPr lang="en-GB" dirty="0" smtClean="0">
                <a:latin typeface="Arial" panose="020B0604020202020204" pitchFamily="34" charset="0"/>
                <a:cs typeface="Arial" panose="020B0604020202020204" pitchFamily="34" charset="0"/>
              </a:rPr>
              <a:t>Participants</a:t>
            </a:r>
          </a:p>
          <a:p>
            <a:pPr algn="l"/>
            <a:r>
              <a:rPr lang="en-GB" dirty="0" smtClean="0">
                <a:latin typeface="Arial" panose="020B0604020202020204" pitchFamily="34" charset="0"/>
                <a:cs typeface="Arial" panose="020B0604020202020204" pitchFamily="34" charset="0"/>
              </a:rPr>
              <a:t>Focus</a:t>
            </a:r>
          </a:p>
          <a:p>
            <a:pPr algn="l"/>
            <a:r>
              <a:rPr lang="en-GB" dirty="0" smtClean="0">
                <a:latin typeface="Arial" panose="020B0604020202020204" pitchFamily="34" charset="0"/>
                <a:cs typeface="Arial" panose="020B0604020202020204" pitchFamily="34" charset="0"/>
              </a:rPr>
              <a:t>Focus Groups</a:t>
            </a:r>
          </a:p>
          <a:p>
            <a:pPr algn="l"/>
            <a:r>
              <a:rPr lang="en-GB" dirty="0" smtClean="0">
                <a:latin typeface="Arial" panose="020B0604020202020204" pitchFamily="34" charset="0"/>
                <a:cs typeface="Arial" panose="020B0604020202020204" pitchFamily="34" charset="0"/>
              </a:rPr>
              <a:t>Goal</a:t>
            </a:r>
          </a:p>
          <a:p>
            <a:pPr algn="l"/>
            <a:r>
              <a:rPr lang="en-GB" dirty="0" smtClean="0">
                <a:latin typeface="Arial" panose="020B0604020202020204" pitchFamily="34" charset="0"/>
                <a:cs typeface="Arial" panose="020B0604020202020204" pitchFamily="34" charset="0"/>
              </a:rPr>
              <a:t>Quantitative component</a:t>
            </a:r>
          </a:p>
          <a:p>
            <a:pPr algn="l"/>
            <a:r>
              <a:rPr lang="en-GB" dirty="0" smtClean="0">
                <a:latin typeface="Arial" panose="020B0604020202020204" pitchFamily="34" charset="0"/>
                <a:cs typeface="Arial" panose="020B0604020202020204" pitchFamily="34" charset="0"/>
              </a:rPr>
              <a:t>Purposive and Snowball sampling (reference)</a:t>
            </a:r>
          </a:p>
          <a:p>
            <a:pPr algn="l"/>
            <a:r>
              <a:rPr lang="en-GB" dirty="0" smtClean="0">
                <a:latin typeface="Arial" panose="020B0604020202020204" pitchFamily="34" charset="0"/>
                <a:cs typeface="Arial" panose="020B0604020202020204" pitchFamily="34" charset="0"/>
              </a:rPr>
              <a:t>Stratified random sampling</a:t>
            </a:r>
          </a:p>
          <a:p>
            <a:pPr algn="l"/>
            <a:endParaRPr lang="en-GB" dirty="0" smtClean="0">
              <a:latin typeface="Arial" panose="020B0604020202020204" pitchFamily="34" charset="0"/>
              <a:cs typeface="Arial" panose="020B0604020202020204" pitchFamily="34" charset="0"/>
            </a:endParaRPr>
          </a:p>
          <a:p>
            <a:pPr algn="l"/>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1001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26572"/>
            <a:ext cx="9144000" cy="973592"/>
          </a:xfrm>
        </p:spPr>
        <p:txBody>
          <a:bodyPr>
            <a:normAutofit/>
          </a:bodyPr>
          <a:lstStyle/>
          <a:p>
            <a:r>
              <a:rPr lang="en-GB" dirty="0" smtClean="0">
                <a:latin typeface="Arial" panose="020B0604020202020204" pitchFamily="34" charset="0"/>
                <a:cs typeface="Arial" panose="020B0604020202020204" pitchFamily="34" charset="0"/>
              </a:rPr>
              <a:t>Design of Research</a:t>
            </a: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2013857"/>
            <a:ext cx="9144000" cy="3859440"/>
          </a:xfrm>
        </p:spPr>
        <p:txBody>
          <a:bodyPr>
            <a:normAutofit lnSpcReduction="10000"/>
          </a:bodyPr>
          <a:lstStyle/>
          <a:p>
            <a:pPr algn="l"/>
            <a:r>
              <a:rPr lang="en-GB" dirty="0" smtClean="0">
                <a:latin typeface="Arial" panose="020B0604020202020204" pitchFamily="34" charset="0"/>
                <a:cs typeface="Arial" panose="020B0604020202020204" pitchFamily="34" charset="0"/>
              </a:rPr>
              <a:t>“Can you describe a time when a decision was delayed due to risk concerns?”</a:t>
            </a:r>
          </a:p>
          <a:p>
            <a:pPr algn="l"/>
            <a:r>
              <a:rPr lang="en-GB" dirty="0" smtClean="0">
                <a:latin typeface="Arial" panose="020B0604020202020204" pitchFamily="34" charset="0"/>
                <a:cs typeface="Arial" panose="020B0604020202020204" pitchFamily="34" charset="0"/>
              </a:rPr>
              <a:t>“How does your team respond to uncertain or incomplete information?”</a:t>
            </a:r>
          </a:p>
          <a:p>
            <a:pPr algn="l"/>
            <a:r>
              <a:rPr lang="en-GB" dirty="0" smtClean="0">
                <a:latin typeface="Arial" panose="020B0604020202020204" pitchFamily="34" charset="0"/>
                <a:cs typeface="Arial" panose="020B0604020202020204" pitchFamily="34" charset="0"/>
              </a:rPr>
              <a:t>“What types of decisions require the most caution within your department?”</a:t>
            </a:r>
          </a:p>
          <a:p>
            <a:pPr algn="l"/>
            <a:r>
              <a:rPr lang="en-GB" dirty="0" smtClean="0">
                <a:latin typeface="Arial" panose="020B0604020202020204" pitchFamily="34" charset="0"/>
                <a:cs typeface="Arial" panose="020B0604020202020204" pitchFamily="34" charset="0"/>
              </a:rPr>
              <a:t>“In my team, mistakes are treated as learning opportunities”</a:t>
            </a:r>
          </a:p>
          <a:p>
            <a:pPr algn="l"/>
            <a:r>
              <a:rPr lang="en-GB" dirty="0" smtClean="0">
                <a:latin typeface="Arial" panose="020B0604020202020204" pitchFamily="34" charset="0"/>
                <a:cs typeface="Arial" panose="020B0604020202020204" pitchFamily="34" charset="0"/>
              </a:rPr>
              <a:t>“I feel supported by leadership when taking initiative, even when outcomes are uncertain”</a:t>
            </a:r>
          </a:p>
          <a:p>
            <a:pPr algn="l"/>
            <a:r>
              <a:rPr lang="en-GB" dirty="0" smtClean="0">
                <a:latin typeface="Arial" panose="020B0604020202020204" pitchFamily="34" charset="0"/>
                <a:cs typeface="Arial" panose="020B0604020202020204" pitchFamily="34" charset="0"/>
              </a:rPr>
              <a:t>“My team tends to avoid new approaches unless fully proven”</a:t>
            </a:r>
          </a:p>
          <a:p>
            <a:pPr algn="l"/>
            <a:endParaRPr lang="en-GB" dirty="0" smtClean="0">
              <a:latin typeface="Arial" panose="020B0604020202020204" pitchFamily="34" charset="0"/>
              <a:cs typeface="Arial" panose="020B0604020202020204" pitchFamily="34" charset="0"/>
            </a:endParaRPr>
          </a:p>
          <a:p>
            <a:pPr algn="l"/>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3313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830665"/>
            <a:ext cx="9144000" cy="973592"/>
          </a:xfrm>
        </p:spPr>
        <p:txBody>
          <a:bodyPr>
            <a:normAutofit fontScale="90000"/>
          </a:bodyPr>
          <a:lstStyle/>
          <a:p>
            <a:r>
              <a:rPr lang="en-GB" dirty="0" smtClean="0">
                <a:latin typeface="Arial" panose="020B0604020202020204" pitchFamily="34" charset="0"/>
                <a:cs typeface="Arial" panose="020B0604020202020204" pitchFamily="34" charset="0"/>
              </a:rPr>
              <a:t>Ensuring Reliability and Validity</a:t>
            </a: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2013857"/>
            <a:ext cx="9144000" cy="3859440"/>
          </a:xfrm>
        </p:spPr>
        <p:txBody>
          <a:bodyPr>
            <a:normAutofit/>
          </a:bodyPr>
          <a:lstStyle/>
          <a:p>
            <a:pPr algn="l"/>
            <a:r>
              <a:rPr lang="en-GB" dirty="0" smtClean="0">
                <a:latin typeface="Arial" panose="020B0604020202020204" pitchFamily="34" charset="0"/>
                <a:cs typeface="Arial" panose="020B0604020202020204" pitchFamily="34" charset="0"/>
              </a:rPr>
              <a:t>MFQ (</a:t>
            </a:r>
            <a:r>
              <a:rPr lang="en-GB" dirty="0" err="1" smtClean="0">
                <a:latin typeface="Arial" panose="020B0604020202020204" pitchFamily="34" charset="0"/>
                <a:cs typeface="Arial" panose="020B0604020202020204" pitchFamily="34" charset="0"/>
              </a:rPr>
              <a:t>Antonakis</a:t>
            </a:r>
            <a:r>
              <a:rPr lang="en-GB" dirty="0" smtClean="0">
                <a:latin typeface="Arial" panose="020B0604020202020204" pitchFamily="34" charset="0"/>
                <a:cs typeface="Arial" panose="020B0604020202020204" pitchFamily="34" charset="0"/>
              </a:rPr>
              <a:t> et al., 2003).</a:t>
            </a:r>
          </a:p>
          <a:p>
            <a:pPr algn="l"/>
            <a:r>
              <a:rPr lang="en-GB" dirty="0" smtClean="0">
                <a:latin typeface="Arial" panose="020B0604020202020204" pitchFamily="34" charset="0"/>
                <a:cs typeface="Arial" panose="020B0604020202020204" pitchFamily="34" charset="0"/>
              </a:rPr>
              <a:t>Interviewer bias (Silverman, 2022).</a:t>
            </a:r>
          </a:p>
          <a:p>
            <a:pPr algn="l"/>
            <a:r>
              <a:rPr lang="en-GB" dirty="0" smtClean="0">
                <a:latin typeface="Arial" panose="020B0604020202020204" pitchFamily="34" charset="0"/>
                <a:cs typeface="Arial" panose="020B0604020202020204" pitchFamily="34" charset="0"/>
              </a:rPr>
              <a:t>Validity (Creswell and Creswell, 2018).</a:t>
            </a:r>
          </a:p>
          <a:p>
            <a:pPr algn="l"/>
            <a:r>
              <a:rPr lang="en-GB" dirty="0" smtClean="0">
                <a:latin typeface="Arial" panose="020B0604020202020204" pitchFamily="34" charset="0"/>
                <a:cs typeface="Arial" panose="020B0604020202020204" pitchFamily="34" charset="0"/>
              </a:rPr>
              <a:t>Triangulating results (</a:t>
            </a:r>
            <a:r>
              <a:rPr lang="en-GB" dirty="0" err="1" smtClean="0">
                <a:latin typeface="Arial" panose="020B0604020202020204" pitchFamily="34" charset="0"/>
                <a:cs typeface="Arial" panose="020B0604020202020204" pitchFamily="34" charset="0"/>
              </a:rPr>
              <a:t>Denzin</a:t>
            </a:r>
            <a:r>
              <a:rPr lang="en-GB" dirty="0" smtClean="0">
                <a:latin typeface="Arial" panose="020B0604020202020204" pitchFamily="34" charset="0"/>
                <a:cs typeface="Arial" panose="020B0604020202020204" pitchFamily="34" charset="0"/>
              </a:rPr>
              <a:t>, 1978).</a:t>
            </a:r>
          </a:p>
          <a:p>
            <a:pPr algn="l"/>
            <a:r>
              <a:rPr lang="en-GB" dirty="0" smtClean="0">
                <a:latin typeface="Arial" panose="020B0604020202020204" pitchFamily="34" charset="0"/>
                <a:cs typeface="Arial" panose="020B0604020202020204" pitchFamily="34" charset="0"/>
              </a:rPr>
              <a:t>Stratified random sampling (Fowler, 2014).</a:t>
            </a:r>
          </a:p>
          <a:p>
            <a:pPr algn="l"/>
            <a:r>
              <a:rPr lang="en-GB" dirty="0" smtClean="0">
                <a:latin typeface="Arial" panose="020B0604020202020204" pitchFamily="34" charset="0"/>
                <a:cs typeface="Arial" panose="020B0604020202020204" pitchFamily="34" charset="0"/>
              </a:rPr>
              <a:t>Member checking (Lincoln and </a:t>
            </a:r>
            <a:r>
              <a:rPr lang="en-GB" dirty="0" err="1" smtClean="0">
                <a:latin typeface="Arial" panose="020B0604020202020204" pitchFamily="34" charset="0"/>
                <a:cs typeface="Arial" panose="020B0604020202020204" pitchFamily="34" charset="0"/>
              </a:rPr>
              <a:t>Guba</a:t>
            </a:r>
            <a:r>
              <a:rPr lang="en-GB" dirty="0" smtClean="0">
                <a:latin typeface="Arial" panose="020B0604020202020204" pitchFamily="34" charset="0"/>
                <a:cs typeface="Arial" panose="020B0604020202020204" pitchFamily="34" charset="0"/>
              </a:rPr>
              <a:t>, 1985).</a:t>
            </a:r>
          </a:p>
          <a:p>
            <a:pPr algn="l"/>
            <a:r>
              <a:rPr lang="en-GB" dirty="0" smtClean="0">
                <a:latin typeface="Arial" panose="020B0604020202020204" pitchFamily="34" charset="0"/>
                <a:cs typeface="Arial" panose="020B0604020202020204" pitchFamily="34" charset="0"/>
              </a:rPr>
              <a:t>Mixed Methods design (</a:t>
            </a:r>
            <a:r>
              <a:rPr lang="en-GB" dirty="0" err="1" smtClean="0">
                <a:latin typeface="Arial" panose="020B0604020202020204" pitchFamily="34" charset="0"/>
                <a:cs typeface="Arial" panose="020B0604020202020204" pitchFamily="34" charset="0"/>
              </a:rPr>
              <a:t>Tashakkori</a:t>
            </a:r>
            <a:r>
              <a:rPr lang="en-GB" dirty="0" smtClean="0">
                <a:latin typeface="Arial" panose="020B0604020202020204" pitchFamily="34" charset="0"/>
                <a:cs typeface="Arial" panose="020B0604020202020204" pitchFamily="34" charset="0"/>
              </a:rPr>
              <a:t> and </a:t>
            </a:r>
            <a:r>
              <a:rPr lang="en-GB" dirty="0" err="1" smtClean="0">
                <a:latin typeface="Arial" panose="020B0604020202020204" pitchFamily="34" charset="0"/>
                <a:cs typeface="Arial" panose="020B0604020202020204" pitchFamily="34" charset="0"/>
              </a:rPr>
              <a:t>Teddlie</a:t>
            </a:r>
            <a:r>
              <a:rPr lang="en-GB" dirty="0" smtClean="0">
                <a:latin typeface="Arial" panose="020B0604020202020204" pitchFamily="34" charset="0"/>
                <a:cs typeface="Arial" panose="020B0604020202020204" pitchFamily="34" charset="0"/>
              </a:rPr>
              <a:t>, 2003).</a:t>
            </a:r>
          </a:p>
          <a:p>
            <a:pPr algn="l"/>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9881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26572"/>
            <a:ext cx="9144000" cy="973592"/>
          </a:xfrm>
        </p:spPr>
        <p:txBody>
          <a:bodyPr>
            <a:normAutofit/>
          </a:bodyPr>
          <a:lstStyle/>
          <a:p>
            <a:r>
              <a:rPr lang="en-GB" dirty="0" smtClean="0">
                <a:latin typeface="Arial" panose="020B0604020202020204" pitchFamily="34" charset="0"/>
                <a:cs typeface="Arial" panose="020B0604020202020204" pitchFamily="34" charset="0"/>
              </a:rPr>
              <a:t>Framework</a:t>
            </a: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2013857"/>
            <a:ext cx="9144000" cy="3859440"/>
          </a:xfrm>
        </p:spPr>
        <p:txBody>
          <a:bodyPr>
            <a:normAutofit/>
          </a:bodyPr>
          <a:lstStyle/>
          <a:p>
            <a:pPr algn="l"/>
            <a:r>
              <a:rPr lang="en-GB" dirty="0" smtClean="0">
                <a:latin typeface="Arial" panose="020B0604020202020204" pitchFamily="34" charset="0"/>
                <a:cs typeface="Arial" panose="020B0604020202020204" pitchFamily="34" charset="0"/>
              </a:rPr>
              <a:t>Transformational Leadership Theory (Bass, 1985)</a:t>
            </a:r>
          </a:p>
          <a:p>
            <a:pPr algn="l"/>
            <a:endParaRPr lang="en-GB" dirty="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Theory of Planned Behaviour (</a:t>
            </a:r>
            <a:r>
              <a:rPr lang="en-GB" dirty="0" err="1" smtClean="0">
                <a:latin typeface="Arial" panose="020B0604020202020204" pitchFamily="34" charset="0"/>
                <a:cs typeface="Arial" panose="020B0604020202020204" pitchFamily="34" charset="0"/>
              </a:rPr>
              <a:t>Ajzen</a:t>
            </a:r>
            <a:r>
              <a:rPr lang="en-GB" dirty="0" smtClean="0">
                <a:latin typeface="Arial" panose="020B0604020202020204" pitchFamily="34" charset="0"/>
                <a:cs typeface="Arial" panose="020B0604020202020204" pitchFamily="34" charset="0"/>
              </a:rPr>
              <a:t>, 1991)</a:t>
            </a:r>
          </a:p>
          <a:p>
            <a:pPr algn="l"/>
            <a:endParaRPr lang="en-GB" dirty="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Organisational Culture Theory (Schein, 2010)</a:t>
            </a:r>
          </a:p>
          <a:p>
            <a:pPr algn="l"/>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0285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26572"/>
            <a:ext cx="9144000" cy="973592"/>
          </a:xfrm>
        </p:spPr>
        <p:txBody>
          <a:bodyPr>
            <a:normAutofit/>
          </a:bodyPr>
          <a:lstStyle/>
          <a:p>
            <a:r>
              <a:rPr lang="en-GB" dirty="0" smtClean="0">
                <a:latin typeface="Arial" panose="020B0604020202020204" pitchFamily="34" charset="0"/>
                <a:cs typeface="Arial" panose="020B0604020202020204" pitchFamily="34" charset="0"/>
              </a:rPr>
              <a:t>Ethical Considerations</a:t>
            </a: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765738" y="2014827"/>
            <a:ext cx="9144000" cy="3859440"/>
          </a:xfrm>
        </p:spPr>
        <p:txBody>
          <a:bodyPr>
            <a:normAutofit/>
          </a:bodyPr>
          <a:lstStyle/>
          <a:p>
            <a:pPr algn="l"/>
            <a:r>
              <a:rPr lang="en-GB" dirty="0" smtClean="0">
                <a:latin typeface="Arial" panose="020B0604020202020204" pitchFamily="34" charset="0"/>
                <a:cs typeface="Arial" panose="020B0604020202020204" pitchFamily="34" charset="0"/>
              </a:rPr>
              <a:t>Participation</a:t>
            </a:r>
          </a:p>
          <a:p>
            <a:pPr algn="l"/>
            <a:endParaRPr lang="en-GB" dirty="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Anonymity</a:t>
            </a:r>
          </a:p>
          <a:p>
            <a:pPr algn="l"/>
            <a:endParaRPr lang="en-GB" dirty="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Internal approval</a:t>
            </a:r>
          </a:p>
          <a:p>
            <a:pPr algn="l"/>
            <a:endParaRPr lang="en-GB" dirty="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GDPR</a:t>
            </a:r>
          </a:p>
          <a:p>
            <a:pPr algn="l"/>
            <a:endParaRPr lang="en-GB" dirty="0" smtClean="0">
              <a:latin typeface="Arial" panose="020B0604020202020204" pitchFamily="34" charset="0"/>
              <a:cs typeface="Arial" panose="020B0604020202020204" pitchFamily="34" charset="0"/>
            </a:endParaRPr>
          </a:p>
          <a:p>
            <a:pPr algn="l"/>
            <a:endParaRPr lang="en-GB" dirty="0" smtClean="0">
              <a:latin typeface="Arial" panose="020B0604020202020204" pitchFamily="34" charset="0"/>
              <a:cs typeface="Arial" panose="020B0604020202020204" pitchFamily="34" charset="0"/>
            </a:endParaRPr>
          </a:p>
        </p:txBody>
      </p:sp>
      <p:sp>
        <p:nvSpPr>
          <p:cNvPr id="5" name="Google Shape;844;p49"/>
          <p:cNvSpPr/>
          <p:nvPr/>
        </p:nvSpPr>
        <p:spPr>
          <a:xfrm rot="6051237" flipH="1">
            <a:off x="6755521" y="3030832"/>
            <a:ext cx="4561306" cy="2222994"/>
          </a:xfrm>
          <a:custGeom>
            <a:avLst/>
            <a:gdLst/>
            <a:ahLst/>
            <a:cxnLst/>
            <a:rect l="l" t="t" r="r" b="b"/>
            <a:pathLst>
              <a:path w="75626" h="60406" extrusionOk="0">
                <a:moveTo>
                  <a:pt x="35662" y="0"/>
                </a:moveTo>
                <a:cubicBezTo>
                  <a:pt x="27531" y="0"/>
                  <a:pt x="19146" y="2523"/>
                  <a:pt x="13906" y="6803"/>
                </a:cubicBezTo>
                <a:cubicBezTo>
                  <a:pt x="3306" y="15445"/>
                  <a:pt x="1" y="31625"/>
                  <a:pt x="6051" y="43280"/>
                </a:cubicBezTo>
                <a:cubicBezTo>
                  <a:pt x="11135" y="53080"/>
                  <a:pt x="21036" y="56346"/>
                  <a:pt x="26171" y="58049"/>
                </a:cubicBezTo>
                <a:cubicBezTo>
                  <a:pt x="30726" y="59554"/>
                  <a:pt x="35874" y="60406"/>
                  <a:pt x="41092" y="60406"/>
                </a:cubicBezTo>
                <a:cubicBezTo>
                  <a:pt x="50769" y="60406"/>
                  <a:pt x="60688" y="57478"/>
                  <a:pt x="67517" y="50360"/>
                </a:cubicBezTo>
                <a:cubicBezTo>
                  <a:pt x="69283" y="48530"/>
                  <a:pt x="74647" y="42759"/>
                  <a:pt x="75117" y="34256"/>
                </a:cubicBezTo>
                <a:cubicBezTo>
                  <a:pt x="75270" y="31562"/>
                  <a:pt x="75625" y="25054"/>
                  <a:pt x="70783" y="20529"/>
                </a:cubicBezTo>
                <a:cubicBezTo>
                  <a:pt x="67230" y="17205"/>
                  <a:pt x="62756" y="16718"/>
                  <a:pt x="60385" y="16718"/>
                </a:cubicBezTo>
                <a:cubicBezTo>
                  <a:pt x="59728" y="16718"/>
                  <a:pt x="59233" y="16755"/>
                  <a:pt x="58963" y="16780"/>
                </a:cubicBezTo>
                <a:cubicBezTo>
                  <a:pt x="57830" y="4902"/>
                  <a:pt x="46994" y="0"/>
                  <a:pt x="35662" y="0"/>
                </a:cubicBezTo>
                <a:close/>
              </a:path>
            </a:pathLst>
          </a:custGeom>
          <a:solidFill>
            <a:srgbClr val="C9DAF8">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 name="Google Shape;709;p48"/>
          <p:cNvGrpSpPr/>
          <p:nvPr/>
        </p:nvGrpSpPr>
        <p:grpSpPr>
          <a:xfrm flipH="1">
            <a:off x="8352424" y="2499942"/>
            <a:ext cx="1783825" cy="3651075"/>
            <a:chOff x="481200" y="1085800"/>
            <a:chExt cx="1783825" cy="3651075"/>
          </a:xfrm>
        </p:grpSpPr>
        <p:sp>
          <p:nvSpPr>
            <p:cNvPr id="7" name="Google Shape;710;p48"/>
            <p:cNvSpPr/>
            <p:nvPr/>
          </p:nvSpPr>
          <p:spPr>
            <a:xfrm>
              <a:off x="1023300" y="4517750"/>
              <a:ext cx="542125" cy="168925"/>
            </a:xfrm>
            <a:custGeom>
              <a:avLst/>
              <a:gdLst/>
              <a:ahLst/>
              <a:cxnLst/>
              <a:rect l="l" t="t" r="r" b="b"/>
              <a:pathLst>
                <a:path w="21685" h="6757" extrusionOk="0">
                  <a:moveTo>
                    <a:pt x="12851" y="0"/>
                  </a:moveTo>
                  <a:lnTo>
                    <a:pt x="10089" y="2260"/>
                  </a:lnTo>
                  <a:cubicBezTo>
                    <a:pt x="1" y="2922"/>
                    <a:pt x="1051" y="6756"/>
                    <a:pt x="1051" y="6756"/>
                  </a:cubicBezTo>
                  <a:lnTo>
                    <a:pt x="21685" y="6756"/>
                  </a:lnTo>
                  <a:lnTo>
                    <a:pt x="2113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11;p48"/>
            <p:cNvSpPr/>
            <p:nvPr/>
          </p:nvSpPr>
          <p:spPr>
            <a:xfrm>
              <a:off x="1418750" y="4686650"/>
              <a:ext cx="146675" cy="50225"/>
            </a:xfrm>
            <a:custGeom>
              <a:avLst/>
              <a:gdLst/>
              <a:ahLst/>
              <a:cxnLst/>
              <a:rect l="l" t="t" r="r" b="b"/>
              <a:pathLst>
                <a:path w="5867" h="2009" extrusionOk="0">
                  <a:moveTo>
                    <a:pt x="1" y="0"/>
                  </a:moveTo>
                  <a:lnTo>
                    <a:pt x="1" y="2009"/>
                  </a:lnTo>
                  <a:lnTo>
                    <a:pt x="5867" y="2009"/>
                  </a:lnTo>
                  <a:lnTo>
                    <a:pt x="586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712;p48"/>
            <p:cNvSpPr/>
            <p:nvPr/>
          </p:nvSpPr>
          <p:spPr>
            <a:xfrm>
              <a:off x="1049550" y="4686650"/>
              <a:ext cx="356675" cy="50225"/>
            </a:xfrm>
            <a:custGeom>
              <a:avLst/>
              <a:gdLst/>
              <a:ahLst/>
              <a:cxnLst/>
              <a:rect l="l" t="t" r="r" b="b"/>
              <a:pathLst>
                <a:path w="14267" h="2009" extrusionOk="0">
                  <a:moveTo>
                    <a:pt x="1" y="0"/>
                  </a:moveTo>
                  <a:lnTo>
                    <a:pt x="1" y="2009"/>
                  </a:lnTo>
                  <a:lnTo>
                    <a:pt x="13262" y="2009"/>
                  </a:lnTo>
                  <a:lnTo>
                    <a:pt x="14266"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713;p48"/>
            <p:cNvSpPr/>
            <p:nvPr/>
          </p:nvSpPr>
          <p:spPr>
            <a:xfrm>
              <a:off x="1047850" y="4686650"/>
              <a:ext cx="517575" cy="25125"/>
            </a:xfrm>
            <a:custGeom>
              <a:avLst/>
              <a:gdLst/>
              <a:ahLst/>
              <a:cxnLst/>
              <a:rect l="l" t="t" r="r" b="b"/>
              <a:pathLst>
                <a:path w="20703" h="1005" extrusionOk="0">
                  <a:moveTo>
                    <a:pt x="0" y="0"/>
                  </a:moveTo>
                  <a:lnTo>
                    <a:pt x="0" y="1005"/>
                  </a:lnTo>
                  <a:lnTo>
                    <a:pt x="20703" y="1005"/>
                  </a:lnTo>
                  <a:lnTo>
                    <a:pt x="20703"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714;p48"/>
            <p:cNvSpPr/>
            <p:nvPr/>
          </p:nvSpPr>
          <p:spPr>
            <a:xfrm>
              <a:off x="1344575" y="4331725"/>
              <a:ext cx="212300" cy="186050"/>
            </a:xfrm>
            <a:custGeom>
              <a:avLst/>
              <a:gdLst/>
              <a:ahLst/>
              <a:cxnLst/>
              <a:rect l="l" t="t" r="r" b="b"/>
              <a:pathLst>
                <a:path w="8492" h="7442" extrusionOk="0">
                  <a:moveTo>
                    <a:pt x="23" y="0"/>
                  </a:moveTo>
                  <a:lnTo>
                    <a:pt x="0" y="7441"/>
                  </a:lnTo>
                  <a:lnTo>
                    <a:pt x="8286" y="7441"/>
                  </a:lnTo>
                  <a:lnTo>
                    <a:pt x="849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15;p48"/>
            <p:cNvSpPr/>
            <p:nvPr/>
          </p:nvSpPr>
          <p:spPr>
            <a:xfrm>
              <a:off x="1408475" y="4517750"/>
              <a:ext cx="542125" cy="168925"/>
            </a:xfrm>
            <a:custGeom>
              <a:avLst/>
              <a:gdLst/>
              <a:ahLst/>
              <a:cxnLst/>
              <a:rect l="l" t="t" r="r" b="b"/>
              <a:pathLst>
                <a:path w="21685" h="6757" extrusionOk="0">
                  <a:moveTo>
                    <a:pt x="12829" y="0"/>
                  </a:moveTo>
                  <a:lnTo>
                    <a:pt x="10089" y="2260"/>
                  </a:lnTo>
                  <a:cubicBezTo>
                    <a:pt x="1" y="2922"/>
                    <a:pt x="1416" y="6756"/>
                    <a:pt x="1416" y="6756"/>
                  </a:cubicBezTo>
                  <a:lnTo>
                    <a:pt x="21685" y="6756"/>
                  </a:lnTo>
                  <a:lnTo>
                    <a:pt x="2113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16;p48"/>
            <p:cNvSpPr/>
            <p:nvPr/>
          </p:nvSpPr>
          <p:spPr>
            <a:xfrm>
              <a:off x="1803925" y="4686650"/>
              <a:ext cx="146675" cy="50225"/>
            </a:xfrm>
            <a:custGeom>
              <a:avLst/>
              <a:gdLst/>
              <a:ahLst/>
              <a:cxnLst/>
              <a:rect l="l" t="t" r="r" b="b"/>
              <a:pathLst>
                <a:path w="5867" h="2009" extrusionOk="0">
                  <a:moveTo>
                    <a:pt x="1" y="0"/>
                  </a:moveTo>
                  <a:lnTo>
                    <a:pt x="1" y="2009"/>
                  </a:lnTo>
                  <a:lnTo>
                    <a:pt x="5867" y="2009"/>
                  </a:lnTo>
                  <a:lnTo>
                    <a:pt x="586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717;p48"/>
            <p:cNvSpPr/>
            <p:nvPr/>
          </p:nvSpPr>
          <p:spPr>
            <a:xfrm>
              <a:off x="1443850" y="4686650"/>
              <a:ext cx="347550" cy="50225"/>
            </a:xfrm>
            <a:custGeom>
              <a:avLst/>
              <a:gdLst/>
              <a:ahLst/>
              <a:cxnLst/>
              <a:rect l="l" t="t" r="r" b="b"/>
              <a:pathLst>
                <a:path w="13902" h="2009" extrusionOk="0">
                  <a:moveTo>
                    <a:pt x="1" y="0"/>
                  </a:moveTo>
                  <a:lnTo>
                    <a:pt x="1" y="2009"/>
                  </a:lnTo>
                  <a:lnTo>
                    <a:pt x="12874" y="2009"/>
                  </a:lnTo>
                  <a:lnTo>
                    <a:pt x="13901"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718;p48"/>
            <p:cNvSpPr/>
            <p:nvPr/>
          </p:nvSpPr>
          <p:spPr>
            <a:xfrm>
              <a:off x="1442150" y="4686650"/>
              <a:ext cx="508450" cy="25125"/>
            </a:xfrm>
            <a:custGeom>
              <a:avLst/>
              <a:gdLst/>
              <a:ahLst/>
              <a:cxnLst/>
              <a:rect l="l" t="t" r="r" b="b"/>
              <a:pathLst>
                <a:path w="20338" h="1005" extrusionOk="0">
                  <a:moveTo>
                    <a:pt x="0" y="0"/>
                  </a:moveTo>
                  <a:lnTo>
                    <a:pt x="0" y="1005"/>
                  </a:lnTo>
                  <a:lnTo>
                    <a:pt x="20338" y="1005"/>
                  </a:lnTo>
                  <a:lnTo>
                    <a:pt x="2033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19;p48"/>
            <p:cNvSpPr/>
            <p:nvPr/>
          </p:nvSpPr>
          <p:spPr>
            <a:xfrm>
              <a:off x="1717775" y="4331725"/>
              <a:ext cx="219125" cy="186050"/>
            </a:xfrm>
            <a:custGeom>
              <a:avLst/>
              <a:gdLst/>
              <a:ahLst/>
              <a:cxnLst/>
              <a:rect l="l" t="t" r="r" b="b"/>
              <a:pathLst>
                <a:path w="8765" h="7442" extrusionOk="0">
                  <a:moveTo>
                    <a:pt x="0" y="0"/>
                  </a:moveTo>
                  <a:lnTo>
                    <a:pt x="457" y="7441"/>
                  </a:lnTo>
                  <a:lnTo>
                    <a:pt x="8765" y="7441"/>
                  </a:lnTo>
                  <a:lnTo>
                    <a:pt x="846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20;p48"/>
            <p:cNvSpPr/>
            <p:nvPr/>
          </p:nvSpPr>
          <p:spPr>
            <a:xfrm>
              <a:off x="1309200" y="2639225"/>
              <a:ext cx="646550" cy="1820900"/>
            </a:xfrm>
            <a:custGeom>
              <a:avLst/>
              <a:gdLst/>
              <a:ahLst/>
              <a:cxnLst/>
              <a:rect l="l" t="t" r="r" b="b"/>
              <a:pathLst>
                <a:path w="25862" h="72836" extrusionOk="0">
                  <a:moveTo>
                    <a:pt x="639" y="0"/>
                  </a:moveTo>
                  <a:lnTo>
                    <a:pt x="228" y="6916"/>
                  </a:lnTo>
                  <a:cubicBezTo>
                    <a:pt x="160" y="8948"/>
                    <a:pt x="0" y="20315"/>
                    <a:pt x="137" y="22346"/>
                  </a:cubicBezTo>
                  <a:lnTo>
                    <a:pt x="365" y="72836"/>
                  </a:lnTo>
                  <a:lnTo>
                    <a:pt x="10408" y="72836"/>
                  </a:lnTo>
                  <a:lnTo>
                    <a:pt x="10614" y="18649"/>
                  </a:lnTo>
                  <a:lnTo>
                    <a:pt x="15590" y="72813"/>
                  </a:lnTo>
                  <a:lnTo>
                    <a:pt x="25861" y="72585"/>
                  </a:lnTo>
                  <a:lnTo>
                    <a:pt x="22506" y="21798"/>
                  </a:lnTo>
                  <a:cubicBezTo>
                    <a:pt x="22940" y="12326"/>
                    <a:pt x="21296" y="7373"/>
                    <a:pt x="20589" y="4337"/>
                  </a:cubicBezTo>
                  <a:lnTo>
                    <a:pt x="20474" y="2922"/>
                  </a:lnTo>
                  <a:lnTo>
                    <a:pt x="20223" y="2876"/>
                  </a:lnTo>
                  <a:cubicBezTo>
                    <a:pt x="20178" y="2694"/>
                    <a:pt x="20155" y="2602"/>
                    <a:pt x="20155" y="2602"/>
                  </a:cubicBezTo>
                  <a:lnTo>
                    <a:pt x="20064" y="2831"/>
                  </a:lnTo>
                  <a:lnTo>
                    <a:pt x="10591" y="662"/>
                  </a:lnTo>
                  <a:lnTo>
                    <a:pt x="63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21;p48"/>
            <p:cNvSpPr/>
            <p:nvPr/>
          </p:nvSpPr>
          <p:spPr>
            <a:xfrm>
              <a:off x="1466125" y="3049500"/>
              <a:ext cx="108425" cy="55950"/>
            </a:xfrm>
            <a:custGeom>
              <a:avLst/>
              <a:gdLst/>
              <a:ahLst/>
              <a:cxnLst/>
              <a:rect l="l" t="t" r="r" b="b"/>
              <a:pathLst>
                <a:path w="4337" h="2238" fill="none" extrusionOk="0">
                  <a:moveTo>
                    <a:pt x="4337" y="2238"/>
                  </a:moveTo>
                  <a:lnTo>
                    <a:pt x="0"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22;p48"/>
            <p:cNvSpPr/>
            <p:nvPr/>
          </p:nvSpPr>
          <p:spPr>
            <a:xfrm>
              <a:off x="889200" y="1856325"/>
              <a:ext cx="507900" cy="585050"/>
            </a:xfrm>
            <a:custGeom>
              <a:avLst/>
              <a:gdLst/>
              <a:ahLst/>
              <a:cxnLst/>
              <a:rect l="l" t="t" r="r" b="b"/>
              <a:pathLst>
                <a:path w="20316" h="23402" extrusionOk="0">
                  <a:moveTo>
                    <a:pt x="20315" y="0"/>
                  </a:moveTo>
                  <a:cubicBezTo>
                    <a:pt x="17531" y="251"/>
                    <a:pt x="15522" y="2625"/>
                    <a:pt x="15522" y="2625"/>
                  </a:cubicBezTo>
                  <a:lnTo>
                    <a:pt x="1644" y="16274"/>
                  </a:lnTo>
                  <a:cubicBezTo>
                    <a:pt x="1" y="17986"/>
                    <a:pt x="115" y="20725"/>
                    <a:pt x="1895" y="22323"/>
                  </a:cubicBezTo>
                  <a:cubicBezTo>
                    <a:pt x="2684" y="23042"/>
                    <a:pt x="3685" y="23402"/>
                    <a:pt x="4691" y="23402"/>
                  </a:cubicBezTo>
                  <a:cubicBezTo>
                    <a:pt x="5666" y="23402"/>
                    <a:pt x="6645" y="23065"/>
                    <a:pt x="7442" y="22392"/>
                  </a:cubicBezTo>
                  <a:lnTo>
                    <a:pt x="18809" y="13467"/>
                  </a:lnTo>
                  <a:lnTo>
                    <a:pt x="19904" y="9906"/>
                  </a:lnTo>
                  <a:lnTo>
                    <a:pt x="203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23;p48"/>
            <p:cNvSpPr/>
            <p:nvPr/>
          </p:nvSpPr>
          <p:spPr>
            <a:xfrm>
              <a:off x="757950" y="1795250"/>
              <a:ext cx="219150" cy="336700"/>
            </a:xfrm>
            <a:custGeom>
              <a:avLst/>
              <a:gdLst/>
              <a:ahLst/>
              <a:cxnLst/>
              <a:rect l="l" t="t" r="r" b="b"/>
              <a:pathLst>
                <a:path w="8766" h="13468" extrusionOk="0">
                  <a:moveTo>
                    <a:pt x="3470" y="1"/>
                  </a:moveTo>
                  <a:lnTo>
                    <a:pt x="1" y="2991"/>
                  </a:lnTo>
                  <a:lnTo>
                    <a:pt x="3288" y="13468"/>
                  </a:lnTo>
                  <a:lnTo>
                    <a:pt x="8766" y="11756"/>
                  </a:lnTo>
                  <a:lnTo>
                    <a:pt x="3470"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24;p48"/>
            <p:cNvSpPr/>
            <p:nvPr/>
          </p:nvSpPr>
          <p:spPr>
            <a:xfrm>
              <a:off x="752825" y="1880275"/>
              <a:ext cx="339550" cy="490200"/>
            </a:xfrm>
            <a:custGeom>
              <a:avLst/>
              <a:gdLst/>
              <a:ahLst/>
              <a:cxnLst/>
              <a:rect l="l" t="t" r="r" b="b"/>
              <a:pathLst>
                <a:path w="13582" h="19608" extrusionOk="0">
                  <a:moveTo>
                    <a:pt x="7145" y="1"/>
                  </a:moveTo>
                  <a:lnTo>
                    <a:pt x="0" y="1987"/>
                  </a:lnTo>
                  <a:lnTo>
                    <a:pt x="6163" y="19608"/>
                  </a:lnTo>
                  <a:lnTo>
                    <a:pt x="13581" y="14130"/>
                  </a:lnTo>
                  <a:lnTo>
                    <a:pt x="714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25;p48"/>
            <p:cNvSpPr/>
            <p:nvPr/>
          </p:nvSpPr>
          <p:spPr>
            <a:xfrm>
              <a:off x="1052975" y="2142200"/>
              <a:ext cx="39400" cy="91325"/>
            </a:xfrm>
            <a:custGeom>
              <a:avLst/>
              <a:gdLst/>
              <a:ahLst/>
              <a:cxnLst/>
              <a:rect l="l" t="t" r="r" b="b"/>
              <a:pathLst>
                <a:path w="1576" h="3653" fill="none" extrusionOk="0">
                  <a:moveTo>
                    <a:pt x="1" y="1"/>
                  </a:moveTo>
                  <a:lnTo>
                    <a:pt x="1575" y="3653"/>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26;p48"/>
            <p:cNvSpPr/>
            <p:nvPr/>
          </p:nvSpPr>
          <p:spPr>
            <a:xfrm>
              <a:off x="748250" y="1699950"/>
              <a:ext cx="121000" cy="199175"/>
            </a:xfrm>
            <a:custGeom>
              <a:avLst/>
              <a:gdLst/>
              <a:ahLst/>
              <a:cxnLst/>
              <a:rect l="l" t="t" r="r" b="b"/>
              <a:pathLst>
                <a:path w="4840" h="7967" extrusionOk="0">
                  <a:moveTo>
                    <a:pt x="3242" y="1"/>
                  </a:moveTo>
                  <a:lnTo>
                    <a:pt x="1256" y="731"/>
                  </a:lnTo>
                  <a:lnTo>
                    <a:pt x="1" y="4840"/>
                  </a:lnTo>
                  <a:lnTo>
                    <a:pt x="1987" y="7967"/>
                  </a:lnTo>
                  <a:cubicBezTo>
                    <a:pt x="4817" y="6483"/>
                    <a:pt x="4840" y="3311"/>
                    <a:pt x="4840" y="3311"/>
                  </a:cubicBezTo>
                  <a:lnTo>
                    <a:pt x="3242"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727;p48"/>
            <p:cNvSpPr/>
            <p:nvPr/>
          </p:nvSpPr>
          <p:spPr>
            <a:xfrm>
              <a:off x="736850" y="1424350"/>
              <a:ext cx="63925" cy="577525"/>
            </a:xfrm>
            <a:custGeom>
              <a:avLst/>
              <a:gdLst/>
              <a:ahLst/>
              <a:cxnLst/>
              <a:rect l="l" t="t" r="r" b="b"/>
              <a:pathLst>
                <a:path w="2557" h="23101" extrusionOk="0">
                  <a:moveTo>
                    <a:pt x="2146" y="0"/>
                  </a:moveTo>
                  <a:lnTo>
                    <a:pt x="0" y="23"/>
                  </a:lnTo>
                  <a:lnTo>
                    <a:pt x="388" y="22529"/>
                  </a:lnTo>
                  <a:cubicBezTo>
                    <a:pt x="388" y="22836"/>
                    <a:pt x="641" y="23101"/>
                    <a:pt x="945" y="23101"/>
                  </a:cubicBezTo>
                  <a:cubicBezTo>
                    <a:pt x="957" y="23101"/>
                    <a:pt x="969" y="23100"/>
                    <a:pt x="982" y="23100"/>
                  </a:cubicBezTo>
                  <a:lnTo>
                    <a:pt x="1963" y="23100"/>
                  </a:lnTo>
                  <a:cubicBezTo>
                    <a:pt x="2283" y="23077"/>
                    <a:pt x="2557" y="22803"/>
                    <a:pt x="2534" y="22483"/>
                  </a:cubicBezTo>
                  <a:lnTo>
                    <a:pt x="2146" y="0"/>
                  </a:lnTo>
                  <a:close/>
                </a:path>
              </a:pathLst>
            </a:cu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728;p48"/>
            <p:cNvSpPr/>
            <p:nvPr/>
          </p:nvSpPr>
          <p:spPr>
            <a:xfrm>
              <a:off x="481200" y="1111650"/>
              <a:ext cx="562675" cy="498200"/>
            </a:xfrm>
            <a:custGeom>
              <a:avLst/>
              <a:gdLst/>
              <a:ahLst/>
              <a:cxnLst/>
              <a:rect l="l" t="t" r="r" b="b"/>
              <a:pathLst>
                <a:path w="22507" h="19928" extrusionOk="0">
                  <a:moveTo>
                    <a:pt x="15955" y="0"/>
                  </a:moveTo>
                  <a:lnTo>
                    <a:pt x="6232" y="160"/>
                  </a:lnTo>
                  <a:cubicBezTo>
                    <a:pt x="5707" y="183"/>
                    <a:pt x="5228" y="457"/>
                    <a:pt x="4976" y="913"/>
                  </a:cubicBezTo>
                  <a:lnTo>
                    <a:pt x="252" y="9427"/>
                  </a:lnTo>
                  <a:cubicBezTo>
                    <a:pt x="1" y="9883"/>
                    <a:pt x="1" y="10431"/>
                    <a:pt x="274" y="10888"/>
                  </a:cubicBezTo>
                  <a:lnTo>
                    <a:pt x="5296" y="19242"/>
                  </a:lnTo>
                  <a:cubicBezTo>
                    <a:pt x="5537" y="19659"/>
                    <a:pt x="6011" y="19928"/>
                    <a:pt x="6513" y="19928"/>
                  </a:cubicBezTo>
                  <a:cubicBezTo>
                    <a:pt x="6534" y="19928"/>
                    <a:pt x="6554" y="19927"/>
                    <a:pt x="6574" y="19927"/>
                  </a:cubicBezTo>
                  <a:lnTo>
                    <a:pt x="16298" y="19767"/>
                  </a:lnTo>
                  <a:cubicBezTo>
                    <a:pt x="16823" y="19767"/>
                    <a:pt x="17302" y="19470"/>
                    <a:pt x="17553" y="19014"/>
                  </a:cubicBezTo>
                  <a:lnTo>
                    <a:pt x="22255" y="10500"/>
                  </a:lnTo>
                  <a:cubicBezTo>
                    <a:pt x="22506" y="10043"/>
                    <a:pt x="22506" y="9495"/>
                    <a:pt x="22232" y="9062"/>
                  </a:cubicBezTo>
                  <a:lnTo>
                    <a:pt x="17234" y="708"/>
                  </a:lnTo>
                  <a:cubicBezTo>
                    <a:pt x="16960" y="251"/>
                    <a:pt x="16480" y="0"/>
                    <a:pt x="1595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729;p48"/>
            <p:cNvSpPr/>
            <p:nvPr/>
          </p:nvSpPr>
          <p:spPr>
            <a:xfrm>
              <a:off x="481200" y="1111650"/>
              <a:ext cx="562675" cy="498200"/>
            </a:xfrm>
            <a:custGeom>
              <a:avLst/>
              <a:gdLst/>
              <a:ahLst/>
              <a:cxnLst/>
              <a:rect l="l" t="t" r="r" b="b"/>
              <a:pathLst>
                <a:path w="22507" h="19928" extrusionOk="0">
                  <a:moveTo>
                    <a:pt x="15773" y="1461"/>
                  </a:moveTo>
                  <a:cubicBezTo>
                    <a:pt x="15910" y="1461"/>
                    <a:pt x="16024" y="1529"/>
                    <a:pt x="16070" y="1644"/>
                  </a:cubicBezTo>
                  <a:lnTo>
                    <a:pt x="20886" y="9632"/>
                  </a:lnTo>
                  <a:cubicBezTo>
                    <a:pt x="20954" y="9747"/>
                    <a:pt x="20954" y="9861"/>
                    <a:pt x="20886" y="9975"/>
                  </a:cubicBezTo>
                  <a:lnTo>
                    <a:pt x="16366" y="18146"/>
                  </a:lnTo>
                  <a:cubicBezTo>
                    <a:pt x="16298" y="18238"/>
                    <a:pt x="16184" y="18306"/>
                    <a:pt x="16070" y="18306"/>
                  </a:cubicBezTo>
                  <a:lnTo>
                    <a:pt x="6734" y="18466"/>
                  </a:lnTo>
                  <a:cubicBezTo>
                    <a:pt x="6620" y="18466"/>
                    <a:pt x="6506" y="18420"/>
                    <a:pt x="6437" y="18306"/>
                  </a:cubicBezTo>
                  <a:lnTo>
                    <a:pt x="1644" y="10294"/>
                  </a:lnTo>
                  <a:cubicBezTo>
                    <a:pt x="1576" y="10203"/>
                    <a:pt x="1576" y="10066"/>
                    <a:pt x="1621" y="9975"/>
                  </a:cubicBezTo>
                  <a:lnTo>
                    <a:pt x="6163" y="1803"/>
                  </a:lnTo>
                  <a:cubicBezTo>
                    <a:pt x="6209" y="1689"/>
                    <a:pt x="6323" y="1621"/>
                    <a:pt x="6437" y="1621"/>
                  </a:cubicBezTo>
                  <a:lnTo>
                    <a:pt x="15773" y="1461"/>
                  </a:lnTo>
                  <a:close/>
                  <a:moveTo>
                    <a:pt x="15955" y="0"/>
                  </a:moveTo>
                  <a:lnTo>
                    <a:pt x="6232" y="160"/>
                  </a:lnTo>
                  <a:cubicBezTo>
                    <a:pt x="5707" y="183"/>
                    <a:pt x="5228" y="457"/>
                    <a:pt x="4976" y="913"/>
                  </a:cubicBezTo>
                  <a:lnTo>
                    <a:pt x="252" y="9427"/>
                  </a:lnTo>
                  <a:cubicBezTo>
                    <a:pt x="1" y="9883"/>
                    <a:pt x="1" y="10431"/>
                    <a:pt x="274" y="10888"/>
                  </a:cubicBezTo>
                  <a:lnTo>
                    <a:pt x="5296" y="19242"/>
                  </a:lnTo>
                  <a:cubicBezTo>
                    <a:pt x="5537" y="19659"/>
                    <a:pt x="6011" y="19928"/>
                    <a:pt x="6513" y="19928"/>
                  </a:cubicBezTo>
                  <a:cubicBezTo>
                    <a:pt x="6534" y="19928"/>
                    <a:pt x="6554" y="19927"/>
                    <a:pt x="6574" y="19927"/>
                  </a:cubicBezTo>
                  <a:lnTo>
                    <a:pt x="16298" y="19767"/>
                  </a:lnTo>
                  <a:cubicBezTo>
                    <a:pt x="16823" y="19767"/>
                    <a:pt x="17302" y="19470"/>
                    <a:pt x="17553" y="19014"/>
                  </a:cubicBezTo>
                  <a:lnTo>
                    <a:pt x="22255" y="10500"/>
                  </a:lnTo>
                  <a:cubicBezTo>
                    <a:pt x="22506" y="10043"/>
                    <a:pt x="22506" y="9495"/>
                    <a:pt x="22232" y="9062"/>
                  </a:cubicBezTo>
                  <a:lnTo>
                    <a:pt x="17234" y="708"/>
                  </a:lnTo>
                  <a:cubicBezTo>
                    <a:pt x="16960" y="251"/>
                    <a:pt x="16480" y="0"/>
                    <a:pt x="15955" y="0"/>
                  </a:cubicBezTo>
                  <a:close/>
                </a:path>
              </a:pathLst>
            </a:cu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730;p48"/>
            <p:cNvSpPr/>
            <p:nvPr/>
          </p:nvSpPr>
          <p:spPr>
            <a:xfrm flipH="1">
              <a:off x="845275" y="1281125"/>
              <a:ext cx="59925" cy="174625"/>
            </a:xfrm>
            <a:custGeom>
              <a:avLst/>
              <a:gdLst/>
              <a:ahLst/>
              <a:cxnLst/>
              <a:rect l="l" t="t" r="r" b="b"/>
              <a:pathLst>
                <a:path w="2397" h="6985" extrusionOk="0">
                  <a:moveTo>
                    <a:pt x="1164" y="0"/>
                  </a:moveTo>
                  <a:cubicBezTo>
                    <a:pt x="708" y="0"/>
                    <a:pt x="502" y="69"/>
                    <a:pt x="297" y="274"/>
                  </a:cubicBezTo>
                  <a:cubicBezTo>
                    <a:pt x="91" y="502"/>
                    <a:pt x="0" y="822"/>
                    <a:pt x="0" y="1575"/>
                  </a:cubicBezTo>
                  <a:cubicBezTo>
                    <a:pt x="0" y="2716"/>
                    <a:pt x="91" y="2990"/>
                    <a:pt x="320" y="3219"/>
                  </a:cubicBezTo>
                  <a:cubicBezTo>
                    <a:pt x="571" y="3470"/>
                    <a:pt x="1004" y="3721"/>
                    <a:pt x="1301" y="3926"/>
                  </a:cubicBezTo>
                  <a:cubicBezTo>
                    <a:pt x="1484" y="4063"/>
                    <a:pt x="1552" y="4109"/>
                    <a:pt x="1598" y="4269"/>
                  </a:cubicBezTo>
                  <a:cubicBezTo>
                    <a:pt x="1644" y="4451"/>
                    <a:pt x="1644" y="4565"/>
                    <a:pt x="1644" y="5022"/>
                  </a:cubicBezTo>
                  <a:cubicBezTo>
                    <a:pt x="1644" y="5615"/>
                    <a:pt x="1621" y="5821"/>
                    <a:pt x="1552" y="5980"/>
                  </a:cubicBezTo>
                  <a:cubicBezTo>
                    <a:pt x="1461" y="6140"/>
                    <a:pt x="1392" y="6186"/>
                    <a:pt x="1164" y="6186"/>
                  </a:cubicBezTo>
                  <a:cubicBezTo>
                    <a:pt x="959" y="6186"/>
                    <a:pt x="890" y="6140"/>
                    <a:pt x="799" y="6003"/>
                  </a:cubicBezTo>
                  <a:cubicBezTo>
                    <a:pt x="731" y="5843"/>
                    <a:pt x="708" y="5661"/>
                    <a:pt x="708" y="5136"/>
                  </a:cubicBezTo>
                  <a:cubicBezTo>
                    <a:pt x="708" y="4885"/>
                    <a:pt x="731" y="4725"/>
                    <a:pt x="731" y="4611"/>
                  </a:cubicBezTo>
                  <a:lnTo>
                    <a:pt x="69" y="4611"/>
                  </a:lnTo>
                  <a:cubicBezTo>
                    <a:pt x="46" y="4771"/>
                    <a:pt x="23" y="4999"/>
                    <a:pt x="23" y="5319"/>
                  </a:cubicBezTo>
                  <a:cubicBezTo>
                    <a:pt x="23" y="6072"/>
                    <a:pt x="91" y="6323"/>
                    <a:pt x="228" y="6597"/>
                  </a:cubicBezTo>
                  <a:cubicBezTo>
                    <a:pt x="411" y="6893"/>
                    <a:pt x="662" y="6985"/>
                    <a:pt x="1141" y="6985"/>
                  </a:cubicBezTo>
                  <a:cubicBezTo>
                    <a:pt x="1712" y="6985"/>
                    <a:pt x="2009" y="6825"/>
                    <a:pt x="2146" y="6551"/>
                  </a:cubicBezTo>
                  <a:cubicBezTo>
                    <a:pt x="2305" y="6277"/>
                    <a:pt x="2397" y="5958"/>
                    <a:pt x="2397" y="5022"/>
                  </a:cubicBezTo>
                  <a:cubicBezTo>
                    <a:pt x="2397" y="4132"/>
                    <a:pt x="2351" y="3995"/>
                    <a:pt x="2260" y="3766"/>
                  </a:cubicBezTo>
                  <a:cubicBezTo>
                    <a:pt x="2169" y="3584"/>
                    <a:pt x="2100" y="3515"/>
                    <a:pt x="1872" y="3356"/>
                  </a:cubicBezTo>
                  <a:cubicBezTo>
                    <a:pt x="1598" y="3173"/>
                    <a:pt x="1278" y="3013"/>
                    <a:pt x="1050" y="2831"/>
                  </a:cubicBezTo>
                  <a:cubicBezTo>
                    <a:pt x="867" y="2694"/>
                    <a:pt x="845" y="2648"/>
                    <a:pt x="776" y="2488"/>
                  </a:cubicBezTo>
                  <a:cubicBezTo>
                    <a:pt x="731" y="2328"/>
                    <a:pt x="731" y="2237"/>
                    <a:pt x="731" y="1689"/>
                  </a:cubicBezTo>
                  <a:cubicBezTo>
                    <a:pt x="731" y="1210"/>
                    <a:pt x="753" y="1050"/>
                    <a:pt x="845" y="913"/>
                  </a:cubicBezTo>
                  <a:cubicBezTo>
                    <a:pt x="913" y="799"/>
                    <a:pt x="982" y="776"/>
                    <a:pt x="1164" y="776"/>
                  </a:cubicBezTo>
                  <a:cubicBezTo>
                    <a:pt x="1347" y="776"/>
                    <a:pt x="1438" y="799"/>
                    <a:pt x="1507" y="890"/>
                  </a:cubicBezTo>
                  <a:cubicBezTo>
                    <a:pt x="1598" y="1027"/>
                    <a:pt x="1621" y="1210"/>
                    <a:pt x="1621" y="1666"/>
                  </a:cubicBezTo>
                  <a:cubicBezTo>
                    <a:pt x="1621" y="1940"/>
                    <a:pt x="1621" y="2100"/>
                    <a:pt x="1598" y="2214"/>
                  </a:cubicBezTo>
                  <a:lnTo>
                    <a:pt x="2283" y="2214"/>
                  </a:lnTo>
                  <a:cubicBezTo>
                    <a:pt x="2305" y="2054"/>
                    <a:pt x="2328" y="1826"/>
                    <a:pt x="2328" y="1438"/>
                  </a:cubicBezTo>
                  <a:cubicBezTo>
                    <a:pt x="2328" y="845"/>
                    <a:pt x="2283" y="548"/>
                    <a:pt x="2123" y="320"/>
                  </a:cubicBezTo>
                  <a:cubicBezTo>
                    <a:pt x="1963" y="114"/>
                    <a:pt x="1712" y="0"/>
                    <a:pt x="116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731;p48"/>
            <p:cNvSpPr/>
            <p:nvPr/>
          </p:nvSpPr>
          <p:spPr>
            <a:xfrm flipH="1">
              <a:off x="773375" y="1283975"/>
              <a:ext cx="61650" cy="168925"/>
            </a:xfrm>
            <a:custGeom>
              <a:avLst/>
              <a:gdLst/>
              <a:ahLst/>
              <a:cxnLst/>
              <a:rect l="l" t="t" r="r" b="b"/>
              <a:pathLst>
                <a:path w="2466" h="6757" extrusionOk="0">
                  <a:moveTo>
                    <a:pt x="1" y="0"/>
                  </a:moveTo>
                  <a:lnTo>
                    <a:pt x="1" y="799"/>
                  </a:lnTo>
                  <a:lnTo>
                    <a:pt x="822" y="799"/>
                  </a:lnTo>
                  <a:lnTo>
                    <a:pt x="822" y="6757"/>
                  </a:lnTo>
                  <a:lnTo>
                    <a:pt x="1621" y="6757"/>
                  </a:lnTo>
                  <a:lnTo>
                    <a:pt x="1621" y="799"/>
                  </a:lnTo>
                  <a:lnTo>
                    <a:pt x="2466" y="799"/>
                  </a:lnTo>
                  <a:lnTo>
                    <a:pt x="246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732;p48"/>
            <p:cNvSpPr/>
            <p:nvPr/>
          </p:nvSpPr>
          <p:spPr>
            <a:xfrm flipH="1">
              <a:off x="699750" y="1281125"/>
              <a:ext cx="63950" cy="174625"/>
            </a:xfrm>
            <a:custGeom>
              <a:avLst/>
              <a:gdLst/>
              <a:ahLst/>
              <a:cxnLst/>
              <a:rect l="l" t="t" r="r" b="b"/>
              <a:pathLst>
                <a:path w="2558" h="6985" extrusionOk="0">
                  <a:moveTo>
                    <a:pt x="1279" y="776"/>
                  </a:moveTo>
                  <a:cubicBezTo>
                    <a:pt x="1507" y="776"/>
                    <a:pt x="1621" y="868"/>
                    <a:pt x="1667" y="1073"/>
                  </a:cubicBezTo>
                  <a:cubicBezTo>
                    <a:pt x="1736" y="1370"/>
                    <a:pt x="1758" y="1598"/>
                    <a:pt x="1758" y="3470"/>
                  </a:cubicBezTo>
                  <a:cubicBezTo>
                    <a:pt x="1758" y="5341"/>
                    <a:pt x="1713" y="5570"/>
                    <a:pt x="1644" y="5866"/>
                  </a:cubicBezTo>
                  <a:cubicBezTo>
                    <a:pt x="1599" y="6072"/>
                    <a:pt x="1507" y="6140"/>
                    <a:pt x="1279" y="6140"/>
                  </a:cubicBezTo>
                  <a:cubicBezTo>
                    <a:pt x="1028" y="6140"/>
                    <a:pt x="937" y="6072"/>
                    <a:pt x="891" y="5866"/>
                  </a:cubicBezTo>
                  <a:cubicBezTo>
                    <a:pt x="800" y="5570"/>
                    <a:pt x="777" y="5341"/>
                    <a:pt x="777" y="3470"/>
                  </a:cubicBezTo>
                  <a:cubicBezTo>
                    <a:pt x="777" y="1598"/>
                    <a:pt x="823" y="1347"/>
                    <a:pt x="891" y="1073"/>
                  </a:cubicBezTo>
                  <a:cubicBezTo>
                    <a:pt x="937" y="868"/>
                    <a:pt x="1051" y="776"/>
                    <a:pt x="1279" y="776"/>
                  </a:cubicBezTo>
                  <a:close/>
                  <a:moveTo>
                    <a:pt x="1279" y="0"/>
                  </a:moveTo>
                  <a:cubicBezTo>
                    <a:pt x="663" y="0"/>
                    <a:pt x="389" y="137"/>
                    <a:pt x="229" y="548"/>
                  </a:cubicBezTo>
                  <a:cubicBezTo>
                    <a:pt x="69" y="982"/>
                    <a:pt x="1" y="1370"/>
                    <a:pt x="1" y="3492"/>
                  </a:cubicBezTo>
                  <a:cubicBezTo>
                    <a:pt x="1" y="5615"/>
                    <a:pt x="46" y="6026"/>
                    <a:pt x="229" y="6437"/>
                  </a:cubicBezTo>
                  <a:cubicBezTo>
                    <a:pt x="389" y="6848"/>
                    <a:pt x="663" y="6985"/>
                    <a:pt x="1279" y="6985"/>
                  </a:cubicBezTo>
                  <a:cubicBezTo>
                    <a:pt x="1872" y="6985"/>
                    <a:pt x="2146" y="6848"/>
                    <a:pt x="2306" y="6437"/>
                  </a:cubicBezTo>
                  <a:cubicBezTo>
                    <a:pt x="2466" y="6026"/>
                    <a:pt x="2534" y="5615"/>
                    <a:pt x="2534" y="3492"/>
                  </a:cubicBezTo>
                  <a:cubicBezTo>
                    <a:pt x="2557" y="1370"/>
                    <a:pt x="2466" y="982"/>
                    <a:pt x="2306" y="548"/>
                  </a:cubicBezTo>
                  <a:cubicBezTo>
                    <a:pt x="2146" y="137"/>
                    <a:pt x="1872" y="0"/>
                    <a:pt x="1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733;p48"/>
            <p:cNvSpPr/>
            <p:nvPr/>
          </p:nvSpPr>
          <p:spPr>
            <a:xfrm flipH="1">
              <a:off x="619875" y="1283975"/>
              <a:ext cx="62225" cy="168925"/>
            </a:xfrm>
            <a:custGeom>
              <a:avLst/>
              <a:gdLst/>
              <a:ahLst/>
              <a:cxnLst/>
              <a:rect l="l" t="t" r="r" b="b"/>
              <a:pathLst>
                <a:path w="2489" h="6757" extrusionOk="0">
                  <a:moveTo>
                    <a:pt x="1279" y="799"/>
                  </a:moveTo>
                  <a:cubicBezTo>
                    <a:pt x="1553" y="799"/>
                    <a:pt x="1690" y="1005"/>
                    <a:pt x="1690" y="2237"/>
                  </a:cubicBezTo>
                  <a:cubicBezTo>
                    <a:pt x="1690" y="3470"/>
                    <a:pt x="1553" y="3789"/>
                    <a:pt x="1279" y="3789"/>
                  </a:cubicBezTo>
                  <a:lnTo>
                    <a:pt x="800" y="3789"/>
                  </a:lnTo>
                  <a:lnTo>
                    <a:pt x="800" y="799"/>
                  </a:lnTo>
                  <a:close/>
                  <a:moveTo>
                    <a:pt x="24" y="0"/>
                  </a:moveTo>
                  <a:lnTo>
                    <a:pt x="1" y="6757"/>
                  </a:lnTo>
                  <a:lnTo>
                    <a:pt x="800" y="6757"/>
                  </a:lnTo>
                  <a:lnTo>
                    <a:pt x="800" y="4565"/>
                  </a:lnTo>
                  <a:lnTo>
                    <a:pt x="1393" y="4565"/>
                  </a:lnTo>
                  <a:cubicBezTo>
                    <a:pt x="2261" y="4565"/>
                    <a:pt x="2489" y="3949"/>
                    <a:pt x="2489" y="2260"/>
                  </a:cubicBezTo>
                  <a:cubicBezTo>
                    <a:pt x="2489" y="525"/>
                    <a:pt x="2261" y="0"/>
                    <a:pt x="14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734;p48"/>
            <p:cNvSpPr/>
            <p:nvPr/>
          </p:nvSpPr>
          <p:spPr>
            <a:xfrm>
              <a:off x="752825" y="1678950"/>
              <a:ext cx="122150" cy="121575"/>
            </a:xfrm>
            <a:custGeom>
              <a:avLst/>
              <a:gdLst/>
              <a:ahLst/>
              <a:cxnLst/>
              <a:rect l="l" t="t" r="r" b="b"/>
              <a:pathLst>
                <a:path w="4886" h="4863" extrusionOk="0">
                  <a:moveTo>
                    <a:pt x="1705" y="1"/>
                  </a:moveTo>
                  <a:cubicBezTo>
                    <a:pt x="1586" y="1"/>
                    <a:pt x="1467" y="25"/>
                    <a:pt x="1347" y="65"/>
                  </a:cubicBezTo>
                  <a:lnTo>
                    <a:pt x="1165" y="133"/>
                  </a:lnTo>
                  <a:cubicBezTo>
                    <a:pt x="685" y="293"/>
                    <a:pt x="343" y="750"/>
                    <a:pt x="297" y="1252"/>
                  </a:cubicBezTo>
                  <a:lnTo>
                    <a:pt x="0" y="4630"/>
                  </a:lnTo>
                  <a:lnTo>
                    <a:pt x="503" y="4790"/>
                  </a:lnTo>
                  <a:cubicBezTo>
                    <a:pt x="666" y="4839"/>
                    <a:pt x="831" y="4862"/>
                    <a:pt x="993" y="4862"/>
                  </a:cubicBezTo>
                  <a:cubicBezTo>
                    <a:pt x="1736" y="4862"/>
                    <a:pt x="2415" y="4371"/>
                    <a:pt x="2603" y="3603"/>
                  </a:cubicBezTo>
                  <a:lnTo>
                    <a:pt x="2991" y="2096"/>
                  </a:lnTo>
                  <a:lnTo>
                    <a:pt x="4657" y="4151"/>
                  </a:lnTo>
                  <a:cubicBezTo>
                    <a:pt x="4657" y="4151"/>
                    <a:pt x="4885" y="1138"/>
                    <a:pt x="1963" y="42"/>
                  </a:cubicBezTo>
                  <a:cubicBezTo>
                    <a:pt x="1877" y="13"/>
                    <a:pt x="1791" y="1"/>
                    <a:pt x="1705" y="1"/>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735;p48"/>
            <p:cNvSpPr/>
            <p:nvPr/>
          </p:nvSpPr>
          <p:spPr>
            <a:xfrm>
              <a:off x="636975" y="1675725"/>
              <a:ext cx="133575" cy="240525"/>
            </a:xfrm>
            <a:custGeom>
              <a:avLst/>
              <a:gdLst/>
              <a:ahLst/>
              <a:cxnLst/>
              <a:rect l="l" t="t" r="r" b="b"/>
              <a:pathLst>
                <a:path w="5343" h="9621" extrusionOk="0">
                  <a:moveTo>
                    <a:pt x="3070" y="0"/>
                  </a:moveTo>
                  <a:cubicBezTo>
                    <a:pt x="2610" y="0"/>
                    <a:pt x="2185" y="241"/>
                    <a:pt x="1941" y="628"/>
                  </a:cubicBezTo>
                  <a:lnTo>
                    <a:pt x="708" y="2568"/>
                  </a:lnTo>
                  <a:cubicBezTo>
                    <a:pt x="708" y="2568"/>
                    <a:pt x="298" y="3709"/>
                    <a:pt x="845" y="4325"/>
                  </a:cubicBezTo>
                  <a:cubicBezTo>
                    <a:pt x="845" y="4325"/>
                    <a:pt x="1" y="5170"/>
                    <a:pt x="1667" y="6197"/>
                  </a:cubicBezTo>
                  <a:cubicBezTo>
                    <a:pt x="1667" y="6197"/>
                    <a:pt x="1119" y="8274"/>
                    <a:pt x="4383" y="9621"/>
                  </a:cubicBezTo>
                  <a:lnTo>
                    <a:pt x="4338" y="7064"/>
                  </a:lnTo>
                  <a:lnTo>
                    <a:pt x="4634" y="6950"/>
                  </a:lnTo>
                  <a:cubicBezTo>
                    <a:pt x="5068" y="6790"/>
                    <a:pt x="5342" y="6357"/>
                    <a:pt x="5342" y="5877"/>
                  </a:cubicBezTo>
                  <a:lnTo>
                    <a:pt x="5319" y="4006"/>
                  </a:lnTo>
                  <a:lnTo>
                    <a:pt x="5251" y="924"/>
                  </a:lnTo>
                  <a:cubicBezTo>
                    <a:pt x="5251" y="924"/>
                    <a:pt x="4246" y="148"/>
                    <a:pt x="3242" y="11"/>
                  </a:cubicBezTo>
                  <a:cubicBezTo>
                    <a:pt x="3184" y="4"/>
                    <a:pt x="3127" y="0"/>
                    <a:pt x="3070"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736;p48"/>
            <p:cNvSpPr/>
            <p:nvPr/>
          </p:nvSpPr>
          <p:spPr>
            <a:xfrm>
              <a:off x="1316600" y="2644925"/>
              <a:ext cx="517600" cy="115375"/>
            </a:xfrm>
            <a:custGeom>
              <a:avLst/>
              <a:gdLst/>
              <a:ahLst/>
              <a:cxnLst/>
              <a:rect l="l" t="t" r="r" b="b"/>
              <a:pathLst>
                <a:path w="20704" h="4615" extrusionOk="0">
                  <a:moveTo>
                    <a:pt x="20681" y="1"/>
                  </a:moveTo>
                  <a:lnTo>
                    <a:pt x="1" y="138"/>
                  </a:lnTo>
                  <a:lnTo>
                    <a:pt x="1" y="3150"/>
                  </a:lnTo>
                  <a:cubicBezTo>
                    <a:pt x="3022" y="4285"/>
                    <a:pt x="7130" y="4615"/>
                    <a:pt x="10890" y="4615"/>
                  </a:cubicBezTo>
                  <a:cubicBezTo>
                    <a:pt x="16135" y="4615"/>
                    <a:pt x="20703" y="3972"/>
                    <a:pt x="20703" y="3972"/>
                  </a:cubicBezTo>
                  <a:lnTo>
                    <a:pt x="20681"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737;p48"/>
            <p:cNvSpPr/>
            <p:nvPr/>
          </p:nvSpPr>
          <p:spPr>
            <a:xfrm>
              <a:off x="1385650" y="2659775"/>
              <a:ext cx="129000" cy="103875"/>
            </a:xfrm>
            <a:custGeom>
              <a:avLst/>
              <a:gdLst/>
              <a:ahLst/>
              <a:cxnLst/>
              <a:rect l="l" t="t" r="r" b="b"/>
              <a:pathLst>
                <a:path w="5160" h="4155" extrusionOk="0">
                  <a:moveTo>
                    <a:pt x="1" y="0"/>
                  </a:moveTo>
                  <a:lnTo>
                    <a:pt x="1" y="3629"/>
                  </a:lnTo>
                  <a:lnTo>
                    <a:pt x="5159" y="4154"/>
                  </a:lnTo>
                  <a:lnTo>
                    <a:pt x="5159" y="320"/>
                  </a:ln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738;p48"/>
            <p:cNvSpPr/>
            <p:nvPr/>
          </p:nvSpPr>
          <p:spPr>
            <a:xfrm>
              <a:off x="1310900" y="1818650"/>
              <a:ext cx="548400" cy="864950"/>
            </a:xfrm>
            <a:custGeom>
              <a:avLst/>
              <a:gdLst/>
              <a:ahLst/>
              <a:cxnLst/>
              <a:rect l="l" t="t" r="r" b="b"/>
              <a:pathLst>
                <a:path w="21936" h="34598" extrusionOk="0">
                  <a:moveTo>
                    <a:pt x="12030" y="1"/>
                  </a:moveTo>
                  <a:lnTo>
                    <a:pt x="5456" y="297"/>
                  </a:lnTo>
                  <a:lnTo>
                    <a:pt x="1279" y="2831"/>
                  </a:lnTo>
                  <a:cubicBezTo>
                    <a:pt x="663" y="3219"/>
                    <a:pt x="1" y="4292"/>
                    <a:pt x="1" y="4999"/>
                  </a:cubicBezTo>
                  <a:lnTo>
                    <a:pt x="229" y="33211"/>
                  </a:lnTo>
                  <a:cubicBezTo>
                    <a:pt x="3646" y="34294"/>
                    <a:pt x="8035" y="34597"/>
                    <a:pt x="11885" y="34597"/>
                  </a:cubicBezTo>
                  <a:cubicBezTo>
                    <a:pt x="16803" y="34597"/>
                    <a:pt x="20840" y="34102"/>
                    <a:pt x="20840" y="34102"/>
                  </a:cubicBezTo>
                  <a:lnTo>
                    <a:pt x="21913" y="4771"/>
                  </a:lnTo>
                  <a:cubicBezTo>
                    <a:pt x="21936" y="3835"/>
                    <a:pt x="21365" y="2991"/>
                    <a:pt x="20498" y="2671"/>
                  </a:cubicBezTo>
                  <a:lnTo>
                    <a:pt x="120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739;p48"/>
            <p:cNvSpPr/>
            <p:nvPr/>
          </p:nvSpPr>
          <p:spPr>
            <a:xfrm>
              <a:off x="1446150" y="1795250"/>
              <a:ext cx="165500" cy="184350"/>
            </a:xfrm>
            <a:custGeom>
              <a:avLst/>
              <a:gdLst/>
              <a:ahLst/>
              <a:cxnLst/>
              <a:rect l="l" t="t" r="r" b="b"/>
              <a:pathLst>
                <a:path w="6620" h="7374" extrusionOk="0">
                  <a:moveTo>
                    <a:pt x="3607" y="1"/>
                  </a:moveTo>
                  <a:lnTo>
                    <a:pt x="0" y="526"/>
                  </a:lnTo>
                  <a:lnTo>
                    <a:pt x="46" y="1233"/>
                  </a:lnTo>
                  <a:lnTo>
                    <a:pt x="1484" y="7373"/>
                  </a:lnTo>
                  <a:lnTo>
                    <a:pt x="6620" y="937"/>
                  </a:lnTo>
                  <a:lnTo>
                    <a:pt x="360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740;p48"/>
            <p:cNvSpPr/>
            <p:nvPr/>
          </p:nvSpPr>
          <p:spPr>
            <a:xfrm>
              <a:off x="1483225" y="1798100"/>
              <a:ext cx="200900" cy="181500"/>
            </a:xfrm>
            <a:custGeom>
              <a:avLst/>
              <a:gdLst/>
              <a:ahLst/>
              <a:cxnLst/>
              <a:rect l="l" t="t" r="r" b="b"/>
              <a:pathLst>
                <a:path w="8036" h="7260" extrusionOk="0">
                  <a:moveTo>
                    <a:pt x="5958" y="1"/>
                  </a:moveTo>
                  <a:lnTo>
                    <a:pt x="4954" y="115"/>
                  </a:lnTo>
                  <a:lnTo>
                    <a:pt x="5137" y="823"/>
                  </a:lnTo>
                  <a:lnTo>
                    <a:pt x="1" y="7259"/>
                  </a:lnTo>
                  <a:lnTo>
                    <a:pt x="8035" y="2101"/>
                  </a:lnTo>
                  <a:lnTo>
                    <a:pt x="595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741;p48"/>
            <p:cNvSpPr/>
            <p:nvPr/>
          </p:nvSpPr>
          <p:spPr>
            <a:xfrm>
              <a:off x="1397075" y="1808950"/>
              <a:ext cx="86175" cy="170650"/>
            </a:xfrm>
            <a:custGeom>
              <a:avLst/>
              <a:gdLst/>
              <a:ahLst/>
              <a:cxnLst/>
              <a:rect l="l" t="t" r="r" b="b"/>
              <a:pathLst>
                <a:path w="3447" h="6826" extrusionOk="0">
                  <a:moveTo>
                    <a:pt x="1963" y="1"/>
                  </a:moveTo>
                  <a:lnTo>
                    <a:pt x="982" y="274"/>
                  </a:lnTo>
                  <a:lnTo>
                    <a:pt x="0" y="1895"/>
                  </a:lnTo>
                  <a:lnTo>
                    <a:pt x="3447" y="6825"/>
                  </a:lnTo>
                  <a:lnTo>
                    <a:pt x="196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742;p48"/>
            <p:cNvSpPr/>
            <p:nvPr/>
          </p:nvSpPr>
          <p:spPr>
            <a:xfrm>
              <a:off x="1451850" y="1979575"/>
              <a:ext cx="31400" cy="694475"/>
            </a:xfrm>
            <a:custGeom>
              <a:avLst/>
              <a:gdLst/>
              <a:ahLst/>
              <a:cxnLst/>
              <a:rect l="l" t="t" r="r" b="b"/>
              <a:pathLst>
                <a:path w="1256" h="27779" fill="none" extrusionOk="0">
                  <a:moveTo>
                    <a:pt x="1256" y="0"/>
                  </a:moveTo>
                  <a:lnTo>
                    <a:pt x="0" y="27779"/>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743;p48"/>
            <p:cNvSpPr/>
            <p:nvPr/>
          </p:nvSpPr>
          <p:spPr>
            <a:xfrm>
              <a:off x="1483225" y="1836350"/>
              <a:ext cx="193475" cy="143250"/>
            </a:xfrm>
            <a:custGeom>
              <a:avLst/>
              <a:gdLst/>
              <a:ahLst/>
              <a:cxnLst/>
              <a:rect l="l" t="t" r="r" b="b"/>
              <a:pathLst>
                <a:path w="7739" h="5730" fill="none" extrusionOk="0">
                  <a:moveTo>
                    <a:pt x="7488" y="0"/>
                  </a:moveTo>
                  <a:lnTo>
                    <a:pt x="7739" y="4246"/>
                  </a:lnTo>
                  <a:lnTo>
                    <a:pt x="4885" y="2762"/>
                  </a:lnTo>
                  <a:lnTo>
                    <a:pt x="1" y="5729"/>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744;p48"/>
            <p:cNvSpPr/>
            <p:nvPr/>
          </p:nvSpPr>
          <p:spPr>
            <a:xfrm>
              <a:off x="1370250" y="1856325"/>
              <a:ext cx="113000" cy="123275"/>
            </a:xfrm>
            <a:custGeom>
              <a:avLst/>
              <a:gdLst/>
              <a:ahLst/>
              <a:cxnLst/>
              <a:rect l="l" t="t" r="r" b="b"/>
              <a:pathLst>
                <a:path w="4520" h="4931" fill="none" extrusionOk="0">
                  <a:moveTo>
                    <a:pt x="1073" y="0"/>
                  </a:moveTo>
                  <a:lnTo>
                    <a:pt x="0" y="2351"/>
                  </a:lnTo>
                  <a:lnTo>
                    <a:pt x="2032" y="1370"/>
                  </a:lnTo>
                  <a:lnTo>
                    <a:pt x="4520" y="4930"/>
                  </a:lnTo>
                </a:path>
              </a:pathLst>
            </a:custGeom>
            <a:solidFill>
              <a:schemeClr val="dk1"/>
            </a:solid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745;p48"/>
            <p:cNvSpPr/>
            <p:nvPr/>
          </p:nvSpPr>
          <p:spPr>
            <a:xfrm>
              <a:off x="1607625" y="2089125"/>
              <a:ext cx="121000" cy="111300"/>
            </a:xfrm>
            <a:custGeom>
              <a:avLst/>
              <a:gdLst/>
              <a:ahLst/>
              <a:cxnLst/>
              <a:rect l="l" t="t" r="r" b="b"/>
              <a:pathLst>
                <a:path w="4840" h="4452" extrusionOk="0">
                  <a:moveTo>
                    <a:pt x="685" y="1"/>
                  </a:moveTo>
                  <a:cubicBezTo>
                    <a:pt x="685" y="1"/>
                    <a:pt x="1" y="3790"/>
                    <a:pt x="2397" y="4452"/>
                  </a:cubicBezTo>
                  <a:cubicBezTo>
                    <a:pt x="4840" y="3927"/>
                    <a:pt x="4383" y="115"/>
                    <a:pt x="4383" y="115"/>
                  </a:cubicBezTo>
                  <a:lnTo>
                    <a:pt x="4383" y="115"/>
                  </a:lnTo>
                  <a:cubicBezTo>
                    <a:pt x="4083" y="693"/>
                    <a:pt x="3782" y="889"/>
                    <a:pt x="3514" y="889"/>
                  </a:cubicBezTo>
                  <a:cubicBezTo>
                    <a:pt x="2966" y="889"/>
                    <a:pt x="2550" y="77"/>
                    <a:pt x="2534" y="46"/>
                  </a:cubicBezTo>
                  <a:cubicBezTo>
                    <a:pt x="2519" y="76"/>
                    <a:pt x="2071" y="825"/>
                    <a:pt x="1539" y="825"/>
                  </a:cubicBezTo>
                  <a:cubicBezTo>
                    <a:pt x="1261" y="825"/>
                    <a:pt x="960" y="620"/>
                    <a:pt x="6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746;p48"/>
            <p:cNvSpPr/>
            <p:nvPr/>
          </p:nvSpPr>
          <p:spPr>
            <a:xfrm>
              <a:off x="1313175" y="2076000"/>
              <a:ext cx="25" cy="158100"/>
            </a:xfrm>
            <a:custGeom>
              <a:avLst/>
              <a:gdLst/>
              <a:ahLst/>
              <a:cxnLst/>
              <a:rect l="l" t="t" r="r" b="b"/>
              <a:pathLst>
                <a:path w="1" h="6324" fill="none" extrusionOk="0">
                  <a:moveTo>
                    <a:pt x="1" y="6323"/>
                  </a:moveTo>
                  <a:lnTo>
                    <a:pt x="1"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747;p48"/>
            <p:cNvSpPr/>
            <p:nvPr/>
          </p:nvSpPr>
          <p:spPr>
            <a:xfrm>
              <a:off x="1799925" y="1885425"/>
              <a:ext cx="465100" cy="688350"/>
            </a:xfrm>
            <a:custGeom>
              <a:avLst/>
              <a:gdLst/>
              <a:ahLst/>
              <a:cxnLst/>
              <a:rect l="l" t="t" r="r" b="b"/>
              <a:pathLst>
                <a:path w="18604" h="27534" extrusionOk="0">
                  <a:moveTo>
                    <a:pt x="937" y="0"/>
                  </a:moveTo>
                  <a:lnTo>
                    <a:pt x="1" y="9769"/>
                  </a:lnTo>
                  <a:lnTo>
                    <a:pt x="480" y="13467"/>
                  </a:lnTo>
                  <a:lnTo>
                    <a:pt x="10546" y="26021"/>
                  </a:lnTo>
                  <a:cubicBezTo>
                    <a:pt x="11370" y="27012"/>
                    <a:pt x="12560" y="27533"/>
                    <a:pt x="13773" y="27533"/>
                  </a:cubicBezTo>
                  <a:cubicBezTo>
                    <a:pt x="14544" y="27533"/>
                    <a:pt x="15324" y="27323"/>
                    <a:pt x="16024" y="26888"/>
                  </a:cubicBezTo>
                  <a:cubicBezTo>
                    <a:pt x="18033" y="25633"/>
                    <a:pt x="18603" y="22962"/>
                    <a:pt x="17280" y="20977"/>
                  </a:cubicBezTo>
                  <a:lnTo>
                    <a:pt x="4863" y="3333"/>
                  </a:lnTo>
                  <a:cubicBezTo>
                    <a:pt x="4863" y="3333"/>
                    <a:pt x="3516" y="753"/>
                    <a:pt x="9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748;p48"/>
            <p:cNvSpPr/>
            <p:nvPr/>
          </p:nvSpPr>
          <p:spPr>
            <a:xfrm>
              <a:off x="1793650" y="2200400"/>
              <a:ext cx="53100" cy="65075"/>
            </a:xfrm>
            <a:custGeom>
              <a:avLst/>
              <a:gdLst/>
              <a:ahLst/>
              <a:cxnLst/>
              <a:rect l="l" t="t" r="r" b="b"/>
              <a:pathLst>
                <a:path w="2124" h="2603" fill="none" extrusionOk="0">
                  <a:moveTo>
                    <a:pt x="2124" y="2603"/>
                  </a:moveTo>
                  <a:lnTo>
                    <a:pt x="1"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749;p48"/>
            <p:cNvSpPr/>
            <p:nvPr/>
          </p:nvSpPr>
          <p:spPr>
            <a:xfrm>
              <a:off x="1567125" y="2639125"/>
              <a:ext cx="320700" cy="239275"/>
            </a:xfrm>
            <a:custGeom>
              <a:avLst/>
              <a:gdLst/>
              <a:ahLst/>
              <a:cxnLst/>
              <a:rect l="l" t="t" r="r" b="b"/>
              <a:pathLst>
                <a:path w="12828" h="9571" extrusionOk="0">
                  <a:moveTo>
                    <a:pt x="4378" y="0"/>
                  </a:moveTo>
                  <a:cubicBezTo>
                    <a:pt x="4157" y="0"/>
                    <a:pt x="3943" y="97"/>
                    <a:pt x="3789" y="278"/>
                  </a:cubicBezTo>
                  <a:cubicBezTo>
                    <a:pt x="3538" y="552"/>
                    <a:pt x="3515" y="963"/>
                    <a:pt x="3721" y="1283"/>
                  </a:cubicBezTo>
                  <a:lnTo>
                    <a:pt x="4268" y="2173"/>
                  </a:lnTo>
                  <a:lnTo>
                    <a:pt x="457" y="4957"/>
                  </a:lnTo>
                  <a:cubicBezTo>
                    <a:pt x="137" y="5186"/>
                    <a:pt x="0" y="5619"/>
                    <a:pt x="183" y="5985"/>
                  </a:cubicBezTo>
                  <a:cubicBezTo>
                    <a:pt x="312" y="6274"/>
                    <a:pt x="588" y="6439"/>
                    <a:pt x="876" y="6439"/>
                  </a:cubicBezTo>
                  <a:cubicBezTo>
                    <a:pt x="996" y="6439"/>
                    <a:pt x="1118" y="6410"/>
                    <a:pt x="1233" y="6350"/>
                  </a:cubicBezTo>
                  <a:lnTo>
                    <a:pt x="2054" y="6007"/>
                  </a:lnTo>
                  <a:lnTo>
                    <a:pt x="1392" y="6487"/>
                  </a:lnTo>
                  <a:cubicBezTo>
                    <a:pt x="1096" y="6692"/>
                    <a:pt x="982" y="7126"/>
                    <a:pt x="1141" y="7445"/>
                  </a:cubicBezTo>
                  <a:cubicBezTo>
                    <a:pt x="1279" y="7706"/>
                    <a:pt x="1530" y="7843"/>
                    <a:pt x="1784" y="7843"/>
                  </a:cubicBezTo>
                  <a:cubicBezTo>
                    <a:pt x="1908" y="7843"/>
                    <a:pt x="2033" y="7810"/>
                    <a:pt x="2146" y="7742"/>
                  </a:cubicBezTo>
                  <a:lnTo>
                    <a:pt x="2625" y="7445"/>
                  </a:lnTo>
                  <a:lnTo>
                    <a:pt x="2625" y="7445"/>
                  </a:lnTo>
                  <a:cubicBezTo>
                    <a:pt x="2283" y="7765"/>
                    <a:pt x="2146" y="8199"/>
                    <a:pt x="2351" y="8473"/>
                  </a:cubicBezTo>
                  <a:cubicBezTo>
                    <a:pt x="2486" y="8682"/>
                    <a:pt x="2710" y="8794"/>
                    <a:pt x="2938" y="8794"/>
                  </a:cubicBezTo>
                  <a:cubicBezTo>
                    <a:pt x="3057" y="8794"/>
                    <a:pt x="3177" y="8763"/>
                    <a:pt x="3287" y="8701"/>
                  </a:cubicBezTo>
                  <a:lnTo>
                    <a:pt x="3880" y="8244"/>
                  </a:lnTo>
                  <a:lnTo>
                    <a:pt x="3880" y="8244"/>
                  </a:lnTo>
                  <a:cubicBezTo>
                    <a:pt x="3287" y="8701"/>
                    <a:pt x="3378" y="9066"/>
                    <a:pt x="3515" y="9271"/>
                  </a:cubicBezTo>
                  <a:cubicBezTo>
                    <a:pt x="3649" y="9465"/>
                    <a:pt x="3860" y="9571"/>
                    <a:pt x="4074" y="9571"/>
                  </a:cubicBezTo>
                  <a:cubicBezTo>
                    <a:pt x="4188" y="9571"/>
                    <a:pt x="4302" y="9540"/>
                    <a:pt x="4405" y="9477"/>
                  </a:cubicBezTo>
                  <a:cubicBezTo>
                    <a:pt x="4405" y="9477"/>
                    <a:pt x="7510" y="7833"/>
                    <a:pt x="7601" y="7788"/>
                  </a:cubicBezTo>
                  <a:cubicBezTo>
                    <a:pt x="7705" y="7817"/>
                    <a:pt x="7829" y="7832"/>
                    <a:pt x="7970" y="7832"/>
                  </a:cubicBezTo>
                  <a:cubicBezTo>
                    <a:pt x="9043" y="7832"/>
                    <a:pt x="11114" y="6969"/>
                    <a:pt x="12828" y="4912"/>
                  </a:cubicBezTo>
                  <a:lnTo>
                    <a:pt x="9359" y="2812"/>
                  </a:lnTo>
                  <a:lnTo>
                    <a:pt x="4793" y="118"/>
                  </a:lnTo>
                  <a:cubicBezTo>
                    <a:pt x="4661" y="39"/>
                    <a:pt x="4518" y="0"/>
                    <a:pt x="4378"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750;p48"/>
            <p:cNvSpPr/>
            <p:nvPr/>
          </p:nvSpPr>
          <p:spPr>
            <a:xfrm>
              <a:off x="1801075" y="2586150"/>
              <a:ext cx="229425" cy="220300"/>
            </a:xfrm>
            <a:custGeom>
              <a:avLst/>
              <a:gdLst/>
              <a:ahLst/>
              <a:cxnLst/>
              <a:rect l="l" t="t" r="r" b="b"/>
              <a:pathLst>
                <a:path w="9177" h="8812" extrusionOk="0">
                  <a:moveTo>
                    <a:pt x="6186" y="1"/>
                  </a:moveTo>
                  <a:lnTo>
                    <a:pt x="1" y="4931"/>
                  </a:lnTo>
                  <a:lnTo>
                    <a:pt x="959" y="8811"/>
                  </a:lnTo>
                  <a:lnTo>
                    <a:pt x="9176" y="3721"/>
                  </a:lnTo>
                  <a:lnTo>
                    <a:pt x="6186"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751;p48"/>
            <p:cNvSpPr/>
            <p:nvPr/>
          </p:nvSpPr>
          <p:spPr>
            <a:xfrm>
              <a:off x="1793650" y="2396700"/>
              <a:ext cx="432000" cy="399475"/>
            </a:xfrm>
            <a:custGeom>
              <a:avLst/>
              <a:gdLst/>
              <a:ahLst/>
              <a:cxnLst/>
              <a:rect l="l" t="t" r="r" b="b"/>
              <a:pathLst>
                <a:path w="17280" h="15979" extrusionOk="0">
                  <a:moveTo>
                    <a:pt x="10135" y="1"/>
                  </a:moveTo>
                  <a:lnTo>
                    <a:pt x="1" y="10044"/>
                  </a:lnTo>
                  <a:lnTo>
                    <a:pt x="4452" y="15978"/>
                  </a:lnTo>
                  <a:lnTo>
                    <a:pt x="17280" y="5570"/>
                  </a:lnTo>
                  <a:lnTo>
                    <a:pt x="1013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752;p48"/>
            <p:cNvSpPr/>
            <p:nvPr/>
          </p:nvSpPr>
          <p:spPr>
            <a:xfrm>
              <a:off x="1993950" y="2377300"/>
              <a:ext cx="77050" cy="71925"/>
            </a:xfrm>
            <a:custGeom>
              <a:avLst/>
              <a:gdLst/>
              <a:ahLst/>
              <a:cxnLst/>
              <a:rect l="l" t="t" r="r" b="b"/>
              <a:pathLst>
                <a:path w="3082" h="2877" fill="none" extrusionOk="0">
                  <a:moveTo>
                    <a:pt x="0" y="2877"/>
                  </a:moveTo>
                  <a:lnTo>
                    <a:pt x="3082"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753;p48"/>
            <p:cNvSpPr/>
            <p:nvPr/>
          </p:nvSpPr>
          <p:spPr>
            <a:xfrm>
              <a:off x="1446150" y="1529925"/>
              <a:ext cx="165500" cy="288750"/>
            </a:xfrm>
            <a:custGeom>
              <a:avLst/>
              <a:gdLst/>
              <a:ahLst/>
              <a:cxnLst/>
              <a:rect l="l" t="t" r="r" b="b"/>
              <a:pathLst>
                <a:path w="6620" h="11550" extrusionOk="0">
                  <a:moveTo>
                    <a:pt x="5638" y="0"/>
                  </a:moveTo>
                  <a:lnTo>
                    <a:pt x="890" y="1712"/>
                  </a:lnTo>
                  <a:lnTo>
                    <a:pt x="0" y="11139"/>
                  </a:lnTo>
                  <a:lnTo>
                    <a:pt x="6620" y="11550"/>
                  </a:lnTo>
                  <a:lnTo>
                    <a:pt x="6620" y="11550"/>
                  </a:lnTo>
                  <a:lnTo>
                    <a:pt x="5638" y="0"/>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754;p48"/>
            <p:cNvSpPr/>
            <p:nvPr/>
          </p:nvSpPr>
          <p:spPr>
            <a:xfrm>
              <a:off x="1452425" y="1617225"/>
              <a:ext cx="119275" cy="125000"/>
            </a:xfrm>
            <a:custGeom>
              <a:avLst/>
              <a:gdLst/>
              <a:ahLst/>
              <a:cxnLst/>
              <a:rect l="l" t="t" r="r" b="b"/>
              <a:pathLst>
                <a:path w="4771" h="5000" extrusionOk="0">
                  <a:moveTo>
                    <a:pt x="434" y="0"/>
                  </a:moveTo>
                  <a:lnTo>
                    <a:pt x="0" y="4999"/>
                  </a:lnTo>
                  <a:lnTo>
                    <a:pt x="4771" y="754"/>
                  </a:lnTo>
                  <a:lnTo>
                    <a:pt x="434"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755;p48"/>
            <p:cNvSpPr/>
            <p:nvPr/>
          </p:nvSpPr>
          <p:spPr>
            <a:xfrm>
              <a:off x="1285225" y="1436050"/>
              <a:ext cx="133450" cy="119300"/>
            </a:xfrm>
            <a:custGeom>
              <a:avLst/>
              <a:gdLst/>
              <a:ahLst/>
              <a:cxnLst/>
              <a:rect l="l" t="t" r="r" b="b"/>
              <a:pathLst>
                <a:path w="5338" h="4772" extrusionOk="0">
                  <a:moveTo>
                    <a:pt x="2758" y="1"/>
                  </a:moveTo>
                  <a:cubicBezTo>
                    <a:pt x="2540" y="1"/>
                    <a:pt x="2306" y="53"/>
                    <a:pt x="2055" y="171"/>
                  </a:cubicBezTo>
                  <a:cubicBezTo>
                    <a:pt x="0" y="1130"/>
                    <a:pt x="2032" y="4485"/>
                    <a:pt x="4155" y="4759"/>
                  </a:cubicBezTo>
                  <a:cubicBezTo>
                    <a:pt x="4210" y="4768"/>
                    <a:pt x="4266" y="4772"/>
                    <a:pt x="4320" y="4772"/>
                  </a:cubicBezTo>
                  <a:cubicBezTo>
                    <a:pt x="4869" y="4772"/>
                    <a:pt x="5337" y="4372"/>
                    <a:pt x="5296" y="3915"/>
                  </a:cubicBezTo>
                  <a:cubicBezTo>
                    <a:pt x="5205" y="3093"/>
                    <a:pt x="4999" y="2317"/>
                    <a:pt x="4611" y="1564"/>
                  </a:cubicBezTo>
                  <a:cubicBezTo>
                    <a:pt x="4195" y="768"/>
                    <a:pt x="3593" y="1"/>
                    <a:pt x="2758" y="1"/>
                  </a:cubicBezTo>
                  <a:close/>
                </a:path>
              </a:pathLst>
            </a:custGeom>
            <a:solidFill>
              <a:srgbClr val="AE49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756;p48"/>
            <p:cNvSpPr/>
            <p:nvPr/>
          </p:nvSpPr>
          <p:spPr>
            <a:xfrm>
              <a:off x="1322875" y="1216250"/>
              <a:ext cx="421150" cy="453100"/>
            </a:xfrm>
            <a:custGeom>
              <a:avLst/>
              <a:gdLst/>
              <a:ahLst/>
              <a:cxnLst/>
              <a:rect l="l" t="t" r="r" b="b"/>
              <a:pathLst>
                <a:path w="16846" h="18124" extrusionOk="0">
                  <a:moveTo>
                    <a:pt x="7234" y="0"/>
                  </a:moveTo>
                  <a:cubicBezTo>
                    <a:pt x="6631" y="0"/>
                    <a:pt x="6029" y="57"/>
                    <a:pt x="5433" y="176"/>
                  </a:cubicBezTo>
                  <a:cubicBezTo>
                    <a:pt x="3448" y="609"/>
                    <a:pt x="868" y="1842"/>
                    <a:pt x="549" y="5494"/>
                  </a:cubicBezTo>
                  <a:cubicBezTo>
                    <a:pt x="1" y="11588"/>
                    <a:pt x="731" y="16153"/>
                    <a:pt x="3744" y="17523"/>
                  </a:cubicBezTo>
                  <a:cubicBezTo>
                    <a:pt x="4619" y="17930"/>
                    <a:pt x="5401" y="18123"/>
                    <a:pt x="6181" y="18123"/>
                  </a:cubicBezTo>
                  <a:cubicBezTo>
                    <a:pt x="7458" y="18123"/>
                    <a:pt x="8729" y="17605"/>
                    <a:pt x="10386" y="16656"/>
                  </a:cubicBezTo>
                  <a:cubicBezTo>
                    <a:pt x="11368" y="16062"/>
                    <a:pt x="12486" y="13985"/>
                    <a:pt x="12760" y="12798"/>
                  </a:cubicBezTo>
                  <a:lnTo>
                    <a:pt x="13742" y="9557"/>
                  </a:lnTo>
                  <a:cubicBezTo>
                    <a:pt x="13742" y="9557"/>
                    <a:pt x="16846" y="2276"/>
                    <a:pt x="9907" y="358"/>
                  </a:cubicBezTo>
                  <a:cubicBezTo>
                    <a:pt x="9032" y="126"/>
                    <a:pt x="8133" y="0"/>
                    <a:pt x="7234"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757;p48"/>
            <p:cNvSpPr/>
            <p:nvPr/>
          </p:nvSpPr>
          <p:spPr>
            <a:xfrm>
              <a:off x="1552275" y="1285100"/>
              <a:ext cx="144975" cy="212875"/>
            </a:xfrm>
            <a:custGeom>
              <a:avLst/>
              <a:gdLst/>
              <a:ahLst/>
              <a:cxnLst/>
              <a:rect l="l" t="t" r="r" b="b"/>
              <a:pathLst>
                <a:path w="5799" h="8515" extrusionOk="0">
                  <a:moveTo>
                    <a:pt x="5045" y="1"/>
                  </a:moveTo>
                  <a:lnTo>
                    <a:pt x="1" y="184"/>
                  </a:lnTo>
                  <a:lnTo>
                    <a:pt x="3196" y="3722"/>
                  </a:lnTo>
                  <a:lnTo>
                    <a:pt x="2375" y="8424"/>
                  </a:lnTo>
                  <a:lnTo>
                    <a:pt x="3402" y="8515"/>
                  </a:lnTo>
                  <a:lnTo>
                    <a:pt x="4999" y="6141"/>
                  </a:lnTo>
                  <a:lnTo>
                    <a:pt x="5798" y="366"/>
                  </a:lnTo>
                  <a:lnTo>
                    <a:pt x="5045"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758;p48"/>
            <p:cNvSpPr/>
            <p:nvPr/>
          </p:nvSpPr>
          <p:spPr>
            <a:xfrm>
              <a:off x="1627025" y="1437850"/>
              <a:ext cx="129000" cy="116175"/>
            </a:xfrm>
            <a:custGeom>
              <a:avLst/>
              <a:gdLst/>
              <a:ahLst/>
              <a:cxnLst/>
              <a:rect l="l" t="t" r="r" b="b"/>
              <a:pathLst>
                <a:path w="5160" h="4647" extrusionOk="0">
                  <a:moveTo>
                    <a:pt x="2289" y="1"/>
                  </a:moveTo>
                  <a:cubicBezTo>
                    <a:pt x="1360" y="1"/>
                    <a:pt x="762" y="849"/>
                    <a:pt x="366" y="1697"/>
                  </a:cubicBezTo>
                  <a:cubicBezTo>
                    <a:pt x="24" y="2450"/>
                    <a:pt x="24" y="3067"/>
                    <a:pt x="1" y="3866"/>
                  </a:cubicBezTo>
                  <a:cubicBezTo>
                    <a:pt x="1" y="4299"/>
                    <a:pt x="476" y="4647"/>
                    <a:pt x="1016" y="4647"/>
                  </a:cubicBezTo>
                  <a:cubicBezTo>
                    <a:pt x="1103" y="4647"/>
                    <a:pt x="1191" y="4638"/>
                    <a:pt x="1279" y="4619"/>
                  </a:cubicBezTo>
                  <a:cubicBezTo>
                    <a:pt x="3470" y="4208"/>
                    <a:pt x="5159" y="944"/>
                    <a:pt x="2922" y="122"/>
                  </a:cubicBezTo>
                  <a:cubicBezTo>
                    <a:pt x="2696" y="39"/>
                    <a:pt x="2485" y="1"/>
                    <a:pt x="2289" y="1"/>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759;p48"/>
            <p:cNvSpPr/>
            <p:nvPr/>
          </p:nvSpPr>
          <p:spPr>
            <a:xfrm>
              <a:off x="1643000" y="1471700"/>
              <a:ext cx="56525" cy="49675"/>
            </a:xfrm>
            <a:custGeom>
              <a:avLst/>
              <a:gdLst/>
              <a:ahLst/>
              <a:cxnLst/>
              <a:rect l="l" t="t" r="r" b="b"/>
              <a:pathLst>
                <a:path w="2261" h="1987" fill="none" extrusionOk="0">
                  <a:moveTo>
                    <a:pt x="2261" y="412"/>
                  </a:moveTo>
                  <a:cubicBezTo>
                    <a:pt x="617" y="1"/>
                    <a:pt x="1" y="1987"/>
                    <a:pt x="1" y="1987"/>
                  </a:cubicBezTo>
                </a:path>
              </a:pathLst>
            </a:custGeom>
            <a:noFill/>
            <a:ln w="4000"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760;p48"/>
            <p:cNvSpPr/>
            <p:nvPr/>
          </p:nvSpPr>
          <p:spPr>
            <a:xfrm>
              <a:off x="1623050" y="1308500"/>
              <a:ext cx="86175" cy="24000"/>
            </a:xfrm>
            <a:custGeom>
              <a:avLst/>
              <a:gdLst/>
              <a:ahLst/>
              <a:cxnLst/>
              <a:rect l="l" t="t" r="r" b="b"/>
              <a:pathLst>
                <a:path w="3447" h="960" extrusionOk="0">
                  <a:moveTo>
                    <a:pt x="0" y="1"/>
                  </a:moveTo>
                  <a:lnTo>
                    <a:pt x="1278" y="959"/>
                  </a:lnTo>
                  <a:lnTo>
                    <a:pt x="1940" y="823"/>
                  </a:lnTo>
                  <a:lnTo>
                    <a:pt x="3424" y="800"/>
                  </a:lnTo>
                  <a:lnTo>
                    <a:pt x="3447" y="343"/>
                  </a:lnTo>
                  <a:lnTo>
                    <a:pt x="0" y="1"/>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761;p48"/>
            <p:cNvSpPr/>
            <p:nvPr/>
          </p:nvSpPr>
          <p:spPr>
            <a:xfrm>
              <a:off x="1218450" y="1356450"/>
              <a:ext cx="33125" cy="12000"/>
            </a:xfrm>
            <a:custGeom>
              <a:avLst/>
              <a:gdLst/>
              <a:ahLst/>
              <a:cxnLst/>
              <a:rect l="l" t="t" r="r" b="b"/>
              <a:pathLst>
                <a:path w="1325" h="480" extrusionOk="0">
                  <a:moveTo>
                    <a:pt x="1325" y="0"/>
                  </a:moveTo>
                  <a:lnTo>
                    <a:pt x="1" y="23"/>
                  </a:lnTo>
                  <a:lnTo>
                    <a:pt x="252" y="479"/>
                  </a:lnTo>
                  <a:lnTo>
                    <a:pt x="1325"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762;p48"/>
            <p:cNvSpPr/>
            <p:nvPr/>
          </p:nvSpPr>
          <p:spPr>
            <a:xfrm>
              <a:off x="1222450" y="1313650"/>
              <a:ext cx="486200" cy="69725"/>
            </a:xfrm>
            <a:custGeom>
              <a:avLst/>
              <a:gdLst/>
              <a:ahLst/>
              <a:cxnLst/>
              <a:rect l="l" t="t" r="r" b="b"/>
              <a:pathLst>
                <a:path w="19448" h="2789" extrusionOk="0">
                  <a:moveTo>
                    <a:pt x="4566" y="0"/>
                  </a:moveTo>
                  <a:lnTo>
                    <a:pt x="229" y="1895"/>
                  </a:lnTo>
                  <a:cubicBezTo>
                    <a:pt x="1" y="1963"/>
                    <a:pt x="23" y="2260"/>
                    <a:pt x="275" y="2351"/>
                  </a:cubicBezTo>
                  <a:cubicBezTo>
                    <a:pt x="1021" y="2619"/>
                    <a:pt x="2594" y="2788"/>
                    <a:pt x="4887" y="2788"/>
                  </a:cubicBezTo>
                  <a:cubicBezTo>
                    <a:pt x="7292" y="2788"/>
                    <a:pt x="10490" y="2602"/>
                    <a:pt x="14358" y="2146"/>
                  </a:cubicBezTo>
                  <a:lnTo>
                    <a:pt x="19448" y="594"/>
                  </a:lnTo>
                  <a:lnTo>
                    <a:pt x="4566"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763;p48"/>
            <p:cNvSpPr/>
            <p:nvPr/>
          </p:nvSpPr>
          <p:spPr>
            <a:xfrm>
              <a:off x="1216175" y="1316500"/>
              <a:ext cx="493050" cy="53425"/>
            </a:xfrm>
            <a:custGeom>
              <a:avLst/>
              <a:gdLst/>
              <a:ahLst/>
              <a:cxnLst/>
              <a:rect l="l" t="t" r="r" b="b"/>
              <a:pathLst>
                <a:path w="19722" h="2137" extrusionOk="0">
                  <a:moveTo>
                    <a:pt x="4178" y="0"/>
                  </a:moveTo>
                  <a:lnTo>
                    <a:pt x="252" y="1324"/>
                  </a:lnTo>
                  <a:cubicBezTo>
                    <a:pt x="1" y="1393"/>
                    <a:pt x="23" y="1689"/>
                    <a:pt x="297" y="1781"/>
                  </a:cubicBezTo>
                  <a:cubicBezTo>
                    <a:pt x="982" y="2016"/>
                    <a:pt x="2373" y="2137"/>
                    <a:pt x="4372" y="2137"/>
                  </a:cubicBezTo>
                  <a:cubicBezTo>
                    <a:pt x="6836" y="2137"/>
                    <a:pt x="10225" y="1953"/>
                    <a:pt x="14358" y="1575"/>
                  </a:cubicBezTo>
                  <a:lnTo>
                    <a:pt x="19722" y="23"/>
                  </a:lnTo>
                  <a:lnTo>
                    <a:pt x="41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764;p48"/>
            <p:cNvSpPr/>
            <p:nvPr/>
          </p:nvSpPr>
          <p:spPr>
            <a:xfrm>
              <a:off x="1235000" y="1085800"/>
              <a:ext cx="558100" cy="196475"/>
            </a:xfrm>
            <a:custGeom>
              <a:avLst/>
              <a:gdLst/>
              <a:ahLst/>
              <a:cxnLst/>
              <a:rect l="l" t="t" r="r" b="b"/>
              <a:pathLst>
                <a:path w="22324" h="7859" extrusionOk="0">
                  <a:moveTo>
                    <a:pt x="7735" y="0"/>
                  </a:moveTo>
                  <a:cubicBezTo>
                    <a:pt x="7154" y="0"/>
                    <a:pt x="6573" y="186"/>
                    <a:pt x="6072" y="509"/>
                  </a:cubicBezTo>
                  <a:cubicBezTo>
                    <a:pt x="4863" y="1285"/>
                    <a:pt x="3676" y="2290"/>
                    <a:pt x="2238" y="3682"/>
                  </a:cubicBezTo>
                  <a:cubicBezTo>
                    <a:pt x="1" y="5850"/>
                    <a:pt x="3288" y="7859"/>
                    <a:pt x="3288" y="7859"/>
                  </a:cubicBezTo>
                  <a:lnTo>
                    <a:pt x="19106" y="7859"/>
                  </a:lnTo>
                  <a:cubicBezTo>
                    <a:pt x="19106" y="7859"/>
                    <a:pt x="22324" y="6261"/>
                    <a:pt x="20840" y="4230"/>
                  </a:cubicBezTo>
                  <a:cubicBezTo>
                    <a:pt x="19037" y="1810"/>
                    <a:pt x="13901" y="1628"/>
                    <a:pt x="8446" y="98"/>
                  </a:cubicBezTo>
                  <a:cubicBezTo>
                    <a:pt x="8213" y="32"/>
                    <a:pt x="7974" y="0"/>
                    <a:pt x="77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765;p48"/>
            <p:cNvSpPr/>
            <p:nvPr/>
          </p:nvSpPr>
          <p:spPr>
            <a:xfrm>
              <a:off x="1316600" y="1263475"/>
              <a:ext cx="393775" cy="53625"/>
            </a:xfrm>
            <a:custGeom>
              <a:avLst/>
              <a:gdLst/>
              <a:ahLst/>
              <a:cxnLst/>
              <a:rect l="l" t="t" r="r" b="b"/>
              <a:pathLst>
                <a:path w="15751" h="2145" extrusionOk="0">
                  <a:moveTo>
                    <a:pt x="7589" y="1"/>
                  </a:moveTo>
                  <a:cubicBezTo>
                    <a:pt x="5303" y="1"/>
                    <a:pt x="2700" y="173"/>
                    <a:pt x="1" y="683"/>
                  </a:cubicBezTo>
                  <a:lnTo>
                    <a:pt x="161" y="2121"/>
                  </a:lnTo>
                  <a:lnTo>
                    <a:pt x="15705" y="2144"/>
                  </a:lnTo>
                  <a:lnTo>
                    <a:pt x="15750" y="752"/>
                  </a:lnTo>
                  <a:cubicBezTo>
                    <a:pt x="15750" y="752"/>
                    <a:pt x="12360" y="1"/>
                    <a:pt x="7589" y="1"/>
                  </a:cubicBezTo>
                  <a:close/>
                </a:path>
              </a:pathLst>
            </a:custGeom>
            <a:solidFill>
              <a:srgbClr val="3E65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766;p48"/>
            <p:cNvSpPr/>
            <p:nvPr/>
          </p:nvSpPr>
          <p:spPr>
            <a:xfrm>
              <a:off x="1369675" y="1141325"/>
              <a:ext cx="106175" cy="99875"/>
            </a:xfrm>
            <a:custGeom>
              <a:avLst/>
              <a:gdLst/>
              <a:ahLst/>
              <a:cxnLst/>
              <a:rect l="l" t="t" r="r" b="b"/>
              <a:pathLst>
                <a:path w="4247" h="3995" extrusionOk="0">
                  <a:moveTo>
                    <a:pt x="3493" y="0"/>
                  </a:moveTo>
                  <a:cubicBezTo>
                    <a:pt x="3265" y="577"/>
                    <a:pt x="2995" y="763"/>
                    <a:pt x="2739" y="763"/>
                  </a:cubicBezTo>
                  <a:cubicBezTo>
                    <a:pt x="2277" y="763"/>
                    <a:pt x="1864" y="152"/>
                    <a:pt x="1849" y="137"/>
                  </a:cubicBezTo>
                  <a:cubicBezTo>
                    <a:pt x="1849" y="153"/>
                    <a:pt x="1508" y="904"/>
                    <a:pt x="1008" y="904"/>
                  </a:cubicBezTo>
                  <a:cubicBezTo>
                    <a:pt x="776" y="904"/>
                    <a:pt x="510" y="743"/>
                    <a:pt x="229" y="274"/>
                  </a:cubicBezTo>
                  <a:lnTo>
                    <a:pt x="229" y="274"/>
                  </a:lnTo>
                  <a:cubicBezTo>
                    <a:pt x="229" y="274"/>
                    <a:pt x="1" y="3652"/>
                    <a:pt x="2169" y="3994"/>
                  </a:cubicBezTo>
                  <a:cubicBezTo>
                    <a:pt x="4246" y="3310"/>
                    <a:pt x="3493" y="0"/>
                    <a:pt x="34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493919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26572"/>
            <a:ext cx="9144000" cy="973592"/>
          </a:xfrm>
        </p:spPr>
        <p:txBody>
          <a:bodyPr>
            <a:normAutofit/>
          </a:bodyPr>
          <a:lstStyle/>
          <a:p>
            <a:r>
              <a:rPr lang="en-GB" dirty="0" smtClean="0">
                <a:latin typeface="Arial" panose="020B0604020202020204" pitchFamily="34" charset="0"/>
                <a:cs typeface="Arial" panose="020B0604020202020204" pitchFamily="34" charset="0"/>
              </a:rPr>
              <a:t>Limitations</a:t>
            </a: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4740167" y="2138692"/>
            <a:ext cx="9144000" cy="3859440"/>
          </a:xfrm>
        </p:spPr>
        <p:txBody>
          <a:bodyPr>
            <a:normAutofit/>
          </a:bodyPr>
          <a:lstStyle/>
          <a:p>
            <a:pPr algn="l"/>
            <a:r>
              <a:rPr lang="en-GB" dirty="0" smtClean="0">
                <a:latin typeface="Arial" panose="020B0604020202020204" pitchFamily="34" charset="0"/>
                <a:cs typeface="Arial" panose="020B0604020202020204" pitchFamily="34" charset="0"/>
              </a:rPr>
              <a:t>Social desirability bias (Grimm, 2010)</a:t>
            </a:r>
          </a:p>
          <a:p>
            <a:pPr algn="l"/>
            <a:endParaRPr lang="en-GB" dirty="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Generalisation of findings</a:t>
            </a:r>
          </a:p>
          <a:p>
            <a:pPr algn="l"/>
            <a:endParaRPr lang="en-GB" dirty="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Cultural resistance</a:t>
            </a:r>
          </a:p>
          <a:p>
            <a:pPr algn="l"/>
            <a:endParaRPr lang="en-GB" dirty="0" smtClean="0">
              <a:latin typeface="Arial" panose="020B0604020202020204" pitchFamily="34" charset="0"/>
              <a:cs typeface="Arial" panose="020B0604020202020204" pitchFamily="34" charset="0"/>
            </a:endParaRPr>
          </a:p>
          <a:p>
            <a:pPr algn="l"/>
            <a:r>
              <a:rPr lang="en-GB" dirty="0" smtClean="0">
                <a:latin typeface="Arial" panose="020B0604020202020204" pitchFamily="34" charset="0"/>
                <a:cs typeface="Arial" panose="020B0604020202020204" pitchFamily="34" charset="0"/>
              </a:rPr>
              <a:t>Literature review</a:t>
            </a:r>
          </a:p>
          <a:p>
            <a:pPr algn="l"/>
            <a:endParaRPr lang="en-GB" dirty="0" smtClean="0">
              <a:latin typeface="Arial" panose="020B0604020202020204" pitchFamily="34" charset="0"/>
              <a:cs typeface="Arial" panose="020B0604020202020204" pitchFamily="34" charset="0"/>
            </a:endParaRPr>
          </a:p>
        </p:txBody>
      </p:sp>
      <p:grpSp>
        <p:nvGrpSpPr>
          <p:cNvPr id="4" name="Google Shape;983;p52"/>
          <p:cNvGrpSpPr/>
          <p:nvPr/>
        </p:nvGrpSpPr>
        <p:grpSpPr>
          <a:xfrm flipH="1">
            <a:off x="1287159" y="2078158"/>
            <a:ext cx="1606918" cy="3874067"/>
            <a:chOff x="2269575" y="1180525"/>
            <a:chExt cx="1473950" cy="3553500"/>
          </a:xfrm>
        </p:grpSpPr>
        <p:sp>
          <p:nvSpPr>
            <p:cNvPr id="5" name="Google Shape;984;p52"/>
            <p:cNvSpPr/>
            <p:nvPr/>
          </p:nvSpPr>
          <p:spPr>
            <a:xfrm>
              <a:off x="3071875" y="1631475"/>
              <a:ext cx="196900" cy="197475"/>
            </a:xfrm>
            <a:custGeom>
              <a:avLst/>
              <a:gdLst/>
              <a:ahLst/>
              <a:cxnLst/>
              <a:rect l="l" t="t" r="r" b="b"/>
              <a:pathLst>
                <a:path w="7876" h="7899" extrusionOk="0">
                  <a:moveTo>
                    <a:pt x="3949" y="1"/>
                  </a:moveTo>
                  <a:cubicBezTo>
                    <a:pt x="1758" y="1"/>
                    <a:pt x="0" y="1781"/>
                    <a:pt x="0" y="3950"/>
                  </a:cubicBezTo>
                  <a:cubicBezTo>
                    <a:pt x="0" y="6118"/>
                    <a:pt x="1758" y="7898"/>
                    <a:pt x="3949" y="7898"/>
                  </a:cubicBezTo>
                  <a:cubicBezTo>
                    <a:pt x="6118" y="7898"/>
                    <a:pt x="7875" y="6118"/>
                    <a:pt x="7875" y="3950"/>
                  </a:cubicBezTo>
                  <a:cubicBezTo>
                    <a:pt x="7875" y="1781"/>
                    <a:pt x="6118" y="1"/>
                    <a:pt x="39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985;p52"/>
            <p:cNvSpPr/>
            <p:nvPr/>
          </p:nvSpPr>
          <p:spPr>
            <a:xfrm>
              <a:off x="2836200" y="1616650"/>
              <a:ext cx="19425" cy="20000"/>
            </a:xfrm>
            <a:custGeom>
              <a:avLst/>
              <a:gdLst/>
              <a:ahLst/>
              <a:cxnLst/>
              <a:rect l="l" t="t" r="r" b="b"/>
              <a:pathLst>
                <a:path w="777" h="800" extrusionOk="0">
                  <a:moveTo>
                    <a:pt x="389" y="0"/>
                  </a:moveTo>
                  <a:cubicBezTo>
                    <a:pt x="160" y="0"/>
                    <a:pt x="1" y="183"/>
                    <a:pt x="1" y="389"/>
                  </a:cubicBezTo>
                  <a:cubicBezTo>
                    <a:pt x="1" y="617"/>
                    <a:pt x="160" y="799"/>
                    <a:pt x="389" y="799"/>
                  </a:cubicBezTo>
                  <a:cubicBezTo>
                    <a:pt x="594" y="799"/>
                    <a:pt x="777" y="617"/>
                    <a:pt x="777" y="389"/>
                  </a:cubicBezTo>
                  <a:cubicBezTo>
                    <a:pt x="777" y="183"/>
                    <a:pt x="594" y="0"/>
                    <a:pt x="3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986;p52"/>
            <p:cNvSpPr/>
            <p:nvPr/>
          </p:nvSpPr>
          <p:spPr>
            <a:xfrm>
              <a:off x="2739775" y="1281050"/>
              <a:ext cx="535850" cy="397825"/>
            </a:xfrm>
            <a:custGeom>
              <a:avLst/>
              <a:gdLst/>
              <a:ahLst/>
              <a:cxnLst/>
              <a:rect l="l" t="t" r="r" b="b"/>
              <a:pathLst>
                <a:path w="21434" h="15913" extrusionOk="0">
                  <a:moveTo>
                    <a:pt x="11644" y="1"/>
                  </a:moveTo>
                  <a:cubicBezTo>
                    <a:pt x="10844" y="1"/>
                    <a:pt x="9970" y="166"/>
                    <a:pt x="9016" y="551"/>
                  </a:cubicBezTo>
                  <a:cubicBezTo>
                    <a:pt x="0" y="4157"/>
                    <a:pt x="4177" y="10663"/>
                    <a:pt x="4177" y="10663"/>
                  </a:cubicBezTo>
                  <a:lnTo>
                    <a:pt x="7076" y="8426"/>
                  </a:lnTo>
                  <a:cubicBezTo>
                    <a:pt x="7313" y="7479"/>
                    <a:pt x="7669" y="7154"/>
                    <a:pt x="8046" y="7154"/>
                  </a:cubicBezTo>
                  <a:cubicBezTo>
                    <a:pt x="8869" y="7154"/>
                    <a:pt x="9792" y="8700"/>
                    <a:pt x="9792" y="8700"/>
                  </a:cubicBezTo>
                  <a:lnTo>
                    <a:pt x="14266" y="15912"/>
                  </a:lnTo>
                  <a:cubicBezTo>
                    <a:pt x="21433" y="14132"/>
                    <a:pt x="21159" y="8722"/>
                    <a:pt x="18922" y="5687"/>
                  </a:cubicBezTo>
                  <a:cubicBezTo>
                    <a:pt x="17836" y="4220"/>
                    <a:pt x="15685" y="1"/>
                    <a:pt x="116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987;p52"/>
            <p:cNvSpPr/>
            <p:nvPr/>
          </p:nvSpPr>
          <p:spPr>
            <a:xfrm>
              <a:off x="2960600" y="1624075"/>
              <a:ext cx="132400" cy="256225"/>
            </a:xfrm>
            <a:custGeom>
              <a:avLst/>
              <a:gdLst/>
              <a:ahLst/>
              <a:cxnLst/>
              <a:rect l="l" t="t" r="r" b="b"/>
              <a:pathLst>
                <a:path w="5296" h="10249" extrusionOk="0">
                  <a:moveTo>
                    <a:pt x="4269" y="0"/>
                  </a:moveTo>
                  <a:lnTo>
                    <a:pt x="320" y="1187"/>
                  </a:lnTo>
                  <a:lnTo>
                    <a:pt x="1" y="9632"/>
                  </a:lnTo>
                  <a:lnTo>
                    <a:pt x="5296" y="10249"/>
                  </a:lnTo>
                  <a:lnTo>
                    <a:pt x="4269" y="0"/>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988;p52"/>
            <p:cNvSpPr/>
            <p:nvPr/>
          </p:nvSpPr>
          <p:spPr>
            <a:xfrm>
              <a:off x="2963450" y="1673150"/>
              <a:ext cx="109600" cy="128975"/>
            </a:xfrm>
            <a:custGeom>
              <a:avLst/>
              <a:gdLst/>
              <a:ahLst/>
              <a:cxnLst/>
              <a:rect l="l" t="t" r="r" b="b"/>
              <a:pathLst>
                <a:path w="4384" h="5159" extrusionOk="0">
                  <a:moveTo>
                    <a:pt x="183" y="0"/>
                  </a:moveTo>
                  <a:lnTo>
                    <a:pt x="1" y="5159"/>
                  </a:lnTo>
                  <a:lnTo>
                    <a:pt x="4383" y="1073"/>
                  </a:lnTo>
                  <a:lnTo>
                    <a:pt x="183"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989;p52"/>
            <p:cNvSpPr/>
            <p:nvPr/>
          </p:nvSpPr>
          <p:spPr>
            <a:xfrm>
              <a:off x="2787125" y="1525225"/>
              <a:ext cx="124900" cy="112200"/>
            </a:xfrm>
            <a:custGeom>
              <a:avLst/>
              <a:gdLst/>
              <a:ahLst/>
              <a:cxnLst/>
              <a:rect l="l" t="t" r="r" b="b"/>
              <a:pathLst>
                <a:path w="4996" h="4488" extrusionOk="0">
                  <a:moveTo>
                    <a:pt x="2605" y="0"/>
                  </a:moveTo>
                  <a:cubicBezTo>
                    <a:pt x="2400" y="0"/>
                    <a:pt x="2179" y="51"/>
                    <a:pt x="1941" y="165"/>
                  </a:cubicBezTo>
                  <a:cubicBezTo>
                    <a:pt x="1" y="1078"/>
                    <a:pt x="1918" y="4228"/>
                    <a:pt x="3904" y="4479"/>
                  </a:cubicBezTo>
                  <a:cubicBezTo>
                    <a:pt x="3948" y="4484"/>
                    <a:pt x="3992" y="4487"/>
                    <a:pt x="4035" y="4487"/>
                  </a:cubicBezTo>
                  <a:cubicBezTo>
                    <a:pt x="4552" y="4487"/>
                    <a:pt x="4996" y="4123"/>
                    <a:pt x="4954" y="3680"/>
                  </a:cubicBezTo>
                  <a:cubicBezTo>
                    <a:pt x="4885" y="2927"/>
                    <a:pt x="4680" y="2174"/>
                    <a:pt x="4315" y="1489"/>
                  </a:cubicBezTo>
                  <a:cubicBezTo>
                    <a:pt x="3935" y="730"/>
                    <a:pt x="3384" y="0"/>
                    <a:pt x="2605" y="0"/>
                  </a:cubicBezTo>
                  <a:close/>
                </a:path>
              </a:pathLst>
            </a:custGeom>
            <a:solidFill>
              <a:srgbClr val="EF8A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990;p52"/>
            <p:cNvSpPr/>
            <p:nvPr/>
          </p:nvSpPr>
          <p:spPr>
            <a:xfrm>
              <a:off x="2832200" y="1319000"/>
              <a:ext cx="408600" cy="420875"/>
            </a:xfrm>
            <a:custGeom>
              <a:avLst/>
              <a:gdLst/>
              <a:ahLst/>
              <a:cxnLst/>
              <a:rect l="l" t="t" r="r" b="b"/>
              <a:pathLst>
                <a:path w="16344" h="16835" extrusionOk="0">
                  <a:moveTo>
                    <a:pt x="6932" y="0"/>
                  </a:moveTo>
                  <a:cubicBezTo>
                    <a:pt x="5487" y="0"/>
                    <a:pt x="966" y="386"/>
                    <a:pt x="526" y="5173"/>
                  </a:cubicBezTo>
                  <a:cubicBezTo>
                    <a:pt x="1" y="10879"/>
                    <a:pt x="571" y="14988"/>
                    <a:pt x="3379" y="16289"/>
                  </a:cubicBezTo>
                  <a:cubicBezTo>
                    <a:pt x="4147" y="16645"/>
                    <a:pt x="4991" y="16835"/>
                    <a:pt x="5843" y="16835"/>
                  </a:cubicBezTo>
                  <a:cubicBezTo>
                    <a:pt x="7396" y="16835"/>
                    <a:pt x="8981" y="16205"/>
                    <a:pt x="10204" y="14805"/>
                  </a:cubicBezTo>
                  <a:cubicBezTo>
                    <a:pt x="10957" y="13938"/>
                    <a:pt x="11482" y="12454"/>
                    <a:pt x="11733" y="11359"/>
                  </a:cubicBezTo>
                  <a:lnTo>
                    <a:pt x="12486" y="8962"/>
                  </a:lnTo>
                  <a:cubicBezTo>
                    <a:pt x="12486" y="8962"/>
                    <a:pt x="16344" y="928"/>
                    <a:pt x="7373" y="15"/>
                  </a:cubicBezTo>
                  <a:cubicBezTo>
                    <a:pt x="7373" y="15"/>
                    <a:pt x="7209" y="0"/>
                    <a:pt x="6932" y="0"/>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991;p52"/>
            <p:cNvSpPr/>
            <p:nvPr/>
          </p:nvSpPr>
          <p:spPr>
            <a:xfrm>
              <a:off x="3089000" y="1376975"/>
              <a:ext cx="119850" cy="218575"/>
            </a:xfrm>
            <a:custGeom>
              <a:avLst/>
              <a:gdLst/>
              <a:ahLst/>
              <a:cxnLst/>
              <a:rect l="l" t="t" r="r" b="b"/>
              <a:pathLst>
                <a:path w="4794" h="8743" extrusionOk="0">
                  <a:moveTo>
                    <a:pt x="548" y="1"/>
                  </a:moveTo>
                  <a:lnTo>
                    <a:pt x="548" y="1"/>
                  </a:lnTo>
                  <a:cubicBezTo>
                    <a:pt x="548" y="1"/>
                    <a:pt x="0" y="5684"/>
                    <a:pt x="1119" y="8743"/>
                  </a:cubicBezTo>
                  <a:lnTo>
                    <a:pt x="4794" y="5296"/>
                  </a:lnTo>
                  <a:lnTo>
                    <a:pt x="3607" y="1370"/>
                  </a:lnTo>
                  <a:lnTo>
                    <a:pt x="54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992;p52"/>
            <p:cNvSpPr/>
            <p:nvPr/>
          </p:nvSpPr>
          <p:spPr>
            <a:xfrm>
              <a:off x="3105625" y="1534075"/>
              <a:ext cx="123775" cy="113950"/>
            </a:xfrm>
            <a:custGeom>
              <a:avLst/>
              <a:gdLst/>
              <a:ahLst/>
              <a:cxnLst/>
              <a:rect l="l" t="t" r="r" b="b"/>
              <a:pathLst>
                <a:path w="4951" h="4558" extrusionOk="0">
                  <a:moveTo>
                    <a:pt x="2122" y="1"/>
                  </a:moveTo>
                  <a:cubicBezTo>
                    <a:pt x="1347" y="1"/>
                    <a:pt x="879" y="612"/>
                    <a:pt x="522" y="1432"/>
                  </a:cubicBezTo>
                  <a:cubicBezTo>
                    <a:pt x="203" y="2185"/>
                    <a:pt x="43" y="2961"/>
                    <a:pt x="20" y="3783"/>
                  </a:cubicBezTo>
                  <a:cubicBezTo>
                    <a:pt x="0" y="4222"/>
                    <a:pt x="452" y="4557"/>
                    <a:pt x="979" y="4557"/>
                  </a:cubicBezTo>
                  <a:cubicBezTo>
                    <a:pt x="1054" y="4557"/>
                    <a:pt x="1130" y="4550"/>
                    <a:pt x="1207" y="4536"/>
                  </a:cubicBezTo>
                  <a:cubicBezTo>
                    <a:pt x="3261" y="4125"/>
                    <a:pt x="4950" y="952"/>
                    <a:pt x="2850" y="154"/>
                  </a:cubicBezTo>
                  <a:cubicBezTo>
                    <a:pt x="2580" y="49"/>
                    <a:pt x="2339" y="1"/>
                    <a:pt x="2122" y="1"/>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993;p52"/>
            <p:cNvSpPr/>
            <p:nvPr/>
          </p:nvSpPr>
          <p:spPr>
            <a:xfrm>
              <a:off x="3129500" y="1632625"/>
              <a:ext cx="20000" cy="20000"/>
            </a:xfrm>
            <a:custGeom>
              <a:avLst/>
              <a:gdLst/>
              <a:ahLst/>
              <a:cxnLst/>
              <a:rect l="l" t="t" r="r" b="b"/>
              <a:pathLst>
                <a:path w="800" h="800" extrusionOk="0">
                  <a:moveTo>
                    <a:pt x="389" y="1"/>
                  </a:moveTo>
                  <a:cubicBezTo>
                    <a:pt x="183" y="1"/>
                    <a:pt x="1" y="183"/>
                    <a:pt x="1" y="389"/>
                  </a:cubicBezTo>
                  <a:cubicBezTo>
                    <a:pt x="1" y="617"/>
                    <a:pt x="183" y="799"/>
                    <a:pt x="389" y="799"/>
                  </a:cubicBezTo>
                  <a:cubicBezTo>
                    <a:pt x="617" y="799"/>
                    <a:pt x="800" y="617"/>
                    <a:pt x="800" y="389"/>
                  </a:cubicBezTo>
                  <a:cubicBezTo>
                    <a:pt x="800" y="183"/>
                    <a:pt x="617" y="1"/>
                    <a:pt x="38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994;p52"/>
            <p:cNvSpPr/>
            <p:nvPr/>
          </p:nvSpPr>
          <p:spPr>
            <a:xfrm>
              <a:off x="3127225" y="1403225"/>
              <a:ext cx="86200" cy="24000"/>
            </a:xfrm>
            <a:custGeom>
              <a:avLst/>
              <a:gdLst/>
              <a:ahLst/>
              <a:cxnLst/>
              <a:rect l="l" t="t" r="r" b="b"/>
              <a:pathLst>
                <a:path w="3448" h="960" extrusionOk="0">
                  <a:moveTo>
                    <a:pt x="1" y="1"/>
                  </a:moveTo>
                  <a:lnTo>
                    <a:pt x="1302" y="959"/>
                  </a:lnTo>
                  <a:lnTo>
                    <a:pt x="1964" y="823"/>
                  </a:lnTo>
                  <a:lnTo>
                    <a:pt x="3424" y="800"/>
                  </a:lnTo>
                  <a:lnTo>
                    <a:pt x="3447" y="343"/>
                  </a:lnTo>
                  <a:lnTo>
                    <a:pt x="1" y="1"/>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995;p52"/>
            <p:cNvSpPr/>
            <p:nvPr/>
          </p:nvSpPr>
          <p:spPr>
            <a:xfrm>
              <a:off x="2723225" y="1451175"/>
              <a:ext cx="33125" cy="12000"/>
            </a:xfrm>
            <a:custGeom>
              <a:avLst/>
              <a:gdLst/>
              <a:ahLst/>
              <a:cxnLst/>
              <a:rect l="l" t="t" r="r" b="b"/>
              <a:pathLst>
                <a:path w="1325" h="480" extrusionOk="0">
                  <a:moveTo>
                    <a:pt x="1324" y="0"/>
                  </a:moveTo>
                  <a:lnTo>
                    <a:pt x="0" y="23"/>
                  </a:lnTo>
                  <a:lnTo>
                    <a:pt x="228" y="479"/>
                  </a:lnTo>
                  <a:lnTo>
                    <a:pt x="1324"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996;p52"/>
            <p:cNvSpPr/>
            <p:nvPr/>
          </p:nvSpPr>
          <p:spPr>
            <a:xfrm>
              <a:off x="2726650" y="1408950"/>
              <a:ext cx="486200" cy="69150"/>
            </a:xfrm>
            <a:custGeom>
              <a:avLst/>
              <a:gdLst/>
              <a:ahLst/>
              <a:cxnLst/>
              <a:rect l="l" t="t" r="r" b="b"/>
              <a:pathLst>
                <a:path w="19448" h="2766" extrusionOk="0">
                  <a:moveTo>
                    <a:pt x="4588" y="0"/>
                  </a:moveTo>
                  <a:lnTo>
                    <a:pt x="251" y="1872"/>
                  </a:lnTo>
                  <a:cubicBezTo>
                    <a:pt x="0" y="1963"/>
                    <a:pt x="23" y="2237"/>
                    <a:pt x="274" y="2328"/>
                  </a:cubicBezTo>
                  <a:cubicBezTo>
                    <a:pt x="1020" y="2596"/>
                    <a:pt x="2599" y="2765"/>
                    <a:pt x="4894" y="2765"/>
                  </a:cubicBezTo>
                  <a:cubicBezTo>
                    <a:pt x="7303" y="2765"/>
                    <a:pt x="10501" y="2579"/>
                    <a:pt x="14357" y="2123"/>
                  </a:cubicBezTo>
                  <a:lnTo>
                    <a:pt x="19447" y="571"/>
                  </a:lnTo>
                  <a:lnTo>
                    <a:pt x="4588"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997;p52"/>
            <p:cNvSpPr/>
            <p:nvPr/>
          </p:nvSpPr>
          <p:spPr>
            <a:xfrm>
              <a:off x="2720925" y="1411225"/>
              <a:ext cx="492500" cy="53650"/>
            </a:xfrm>
            <a:custGeom>
              <a:avLst/>
              <a:gdLst/>
              <a:ahLst/>
              <a:cxnLst/>
              <a:rect l="l" t="t" r="r" b="b"/>
              <a:pathLst>
                <a:path w="19700" h="2146" extrusionOk="0">
                  <a:moveTo>
                    <a:pt x="4155" y="0"/>
                  </a:moveTo>
                  <a:lnTo>
                    <a:pt x="229" y="1324"/>
                  </a:lnTo>
                  <a:cubicBezTo>
                    <a:pt x="1" y="1393"/>
                    <a:pt x="24" y="1689"/>
                    <a:pt x="275" y="1781"/>
                  </a:cubicBezTo>
                  <a:cubicBezTo>
                    <a:pt x="954" y="2024"/>
                    <a:pt x="2333" y="2146"/>
                    <a:pt x="4312" y="2146"/>
                  </a:cubicBezTo>
                  <a:cubicBezTo>
                    <a:pt x="6786" y="2146"/>
                    <a:pt x="10199" y="1956"/>
                    <a:pt x="14358" y="1575"/>
                  </a:cubicBezTo>
                  <a:lnTo>
                    <a:pt x="19699" y="23"/>
                  </a:lnTo>
                  <a:lnTo>
                    <a:pt x="415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998;p52"/>
            <p:cNvSpPr/>
            <p:nvPr/>
          </p:nvSpPr>
          <p:spPr>
            <a:xfrm>
              <a:off x="2739200" y="1180525"/>
              <a:ext cx="558100" cy="197050"/>
            </a:xfrm>
            <a:custGeom>
              <a:avLst/>
              <a:gdLst/>
              <a:ahLst/>
              <a:cxnLst/>
              <a:rect l="l" t="t" r="r" b="b"/>
              <a:pathLst>
                <a:path w="22324" h="7882" extrusionOk="0">
                  <a:moveTo>
                    <a:pt x="7742" y="0"/>
                  </a:moveTo>
                  <a:cubicBezTo>
                    <a:pt x="7154" y="0"/>
                    <a:pt x="6573" y="186"/>
                    <a:pt x="6072" y="509"/>
                  </a:cubicBezTo>
                  <a:cubicBezTo>
                    <a:pt x="4862" y="1285"/>
                    <a:pt x="3675" y="2312"/>
                    <a:pt x="2237" y="3682"/>
                  </a:cubicBezTo>
                  <a:cubicBezTo>
                    <a:pt x="0" y="5850"/>
                    <a:pt x="3287" y="7882"/>
                    <a:pt x="3287" y="7882"/>
                  </a:cubicBezTo>
                  <a:lnTo>
                    <a:pt x="19128" y="7859"/>
                  </a:lnTo>
                  <a:cubicBezTo>
                    <a:pt x="19128" y="7859"/>
                    <a:pt x="22323" y="6261"/>
                    <a:pt x="20840" y="4230"/>
                  </a:cubicBezTo>
                  <a:cubicBezTo>
                    <a:pt x="19037" y="1833"/>
                    <a:pt x="13901" y="1628"/>
                    <a:pt x="8469" y="98"/>
                  </a:cubicBezTo>
                  <a:cubicBezTo>
                    <a:pt x="8229" y="32"/>
                    <a:pt x="7985" y="0"/>
                    <a:pt x="77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999;p52"/>
            <p:cNvSpPr/>
            <p:nvPr/>
          </p:nvSpPr>
          <p:spPr>
            <a:xfrm>
              <a:off x="2821375" y="1358200"/>
              <a:ext cx="393750" cy="53625"/>
            </a:xfrm>
            <a:custGeom>
              <a:avLst/>
              <a:gdLst/>
              <a:ahLst/>
              <a:cxnLst/>
              <a:rect l="l" t="t" r="r" b="b"/>
              <a:pathLst>
                <a:path w="15750" h="2145" extrusionOk="0">
                  <a:moveTo>
                    <a:pt x="7588" y="1"/>
                  </a:moveTo>
                  <a:cubicBezTo>
                    <a:pt x="5302" y="1"/>
                    <a:pt x="2699" y="173"/>
                    <a:pt x="0" y="683"/>
                  </a:cubicBezTo>
                  <a:lnTo>
                    <a:pt x="137" y="2121"/>
                  </a:lnTo>
                  <a:lnTo>
                    <a:pt x="15681" y="2144"/>
                  </a:lnTo>
                  <a:lnTo>
                    <a:pt x="15750" y="752"/>
                  </a:lnTo>
                  <a:cubicBezTo>
                    <a:pt x="15750" y="752"/>
                    <a:pt x="12359" y="1"/>
                    <a:pt x="7588" y="1"/>
                  </a:cubicBezTo>
                  <a:close/>
                </a:path>
              </a:pathLst>
            </a:custGeom>
            <a:solidFill>
              <a:srgbClr val="3E65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000;p52"/>
            <p:cNvSpPr/>
            <p:nvPr/>
          </p:nvSpPr>
          <p:spPr>
            <a:xfrm>
              <a:off x="2873875" y="1236050"/>
              <a:ext cx="106725" cy="99875"/>
            </a:xfrm>
            <a:custGeom>
              <a:avLst/>
              <a:gdLst/>
              <a:ahLst/>
              <a:cxnLst/>
              <a:rect l="l" t="t" r="r" b="b"/>
              <a:pathLst>
                <a:path w="4269" h="3995" extrusionOk="0">
                  <a:moveTo>
                    <a:pt x="3492" y="0"/>
                  </a:moveTo>
                  <a:lnTo>
                    <a:pt x="3492" y="0"/>
                  </a:lnTo>
                  <a:cubicBezTo>
                    <a:pt x="3265" y="577"/>
                    <a:pt x="2997" y="763"/>
                    <a:pt x="2745" y="763"/>
                  </a:cubicBezTo>
                  <a:cubicBezTo>
                    <a:pt x="2290" y="763"/>
                    <a:pt x="1886" y="152"/>
                    <a:pt x="1872" y="137"/>
                  </a:cubicBezTo>
                  <a:cubicBezTo>
                    <a:pt x="1856" y="153"/>
                    <a:pt x="1510" y="904"/>
                    <a:pt x="1008" y="904"/>
                  </a:cubicBezTo>
                  <a:cubicBezTo>
                    <a:pt x="776" y="904"/>
                    <a:pt x="510" y="743"/>
                    <a:pt x="228" y="274"/>
                  </a:cubicBezTo>
                  <a:lnTo>
                    <a:pt x="228" y="274"/>
                  </a:lnTo>
                  <a:cubicBezTo>
                    <a:pt x="228" y="274"/>
                    <a:pt x="0" y="3652"/>
                    <a:pt x="2168" y="3994"/>
                  </a:cubicBezTo>
                  <a:cubicBezTo>
                    <a:pt x="4268" y="3310"/>
                    <a:pt x="3492" y="0"/>
                    <a:pt x="34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001;p52"/>
            <p:cNvSpPr/>
            <p:nvPr/>
          </p:nvSpPr>
          <p:spPr>
            <a:xfrm>
              <a:off x="2574275" y="4517175"/>
              <a:ext cx="537575" cy="167225"/>
            </a:xfrm>
            <a:custGeom>
              <a:avLst/>
              <a:gdLst/>
              <a:ahLst/>
              <a:cxnLst/>
              <a:rect l="l" t="t" r="r" b="b"/>
              <a:pathLst>
                <a:path w="21503" h="6689" extrusionOk="0">
                  <a:moveTo>
                    <a:pt x="12737" y="0"/>
                  </a:moveTo>
                  <a:lnTo>
                    <a:pt x="9998" y="2237"/>
                  </a:lnTo>
                  <a:cubicBezTo>
                    <a:pt x="1" y="2899"/>
                    <a:pt x="1393" y="6688"/>
                    <a:pt x="1393" y="6688"/>
                  </a:cubicBezTo>
                  <a:lnTo>
                    <a:pt x="21502" y="6688"/>
                  </a:lnTo>
                  <a:lnTo>
                    <a:pt x="2095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002;p52"/>
            <p:cNvSpPr/>
            <p:nvPr/>
          </p:nvSpPr>
          <p:spPr>
            <a:xfrm>
              <a:off x="2966300" y="4684375"/>
              <a:ext cx="145550" cy="49650"/>
            </a:xfrm>
            <a:custGeom>
              <a:avLst/>
              <a:gdLst/>
              <a:ahLst/>
              <a:cxnLst/>
              <a:rect l="l" t="t" r="r" b="b"/>
              <a:pathLst>
                <a:path w="5822" h="1986" extrusionOk="0">
                  <a:moveTo>
                    <a:pt x="1" y="0"/>
                  </a:moveTo>
                  <a:lnTo>
                    <a:pt x="1" y="1986"/>
                  </a:lnTo>
                  <a:lnTo>
                    <a:pt x="5821" y="1986"/>
                  </a:lnTo>
                  <a:lnTo>
                    <a:pt x="5821"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003;p52"/>
            <p:cNvSpPr/>
            <p:nvPr/>
          </p:nvSpPr>
          <p:spPr>
            <a:xfrm>
              <a:off x="2609100" y="4684375"/>
              <a:ext cx="344675" cy="49650"/>
            </a:xfrm>
            <a:custGeom>
              <a:avLst/>
              <a:gdLst/>
              <a:ahLst/>
              <a:cxnLst/>
              <a:rect l="l" t="t" r="r" b="b"/>
              <a:pathLst>
                <a:path w="13787" h="1986" extrusionOk="0">
                  <a:moveTo>
                    <a:pt x="0" y="0"/>
                  </a:moveTo>
                  <a:lnTo>
                    <a:pt x="0" y="1986"/>
                  </a:lnTo>
                  <a:lnTo>
                    <a:pt x="12782" y="1986"/>
                  </a:lnTo>
                  <a:lnTo>
                    <a:pt x="1378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004;p52"/>
            <p:cNvSpPr/>
            <p:nvPr/>
          </p:nvSpPr>
          <p:spPr>
            <a:xfrm>
              <a:off x="2607375" y="4684375"/>
              <a:ext cx="504475" cy="25125"/>
            </a:xfrm>
            <a:custGeom>
              <a:avLst/>
              <a:gdLst/>
              <a:ahLst/>
              <a:cxnLst/>
              <a:rect l="l" t="t" r="r" b="b"/>
              <a:pathLst>
                <a:path w="20179" h="1005" extrusionOk="0">
                  <a:moveTo>
                    <a:pt x="1" y="0"/>
                  </a:moveTo>
                  <a:lnTo>
                    <a:pt x="1" y="1004"/>
                  </a:lnTo>
                  <a:lnTo>
                    <a:pt x="20178" y="1004"/>
                  </a:lnTo>
                  <a:lnTo>
                    <a:pt x="2017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005;p52"/>
            <p:cNvSpPr/>
            <p:nvPr/>
          </p:nvSpPr>
          <p:spPr>
            <a:xfrm>
              <a:off x="2881275" y="4332275"/>
              <a:ext cx="216875" cy="184925"/>
            </a:xfrm>
            <a:custGeom>
              <a:avLst/>
              <a:gdLst/>
              <a:ahLst/>
              <a:cxnLst/>
              <a:rect l="l" t="t" r="r" b="b"/>
              <a:pathLst>
                <a:path w="8675" h="7397" extrusionOk="0">
                  <a:moveTo>
                    <a:pt x="1" y="1"/>
                  </a:moveTo>
                  <a:lnTo>
                    <a:pt x="457" y="7396"/>
                  </a:lnTo>
                  <a:lnTo>
                    <a:pt x="8674" y="7396"/>
                  </a:lnTo>
                  <a:lnTo>
                    <a:pt x="840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006;p52"/>
            <p:cNvSpPr/>
            <p:nvPr/>
          </p:nvSpPr>
          <p:spPr>
            <a:xfrm>
              <a:off x="2819650" y="2611750"/>
              <a:ext cx="370950" cy="1824425"/>
            </a:xfrm>
            <a:custGeom>
              <a:avLst/>
              <a:gdLst/>
              <a:ahLst/>
              <a:cxnLst/>
              <a:rect l="l" t="t" r="r" b="b"/>
              <a:pathLst>
                <a:path w="14838" h="72977" extrusionOk="0">
                  <a:moveTo>
                    <a:pt x="3634" y="0"/>
                  </a:moveTo>
                  <a:cubicBezTo>
                    <a:pt x="2302" y="0"/>
                    <a:pt x="1359" y="298"/>
                    <a:pt x="1302" y="1122"/>
                  </a:cubicBezTo>
                  <a:cubicBezTo>
                    <a:pt x="1" y="19770"/>
                    <a:pt x="1142" y="72976"/>
                    <a:pt x="1142" y="72976"/>
                  </a:cubicBezTo>
                  <a:lnTo>
                    <a:pt x="14837" y="72976"/>
                  </a:lnTo>
                  <a:lnTo>
                    <a:pt x="13194" y="2012"/>
                  </a:lnTo>
                  <a:cubicBezTo>
                    <a:pt x="13194" y="2012"/>
                    <a:pt x="7098" y="0"/>
                    <a:pt x="36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007;p52"/>
            <p:cNvSpPr/>
            <p:nvPr/>
          </p:nvSpPr>
          <p:spPr>
            <a:xfrm>
              <a:off x="2761450" y="4517175"/>
              <a:ext cx="537550" cy="167225"/>
            </a:xfrm>
            <a:custGeom>
              <a:avLst/>
              <a:gdLst/>
              <a:ahLst/>
              <a:cxnLst/>
              <a:rect l="l" t="t" r="r" b="b"/>
              <a:pathLst>
                <a:path w="21502" h="6689" extrusionOk="0">
                  <a:moveTo>
                    <a:pt x="12737" y="0"/>
                  </a:moveTo>
                  <a:lnTo>
                    <a:pt x="9998" y="2237"/>
                  </a:lnTo>
                  <a:cubicBezTo>
                    <a:pt x="1" y="2899"/>
                    <a:pt x="1393" y="6688"/>
                    <a:pt x="1393" y="6688"/>
                  </a:cubicBezTo>
                  <a:lnTo>
                    <a:pt x="21502" y="6688"/>
                  </a:lnTo>
                  <a:lnTo>
                    <a:pt x="2095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008;p52"/>
            <p:cNvSpPr/>
            <p:nvPr/>
          </p:nvSpPr>
          <p:spPr>
            <a:xfrm>
              <a:off x="3154050" y="4684375"/>
              <a:ext cx="144950" cy="49650"/>
            </a:xfrm>
            <a:custGeom>
              <a:avLst/>
              <a:gdLst/>
              <a:ahLst/>
              <a:cxnLst/>
              <a:rect l="l" t="t" r="r" b="b"/>
              <a:pathLst>
                <a:path w="5798" h="1986" extrusionOk="0">
                  <a:moveTo>
                    <a:pt x="0" y="0"/>
                  </a:moveTo>
                  <a:lnTo>
                    <a:pt x="0" y="1986"/>
                  </a:lnTo>
                  <a:lnTo>
                    <a:pt x="5798" y="1986"/>
                  </a:lnTo>
                  <a:lnTo>
                    <a:pt x="579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009;p52"/>
            <p:cNvSpPr/>
            <p:nvPr/>
          </p:nvSpPr>
          <p:spPr>
            <a:xfrm>
              <a:off x="2796250" y="4684375"/>
              <a:ext cx="344700" cy="49650"/>
            </a:xfrm>
            <a:custGeom>
              <a:avLst/>
              <a:gdLst/>
              <a:ahLst/>
              <a:cxnLst/>
              <a:rect l="l" t="t" r="r" b="b"/>
              <a:pathLst>
                <a:path w="13788" h="1986" extrusionOk="0">
                  <a:moveTo>
                    <a:pt x="1" y="0"/>
                  </a:moveTo>
                  <a:lnTo>
                    <a:pt x="1" y="1986"/>
                  </a:lnTo>
                  <a:lnTo>
                    <a:pt x="12783" y="1986"/>
                  </a:lnTo>
                  <a:lnTo>
                    <a:pt x="1378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010;p52"/>
            <p:cNvSpPr/>
            <p:nvPr/>
          </p:nvSpPr>
          <p:spPr>
            <a:xfrm>
              <a:off x="2794550" y="4684375"/>
              <a:ext cx="504450" cy="25125"/>
            </a:xfrm>
            <a:custGeom>
              <a:avLst/>
              <a:gdLst/>
              <a:ahLst/>
              <a:cxnLst/>
              <a:rect l="l" t="t" r="r" b="b"/>
              <a:pathLst>
                <a:path w="20178" h="1005" extrusionOk="0">
                  <a:moveTo>
                    <a:pt x="0" y="0"/>
                  </a:moveTo>
                  <a:lnTo>
                    <a:pt x="0" y="1004"/>
                  </a:lnTo>
                  <a:lnTo>
                    <a:pt x="20178" y="1004"/>
                  </a:lnTo>
                  <a:lnTo>
                    <a:pt x="2017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011;p52"/>
            <p:cNvSpPr/>
            <p:nvPr/>
          </p:nvSpPr>
          <p:spPr>
            <a:xfrm>
              <a:off x="3068450" y="4332275"/>
              <a:ext cx="216875" cy="184925"/>
            </a:xfrm>
            <a:custGeom>
              <a:avLst/>
              <a:gdLst/>
              <a:ahLst/>
              <a:cxnLst/>
              <a:rect l="l" t="t" r="r" b="b"/>
              <a:pathLst>
                <a:path w="8675" h="7397" extrusionOk="0">
                  <a:moveTo>
                    <a:pt x="1" y="1"/>
                  </a:moveTo>
                  <a:lnTo>
                    <a:pt x="457" y="7396"/>
                  </a:lnTo>
                  <a:lnTo>
                    <a:pt x="8674" y="7396"/>
                  </a:lnTo>
                  <a:lnTo>
                    <a:pt x="840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012;p52"/>
            <p:cNvSpPr/>
            <p:nvPr/>
          </p:nvSpPr>
          <p:spPr>
            <a:xfrm>
              <a:off x="2989125" y="2607275"/>
              <a:ext cx="372075" cy="1855700"/>
            </a:xfrm>
            <a:custGeom>
              <a:avLst/>
              <a:gdLst/>
              <a:ahLst/>
              <a:cxnLst/>
              <a:rect l="l" t="t" r="r" b="b"/>
              <a:pathLst>
                <a:path w="14883" h="74228" extrusionOk="0">
                  <a:moveTo>
                    <a:pt x="9131" y="0"/>
                  </a:moveTo>
                  <a:lnTo>
                    <a:pt x="1" y="2100"/>
                  </a:lnTo>
                  <a:lnTo>
                    <a:pt x="2009" y="74228"/>
                  </a:lnTo>
                  <a:lnTo>
                    <a:pt x="13764" y="74068"/>
                  </a:lnTo>
                  <a:lnTo>
                    <a:pt x="14244" y="14768"/>
                  </a:lnTo>
                  <a:cubicBezTo>
                    <a:pt x="14883" y="5204"/>
                    <a:pt x="9131" y="0"/>
                    <a:pt x="91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013;p52"/>
            <p:cNvSpPr/>
            <p:nvPr/>
          </p:nvSpPr>
          <p:spPr>
            <a:xfrm>
              <a:off x="2930350" y="2881175"/>
              <a:ext cx="109025" cy="1581800"/>
            </a:xfrm>
            <a:custGeom>
              <a:avLst/>
              <a:gdLst/>
              <a:ahLst/>
              <a:cxnLst/>
              <a:rect l="l" t="t" r="r" b="b"/>
              <a:pathLst>
                <a:path w="4361" h="63272" fill="none" extrusionOk="0">
                  <a:moveTo>
                    <a:pt x="4360" y="63272"/>
                  </a:moveTo>
                  <a:lnTo>
                    <a:pt x="2785" y="1940"/>
                  </a:lnTo>
                  <a:lnTo>
                    <a:pt x="1" y="0"/>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014;p52"/>
            <p:cNvSpPr/>
            <p:nvPr/>
          </p:nvSpPr>
          <p:spPr>
            <a:xfrm>
              <a:off x="2269575" y="1831225"/>
              <a:ext cx="627700" cy="243350"/>
            </a:xfrm>
            <a:custGeom>
              <a:avLst/>
              <a:gdLst/>
              <a:ahLst/>
              <a:cxnLst/>
              <a:rect l="l" t="t" r="r" b="b"/>
              <a:pathLst>
                <a:path w="25108" h="9734" extrusionOk="0">
                  <a:moveTo>
                    <a:pt x="3198" y="0"/>
                  </a:moveTo>
                  <a:cubicBezTo>
                    <a:pt x="1724" y="0"/>
                    <a:pt x="426" y="882"/>
                    <a:pt x="206" y="2442"/>
                  </a:cubicBezTo>
                  <a:cubicBezTo>
                    <a:pt x="0" y="3994"/>
                    <a:pt x="890" y="5478"/>
                    <a:pt x="2374" y="5957"/>
                  </a:cubicBezTo>
                  <a:lnTo>
                    <a:pt x="19858" y="9495"/>
                  </a:lnTo>
                  <a:cubicBezTo>
                    <a:pt x="20329" y="9656"/>
                    <a:pt x="20809" y="9734"/>
                    <a:pt x="21275" y="9734"/>
                  </a:cubicBezTo>
                  <a:cubicBezTo>
                    <a:pt x="22861" y="9734"/>
                    <a:pt x="24286" y="8826"/>
                    <a:pt x="24674" y="7167"/>
                  </a:cubicBezTo>
                  <a:cubicBezTo>
                    <a:pt x="25108" y="5250"/>
                    <a:pt x="23967" y="3332"/>
                    <a:pt x="22072" y="2784"/>
                  </a:cubicBezTo>
                  <a:lnTo>
                    <a:pt x="4291" y="160"/>
                  </a:lnTo>
                  <a:cubicBezTo>
                    <a:pt x="3925" y="52"/>
                    <a:pt x="3556" y="0"/>
                    <a:pt x="3198" y="0"/>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015;p52"/>
            <p:cNvSpPr/>
            <p:nvPr/>
          </p:nvSpPr>
          <p:spPr>
            <a:xfrm>
              <a:off x="2665025" y="1874000"/>
              <a:ext cx="443975" cy="284775"/>
            </a:xfrm>
            <a:custGeom>
              <a:avLst/>
              <a:gdLst/>
              <a:ahLst/>
              <a:cxnLst/>
              <a:rect l="l" t="t" r="r" b="b"/>
              <a:pathLst>
                <a:path w="17759" h="11391" extrusionOk="0">
                  <a:moveTo>
                    <a:pt x="320" y="1"/>
                  </a:moveTo>
                  <a:lnTo>
                    <a:pt x="0" y="9291"/>
                  </a:lnTo>
                  <a:lnTo>
                    <a:pt x="7943" y="11390"/>
                  </a:lnTo>
                  <a:cubicBezTo>
                    <a:pt x="7943" y="11390"/>
                    <a:pt x="17758" y="7008"/>
                    <a:pt x="12645" y="1370"/>
                  </a:cubicBezTo>
                  <a:cubicBezTo>
                    <a:pt x="11869" y="503"/>
                    <a:pt x="8902" y="503"/>
                    <a:pt x="6916" y="25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016;p52"/>
            <p:cNvSpPr/>
            <p:nvPr/>
          </p:nvSpPr>
          <p:spPr>
            <a:xfrm>
              <a:off x="2292950" y="1596675"/>
              <a:ext cx="315600" cy="309300"/>
            </a:xfrm>
            <a:custGeom>
              <a:avLst/>
              <a:gdLst/>
              <a:ahLst/>
              <a:cxnLst/>
              <a:rect l="l" t="t" r="r" b="b"/>
              <a:pathLst>
                <a:path w="12624" h="12372" extrusionOk="0">
                  <a:moveTo>
                    <a:pt x="10090" y="1"/>
                  </a:moveTo>
                  <a:lnTo>
                    <a:pt x="1" y="10295"/>
                  </a:lnTo>
                  <a:lnTo>
                    <a:pt x="5159" y="12372"/>
                  </a:lnTo>
                  <a:lnTo>
                    <a:pt x="12623" y="1142"/>
                  </a:lnTo>
                  <a:lnTo>
                    <a:pt x="10090" y="1"/>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017;p52"/>
            <p:cNvSpPr/>
            <p:nvPr/>
          </p:nvSpPr>
          <p:spPr>
            <a:xfrm>
              <a:off x="2545175" y="1418550"/>
              <a:ext cx="227725" cy="224500"/>
            </a:xfrm>
            <a:custGeom>
              <a:avLst/>
              <a:gdLst/>
              <a:ahLst/>
              <a:cxnLst/>
              <a:rect l="l" t="t" r="r" b="b"/>
              <a:pathLst>
                <a:path w="9109" h="8980" extrusionOk="0">
                  <a:moveTo>
                    <a:pt x="8540" y="1"/>
                  </a:moveTo>
                  <a:cubicBezTo>
                    <a:pt x="8450" y="1"/>
                    <a:pt x="8359" y="32"/>
                    <a:pt x="8286" y="95"/>
                  </a:cubicBezTo>
                  <a:lnTo>
                    <a:pt x="6072" y="1990"/>
                  </a:lnTo>
                  <a:lnTo>
                    <a:pt x="3858" y="2903"/>
                  </a:lnTo>
                  <a:cubicBezTo>
                    <a:pt x="3447" y="3086"/>
                    <a:pt x="3082" y="3337"/>
                    <a:pt x="2785" y="3633"/>
                  </a:cubicBezTo>
                  <a:lnTo>
                    <a:pt x="1" y="7126"/>
                  </a:lnTo>
                  <a:lnTo>
                    <a:pt x="937" y="8974"/>
                  </a:lnTo>
                  <a:cubicBezTo>
                    <a:pt x="937" y="8974"/>
                    <a:pt x="990" y="8979"/>
                    <a:pt x="1087" y="8979"/>
                  </a:cubicBezTo>
                  <a:cubicBezTo>
                    <a:pt x="1770" y="8979"/>
                    <a:pt x="4602" y="8752"/>
                    <a:pt x="5981" y="5094"/>
                  </a:cubicBezTo>
                  <a:lnTo>
                    <a:pt x="8012" y="3496"/>
                  </a:lnTo>
                  <a:cubicBezTo>
                    <a:pt x="8172" y="3382"/>
                    <a:pt x="8241" y="3200"/>
                    <a:pt x="8195" y="3017"/>
                  </a:cubicBezTo>
                  <a:cubicBezTo>
                    <a:pt x="8172" y="2880"/>
                    <a:pt x="8081" y="2766"/>
                    <a:pt x="7967" y="2720"/>
                  </a:cubicBezTo>
                  <a:cubicBezTo>
                    <a:pt x="8332" y="2378"/>
                    <a:pt x="8720" y="1899"/>
                    <a:pt x="8606" y="1305"/>
                  </a:cubicBezTo>
                  <a:cubicBezTo>
                    <a:pt x="8606" y="1305"/>
                    <a:pt x="9108" y="689"/>
                    <a:pt x="8880" y="210"/>
                  </a:cubicBezTo>
                  <a:cubicBezTo>
                    <a:pt x="8811" y="72"/>
                    <a:pt x="8676" y="1"/>
                    <a:pt x="8540" y="1"/>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018;p52"/>
            <p:cNvSpPr/>
            <p:nvPr/>
          </p:nvSpPr>
          <p:spPr>
            <a:xfrm>
              <a:off x="2421925" y="1848325"/>
              <a:ext cx="38250" cy="57650"/>
            </a:xfrm>
            <a:custGeom>
              <a:avLst/>
              <a:gdLst/>
              <a:ahLst/>
              <a:cxnLst/>
              <a:rect l="l" t="t" r="r" b="b"/>
              <a:pathLst>
                <a:path w="1530" h="2306" fill="none" extrusionOk="0">
                  <a:moveTo>
                    <a:pt x="1530" y="1"/>
                  </a:moveTo>
                  <a:lnTo>
                    <a:pt x="0" y="2306"/>
                  </a:lnTo>
                </a:path>
              </a:pathLst>
            </a:custGeom>
            <a:noFill/>
            <a:ln w="4575" cap="rnd" cmpd="sng">
              <a:solidFill>
                <a:srgbClr val="1D030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019;p52"/>
            <p:cNvSpPr/>
            <p:nvPr/>
          </p:nvSpPr>
          <p:spPr>
            <a:xfrm>
              <a:off x="2852175" y="2561050"/>
              <a:ext cx="410325" cy="115375"/>
            </a:xfrm>
            <a:custGeom>
              <a:avLst/>
              <a:gdLst/>
              <a:ahLst/>
              <a:cxnLst/>
              <a:rect l="l" t="t" r="r" b="b"/>
              <a:pathLst>
                <a:path w="16413" h="4615" extrusionOk="0">
                  <a:moveTo>
                    <a:pt x="16366" y="0"/>
                  </a:moveTo>
                  <a:lnTo>
                    <a:pt x="1" y="137"/>
                  </a:lnTo>
                  <a:lnTo>
                    <a:pt x="1" y="3150"/>
                  </a:lnTo>
                  <a:cubicBezTo>
                    <a:pt x="3022" y="4284"/>
                    <a:pt x="6381" y="4615"/>
                    <a:pt x="9270" y="4615"/>
                  </a:cubicBezTo>
                  <a:cubicBezTo>
                    <a:pt x="13299" y="4615"/>
                    <a:pt x="16412" y="3972"/>
                    <a:pt x="16412" y="3972"/>
                  </a:cubicBezTo>
                  <a:lnTo>
                    <a:pt x="16366"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020;p52"/>
            <p:cNvSpPr/>
            <p:nvPr/>
          </p:nvSpPr>
          <p:spPr>
            <a:xfrm>
              <a:off x="2921225" y="2575875"/>
              <a:ext cx="129000" cy="104450"/>
            </a:xfrm>
            <a:custGeom>
              <a:avLst/>
              <a:gdLst/>
              <a:ahLst/>
              <a:cxnLst/>
              <a:rect l="l" t="t" r="r" b="b"/>
              <a:pathLst>
                <a:path w="5160" h="4178" extrusionOk="0">
                  <a:moveTo>
                    <a:pt x="1" y="1"/>
                  </a:moveTo>
                  <a:lnTo>
                    <a:pt x="1" y="3630"/>
                  </a:lnTo>
                  <a:lnTo>
                    <a:pt x="5159" y="4178"/>
                  </a:lnTo>
                  <a:lnTo>
                    <a:pt x="5159" y="320"/>
                  </a:lnTo>
                  <a:lnTo>
                    <a:pt x="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021;p52"/>
            <p:cNvSpPr/>
            <p:nvPr/>
          </p:nvSpPr>
          <p:spPr>
            <a:xfrm>
              <a:off x="2811675" y="1875150"/>
              <a:ext cx="548975" cy="720050"/>
            </a:xfrm>
            <a:custGeom>
              <a:avLst/>
              <a:gdLst/>
              <a:ahLst/>
              <a:cxnLst/>
              <a:rect l="l" t="t" r="r" b="b"/>
              <a:pathLst>
                <a:path w="21959" h="28802" extrusionOk="0">
                  <a:moveTo>
                    <a:pt x="12029" y="0"/>
                  </a:moveTo>
                  <a:lnTo>
                    <a:pt x="5478" y="297"/>
                  </a:lnTo>
                  <a:lnTo>
                    <a:pt x="1278" y="2808"/>
                  </a:lnTo>
                  <a:cubicBezTo>
                    <a:pt x="685" y="3219"/>
                    <a:pt x="0" y="4269"/>
                    <a:pt x="0" y="4999"/>
                  </a:cubicBezTo>
                  <a:lnTo>
                    <a:pt x="1644" y="27573"/>
                  </a:lnTo>
                  <a:cubicBezTo>
                    <a:pt x="4603" y="28511"/>
                    <a:pt x="7679" y="28801"/>
                    <a:pt x="10354" y="28801"/>
                  </a:cubicBezTo>
                  <a:cubicBezTo>
                    <a:pt x="14713" y="28801"/>
                    <a:pt x="18009" y="28030"/>
                    <a:pt x="18009" y="28030"/>
                  </a:cubicBezTo>
                  <a:lnTo>
                    <a:pt x="21912" y="4771"/>
                  </a:lnTo>
                  <a:cubicBezTo>
                    <a:pt x="21958" y="3835"/>
                    <a:pt x="21387" y="2990"/>
                    <a:pt x="20497" y="2671"/>
                  </a:cubicBezTo>
                  <a:lnTo>
                    <a:pt x="120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022;p52"/>
            <p:cNvSpPr/>
            <p:nvPr/>
          </p:nvSpPr>
          <p:spPr>
            <a:xfrm>
              <a:off x="2948625" y="1851175"/>
              <a:ext cx="163800" cy="184925"/>
            </a:xfrm>
            <a:custGeom>
              <a:avLst/>
              <a:gdLst/>
              <a:ahLst/>
              <a:cxnLst/>
              <a:rect l="l" t="t" r="r" b="b"/>
              <a:pathLst>
                <a:path w="6552" h="7397" extrusionOk="0">
                  <a:moveTo>
                    <a:pt x="3538" y="1"/>
                  </a:moveTo>
                  <a:lnTo>
                    <a:pt x="480" y="548"/>
                  </a:lnTo>
                  <a:lnTo>
                    <a:pt x="0" y="1256"/>
                  </a:lnTo>
                  <a:lnTo>
                    <a:pt x="1438" y="7396"/>
                  </a:lnTo>
                  <a:lnTo>
                    <a:pt x="6551" y="959"/>
                  </a:lnTo>
                  <a:lnTo>
                    <a:pt x="353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023;p52"/>
            <p:cNvSpPr/>
            <p:nvPr/>
          </p:nvSpPr>
          <p:spPr>
            <a:xfrm>
              <a:off x="2984575" y="1856875"/>
              <a:ext cx="200875" cy="179225"/>
            </a:xfrm>
            <a:custGeom>
              <a:avLst/>
              <a:gdLst/>
              <a:ahLst/>
              <a:cxnLst/>
              <a:rect l="l" t="t" r="r" b="b"/>
              <a:pathLst>
                <a:path w="8035" h="7169" extrusionOk="0">
                  <a:moveTo>
                    <a:pt x="4246" y="1"/>
                  </a:moveTo>
                  <a:lnTo>
                    <a:pt x="4291" y="480"/>
                  </a:lnTo>
                  <a:lnTo>
                    <a:pt x="5113" y="731"/>
                  </a:lnTo>
                  <a:lnTo>
                    <a:pt x="0" y="7168"/>
                  </a:lnTo>
                  <a:lnTo>
                    <a:pt x="8035" y="1987"/>
                  </a:lnTo>
                  <a:lnTo>
                    <a:pt x="6300" y="252"/>
                  </a:lnTo>
                  <a:lnTo>
                    <a:pt x="424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024;p52"/>
            <p:cNvSpPr/>
            <p:nvPr/>
          </p:nvSpPr>
          <p:spPr>
            <a:xfrm>
              <a:off x="2898400" y="1864875"/>
              <a:ext cx="86200" cy="171225"/>
            </a:xfrm>
            <a:custGeom>
              <a:avLst/>
              <a:gdLst/>
              <a:ahLst/>
              <a:cxnLst/>
              <a:rect l="l" t="t" r="r" b="b"/>
              <a:pathLst>
                <a:path w="3448" h="6849" extrusionOk="0">
                  <a:moveTo>
                    <a:pt x="2489" y="0"/>
                  </a:moveTo>
                  <a:lnTo>
                    <a:pt x="959" y="297"/>
                  </a:lnTo>
                  <a:lnTo>
                    <a:pt x="1" y="1918"/>
                  </a:lnTo>
                  <a:lnTo>
                    <a:pt x="3447" y="6848"/>
                  </a:lnTo>
                  <a:lnTo>
                    <a:pt x="2009" y="708"/>
                  </a:lnTo>
                  <a:lnTo>
                    <a:pt x="248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025;p52"/>
            <p:cNvSpPr/>
            <p:nvPr/>
          </p:nvSpPr>
          <p:spPr>
            <a:xfrm>
              <a:off x="2984575" y="2036075"/>
              <a:ext cx="3450" cy="552950"/>
            </a:xfrm>
            <a:custGeom>
              <a:avLst/>
              <a:gdLst/>
              <a:ahLst/>
              <a:cxnLst/>
              <a:rect l="l" t="t" r="r" b="b"/>
              <a:pathLst>
                <a:path w="138" h="22118" fill="none" extrusionOk="0">
                  <a:moveTo>
                    <a:pt x="0" y="0"/>
                  </a:moveTo>
                  <a:lnTo>
                    <a:pt x="137" y="22118"/>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026;p52"/>
            <p:cNvSpPr/>
            <p:nvPr/>
          </p:nvSpPr>
          <p:spPr>
            <a:xfrm>
              <a:off x="2984575" y="1892825"/>
              <a:ext cx="193450" cy="143275"/>
            </a:xfrm>
            <a:custGeom>
              <a:avLst/>
              <a:gdLst/>
              <a:ahLst/>
              <a:cxnLst/>
              <a:rect l="l" t="t" r="r" b="b"/>
              <a:pathLst>
                <a:path w="7738" h="5731" fill="none" extrusionOk="0">
                  <a:moveTo>
                    <a:pt x="7464" y="1"/>
                  </a:moveTo>
                  <a:lnTo>
                    <a:pt x="7738" y="4246"/>
                  </a:lnTo>
                  <a:lnTo>
                    <a:pt x="4885" y="2763"/>
                  </a:lnTo>
                  <a:lnTo>
                    <a:pt x="0" y="5730"/>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027;p52"/>
            <p:cNvSpPr/>
            <p:nvPr/>
          </p:nvSpPr>
          <p:spPr>
            <a:xfrm>
              <a:off x="2871000" y="1895125"/>
              <a:ext cx="113600" cy="140975"/>
            </a:xfrm>
            <a:custGeom>
              <a:avLst/>
              <a:gdLst/>
              <a:ahLst/>
              <a:cxnLst/>
              <a:rect l="l" t="t" r="r" b="b"/>
              <a:pathLst>
                <a:path w="4544" h="5639" fill="none" extrusionOk="0">
                  <a:moveTo>
                    <a:pt x="1507" y="0"/>
                  </a:moveTo>
                  <a:lnTo>
                    <a:pt x="1" y="3059"/>
                  </a:lnTo>
                  <a:lnTo>
                    <a:pt x="2055" y="2077"/>
                  </a:lnTo>
                  <a:lnTo>
                    <a:pt x="4543" y="5638"/>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028;p52"/>
            <p:cNvSpPr/>
            <p:nvPr/>
          </p:nvSpPr>
          <p:spPr>
            <a:xfrm>
              <a:off x="3102125" y="2145625"/>
              <a:ext cx="121550" cy="110725"/>
            </a:xfrm>
            <a:custGeom>
              <a:avLst/>
              <a:gdLst/>
              <a:ahLst/>
              <a:cxnLst/>
              <a:rect l="l" t="t" r="r" b="b"/>
              <a:pathLst>
                <a:path w="4862" h="4429" extrusionOk="0">
                  <a:moveTo>
                    <a:pt x="685" y="0"/>
                  </a:moveTo>
                  <a:lnTo>
                    <a:pt x="685" y="0"/>
                  </a:lnTo>
                  <a:cubicBezTo>
                    <a:pt x="685" y="1"/>
                    <a:pt x="0" y="3790"/>
                    <a:pt x="2420" y="4429"/>
                  </a:cubicBezTo>
                  <a:cubicBezTo>
                    <a:pt x="4862" y="3926"/>
                    <a:pt x="4406" y="92"/>
                    <a:pt x="4405" y="92"/>
                  </a:cubicBezTo>
                  <a:lnTo>
                    <a:pt x="4405" y="92"/>
                  </a:lnTo>
                  <a:cubicBezTo>
                    <a:pt x="4102" y="675"/>
                    <a:pt x="3797" y="871"/>
                    <a:pt x="3524" y="871"/>
                  </a:cubicBezTo>
                  <a:cubicBezTo>
                    <a:pt x="2974" y="871"/>
                    <a:pt x="2557" y="77"/>
                    <a:pt x="2557" y="46"/>
                  </a:cubicBezTo>
                  <a:cubicBezTo>
                    <a:pt x="2542" y="76"/>
                    <a:pt x="2094" y="824"/>
                    <a:pt x="1555" y="824"/>
                  </a:cubicBezTo>
                  <a:cubicBezTo>
                    <a:pt x="1274" y="824"/>
                    <a:pt x="967" y="620"/>
                    <a:pt x="6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029;p52"/>
            <p:cNvSpPr/>
            <p:nvPr/>
          </p:nvSpPr>
          <p:spPr>
            <a:xfrm>
              <a:off x="2819650" y="2043475"/>
              <a:ext cx="2875" cy="104450"/>
            </a:xfrm>
            <a:custGeom>
              <a:avLst/>
              <a:gdLst/>
              <a:ahLst/>
              <a:cxnLst/>
              <a:rect l="l" t="t" r="r" b="b"/>
              <a:pathLst>
                <a:path w="115" h="4178" fill="none" extrusionOk="0">
                  <a:moveTo>
                    <a:pt x="115" y="4178"/>
                  </a:moveTo>
                  <a:lnTo>
                    <a:pt x="1" y="1"/>
                  </a:lnTo>
                </a:path>
              </a:pathLst>
            </a:custGeom>
            <a:noFill/>
            <a:ln w="4575" cap="rnd" cmpd="sng">
              <a:solidFill>
                <a:srgbClr val="1D030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030;p52"/>
            <p:cNvSpPr/>
            <p:nvPr/>
          </p:nvSpPr>
          <p:spPr>
            <a:xfrm>
              <a:off x="3216250" y="1973725"/>
              <a:ext cx="527275" cy="489875"/>
            </a:xfrm>
            <a:custGeom>
              <a:avLst/>
              <a:gdLst/>
              <a:ahLst/>
              <a:cxnLst/>
              <a:rect l="l" t="t" r="r" b="b"/>
              <a:pathLst>
                <a:path w="21091" h="19595" extrusionOk="0">
                  <a:moveTo>
                    <a:pt x="4151" y="0"/>
                  </a:moveTo>
                  <a:cubicBezTo>
                    <a:pt x="3243" y="0"/>
                    <a:pt x="2334" y="331"/>
                    <a:pt x="1621" y="988"/>
                  </a:cubicBezTo>
                  <a:cubicBezTo>
                    <a:pt x="0" y="2494"/>
                    <a:pt x="46" y="5050"/>
                    <a:pt x="1689" y="6488"/>
                  </a:cubicBezTo>
                  <a:lnTo>
                    <a:pt x="15316" y="18791"/>
                  </a:lnTo>
                  <a:cubicBezTo>
                    <a:pt x="15922" y="19326"/>
                    <a:pt x="16681" y="19594"/>
                    <a:pt x="17441" y="19594"/>
                  </a:cubicBezTo>
                  <a:cubicBezTo>
                    <a:pt x="18143" y="19594"/>
                    <a:pt x="18844" y="19365"/>
                    <a:pt x="19425" y="18905"/>
                  </a:cubicBezTo>
                  <a:cubicBezTo>
                    <a:pt x="20977" y="17696"/>
                    <a:pt x="21091" y="15390"/>
                    <a:pt x="19676" y="14044"/>
                  </a:cubicBezTo>
                  <a:lnTo>
                    <a:pt x="6711" y="1033"/>
                  </a:lnTo>
                  <a:cubicBezTo>
                    <a:pt x="5997" y="343"/>
                    <a:pt x="5075" y="0"/>
                    <a:pt x="4151" y="0"/>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031;p52"/>
            <p:cNvSpPr/>
            <p:nvPr/>
          </p:nvSpPr>
          <p:spPr>
            <a:xfrm>
              <a:off x="3143675" y="1938800"/>
              <a:ext cx="400125" cy="342100"/>
            </a:xfrm>
            <a:custGeom>
              <a:avLst/>
              <a:gdLst/>
              <a:ahLst/>
              <a:cxnLst/>
              <a:rect l="l" t="t" r="r" b="b"/>
              <a:pathLst>
                <a:path w="16005" h="13684" extrusionOk="0">
                  <a:moveTo>
                    <a:pt x="5778" y="1"/>
                  </a:moveTo>
                  <a:cubicBezTo>
                    <a:pt x="1" y="1"/>
                    <a:pt x="1876" y="6950"/>
                    <a:pt x="1876" y="6950"/>
                  </a:cubicBezTo>
                  <a:lnTo>
                    <a:pt x="9797" y="13683"/>
                  </a:lnTo>
                  <a:lnTo>
                    <a:pt x="16005" y="7155"/>
                  </a:lnTo>
                  <a:lnTo>
                    <a:pt x="11303" y="2133"/>
                  </a:lnTo>
                  <a:cubicBezTo>
                    <a:pt x="10641" y="1472"/>
                    <a:pt x="8381" y="307"/>
                    <a:pt x="7217" y="125"/>
                  </a:cubicBezTo>
                  <a:cubicBezTo>
                    <a:pt x="6691" y="40"/>
                    <a:pt x="6213" y="1"/>
                    <a:pt x="57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032;p52"/>
            <p:cNvSpPr/>
            <p:nvPr/>
          </p:nvSpPr>
          <p:spPr>
            <a:xfrm>
              <a:off x="3256200" y="2166175"/>
              <a:ext cx="64500" cy="56500"/>
            </a:xfrm>
            <a:custGeom>
              <a:avLst/>
              <a:gdLst/>
              <a:ahLst/>
              <a:cxnLst/>
              <a:rect l="l" t="t" r="r" b="b"/>
              <a:pathLst>
                <a:path w="2580" h="2260" fill="none" extrusionOk="0">
                  <a:moveTo>
                    <a:pt x="2579" y="2260"/>
                  </a:moveTo>
                  <a:lnTo>
                    <a:pt x="0" y="0"/>
                  </a:lnTo>
                </a:path>
              </a:pathLst>
            </a:custGeom>
            <a:noFill/>
            <a:ln w="4575" cap="rnd" cmpd="sng">
              <a:solidFill>
                <a:srgbClr val="1D030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033;p52"/>
            <p:cNvSpPr/>
            <p:nvPr/>
          </p:nvSpPr>
          <p:spPr>
            <a:xfrm>
              <a:off x="3195125" y="2597625"/>
              <a:ext cx="221425" cy="175325"/>
            </a:xfrm>
            <a:custGeom>
              <a:avLst/>
              <a:gdLst/>
              <a:ahLst/>
              <a:cxnLst/>
              <a:rect l="l" t="t" r="r" b="b"/>
              <a:pathLst>
                <a:path w="8857" h="7013" extrusionOk="0">
                  <a:moveTo>
                    <a:pt x="3964" y="0"/>
                  </a:moveTo>
                  <a:cubicBezTo>
                    <a:pt x="3668" y="0"/>
                    <a:pt x="3371" y="120"/>
                    <a:pt x="3151" y="340"/>
                  </a:cubicBezTo>
                  <a:lnTo>
                    <a:pt x="2420" y="1117"/>
                  </a:lnTo>
                  <a:cubicBezTo>
                    <a:pt x="2420" y="1117"/>
                    <a:pt x="2234" y="1077"/>
                    <a:pt x="2005" y="1077"/>
                  </a:cubicBezTo>
                  <a:cubicBezTo>
                    <a:pt x="1685" y="1077"/>
                    <a:pt x="1281" y="1155"/>
                    <a:pt x="1188" y="1527"/>
                  </a:cubicBezTo>
                  <a:cubicBezTo>
                    <a:pt x="1028" y="2189"/>
                    <a:pt x="1" y="6823"/>
                    <a:pt x="3356" y="7005"/>
                  </a:cubicBezTo>
                  <a:cubicBezTo>
                    <a:pt x="3438" y="7010"/>
                    <a:pt x="3519" y="7013"/>
                    <a:pt x="3599" y="7013"/>
                  </a:cubicBezTo>
                  <a:cubicBezTo>
                    <a:pt x="6808" y="7013"/>
                    <a:pt x="8722" y="3098"/>
                    <a:pt x="8788" y="2920"/>
                  </a:cubicBezTo>
                  <a:cubicBezTo>
                    <a:pt x="8857" y="2737"/>
                    <a:pt x="6209" y="683"/>
                    <a:pt x="6209" y="683"/>
                  </a:cubicBezTo>
                  <a:lnTo>
                    <a:pt x="4269" y="44"/>
                  </a:lnTo>
                  <a:cubicBezTo>
                    <a:pt x="4170" y="14"/>
                    <a:pt x="4067" y="0"/>
                    <a:pt x="3964" y="0"/>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034;p52"/>
            <p:cNvSpPr/>
            <p:nvPr/>
          </p:nvSpPr>
          <p:spPr>
            <a:xfrm>
              <a:off x="3319525" y="2294550"/>
              <a:ext cx="390900" cy="398325"/>
            </a:xfrm>
            <a:custGeom>
              <a:avLst/>
              <a:gdLst/>
              <a:ahLst/>
              <a:cxnLst/>
              <a:rect l="l" t="t" r="r" b="b"/>
              <a:pathLst>
                <a:path w="15636" h="15933" extrusionOk="0">
                  <a:moveTo>
                    <a:pt x="11687" y="1"/>
                  </a:moveTo>
                  <a:lnTo>
                    <a:pt x="1" y="13787"/>
                  </a:lnTo>
                  <a:lnTo>
                    <a:pt x="2489" y="15933"/>
                  </a:lnTo>
                  <a:lnTo>
                    <a:pt x="15636" y="5753"/>
                  </a:lnTo>
                  <a:lnTo>
                    <a:pt x="11687" y="1"/>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035;p52"/>
            <p:cNvSpPr/>
            <p:nvPr/>
          </p:nvSpPr>
          <p:spPr>
            <a:xfrm>
              <a:off x="3534650" y="2338500"/>
              <a:ext cx="39975" cy="46825"/>
            </a:xfrm>
            <a:custGeom>
              <a:avLst/>
              <a:gdLst/>
              <a:ahLst/>
              <a:cxnLst/>
              <a:rect l="l" t="t" r="r" b="b"/>
              <a:pathLst>
                <a:path w="1599" h="1873" fill="none" extrusionOk="0">
                  <a:moveTo>
                    <a:pt x="1" y="1872"/>
                  </a:moveTo>
                  <a:lnTo>
                    <a:pt x="1599" y="0"/>
                  </a:lnTo>
                </a:path>
              </a:pathLst>
            </a:custGeom>
            <a:noFill/>
            <a:ln w="4575" cap="rnd" cmpd="sng">
              <a:solidFill>
                <a:srgbClr val="1D030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044949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26572"/>
            <a:ext cx="9144000" cy="973592"/>
          </a:xfrm>
        </p:spPr>
        <p:txBody>
          <a:bodyPr>
            <a:normAutofit/>
          </a:bodyPr>
          <a:lstStyle/>
          <a:p>
            <a:r>
              <a:rPr lang="en-GB" dirty="0" smtClean="0">
                <a:latin typeface="Arial" panose="020B0604020202020204" pitchFamily="34" charset="0"/>
                <a:cs typeface="Arial" panose="020B0604020202020204" pitchFamily="34" charset="0"/>
              </a:rPr>
              <a:t>Tentative Timeline</a:t>
            </a: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2013857"/>
            <a:ext cx="9144000" cy="3859440"/>
          </a:xfrm>
        </p:spPr>
        <p:txBody>
          <a:bodyPr>
            <a:normAutofit/>
          </a:bodyPr>
          <a:lstStyle/>
          <a:p>
            <a:pPr algn="l"/>
            <a:r>
              <a:rPr lang="en-GB" dirty="0" smtClean="0">
                <a:latin typeface="Arial" panose="020B0604020202020204" pitchFamily="34" charset="0"/>
                <a:cs typeface="Arial" panose="020B0604020202020204" pitchFamily="34" charset="0"/>
              </a:rPr>
              <a:t>Literature Review 1 – 2 </a:t>
            </a:r>
          </a:p>
          <a:p>
            <a:pPr algn="l"/>
            <a:r>
              <a:rPr lang="en-GB" dirty="0" smtClean="0">
                <a:latin typeface="Arial" panose="020B0604020202020204" pitchFamily="34" charset="0"/>
                <a:cs typeface="Arial" panose="020B0604020202020204" pitchFamily="34" charset="0"/>
              </a:rPr>
              <a:t>Design and ethical approval 3 </a:t>
            </a:r>
          </a:p>
          <a:p>
            <a:pPr algn="l"/>
            <a:r>
              <a:rPr lang="en-GB" dirty="0" smtClean="0">
                <a:latin typeface="Arial" panose="020B0604020202020204" pitchFamily="34" charset="0"/>
                <a:cs typeface="Arial" panose="020B0604020202020204" pitchFamily="34" charset="0"/>
              </a:rPr>
              <a:t>Interviews and focus groups 4 – 5 </a:t>
            </a:r>
          </a:p>
          <a:p>
            <a:pPr algn="l"/>
            <a:r>
              <a:rPr lang="en-GB" dirty="0" smtClean="0">
                <a:latin typeface="Arial" panose="020B0604020202020204" pitchFamily="34" charset="0"/>
                <a:cs typeface="Arial" panose="020B0604020202020204" pitchFamily="34" charset="0"/>
              </a:rPr>
              <a:t>Data analysis 6 – 7 </a:t>
            </a:r>
          </a:p>
          <a:p>
            <a:pPr algn="l"/>
            <a:r>
              <a:rPr lang="en-GB" dirty="0" smtClean="0">
                <a:latin typeface="Arial" panose="020B0604020202020204" pitchFamily="34" charset="0"/>
                <a:cs typeface="Arial" panose="020B0604020202020204" pitchFamily="34" charset="0"/>
              </a:rPr>
              <a:t>Report writing 8</a:t>
            </a:r>
          </a:p>
          <a:p>
            <a:pPr algn="l"/>
            <a:r>
              <a:rPr lang="en-GB" dirty="0" smtClean="0">
                <a:latin typeface="Arial" panose="020B0604020202020204" pitchFamily="34" charset="0"/>
                <a:cs typeface="Arial" panose="020B0604020202020204" pitchFamily="34" charset="0"/>
              </a:rPr>
              <a:t>Final review and submission 9</a:t>
            </a:r>
          </a:p>
          <a:p>
            <a:pPr algn="l"/>
            <a:endParaRPr lang="en-GB" dirty="0" smtClean="0">
              <a:latin typeface="Arial" panose="020B0604020202020204" pitchFamily="34" charset="0"/>
              <a:cs typeface="Arial" panose="020B0604020202020204" pitchFamily="34" charset="0"/>
            </a:endParaRPr>
          </a:p>
          <a:p>
            <a:pPr algn="l"/>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7748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524000" y="-189579"/>
            <a:ext cx="9144000" cy="1029522"/>
          </a:xfrm>
        </p:spPr>
        <p:txBody>
          <a:bodyPr>
            <a:normAutofit/>
          </a:bodyPr>
          <a:lstStyle/>
          <a:p>
            <a:r>
              <a:rPr lang="en-GB" sz="4400" dirty="0" smtClean="0">
                <a:latin typeface="Arial" panose="020B0604020202020204" pitchFamily="34" charset="0"/>
                <a:cs typeface="Arial" panose="020B0604020202020204" pitchFamily="34" charset="0"/>
              </a:rPr>
              <a:t>Reference List</a:t>
            </a:r>
            <a:endParaRPr lang="en-GB" sz="4400" dirty="0">
              <a:latin typeface="Arial" panose="020B0604020202020204" pitchFamily="34" charset="0"/>
              <a:cs typeface="Arial" panose="020B0604020202020204" pitchFamily="34" charset="0"/>
            </a:endParaRPr>
          </a:p>
        </p:txBody>
      </p:sp>
      <p:sp>
        <p:nvSpPr>
          <p:cNvPr id="4" name="TextBox 3"/>
          <p:cNvSpPr txBox="1"/>
          <p:nvPr/>
        </p:nvSpPr>
        <p:spPr>
          <a:xfrm>
            <a:off x="404446" y="586156"/>
            <a:ext cx="11383107" cy="5078313"/>
          </a:xfrm>
          <a:prstGeom prst="rect">
            <a:avLst/>
          </a:prstGeom>
          <a:noFill/>
        </p:spPr>
        <p:txBody>
          <a:bodyPr wrap="square" rtlCol="0">
            <a:spAutoFit/>
          </a:bodyPr>
          <a:lstStyle/>
          <a:p>
            <a:endParaRPr lang="en-GB" dirty="0" smtClean="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Antonakis</a:t>
            </a:r>
            <a:r>
              <a:rPr lang="en-GB" dirty="0">
                <a:latin typeface="Arial" panose="020B0604020202020204" pitchFamily="34" charset="0"/>
                <a:cs typeface="Arial" panose="020B0604020202020204" pitchFamily="34" charset="0"/>
              </a:rPr>
              <a:t>, J., </a:t>
            </a:r>
            <a:r>
              <a:rPr lang="en-GB" dirty="0" err="1">
                <a:latin typeface="Arial" panose="020B0604020202020204" pitchFamily="34" charset="0"/>
                <a:cs typeface="Arial" panose="020B0604020202020204" pitchFamily="34" charset="0"/>
              </a:rPr>
              <a:t>Avolio</a:t>
            </a:r>
            <a:r>
              <a:rPr lang="en-GB" dirty="0">
                <a:latin typeface="Arial" panose="020B0604020202020204" pitchFamily="34" charset="0"/>
                <a:cs typeface="Arial" panose="020B0604020202020204" pitchFamily="34" charset="0"/>
              </a:rPr>
              <a:t>, B.J. and </a:t>
            </a:r>
            <a:r>
              <a:rPr lang="en-GB" dirty="0" err="1">
                <a:latin typeface="Arial" panose="020B0604020202020204" pitchFamily="34" charset="0"/>
                <a:cs typeface="Arial" panose="020B0604020202020204" pitchFamily="34" charset="0"/>
              </a:rPr>
              <a:t>Sivasubramaniam</a:t>
            </a:r>
            <a:r>
              <a:rPr lang="en-GB" dirty="0">
                <a:latin typeface="Arial" panose="020B0604020202020204" pitchFamily="34" charset="0"/>
                <a:cs typeface="Arial" panose="020B0604020202020204" pitchFamily="34" charset="0"/>
              </a:rPr>
              <a:t>, N. (2003) ‘Context and leadership: An examination of the nine-factor full-range leadership theory using the Multifactor Leadership Questionnaire’, </a:t>
            </a:r>
            <a:r>
              <a:rPr lang="en-GB" i="1" dirty="0">
                <a:latin typeface="Arial" panose="020B0604020202020204" pitchFamily="34" charset="0"/>
                <a:cs typeface="Arial" panose="020B0604020202020204" pitchFamily="34" charset="0"/>
              </a:rPr>
              <a:t>The Leadership Quarterly</a:t>
            </a:r>
            <a:r>
              <a:rPr lang="en-GB" dirty="0">
                <a:latin typeface="Arial" panose="020B0604020202020204" pitchFamily="34" charset="0"/>
                <a:cs typeface="Arial" panose="020B0604020202020204" pitchFamily="34" charset="0"/>
              </a:rPr>
              <a:t>, 14(3), pp. 261–295. doi:10.1016/s1048-9843(03)00030-4.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Avolio</a:t>
            </a:r>
            <a:r>
              <a:rPr lang="en-GB" dirty="0">
                <a:latin typeface="Arial" panose="020B0604020202020204" pitchFamily="34" charset="0"/>
                <a:cs typeface="Arial" panose="020B0604020202020204" pitchFamily="34" charset="0"/>
              </a:rPr>
              <a:t>, B.J. and Bass, B.M. (1995) ‘Individual consideration viewed at multiple levels of analysis: A multi-level framework for examining the diffusion of transformational leadership’, </a:t>
            </a:r>
            <a:r>
              <a:rPr lang="en-GB" i="1" dirty="0">
                <a:latin typeface="Arial" panose="020B0604020202020204" pitchFamily="34" charset="0"/>
                <a:cs typeface="Arial" panose="020B0604020202020204" pitchFamily="34" charset="0"/>
              </a:rPr>
              <a:t>The Leadership Quarterly</a:t>
            </a:r>
            <a:r>
              <a:rPr lang="en-GB" dirty="0">
                <a:latin typeface="Arial" panose="020B0604020202020204" pitchFamily="34" charset="0"/>
                <a:cs typeface="Arial" panose="020B0604020202020204" pitchFamily="34" charset="0"/>
              </a:rPr>
              <a:t>, 6(2), pp. 199–218. doi:10.1016/1048-9843(95)90035-7.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Braun, V. and Clarke, V. (2006) ‘Using thematic analysis in psychology’, </a:t>
            </a:r>
            <a:r>
              <a:rPr lang="en-GB" i="1" dirty="0">
                <a:latin typeface="Arial" panose="020B0604020202020204" pitchFamily="34" charset="0"/>
                <a:cs typeface="Arial" panose="020B0604020202020204" pitchFamily="34" charset="0"/>
              </a:rPr>
              <a:t>Qualitative Research in Psychology</a:t>
            </a:r>
            <a:r>
              <a:rPr lang="en-GB" dirty="0">
                <a:latin typeface="Arial" panose="020B0604020202020204" pitchFamily="34" charset="0"/>
                <a:cs typeface="Arial" panose="020B0604020202020204" pitchFamily="34" charset="0"/>
              </a:rPr>
              <a:t>, 3(2). doi:10.1191/1478088706qp063oa.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Creswell, J.W. and Creswell, J.D. (2018) </a:t>
            </a:r>
            <a:r>
              <a:rPr lang="en-GB" i="1" dirty="0">
                <a:latin typeface="Arial" panose="020B0604020202020204" pitchFamily="34" charset="0"/>
                <a:cs typeface="Arial" panose="020B0604020202020204" pitchFamily="34" charset="0"/>
              </a:rPr>
              <a:t>Research design: Qualitative, quantitative, and mixed methods approaches</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Creswell, J.W. and Plano Clark, V.L. (2022) </a:t>
            </a:r>
            <a:r>
              <a:rPr lang="en-GB" i="1" dirty="0">
                <a:latin typeface="Arial" panose="020B0604020202020204" pitchFamily="34" charset="0"/>
                <a:cs typeface="Arial" panose="020B0604020202020204" pitchFamily="34" charset="0"/>
              </a:rPr>
              <a:t>Designing and conducting mixed methods research</a:t>
            </a:r>
            <a:r>
              <a:rPr lang="en-GB" dirty="0">
                <a:latin typeface="Arial" panose="020B0604020202020204" pitchFamily="34" charset="0"/>
                <a:cs typeface="Arial" panose="020B0604020202020204" pitchFamily="34" charset="0"/>
              </a:rPr>
              <a:t>. Thousand Oaks, CA: Sage Publications Inc. </a:t>
            </a:r>
          </a:p>
          <a:p>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26804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524000" y="-189579"/>
            <a:ext cx="9144000" cy="1029522"/>
          </a:xfrm>
        </p:spPr>
        <p:txBody>
          <a:bodyPr>
            <a:normAutofit/>
          </a:bodyPr>
          <a:lstStyle/>
          <a:p>
            <a:r>
              <a:rPr lang="en-GB" sz="4400" dirty="0" smtClean="0">
                <a:latin typeface="Arial" panose="020B0604020202020204" pitchFamily="34" charset="0"/>
                <a:cs typeface="Arial" panose="020B0604020202020204" pitchFamily="34" charset="0"/>
              </a:rPr>
              <a:t>Reference List</a:t>
            </a:r>
            <a:endParaRPr lang="en-GB" sz="4400" dirty="0">
              <a:latin typeface="Arial" panose="020B0604020202020204" pitchFamily="34" charset="0"/>
              <a:cs typeface="Arial" panose="020B0604020202020204" pitchFamily="34" charset="0"/>
            </a:endParaRPr>
          </a:p>
        </p:txBody>
      </p:sp>
      <p:sp>
        <p:nvSpPr>
          <p:cNvPr id="2" name="TextBox 1"/>
          <p:cNvSpPr txBox="1"/>
          <p:nvPr/>
        </p:nvSpPr>
        <p:spPr>
          <a:xfrm>
            <a:off x="293077" y="1031631"/>
            <a:ext cx="11453446" cy="5355312"/>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Denzin</a:t>
            </a:r>
            <a:r>
              <a:rPr lang="en-GB" dirty="0">
                <a:latin typeface="Arial" panose="020B0604020202020204" pitchFamily="34" charset="0"/>
                <a:cs typeface="Arial" panose="020B0604020202020204" pitchFamily="34" charset="0"/>
              </a:rPr>
              <a:t>, N.K. (1978) ‘Triangulation: A case for methodological and combination evaluation’, </a:t>
            </a:r>
            <a:r>
              <a:rPr lang="en-GB" i="1" dirty="0">
                <a:latin typeface="Arial" panose="020B0604020202020204" pitchFamily="34" charset="0"/>
                <a:cs typeface="Arial" panose="020B0604020202020204" pitchFamily="34" charset="0"/>
              </a:rPr>
              <a:t>Sociological Methods</a:t>
            </a:r>
            <a:r>
              <a:rPr lang="en-GB" dirty="0">
                <a:latin typeface="Arial" panose="020B0604020202020204" pitchFamily="34" charset="0"/>
                <a:cs typeface="Arial" panose="020B0604020202020204" pitchFamily="34" charset="0"/>
              </a:rPr>
              <a:t> [Preprint]. doi:10.4324/9781315129945-43.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Fowler Jr, F.J., 2014. The problem with survey research</a:t>
            </a:r>
            <a:r>
              <a:rPr lang="en-GB" dirty="0" smtClean="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Glaser, B.G. and Strauss, A.L. (1967) </a:t>
            </a:r>
            <a:r>
              <a:rPr lang="en-GB" i="1" dirty="0">
                <a:latin typeface="Arial" panose="020B0604020202020204" pitchFamily="34" charset="0"/>
                <a:cs typeface="Arial" panose="020B0604020202020204" pitchFamily="34" charset="0"/>
              </a:rPr>
              <a:t>The discovery of grounded theory</a:t>
            </a:r>
            <a:r>
              <a:rPr lang="en-GB" dirty="0">
                <a:latin typeface="Arial" panose="020B0604020202020204" pitchFamily="34" charset="0"/>
                <a:cs typeface="Arial" panose="020B0604020202020204" pitchFamily="34" charset="0"/>
              </a:rPr>
              <a:t>. Chicago: Aldine Pub. Co.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Grimm, P. (2010) ‘Social desirability bias’, </a:t>
            </a:r>
            <a:r>
              <a:rPr lang="en-GB" i="1" dirty="0">
                <a:latin typeface="Arial" panose="020B0604020202020204" pitchFamily="34" charset="0"/>
                <a:cs typeface="Arial" panose="020B0604020202020204" pitchFamily="34" charset="0"/>
              </a:rPr>
              <a:t>Wiley International </a:t>
            </a:r>
            <a:r>
              <a:rPr lang="en-GB" i="1" dirty="0" err="1">
                <a:latin typeface="Arial" panose="020B0604020202020204" pitchFamily="34" charset="0"/>
                <a:cs typeface="Arial" panose="020B0604020202020204" pitchFamily="34" charset="0"/>
              </a:rPr>
              <a:t>Encyclopedia</a:t>
            </a:r>
            <a:r>
              <a:rPr lang="en-GB" i="1" dirty="0">
                <a:latin typeface="Arial" panose="020B0604020202020204" pitchFamily="34" charset="0"/>
                <a:cs typeface="Arial" panose="020B0604020202020204" pitchFamily="34" charset="0"/>
              </a:rPr>
              <a:t> of Marketing</a:t>
            </a:r>
            <a:r>
              <a:rPr lang="en-GB" dirty="0">
                <a:latin typeface="Arial" panose="020B0604020202020204" pitchFamily="34" charset="0"/>
                <a:cs typeface="Arial" panose="020B0604020202020204" pitchFamily="34" charset="0"/>
              </a:rPr>
              <a:t> [Preprint]. doi:10.1002/9781444316568.wiem02057.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Lincoln, Y.S. and </a:t>
            </a:r>
            <a:r>
              <a:rPr lang="en-GB" dirty="0" err="1">
                <a:latin typeface="Arial" panose="020B0604020202020204" pitchFamily="34" charset="0"/>
                <a:cs typeface="Arial" panose="020B0604020202020204" pitchFamily="34" charset="0"/>
              </a:rPr>
              <a:t>Guba</a:t>
            </a:r>
            <a:r>
              <a:rPr lang="en-GB" dirty="0">
                <a:latin typeface="Arial" panose="020B0604020202020204" pitchFamily="34" charset="0"/>
                <a:cs typeface="Arial" panose="020B0604020202020204" pitchFamily="34" charset="0"/>
              </a:rPr>
              <a:t>, E.G. (1985) </a:t>
            </a:r>
            <a:r>
              <a:rPr lang="en-GB" i="1" dirty="0">
                <a:latin typeface="Arial" panose="020B0604020202020204" pitchFamily="34" charset="0"/>
                <a:cs typeface="Arial" panose="020B0604020202020204" pitchFamily="34" charset="0"/>
              </a:rPr>
              <a:t>Naturalistic inquiry </a:t>
            </a:r>
            <a:r>
              <a:rPr lang="en-GB" i="1" dirty="0" err="1">
                <a:latin typeface="Arial" panose="020B0604020202020204" pitchFamily="34" charset="0"/>
                <a:cs typeface="Arial" panose="020B0604020202020204" pitchFamily="34" charset="0"/>
              </a:rPr>
              <a:t>Yvonna</a:t>
            </a:r>
            <a:r>
              <a:rPr lang="en-GB" i="1" dirty="0">
                <a:latin typeface="Arial" panose="020B0604020202020204" pitchFamily="34" charset="0"/>
                <a:cs typeface="Arial" panose="020B0604020202020204" pitchFamily="34" charset="0"/>
              </a:rPr>
              <a:t> S. Lincoln ; </a:t>
            </a:r>
            <a:r>
              <a:rPr lang="en-GB" i="1" dirty="0" err="1">
                <a:latin typeface="Arial" panose="020B0604020202020204" pitchFamily="34" charset="0"/>
                <a:cs typeface="Arial" panose="020B0604020202020204" pitchFamily="34" charset="0"/>
              </a:rPr>
              <a:t>Egon</a:t>
            </a:r>
            <a:r>
              <a:rPr lang="en-GB" i="1" dirty="0">
                <a:latin typeface="Arial" panose="020B0604020202020204" pitchFamily="34" charset="0"/>
                <a:cs typeface="Arial" panose="020B0604020202020204" pitchFamily="34" charset="0"/>
              </a:rPr>
              <a:t> G. </a:t>
            </a:r>
            <a:r>
              <a:rPr lang="en-GB" i="1" dirty="0" err="1">
                <a:latin typeface="Arial" panose="020B0604020202020204" pitchFamily="34" charset="0"/>
                <a:cs typeface="Arial" panose="020B0604020202020204" pitchFamily="34" charset="0"/>
              </a:rPr>
              <a:t>Guba</a:t>
            </a:r>
            <a:r>
              <a:rPr lang="en-GB" dirty="0">
                <a:latin typeface="Arial" panose="020B0604020202020204" pitchFamily="34" charset="0"/>
                <a:cs typeface="Arial" panose="020B0604020202020204" pitchFamily="34" charset="0"/>
              </a:rPr>
              <a:t>. Newbury Park </a:t>
            </a:r>
            <a:r>
              <a:rPr lang="en-GB" dirty="0" err="1">
                <a:latin typeface="Arial" panose="020B0604020202020204" pitchFamily="34" charset="0"/>
                <a:cs typeface="Arial" panose="020B0604020202020204" pitchFamily="34" charset="0"/>
              </a:rPr>
              <a:t>u.a</a:t>
            </a:r>
            <a:r>
              <a:rPr lang="en-GB" dirty="0">
                <a:latin typeface="Arial" panose="020B0604020202020204" pitchFamily="34" charset="0"/>
                <a:cs typeface="Arial" panose="020B0604020202020204" pitchFamily="34" charset="0"/>
              </a:rPr>
              <a:t>.: Sage</a:t>
            </a:r>
            <a:r>
              <a:rPr lang="en-GB" dirty="0" smtClean="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Schein, E.H., 2010. </a:t>
            </a:r>
            <a:r>
              <a:rPr lang="en-GB" i="1" dirty="0">
                <a:latin typeface="Arial" panose="020B0604020202020204" pitchFamily="34" charset="0"/>
                <a:cs typeface="Arial" panose="020B0604020202020204" pitchFamily="34" charset="0"/>
              </a:rPr>
              <a:t>Organizational culture and leadership</a:t>
            </a:r>
            <a:r>
              <a:rPr lang="en-GB" dirty="0">
                <a:latin typeface="Arial" panose="020B0604020202020204" pitchFamily="34" charset="0"/>
                <a:cs typeface="Arial" panose="020B0604020202020204" pitchFamily="34" charset="0"/>
              </a:rPr>
              <a:t> (Vol. 2). John Wiley &amp; Sons</a:t>
            </a:r>
            <a:r>
              <a:rPr lang="en-GB" dirty="0" smtClean="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Silverman, D. (2022) </a:t>
            </a:r>
            <a:r>
              <a:rPr lang="en-GB" i="1" dirty="0">
                <a:latin typeface="Arial" panose="020B0604020202020204" pitchFamily="34" charset="0"/>
                <a:cs typeface="Arial" panose="020B0604020202020204" pitchFamily="34" charset="0"/>
              </a:rPr>
              <a:t>Doing qualitative research</a:t>
            </a:r>
            <a:r>
              <a:rPr lang="en-GB" dirty="0">
                <a:latin typeface="Arial" panose="020B0604020202020204" pitchFamily="34" charset="0"/>
                <a:cs typeface="Arial" panose="020B0604020202020204" pitchFamily="34" charset="0"/>
              </a:rPr>
              <a:t>. London: SAGE Publications.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Tashakkori</a:t>
            </a:r>
            <a:r>
              <a:rPr lang="en-GB" dirty="0">
                <a:latin typeface="Arial" panose="020B0604020202020204" pitchFamily="34" charset="0"/>
                <a:cs typeface="Arial" panose="020B0604020202020204" pitchFamily="34" charset="0"/>
              </a:rPr>
              <a:t>, A. and </a:t>
            </a:r>
            <a:r>
              <a:rPr lang="en-GB" dirty="0" err="1">
                <a:latin typeface="Arial" panose="020B0604020202020204" pitchFamily="34" charset="0"/>
                <a:cs typeface="Arial" panose="020B0604020202020204" pitchFamily="34" charset="0"/>
              </a:rPr>
              <a:t>Teddlie</a:t>
            </a:r>
            <a:r>
              <a:rPr lang="en-GB" dirty="0">
                <a:latin typeface="Arial" panose="020B0604020202020204" pitchFamily="34" charset="0"/>
                <a:cs typeface="Arial" panose="020B0604020202020204" pitchFamily="34" charset="0"/>
              </a:rPr>
              <a:t>, C. (2003) </a:t>
            </a:r>
            <a:r>
              <a:rPr lang="en-GB" i="1" dirty="0">
                <a:latin typeface="Arial" panose="020B0604020202020204" pitchFamily="34" charset="0"/>
                <a:cs typeface="Arial" panose="020B0604020202020204" pitchFamily="34" charset="0"/>
              </a:rPr>
              <a:t>Handbook of Mixed Methods in Social &amp; </a:t>
            </a:r>
            <a:r>
              <a:rPr lang="en-GB" i="1" dirty="0" err="1">
                <a:latin typeface="Arial" panose="020B0604020202020204" pitchFamily="34" charset="0"/>
                <a:cs typeface="Arial" panose="020B0604020202020204" pitchFamily="34" charset="0"/>
              </a:rPr>
              <a:t>Behavioral</a:t>
            </a:r>
            <a:r>
              <a:rPr lang="en-GB" i="1" dirty="0">
                <a:latin typeface="Arial" panose="020B0604020202020204" pitchFamily="34" charset="0"/>
                <a:cs typeface="Arial" panose="020B0604020202020204" pitchFamily="34" charset="0"/>
              </a:rPr>
              <a:t> Research</a:t>
            </a:r>
            <a:r>
              <a:rPr lang="en-GB"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252621397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013857"/>
            <a:ext cx="9144000" cy="973592"/>
          </a:xfrm>
        </p:spPr>
        <p:txBody>
          <a:bodyPr>
            <a:normAutofit/>
          </a:bodyPr>
          <a:lstStyle/>
          <a:p>
            <a:r>
              <a:rPr lang="en-GB" dirty="0" smtClean="0">
                <a:latin typeface="Arial" panose="020B0604020202020204" pitchFamily="34" charset="0"/>
                <a:cs typeface="Arial" panose="020B0604020202020204" pitchFamily="34" charset="0"/>
              </a:rPr>
              <a:t>Questions?</a:t>
            </a: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2013857"/>
            <a:ext cx="9144000" cy="3859440"/>
          </a:xfrm>
        </p:spPr>
        <p:txBody>
          <a:bodyPr>
            <a:normAutofit/>
          </a:bodyPr>
          <a:lstStyle/>
          <a:p>
            <a:pPr algn="l"/>
            <a:endParaRPr lang="en-GB" dirty="0" smtClean="0">
              <a:latin typeface="Arial" panose="020B0604020202020204" pitchFamily="34" charset="0"/>
              <a:cs typeface="Arial" panose="020B0604020202020204" pitchFamily="34" charset="0"/>
            </a:endParaRPr>
          </a:p>
          <a:p>
            <a:pPr algn="l"/>
            <a:endParaRPr lang="en-GB" dirty="0" smtClean="0">
              <a:latin typeface="Arial" panose="020B0604020202020204" pitchFamily="34" charset="0"/>
              <a:cs typeface="Arial" panose="020B0604020202020204" pitchFamily="34" charset="0"/>
            </a:endParaRPr>
          </a:p>
        </p:txBody>
      </p:sp>
      <p:pic>
        <p:nvPicPr>
          <p:cNvPr id="4" name="Picture 3" descr="uwtsd-logo-bilingual"/>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7425" y="354330"/>
            <a:ext cx="2913380" cy="967740"/>
          </a:xfrm>
          <a:prstGeom prst="rect">
            <a:avLst/>
          </a:prstGeom>
          <a:noFill/>
          <a:ln>
            <a:noFill/>
          </a:ln>
        </p:spPr>
      </p:pic>
    </p:spTree>
    <p:extLst>
      <p:ext uri="{BB962C8B-B14F-4D97-AF65-F5344CB8AC3E}">
        <p14:creationId xmlns:p14="http://schemas.microsoft.com/office/powerpoint/2010/main" val="286155163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D65F947C76351409F999A5FA342E7DA" ma:contentTypeVersion="18" ma:contentTypeDescription="Create a new document." ma:contentTypeScope="" ma:versionID="492f6756bd69e821f36f20e20f145236">
  <xsd:schema xmlns:xsd="http://www.w3.org/2001/XMLSchema" xmlns:xs="http://www.w3.org/2001/XMLSchema" xmlns:p="http://schemas.microsoft.com/office/2006/metadata/properties" xmlns:ns3="1ae442b3-c55c-4ced-96bb-9f7a27f51b46" xmlns:ns4="55721c9e-a037-4635-8c48-d22335a9f7a6" targetNamespace="http://schemas.microsoft.com/office/2006/metadata/properties" ma:root="true" ma:fieldsID="fa41bf8b954d5c002b3590d1a82f67b9" ns3:_="" ns4:_="">
    <xsd:import namespace="1ae442b3-c55c-4ced-96bb-9f7a27f51b46"/>
    <xsd:import namespace="55721c9e-a037-4635-8c48-d22335a9f7a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LengthInSeconds" minOccurs="0"/>
                <xsd:element ref="ns4:MediaServiceOCR" minOccurs="0"/>
                <xsd:element ref="ns4:MediaServiceGenerationTime" minOccurs="0"/>
                <xsd:element ref="ns4:MediaServiceEventHashCode" minOccurs="0"/>
                <xsd:element ref="ns4:MediaServiceLocation" minOccurs="0"/>
                <xsd:element ref="ns4:_activity" minOccurs="0"/>
                <xsd:element ref="ns4:MediaServiceObjectDetectorVersions" minOccurs="0"/>
                <xsd:element ref="ns4:MediaServiceSystemTag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e442b3-c55c-4ced-96bb-9f7a27f51b4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721c9e-a037-4635-8c48-d22335a9f7a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55721c9e-a037-4635-8c48-d22335a9f7a6"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1B61AF-743F-43C5-B127-7871D45BDF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ae442b3-c55c-4ced-96bb-9f7a27f51b46"/>
    <ds:schemaRef ds:uri="55721c9e-a037-4635-8c48-d22335a9f7a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12C8FC7-AECB-476B-9B3F-368848ABF1E5}">
  <ds:schemaRefs>
    <ds:schemaRef ds:uri="http://purl.org/dc/elements/1.1/"/>
    <ds:schemaRef ds:uri="http://purl.org/dc/dcmitype/"/>
    <ds:schemaRef ds:uri="http://schemas.microsoft.com/office/infopath/2007/PartnerControls"/>
    <ds:schemaRef ds:uri="http://schemas.microsoft.com/office/2006/metadata/properties"/>
    <ds:schemaRef ds:uri="http://schemas.microsoft.com/office/2006/documentManagement/types"/>
    <ds:schemaRef ds:uri="55721c9e-a037-4635-8c48-d22335a9f7a6"/>
    <ds:schemaRef ds:uri="http://purl.org/dc/terms/"/>
    <ds:schemaRef ds:uri="http://schemas.openxmlformats.org/package/2006/metadata/core-properties"/>
    <ds:schemaRef ds:uri="1ae442b3-c55c-4ced-96bb-9f7a27f51b46"/>
    <ds:schemaRef ds:uri="http://www.w3.org/XML/1998/namespace"/>
  </ds:schemaRefs>
</ds:datastoreItem>
</file>

<file path=customXml/itemProps3.xml><?xml version="1.0" encoding="utf-8"?>
<ds:datastoreItem xmlns:ds="http://schemas.openxmlformats.org/officeDocument/2006/customXml" ds:itemID="{8548F1A3-9F27-4533-AA6A-FF260607F83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4885</TotalTime>
  <Words>2213</Words>
  <Application>Microsoft Office PowerPoint</Application>
  <PresentationFormat>Widescreen</PresentationFormat>
  <Paragraphs>269</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Research Proposal</vt:lpstr>
      <vt:lpstr>PowerPoint Presentation</vt:lpstr>
      <vt:lpstr>How do leadership styles influence risk averse decision-making within Thames Valley Police?</vt:lpstr>
      <vt:lpstr>PowerPoint Presentation</vt:lpstr>
      <vt:lpstr>Methodology</vt:lpstr>
      <vt:lpstr>Design of Research</vt:lpstr>
      <vt:lpstr>Design of Research</vt:lpstr>
      <vt:lpstr>Ensuring Reliability and Validity</vt:lpstr>
      <vt:lpstr>Framework</vt:lpstr>
      <vt:lpstr>Ethical Considerations</vt:lpstr>
      <vt:lpstr>Limitations</vt:lpstr>
      <vt:lpstr>Tentative Timeline</vt:lpstr>
      <vt:lpstr>Reference List</vt:lpstr>
      <vt:lpstr>Reference List</vt:lpstr>
      <vt:lpstr>Questions?</vt:lpstr>
    </vt:vector>
  </TitlesOfParts>
  <Company>SERIP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Kairouz, Alexander (P0332)</dc:creator>
  <cp:lastModifiedBy>Kairouz, Alexander (P0332)</cp:lastModifiedBy>
  <cp:revision>42</cp:revision>
  <dcterms:created xsi:type="dcterms:W3CDTF">2025-05-16T12:48:27Z</dcterms:created>
  <dcterms:modified xsi:type="dcterms:W3CDTF">2025-06-08T14:21:41Z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0x0101008D65F947C76351409F999A5FA342E7DA</vt:lpwstr>
  </property>
</Properties>
</file>