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8" r:id="rId5"/>
    <p:sldId id="257" r:id="rId6"/>
    <p:sldId id="466" r:id="rId7"/>
    <p:sldId id="375" r:id="rId8"/>
    <p:sldId id="376" r:id="rId9"/>
    <p:sldId id="432" r:id="rId10"/>
    <p:sldId id="265" r:id="rId11"/>
    <p:sldId id="266" r:id="rId12"/>
    <p:sldId id="358" r:id="rId13"/>
    <p:sldId id="467" r:id="rId14"/>
    <p:sldId id="468" r:id="rId15"/>
    <p:sldId id="469" r:id="rId16"/>
    <p:sldId id="336" r:id="rId17"/>
    <p:sldId id="472" r:id="rId18"/>
    <p:sldId id="476" r:id="rId19"/>
    <p:sldId id="434" r:id="rId20"/>
    <p:sldId id="438" r:id="rId21"/>
    <p:sldId id="437" r:id="rId22"/>
    <p:sldId id="362" r:id="rId23"/>
    <p:sldId id="330" r:id="rId24"/>
    <p:sldId id="363" r:id="rId25"/>
    <p:sldId id="421" r:id="rId26"/>
    <p:sldId id="439" r:id="rId27"/>
    <p:sldId id="284" r:id="rId28"/>
    <p:sldId id="470" r:id="rId29"/>
    <p:sldId id="478" r:id="rId30"/>
    <p:sldId id="510" r:id="rId31"/>
    <p:sldId id="475" r:id="rId32"/>
    <p:sldId id="394" r:id="rId33"/>
    <p:sldId id="474" r:id="rId34"/>
    <p:sldId id="343" r:id="rId35"/>
    <p:sldId id="357" r:id="rId36"/>
    <p:sldId id="326" r:id="rId37"/>
    <p:sldId id="371" r:id="rId38"/>
    <p:sldId id="436" r:id="rId39"/>
    <p:sldId id="418" r:id="rId40"/>
    <p:sldId id="383" r:id="rId41"/>
    <p:sldId id="259" r:id="rId42"/>
    <p:sldId id="260"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EB7ACD-CC88-41A6-B68C-032526042B71}" v="103" dt="2024-09-26T12:59:43.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120" y="372"/>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Theatre Performance</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Copyright Cleared Images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0_1" csCatId="mainScheme" phldr="1"/>
      <dgm:spPr/>
      <dgm:t>
        <a:bodyPr/>
        <a:lstStyle/>
        <a:p>
          <a:endParaRPr lang="en-US"/>
        </a:p>
      </dgm:t>
    </dgm:pt>
    <dgm:pt modelId="{53F38D18-6DAF-4B55-A549-1376BF2108CA}">
      <dgm:prSet/>
      <dgm:spPr/>
      <dgm:t>
        <a:bodyPr/>
        <a:lstStyle/>
        <a:p>
          <a:r>
            <a:rPr lang="en-GB" b="1" dirty="0"/>
            <a:t>Search eResources only.</a:t>
          </a:r>
          <a:endParaRPr lang="en-US"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b="1" dirty="0"/>
            <a:t>Sign in to use all the tools and features.</a:t>
          </a:r>
          <a:endParaRPr lang="en-US"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b="1" dirty="0"/>
            <a:t>Use the filters to get the best results.</a:t>
          </a:r>
          <a:endParaRPr lang="en-US"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Books &amp;</a:t>
          </a:r>
        </a:p>
        <a:p>
          <a:pPr marL="0" lvl="0" indent="0" algn="ctr" defTabSz="844550">
            <a:lnSpc>
              <a:spcPct val="90000"/>
            </a:lnSpc>
            <a:spcBef>
              <a:spcPct val="0"/>
            </a:spcBef>
            <a:spcAft>
              <a:spcPct val="35000"/>
            </a:spcAft>
            <a:buNone/>
          </a:pPr>
          <a:r>
            <a:rPr lang="en-GB" sz="19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Theatre Performance</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Copyright Cleared Images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dirty="0"/>
            <a:t>Use the filters to get the best results.</a:t>
          </a:r>
          <a:endParaRPr lang="en-US" sz="22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dirty="0"/>
            <a:t>Sign in to use all the tools and features.</a:t>
          </a:r>
          <a:endParaRPr lang="en-US" sz="22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dirty="0"/>
            <a:t>Search eResources only.</a:t>
          </a:r>
          <a:endParaRPr lang="en-US" sz="22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1.png"/><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0.xml"/><Relationship Id="rId4" Type="http://schemas.openxmlformats.org/officeDocument/2006/relationships/image" Target="../media/image44.sv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2.png"/><Relationship Id="rId1" Type="http://schemas.openxmlformats.org/officeDocument/2006/relationships/slideLayout" Target="../slideLayouts/slideLayout10.xml"/><Relationship Id="rId4" Type="http://schemas.openxmlformats.org/officeDocument/2006/relationships/image" Target="../media/image46.svg"/></Relationships>
</file>

<file path=ppt/slides/_rels/slide2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5.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taylorfrancis.com/search?isLicensed=true&amp;openAccess=true&amp;sortBy=relevance&amp;subject=SCAR3010&amp;collection=HSS006&amp;key=" TargetMode="External"/><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fontScale="92500" lnSpcReduction="20000"/>
          </a:bodyPr>
          <a:lstStyle/>
          <a:p>
            <a:r>
              <a:rPr lang="en-GB" sz="3200" dirty="0"/>
              <a:t>WAVDA</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Online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Help and support from the library.</a:t>
            </a:r>
          </a:p>
        </p:txBody>
      </p:sp>
    </p:spTree>
    <p:extLst>
      <p:ext uri="{BB962C8B-B14F-4D97-AF65-F5344CB8AC3E}">
        <p14:creationId xmlns:p14="http://schemas.microsoft.com/office/powerpoint/2010/main" val="317447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917962246"/>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3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205038121"/>
      </p:ext>
    </p:extLst>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How to Search the Library Catalogue</a:t>
            </a:r>
          </a:p>
        </p:txBody>
      </p:sp>
      <p:pic>
        <p:nvPicPr>
          <p:cNvPr id="4" name="Picture 3">
            <a:extLst>
              <a:ext uri="{FF2B5EF4-FFF2-40B4-BE49-F238E27FC236}">
                <a16:creationId xmlns:a16="http://schemas.microsoft.com/office/drawing/2014/main" id="{FB5C15D9-D244-3650-E156-011B2F171185}"/>
              </a:ext>
            </a:extLst>
          </p:cNvPr>
          <p:cNvPicPr>
            <a:picLocks noChangeAspect="1"/>
          </p:cNvPicPr>
          <p:nvPr/>
        </p:nvPicPr>
        <p:blipFill rotWithShape="1">
          <a:blip r:embed="rId2"/>
          <a:srcRect l="41863" t="28791" r="30204" b="32841"/>
          <a:stretch/>
        </p:blipFill>
        <p:spPr>
          <a:xfrm>
            <a:off x="774442" y="1628895"/>
            <a:ext cx="6913982" cy="3409635"/>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1683D31-EACD-0C55-181F-6430329BB1F6}"/>
              </a:ext>
            </a:extLst>
          </p:cNvPr>
          <p:cNvSpPr txBox="1"/>
          <p:nvPr/>
        </p:nvSpPr>
        <p:spPr>
          <a:xfrm>
            <a:off x="8117633" y="2433505"/>
            <a:ext cx="3508310" cy="923330"/>
          </a:xfrm>
          <a:prstGeom prst="rect">
            <a:avLst/>
          </a:prstGeom>
          <a:noFill/>
        </p:spPr>
        <p:txBody>
          <a:bodyPr wrap="square" rtlCol="0">
            <a:spAutoFit/>
          </a:bodyPr>
          <a:lstStyle/>
          <a:p>
            <a:r>
              <a:rPr lang="en-GB" dirty="0"/>
              <a:t>Log into the University Intranet to go to the internal Library and Learning Resources webpage.</a:t>
            </a:r>
          </a:p>
        </p:txBody>
      </p:sp>
      <p:pic>
        <p:nvPicPr>
          <p:cNvPr id="7" name="Picture 6">
            <a:extLst>
              <a:ext uri="{FF2B5EF4-FFF2-40B4-BE49-F238E27FC236}">
                <a16:creationId xmlns:a16="http://schemas.microsoft.com/office/drawing/2014/main" id="{787AFBEF-141A-A5B8-33BC-DFD9B0E3675B}"/>
              </a:ext>
            </a:extLst>
          </p:cNvPr>
          <p:cNvPicPr>
            <a:picLocks noChangeAspect="1"/>
          </p:cNvPicPr>
          <p:nvPr/>
        </p:nvPicPr>
        <p:blipFill rotWithShape="1">
          <a:blip r:embed="rId3"/>
          <a:srcRect l="45201" t="39875" r="30357" b="42581"/>
          <a:stretch/>
        </p:blipFill>
        <p:spPr>
          <a:xfrm>
            <a:off x="3946847" y="4519440"/>
            <a:ext cx="5393093" cy="1389927"/>
          </a:xfrm>
          <a:prstGeom prst="rect">
            <a:avLst/>
          </a:prstGeom>
          <a:effectLst>
            <a:outerShdw blurRad="63500" sx="102000" sy="102000" algn="ctr" rotWithShape="0">
              <a:prstClr val="black">
                <a:alpha val="40000"/>
              </a:prstClr>
            </a:outerShdw>
          </a:effectLst>
        </p:spPr>
      </p:pic>
      <p:sp>
        <p:nvSpPr>
          <p:cNvPr id="11" name="TextBox 10">
            <a:extLst>
              <a:ext uri="{FF2B5EF4-FFF2-40B4-BE49-F238E27FC236}">
                <a16:creationId xmlns:a16="http://schemas.microsoft.com/office/drawing/2014/main" id="{EDF89C31-9DB1-19FF-B460-DBADEAE17D32}"/>
              </a:ext>
            </a:extLst>
          </p:cNvPr>
          <p:cNvSpPr txBox="1"/>
          <p:nvPr/>
        </p:nvSpPr>
        <p:spPr>
          <a:xfrm>
            <a:off x="9489233" y="4808671"/>
            <a:ext cx="2304662" cy="646331"/>
          </a:xfrm>
          <a:prstGeom prst="rect">
            <a:avLst/>
          </a:prstGeom>
          <a:noFill/>
        </p:spPr>
        <p:txBody>
          <a:bodyPr wrap="square" rtlCol="0">
            <a:spAutoFit/>
          </a:bodyPr>
          <a:lstStyle/>
          <a:p>
            <a:r>
              <a:rPr lang="en-GB" dirty="0"/>
              <a:t>Scroll down this page to find the search box.</a:t>
            </a:r>
          </a:p>
        </p:txBody>
      </p:sp>
    </p:spTree>
    <p:extLst>
      <p:ext uri="{BB962C8B-B14F-4D97-AF65-F5344CB8AC3E}">
        <p14:creationId xmlns:p14="http://schemas.microsoft.com/office/powerpoint/2010/main" val="889724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2529800846"/>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4257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 eResources Only</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86232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drop-down arrow in the search box to limit your search to online resources only.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will search all our journal databases, ebook collections and video resources.</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54346"/>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553931" y="2091193"/>
            <a:ext cx="870723" cy="31010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9774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1018309" y="2923309"/>
            <a:ext cx="1246909" cy="314498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218709" y="2923309"/>
            <a:ext cx="1406236" cy="9282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4" y="2855406"/>
            <a:ext cx="512511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559935" y="2687473"/>
            <a:ext cx="4637814" cy="3111028"/>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 – The Stage</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255971" y="1430155"/>
            <a:ext cx="2718486" cy="2123658"/>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 including The Stage.</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dirty="0">
                <a:solidFill>
                  <a:srgbClr val="555555"/>
                </a:solidFill>
                <a:effectLst/>
                <a:highlight>
                  <a:srgbClr val="FFFFFF"/>
                </a:highlight>
              </a:rPr>
              <a:t>Theatre.</a:t>
            </a: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1773112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a:t>
            </a:r>
            <a:endParaRPr lang="en-GB" sz="2000" dirty="0"/>
          </a:p>
        </p:txBody>
      </p:sp>
      <p:pic>
        <p:nvPicPr>
          <p:cNvPr id="7" name="Picture 6">
            <a:extLst>
              <a:ext uri="{FF2B5EF4-FFF2-40B4-BE49-F238E27FC236}">
                <a16:creationId xmlns:a16="http://schemas.microsoft.com/office/drawing/2014/main" id="{39CAD82B-17CB-41EB-2043-5E67E9ECADF3}"/>
              </a:ext>
            </a:extLst>
          </p:cNvPr>
          <p:cNvPicPr>
            <a:picLocks noChangeAspect="1"/>
          </p:cNvPicPr>
          <p:nvPr/>
        </p:nvPicPr>
        <p:blipFill rotWithShape="1">
          <a:blip r:embed="rId3"/>
          <a:srcRect l="2160" t="14141" r="7172" b="5858"/>
          <a:stretch/>
        </p:blipFill>
        <p:spPr>
          <a:xfrm>
            <a:off x="5354913" y="1535961"/>
            <a:ext cx="6539213" cy="3846529"/>
          </a:xfrm>
          <a:prstGeom prst="rect">
            <a:avLst/>
          </a:prstGeom>
        </p:spPr>
      </p:pic>
      <p:pic>
        <p:nvPicPr>
          <p:cNvPr id="10" name="Picture 9">
            <a:extLst>
              <a:ext uri="{FF2B5EF4-FFF2-40B4-BE49-F238E27FC236}">
                <a16:creationId xmlns:a16="http://schemas.microsoft.com/office/drawing/2014/main" id="{567CEE6D-1631-D39C-A720-67DE549029D5}"/>
              </a:ext>
            </a:extLst>
          </p:cNvPr>
          <p:cNvPicPr>
            <a:picLocks noChangeAspect="1"/>
          </p:cNvPicPr>
          <p:nvPr/>
        </p:nvPicPr>
        <p:blipFill rotWithShape="1">
          <a:blip r:embed="rId4"/>
          <a:srcRect l="303" t="37576" r="44545" b="9899"/>
          <a:stretch/>
        </p:blipFill>
        <p:spPr>
          <a:xfrm>
            <a:off x="698593" y="3160126"/>
            <a:ext cx="4623816" cy="2935757"/>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448E59C3-34D9-B6CE-F909-A403609F6EE4}"/>
              </a:ext>
            </a:extLst>
          </p:cNvPr>
          <p:cNvPicPr>
            <a:picLocks noChangeAspect="1"/>
          </p:cNvPicPr>
          <p:nvPr/>
        </p:nvPicPr>
        <p:blipFill rotWithShape="1">
          <a:blip r:embed="rId3"/>
          <a:srcRect l="303" t="13838" r="3266" b="7475"/>
          <a:stretch/>
        </p:blipFill>
        <p:spPr>
          <a:xfrm>
            <a:off x="4475018" y="1596736"/>
            <a:ext cx="7430340" cy="4042064"/>
          </a:xfrm>
          <a:prstGeom prst="rect">
            <a:avLst/>
          </a:prstGeom>
        </p:spPr>
      </p:pic>
    </p:spTree>
    <p:extLst>
      <p:ext uri="{BB962C8B-B14F-4D97-AF65-F5344CB8AC3E}">
        <p14:creationId xmlns:p14="http://schemas.microsoft.com/office/powerpoint/2010/main" val="2926089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698242" y="1979534"/>
            <a:ext cx="10526342" cy="3030344"/>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 </a:t>
            </a:r>
            <a:r>
              <a:rPr lang="en-GB" sz="2400" dirty="0">
                <a:latin typeface="Calibri"/>
                <a:cs typeface="Calibri"/>
                <a:hlinkClick r:id="rId3"/>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61b8a593-e33f-405c-9ec9-a885dee76581"/>
    <ds:schemaRef ds:uri="http://www.w3.org/XML/1998/namespace"/>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316f2420-4a0a-4c49-8a81-53a9bcc36554"/>
  </ds:schemaRefs>
</ds:datastoreItem>
</file>

<file path=customXml/itemProps3.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1609</Words>
  <Application>Microsoft Office PowerPoint</Application>
  <PresentationFormat>Widescreen</PresentationFormat>
  <Paragraphs>254</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Arial,Sans-Serif</vt:lpstr>
      <vt:lpstr>Calibri </vt:lpstr>
      <vt:lpstr>Arial</vt:lpstr>
      <vt:lpstr>Calibri</vt:lpstr>
      <vt:lpstr>Calibri Light</vt:lpstr>
      <vt:lpstr>Lucida Sans</vt:lpstr>
      <vt:lpstr>Segoe UI</vt:lpstr>
      <vt:lpstr>Wingdings</vt: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How to Search the Library Catalogue</vt:lpstr>
      <vt:lpstr>Using the Library Catalogue</vt:lpstr>
      <vt:lpstr>Search eResources Only</vt:lpstr>
      <vt:lpstr>Sign in to the Library Catalogue</vt:lpstr>
      <vt:lpstr>Use Filters to Improve Your Results</vt:lpstr>
      <vt:lpstr>Finding Ebooks Only</vt:lpstr>
      <vt:lpstr>Filter to Articles Only</vt:lpstr>
      <vt:lpstr>What the Item Records Include</vt:lpstr>
      <vt:lpstr>Saving to your favourites</vt:lpstr>
      <vt:lpstr>Email favourites to yourself</vt:lpstr>
      <vt:lpstr>Library Search or individual databases?</vt:lpstr>
      <vt:lpstr>Database Search</vt:lpstr>
      <vt:lpstr>Some Useful Databases</vt:lpstr>
      <vt:lpstr>Some Useful Databases</vt:lpstr>
      <vt:lpstr>Digital Theatre Plus</vt:lpstr>
      <vt:lpstr>Exact Editions – The Stage</vt:lpstr>
      <vt:lpstr>Performing Arts Periodicals Database</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Eilir Owen-griffiths</cp:lastModifiedBy>
  <cp:revision>2</cp:revision>
  <dcterms:created xsi:type="dcterms:W3CDTF">2024-01-22T14:15:45Z</dcterms:created>
  <dcterms:modified xsi:type="dcterms:W3CDTF">2024-10-11T09:21:50Z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