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9" r:id="rId4"/>
    <p:sldId id="261" r:id="rId5"/>
    <p:sldId id="258" r:id="rId6"/>
    <p:sldId id="262" r:id="rId7"/>
    <p:sldId id="264" r:id="rId8"/>
    <p:sldId id="265" r:id="rId9"/>
    <p:sldId id="266" r:id="rId10"/>
    <p:sldId id="268"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43" autoAdjust="0"/>
    <p:restoredTop sz="94660"/>
  </p:normalViewPr>
  <p:slideViewPr>
    <p:cSldViewPr snapToGrid="0">
      <p:cViewPr varScale="1">
        <p:scale>
          <a:sx n="97" d="100"/>
          <a:sy n="97" d="100"/>
        </p:scale>
        <p:origin x="76"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875901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1027568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2A1119-28A2-4F6C-BBFA-DE4C90FAEB29}"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115553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C2A1119-28A2-4F6C-BBFA-DE4C90FAEB29}"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463645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C2A1119-28A2-4F6C-BBFA-DE4C90FAEB29}" type="datetimeFigureOut">
              <a:rPr lang="en-GB" smtClean="0"/>
              <a:t>19/02/2023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451034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C2A1119-28A2-4F6C-BBFA-DE4C90FAEB29}" type="datetimeFigureOut">
              <a:rPr lang="en-GB" smtClean="0"/>
              <a:t>19/02/2023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4116374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2A1119-28A2-4F6C-BBFA-DE4C90FAEB29}" type="datetimeFigureOut">
              <a:rPr lang="en-GB" smtClean="0"/>
              <a:t>19/02/2023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1774631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2A1119-28A2-4F6C-BBFA-DE4C90FAEB29}"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999670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2A1119-28A2-4F6C-BBFA-DE4C90FAEB29}"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3438876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3278303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709846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2A1119-28A2-4F6C-BBFA-DE4C90FAEB29}" type="datetimeFigureOut">
              <a:rPr lang="en-GB" smtClean="0"/>
              <a:t>19/02/2023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760169-2FF1-4C50-8A1D-9C926C216DD0}" type="slidenum">
              <a:rPr lang="en-GB" smtClean="0"/>
              <a:t>‹#›</a:t>
            </a:fld>
            <a:endParaRPr lang="en-GB"/>
          </a:p>
        </p:txBody>
      </p:sp>
    </p:spTree>
    <p:extLst>
      <p:ext uri="{BB962C8B-B14F-4D97-AF65-F5344CB8AC3E}">
        <p14:creationId xmlns:p14="http://schemas.microsoft.com/office/powerpoint/2010/main" val="1132513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auFVC9J8pRY" TargetMode="External"/><Relationship Id="rId2" Type="http://schemas.openxmlformats.org/officeDocument/2006/relationships/hyperlink" Target="http://www.swanseabaycitydeal.wales/#mainVideo" TargetMode="External"/><Relationship Id="rId1" Type="http://schemas.openxmlformats.org/officeDocument/2006/relationships/slideLayout" Target="../slideLayouts/slideLayout2.xml"/><Relationship Id="rId5" Type="http://schemas.openxmlformats.org/officeDocument/2006/relationships/hyperlink" Target="https://www.youtube.com/watch?v=du6RbbNZUbI" TargetMode="External"/><Relationship Id="rId4" Type="http://schemas.openxmlformats.org/officeDocument/2006/relationships/hyperlink" Target="https://www.youtube.com/watch?v=4jN5XOt0IDg&amp;list=PLtmjOmSyOpyMJGOoyculpJFTBMhu1tdPl"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385"/>
            <a:ext cx="12192000" cy="6797615"/>
          </a:xfrm>
          <a:prstGeom prst="rect">
            <a:avLst/>
          </a:prstGeom>
        </p:spPr>
      </p:pic>
    </p:spTree>
    <p:extLst>
      <p:ext uri="{BB962C8B-B14F-4D97-AF65-F5344CB8AC3E}">
        <p14:creationId xmlns:p14="http://schemas.microsoft.com/office/powerpoint/2010/main" val="4252098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 Theory</a:t>
            </a:r>
          </a:p>
        </p:txBody>
      </p:sp>
      <p:sp>
        <p:nvSpPr>
          <p:cNvPr id="3" name="Content Placeholder 2"/>
          <p:cNvSpPr>
            <a:spLocks noGrp="1"/>
          </p:cNvSpPr>
          <p:nvPr>
            <p:ph idx="1"/>
          </p:nvPr>
        </p:nvSpPr>
        <p:spPr/>
        <p:txBody>
          <a:bodyPr/>
          <a:lstStyle/>
          <a:p>
            <a:pPr marL="0" indent="0">
              <a:buNone/>
            </a:pPr>
            <a:r>
              <a:rPr lang="en-GB" dirty="0"/>
              <a:t>https://www.youtube.com/watch?v=MlK6582g700</a:t>
            </a:r>
          </a:p>
        </p:txBody>
      </p:sp>
    </p:spTree>
    <p:extLst>
      <p:ext uri="{BB962C8B-B14F-4D97-AF65-F5344CB8AC3E}">
        <p14:creationId xmlns:p14="http://schemas.microsoft.com/office/powerpoint/2010/main" val="734139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Stakeholders </a:t>
            </a:r>
          </a:p>
        </p:txBody>
      </p:sp>
      <p:sp>
        <p:nvSpPr>
          <p:cNvPr id="3" name="Content Placeholder 2"/>
          <p:cNvSpPr>
            <a:spLocks noGrp="1"/>
          </p:cNvSpPr>
          <p:nvPr>
            <p:ph idx="1"/>
          </p:nvPr>
        </p:nvSpPr>
        <p:spPr/>
        <p:txBody>
          <a:bodyPr>
            <a:normAutofit/>
          </a:bodyPr>
          <a:lstStyle/>
          <a:p>
            <a:pPr marL="0" indent="0">
              <a:buNone/>
            </a:pPr>
            <a:r>
              <a:rPr lang="en-GB" dirty="0"/>
              <a:t>The stakeholder concept was originally defined as "those groups without whose support the organization would cease to exist." The list of stakeholders originally included shareowners, employees, customers, suppliers, lenders and society (Freeman, 2010).</a:t>
            </a:r>
          </a:p>
        </p:txBody>
      </p:sp>
    </p:spTree>
    <p:extLst>
      <p:ext uri="{BB962C8B-B14F-4D97-AF65-F5344CB8AC3E}">
        <p14:creationId xmlns:p14="http://schemas.microsoft.com/office/powerpoint/2010/main" val="3885136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that mean?</a:t>
            </a:r>
          </a:p>
        </p:txBody>
      </p:sp>
      <p:sp>
        <p:nvSpPr>
          <p:cNvPr id="3" name="Content Placeholder 2"/>
          <p:cNvSpPr>
            <a:spLocks noGrp="1"/>
          </p:cNvSpPr>
          <p:nvPr>
            <p:ph idx="1"/>
          </p:nvPr>
        </p:nvSpPr>
        <p:spPr/>
        <p:txBody>
          <a:bodyPr/>
          <a:lstStyle/>
          <a:p>
            <a:pPr>
              <a:buFont typeface="Wingdings" panose="05000000000000000000" pitchFamily="2" charset="2"/>
              <a:buChar char="§"/>
            </a:pPr>
            <a:r>
              <a:rPr lang="en-GB" sz="3600" dirty="0"/>
              <a:t>Mapping everyone that has a relationship with an organisation or in the case of regeneration mapping everyone with an interest in the project.</a:t>
            </a:r>
          </a:p>
          <a:p>
            <a:pPr>
              <a:buFont typeface="Wingdings" panose="05000000000000000000" pitchFamily="2" charset="2"/>
              <a:buChar char="§"/>
            </a:pPr>
            <a:r>
              <a:rPr lang="en-GB" sz="3600" dirty="0"/>
              <a:t>Rather than simply meeting the requirements of the shareholders, considering a wider remit</a:t>
            </a:r>
          </a:p>
          <a:p>
            <a:pPr>
              <a:buFont typeface="Wingdings" panose="05000000000000000000" pitchFamily="2" charset="2"/>
              <a:buChar char="§"/>
            </a:pPr>
            <a:r>
              <a:rPr lang="en-GB" sz="3600" dirty="0"/>
              <a:t>It involves the principles of ethics and ethical theory</a:t>
            </a:r>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131236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In groups, discuss the following:</a:t>
            </a:r>
          </a:p>
          <a:p>
            <a:pPr marL="0" indent="0">
              <a:buNone/>
            </a:pPr>
            <a:r>
              <a:rPr lang="en-GB" dirty="0"/>
              <a:t>You are considering a regeneration plan for Llanelli.  Who are your stakeholders and why?</a:t>
            </a:r>
          </a:p>
          <a:p>
            <a:pPr marL="0" indent="0">
              <a:buNone/>
            </a:pPr>
            <a:endParaRPr lang="en-GB" dirty="0"/>
          </a:p>
          <a:p>
            <a:pPr marL="0" indent="0">
              <a:buNone/>
            </a:pPr>
            <a:r>
              <a:rPr lang="en-GB" dirty="0"/>
              <a:t>We shall discuss as a class….</a:t>
            </a:r>
          </a:p>
        </p:txBody>
      </p:sp>
    </p:spTree>
    <p:extLst>
      <p:ext uri="{BB962C8B-B14F-4D97-AF65-F5344CB8AC3E}">
        <p14:creationId xmlns:p14="http://schemas.microsoft.com/office/powerpoint/2010/main" val="3051702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it look like?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3364" y="1690688"/>
            <a:ext cx="4844415" cy="340709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27965" y="0"/>
            <a:ext cx="6164035" cy="345186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97779" y="3862704"/>
            <a:ext cx="7094221" cy="2995295"/>
          </a:xfrm>
          <a:prstGeom prst="rect">
            <a:avLst/>
          </a:prstGeom>
        </p:spPr>
      </p:pic>
    </p:spTree>
    <p:extLst>
      <p:ext uri="{BB962C8B-B14F-4D97-AF65-F5344CB8AC3E}">
        <p14:creationId xmlns:p14="http://schemas.microsoft.com/office/powerpoint/2010/main" val="1326951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 theory Matrix</a:t>
            </a:r>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l="-4252" t="250" r="1417" b="5760"/>
          <a:stretch/>
        </p:blipFill>
        <p:spPr>
          <a:xfrm>
            <a:off x="1531620" y="1690688"/>
            <a:ext cx="10012680" cy="4537069"/>
          </a:xfrm>
        </p:spPr>
      </p:pic>
      <p:sp>
        <p:nvSpPr>
          <p:cNvPr id="5" name="TextBox 4"/>
          <p:cNvSpPr txBox="1"/>
          <p:nvPr/>
        </p:nvSpPr>
        <p:spPr>
          <a:xfrm>
            <a:off x="3543300" y="6227757"/>
            <a:ext cx="7543800" cy="365760"/>
          </a:xfrm>
          <a:prstGeom prst="rect">
            <a:avLst/>
          </a:prstGeom>
          <a:noFill/>
        </p:spPr>
        <p:txBody>
          <a:bodyPr wrap="square" rtlCol="0">
            <a:spAutoFit/>
          </a:bodyPr>
          <a:lstStyle/>
          <a:p>
            <a:pPr algn="ctr"/>
            <a:r>
              <a:rPr lang="en-GB" b="1" dirty="0"/>
              <a:t>INTEREST OF STAKEHOLDER</a:t>
            </a:r>
          </a:p>
        </p:txBody>
      </p:sp>
      <p:sp>
        <p:nvSpPr>
          <p:cNvPr id="7" name="TextBox 6"/>
          <p:cNvSpPr txBox="1"/>
          <p:nvPr/>
        </p:nvSpPr>
        <p:spPr>
          <a:xfrm>
            <a:off x="1531620" y="3497557"/>
            <a:ext cx="1645920" cy="923330"/>
          </a:xfrm>
          <a:prstGeom prst="rect">
            <a:avLst/>
          </a:prstGeom>
          <a:noFill/>
        </p:spPr>
        <p:txBody>
          <a:bodyPr wrap="square" rtlCol="0">
            <a:spAutoFit/>
          </a:bodyPr>
          <a:lstStyle/>
          <a:p>
            <a:pPr algn="ctr"/>
            <a:r>
              <a:rPr lang="en-GB" b="1" dirty="0"/>
              <a:t>Influence and Power of Stakeholder</a:t>
            </a:r>
          </a:p>
        </p:txBody>
      </p:sp>
    </p:spTree>
    <p:extLst>
      <p:ext uri="{BB962C8B-B14F-4D97-AF65-F5344CB8AC3E}">
        <p14:creationId xmlns:p14="http://schemas.microsoft.com/office/powerpoint/2010/main" val="4218819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Using the stakeholders you identified in the previous activity, add them to the matrix.</a:t>
            </a:r>
          </a:p>
        </p:txBody>
      </p:sp>
      <p:pic>
        <p:nvPicPr>
          <p:cNvPr id="4" name="Picture 3"/>
          <p:cNvPicPr>
            <a:picLocks noChangeAspect="1"/>
          </p:cNvPicPr>
          <p:nvPr/>
        </p:nvPicPr>
        <p:blipFill>
          <a:blip r:embed="rId2"/>
          <a:stretch>
            <a:fillRect/>
          </a:stretch>
        </p:blipFill>
        <p:spPr>
          <a:xfrm>
            <a:off x="2686205" y="2460171"/>
            <a:ext cx="9310722" cy="4221843"/>
          </a:xfrm>
          <a:prstGeom prst="rect">
            <a:avLst/>
          </a:prstGeom>
        </p:spPr>
      </p:pic>
    </p:spTree>
    <p:extLst>
      <p:ext uri="{BB962C8B-B14F-4D97-AF65-F5344CB8AC3E}">
        <p14:creationId xmlns:p14="http://schemas.microsoft.com/office/powerpoint/2010/main" val="3591429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Part 2</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38787"/>
            <a:ext cx="12192000" cy="6586921"/>
          </a:xfrm>
        </p:spPr>
      </p:pic>
      <p:sp>
        <p:nvSpPr>
          <p:cNvPr id="5" name="TextBox 4"/>
          <p:cNvSpPr txBox="1"/>
          <p:nvPr/>
        </p:nvSpPr>
        <p:spPr>
          <a:xfrm>
            <a:off x="7886700" y="4937760"/>
            <a:ext cx="3634740" cy="1015663"/>
          </a:xfrm>
          <a:prstGeom prst="rect">
            <a:avLst/>
          </a:prstGeom>
          <a:noFill/>
        </p:spPr>
        <p:txBody>
          <a:bodyPr wrap="square" rtlCol="0">
            <a:spAutoFit/>
          </a:bodyPr>
          <a:lstStyle/>
          <a:p>
            <a:r>
              <a:rPr lang="en-GB" sz="6000" b="1" dirty="0">
                <a:solidFill>
                  <a:schemeClr val="bg1"/>
                </a:solidFill>
              </a:rPr>
              <a:t>Part 2</a:t>
            </a:r>
          </a:p>
        </p:txBody>
      </p:sp>
    </p:spTree>
    <p:extLst>
      <p:ext uri="{BB962C8B-B14F-4D97-AF65-F5344CB8AC3E}">
        <p14:creationId xmlns:p14="http://schemas.microsoft.com/office/powerpoint/2010/main" val="637037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FF51C-6638-4175-91AB-AA657CD7F4EF}"/>
              </a:ext>
            </a:extLst>
          </p:cNvPr>
          <p:cNvSpPr>
            <a:spLocks noGrp="1"/>
          </p:cNvSpPr>
          <p:nvPr>
            <p:ph type="title"/>
          </p:nvPr>
        </p:nvSpPr>
        <p:spPr/>
        <p:txBody>
          <a:bodyPr/>
          <a:lstStyle/>
          <a:p>
            <a:r>
              <a:rPr lang="en-GB" dirty="0"/>
              <a:t>Assignment Discussion</a:t>
            </a:r>
          </a:p>
        </p:txBody>
      </p:sp>
      <p:sp>
        <p:nvSpPr>
          <p:cNvPr id="3" name="Content Placeholder 2">
            <a:extLst>
              <a:ext uri="{FF2B5EF4-FFF2-40B4-BE49-F238E27FC236}">
                <a16:creationId xmlns:a16="http://schemas.microsoft.com/office/drawing/2014/main" id="{4444EA70-E553-48E1-82C9-F5213DD6F391}"/>
              </a:ext>
            </a:extLst>
          </p:cNvPr>
          <p:cNvSpPr>
            <a:spLocks noGrp="1"/>
          </p:cNvSpPr>
          <p:nvPr>
            <p:ph idx="1"/>
          </p:nvPr>
        </p:nvSpPr>
        <p:spPr>
          <a:xfrm>
            <a:off x="838200" y="1351722"/>
            <a:ext cx="10515600" cy="4825241"/>
          </a:xfrm>
        </p:spPr>
        <p:txBody>
          <a:bodyPr>
            <a:normAutofit/>
          </a:bodyPr>
          <a:lstStyle/>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2C716AEF-F861-6819-EB94-FFD050F05FA5}"/>
              </a:ext>
            </a:extLst>
          </p:cNvPr>
          <p:cNvSpPr txBox="1"/>
          <p:nvPr/>
        </p:nvSpPr>
        <p:spPr>
          <a:xfrm>
            <a:off x="999919" y="1815643"/>
            <a:ext cx="10275488" cy="4985980"/>
          </a:xfrm>
          <a:prstGeom prst="rect">
            <a:avLst/>
          </a:prstGeom>
          <a:noFill/>
        </p:spPr>
        <p:txBody>
          <a:bodyPr wrap="square" rtlCol="0">
            <a:spAutoFit/>
          </a:bodyPr>
          <a:lstStyle/>
          <a:p>
            <a:pPr>
              <a:lnSpc>
                <a:spcPct val="200000"/>
              </a:lnSpc>
              <a:tabLst>
                <a:tab pos="2637155" algn="ctr"/>
                <a:tab pos="5274310" algn="r"/>
                <a:tab pos="457200" algn="l"/>
              </a:tabLst>
            </a:pPr>
            <a:r>
              <a:rPr lang="en-GB" sz="1000" dirty="0">
                <a:effectLst/>
                <a:latin typeface="Arial" panose="020B0604020202020204" pitchFamily="34" charset="0"/>
                <a:ea typeface="Times New Roman" panose="02020603050405020304" pitchFamily="18" charset="0"/>
                <a:cs typeface="Arial" panose="020B0604020202020204" pitchFamily="34" charset="0"/>
              </a:rPr>
              <a:t>For this assignment you should, write a regeneration report for the area of Llanelli Town Centre.</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tabLst>
                <a:tab pos="2637155" algn="ctr"/>
                <a:tab pos="5274310" algn="r"/>
                <a:tab pos="457200" algn="l"/>
              </a:tabLst>
            </a:pPr>
            <a:r>
              <a:rPr lang="en-GB" sz="1000" dirty="0">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2286000" indent="-2286000" fontAlgn="base" hangingPunct="0">
              <a:lnSpc>
                <a:spcPct val="200000"/>
              </a:lnSpc>
              <a:tabLst>
                <a:tab pos="457200" algn="l"/>
                <a:tab pos="914400" algn="l"/>
                <a:tab pos="1371600" algn="l"/>
                <a:tab pos="1828800" algn="l"/>
              </a:tabLst>
            </a:pPr>
            <a:r>
              <a:rPr lang="en-GB" sz="1000" dirty="0">
                <a:effectLst/>
                <a:latin typeface="Arial" panose="020B0604020202020204" pitchFamily="34" charset="0"/>
                <a:ea typeface="Times New Roman" panose="02020603050405020304" pitchFamily="18" charset="0"/>
                <a:cs typeface="Arial" panose="020B0604020202020204" pitchFamily="34" charset="0"/>
              </a:rPr>
              <a:t>a. Prepare an appraisal considering the following for the area:</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fontAlgn="base" hangingPunct="0">
              <a:lnSpc>
                <a:spcPct val="200000"/>
              </a:lnSpc>
              <a:buFont typeface="Symbol" panose="05050102010706020507" pitchFamily="18" charset="2"/>
              <a:buChar char=""/>
              <a:tabLst>
                <a:tab pos="457200" algn="l"/>
                <a:tab pos="914400" algn="l"/>
                <a:tab pos="1371600" algn="l"/>
                <a:tab pos="1828800" algn="l"/>
              </a:tabLst>
            </a:pPr>
            <a:r>
              <a:rPr lang="en-GB" sz="1000" dirty="0">
                <a:effectLst/>
                <a:latin typeface="Arial" panose="020B0604020202020204" pitchFamily="34" charset="0"/>
                <a:ea typeface="Times New Roman" panose="02020603050405020304" pitchFamily="18" charset="0"/>
                <a:cs typeface="Arial" panose="020B0604020202020204" pitchFamily="34" charset="0"/>
              </a:rPr>
              <a:t>Changing fortunes</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fontAlgn="base" hangingPunct="0">
              <a:lnSpc>
                <a:spcPct val="200000"/>
              </a:lnSpc>
              <a:buFont typeface="Symbol" panose="05050102010706020507" pitchFamily="18" charset="2"/>
              <a:buChar char=""/>
              <a:tabLst>
                <a:tab pos="457200" algn="l"/>
                <a:tab pos="914400" algn="l"/>
                <a:tab pos="1371600" algn="l"/>
                <a:tab pos="1828800" algn="l"/>
              </a:tabLst>
            </a:pPr>
            <a:r>
              <a:rPr lang="en-GB" sz="1000" dirty="0">
                <a:effectLst/>
                <a:latin typeface="Arial" panose="020B0604020202020204" pitchFamily="34" charset="0"/>
                <a:ea typeface="Times New Roman" panose="02020603050405020304" pitchFamily="18" charset="0"/>
                <a:cs typeface="Arial" panose="020B0604020202020204" pitchFamily="34" charset="0"/>
              </a:rPr>
              <a:t>Existing assets, structures and economic character</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fontAlgn="base" hangingPunct="0">
              <a:lnSpc>
                <a:spcPct val="200000"/>
              </a:lnSpc>
              <a:buFont typeface="Symbol" panose="05050102010706020507" pitchFamily="18" charset="2"/>
              <a:buChar char=""/>
              <a:tabLst>
                <a:tab pos="457200" algn="l"/>
                <a:tab pos="914400" algn="l"/>
                <a:tab pos="1371600" algn="l"/>
                <a:tab pos="1828800" algn="l"/>
              </a:tabLst>
            </a:pPr>
            <a:r>
              <a:rPr lang="en-GB" sz="1000" dirty="0">
                <a:effectLst/>
                <a:latin typeface="Arial" panose="020B0604020202020204" pitchFamily="34" charset="0"/>
                <a:ea typeface="Times New Roman" panose="02020603050405020304" pitchFamily="18" charset="0"/>
                <a:cs typeface="Arial" panose="020B0604020202020204" pitchFamily="34" charset="0"/>
              </a:rPr>
              <a:t>Key stakeholders and interest groups</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fontAlgn="base" hangingPunct="0">
              <a:lnSpc>
                <a:spcPct val="200000"/>
              </a:lnSpc>
              <a:buFont typeface="Symbol" panose="05050102010706020507" pitchFamily="18" charset="2"/>
              <a:buChar char=""/>
              <a:tabLst>
                <a:tab pos="457200" algn="l"/>
                <a:tab pos="914400" algn="l"/>
                <a:tab pos="1371600" algn="l"/>
                <a:tab pos="1828800" algn="l"/>
              </a:tabLst>
            </a:pPr>
            <a:r>
              <a:rPr lang="en-GB" sz="1000" dirty="0">
                <a:effectLst/>
                <a:latin typeface="Arial" panose="020B0604020202020204" pitchFamily="34" charset="0"/>
                <a:ea typeface="Times New Roman" panose="02020603050405020304" pitchFamily="18" charset="0"/>
                <a:cs typeface="Arial" panose="020B0604020202020204" pitchFamily="34" charset="0"/>
              </a:rPr>
              <a:t>Local/ regional development strategies</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2286000" indent="-2286000" fontAlgn="base" hangingPunct="0">
              <a:lnSpc>
                <a:spcPct val="200000"/>
              </a:lnSpc>
              <a:tabLst>
                <a:tab pos="457200" algn="l"/>
                <a:tab pos="914400" algn="l"/>
                <a:tab pos="1371600" algn="l"/>
                <a:tab pos="1828800" algn="l"/>
              </a:tabLst>
            </a:pPr>
            <a:r>
              <a:rPr lang="en-GB" sz="1000" dirty="0">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fontAlgn="base" hangingPunct="0">
              <a:lnSpc>
                <a:spcPct val="200000"/>
              </a:lnSpc>
              <a:tabLst>
                <a:tab pos="171450" algn="l"/>
                <a:tab pos="457200" algn="l"/>
                <a:tab pos="914400" algn="l"/>
                <a:tab pos="1828800" algn="l"/>
              </a:tabLst>
            </a:pPr>
            <a:r>
              <a:rPr lang="en-GB" sz="1000" dirty="0">
                <a:effectLst/>
                <a:latin typeface="Arial" panose="020B0604020202020204" pitchFamily="34" charset="0"/>
                <a:ea typeface="Times New Roman" panose="02020603050405020304" pitchFamily="18" charset="0"/>
                <a:cs typeface="Arial" panose="020B0604020202020204" pitchFamily="34" charset="0"/>
              </a:rPr>
              <a:t>b. Building on your appraisal you should outline 2-3 ideas for future opportunities for regeneration at the location. These should reflect sustainable principles and be based on your earlier findings as well as build on relevant theory and module discussion.</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tabLst>
                <a:tab pos="2637155" algn="ctr"/>
                <a:tab pos="5274310" algn="r"/>
                <a:tab pos="457200" algn="l"/>
              </a:tabLst>
            </a:pPr>
            <a:r>
              <a:rPr lang="en-GB" sz="1000" dirty="0">
                <a:effectLst/>
                <a:latin typeface="Arial" panose="020B0604020202020204" pitchFamily="34" charset="0"/>
                <a:ea typeface="Times New Roman" panose="02020603050405020304" pitchFamily="18" charset="0"/>
                <a:cs typeface="Times New Roman" panose="02020603050405020304" pitchFamily="18" charset="0"/>
              </a:rPr>
              <a:t> </a:t>
            </a:r>
          </a:p>
          <a:p>
            <a:pPr>
              <a:lnSpc>
                <a:spcPct val="200000"/>
              </a:lnSpc>
              <a:tabLst>
                <a:tab pos="2637155" algn="ctr"/>
                <a:tab pos="5274310" algn="r"/>
              </a:tabLst>
            </a:pPr>
            <a:r>
              <a:rPr lang="en-GB" sz="1000" dirty="0">
                <a:effectLst/>
                <a:latin typeface="Arial" panose="020B0604020202020204" pitchFamily="34" charset="0"/>
                <a:ea typeface="Times New Roman" panose="02020603050405020304" pitchFamily="18" charset="0"/>
                <a:cs typeface="Arial" panose="020B0604020202020204" pitchFamily="34" charset="0"/>
              </a:rPr>
              <a:t>On our trip there will be an opportunity to conduct some research through interviews and observations in Llanelli.  You could include observation such as:  what kinds of businesses/organisations are there currently?  What opportunities are there for the local community?  How do residents feel about living there?</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tabLst>
                <a:tab pos="2637155" algn="ctr"/>
                <a:tab pos="5274310" algn="r"/>
              </a:tabLst>
            </a:pPr>
            <a:r>
              <a:rPr lang="en-GB" sz="1000" dirty="0">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tabLst>
                <a:tab pos="2637155" algn="ctr"/>
                <a:tab pos="5274310" algn="r"/>
                <a:tab pos="457200" algn="l"/>
              </a:tabLst>
            </a:pPr>
            <a:r>
              <a:rPr lang="en-GB" sz="1000" dirty="0">
                <a:effectLst/>
                <a:latin typeface="Arial" panose="020B0604020202020204" pitchFamily="34" charset="0"/>
                <a:ea typeface="Times New Roman" panose="02020603050405020304" pitchFamily="18" charset="0"/>
                <a:cs typeface="Arial" panose="020B0604020202020204" pitchFamily="34" charset="0"/>
              </a:rPr>
              <a:t>You should supplement the information you find there with your own background research e.g. employment figures, tourism statistics, regeneration plans etc.</a:t>
            </a:r>
            <a:endParaRPr lang="en-GB" sz="10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67500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6AB37-6F11-4647-8A1B-626B7FBC303B}"/>
              </a:ext>
            </a:extLst>
          </p:cNvPr>
          <p:cNvSpPr>
            <a:spLocks noGrp="1"/>
          </p:cNvSpPr>
          <p:nvPr>
            <p:ph type="title"/>
          </p:nvPr>
        </p:nvSpPr>
        <p:spPr/>
        <p:txBody>
          <a:bodyPr/>
          <a:lstStyle/>
          <a:p>
            <a:r>
              <a:rPr lang="en-GB" dirty="0"/>
              <a:t>Regeneration plan ideas from other areas</a:t>
            </a:r>
          </a:p>
        </p:txBody>
      </p:sp>
      <p:sp>
        <p:nvSpPr>
          <p:cNvPr id="3" name="Content Placeholder 2">
            <a:extLst>
              <a:ext uri="{FF2B5EF4-FFF2-40B4-BE49-F238E27FC236}">
                <a16:creationId xmlns:a16="http://schemas.microsoft.com/office/drawing/2014/main" id="{3D3BEFCA-D164-4A41-8BF1-5B8CBA0E6980}"/>
              </a:ext>
            </a:extLst>
          </p:cNvPr>
          <p:cNvSpPr>
            <a:spLocks noGrp="1"/>
          </p:cNvSpPr>
          <p:nvPr>
            <p:ph idx="1"/>
          </p:nvPr>
        </p:nvSpPr>
        <p:spPr/>
        <p:txBody>
          <a:bodyPr/>
          <a:lstStyle/>
          <a:p>
            <a:pPr marL="0" indent="0">
              <a:buNone/>
            </a:pPr>
            <a:endParaRPr lang="en-GB" dirty="0">
              <a:hlinkClick r:id="rId2"/>
            </a:endParaRPr>
          </a:p>
          <a:p>
            <a:pPr marL="0" indent="0">
              <a:buNone/>
            </a:pPr>
            <a:endParaRPr lang="en-GB" dirty="0">
              <a:hlinkClick r:id="rId2"/>
            </a:endParaRPr>
          </a:p>
          <a:p>
            <a:pPr marL="0" indent="0">
              <a:buNone/>
            </a:pPr>
            <a:r>
              <a:rPr lang="en-GB" dirty="0">
                <a:hlinkClick r:id="rId3"/>
              </a:rPr>
              <a:t>Temple Quarter &amp; St Philip's Marsh – A Vision for the Future - YouTube</a:t>
            </a:r>
            <a:endParaRPr lang="en-GB" dirty="0"/>
          </a:p>
          <a:p>
            <a:pPr marL="0" indent="0">
              <a:buNone/>
            </a:pPr>
            <a:r>
              <a:rPr lang="en-GB" dirty="0">
                <a:hlinkClick r:id="rId4"/>
              </a:rPr>
              <a:t>LDP Projects – YouTube</a:t>
            </a:r>
            <a:endParaRPr lang="en-GB" dirty="0"/>
          </a:p>
          <a:p>
            <a:pPr marL="0" indent="0">
              <a:buNone/>
            </a:pPr>
            <a:r>
              <a:rPr lang="en-GB" dirty="0">
                <a:hlinkClick r:id="rId5"/>
              </a:rPr>
              <a:t>Stratford Regeneration after the London Olympic Games – YouTube</a:t>
            </a:r>
            <a:endParaRPr lang="en-GB" dirty="0"/>
          </a:p>
          <a:p>
            <a:pPr marL="0" indent="0">
              <a:buNone/>
            </a:pPr>
            <a:endParaRPr lang="en-GB" dirty="0"/>
          </a:p>
        </p:txBody>
      </p:sp>
    </p:spTree>
    <p:extLst>
      <p:ext uri="{BB962C8B-B14F-4D97-AF65-F5344CB8AC3E}">
        <p14:creationId xmlns:p14="http://schemas.microsoft.com/office/powerpoint/2010/main" val="1209367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A3CCC-095B-440D-B18F-489FB59E5288}"/>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D5C90D52-E2FA-4BFB-B067-3D4CBD4B6E44}"/>
              </a:ext>
            </a:extLst>
          </p:cNvPr>
          <p:cNvSpPr>
            <a:spLocks noGrp="1"/>
          </p:cNvSpPr>
          <p:nvPr>
            <p:ph idx="1"/>
          </p:nvPr>
        </p:nvSpPr>
        <p:spPr/>
        <p:txBody>
          <a:bodyPr/>
          <a:lstStyle/>
          <a:p>
            <a:pPr marL="0" indent="0">
              <a:buNone/>
            </a:pPr>
            <a:r>
              <a:rPr lang="en-GB" dirty="0"/>
              <a:t>Split your selves into groups, take one of the regeneration plans from other areas.  Discuss the plan and highlight any similarities between the plan and the needs of Llanelli .</a:t>
            </a:r>
          </a:p>
          <a:p>
            <a:pPr marL="0" indent="0">
              <a:buNone/>
            </a:pPr>
            <a:r>
              <a:rPr lang="en-GB" dirty="0"/>
              <a:t>Would any of the initiatives work in Llanelli?</a:t>
            </a:r>
          </a:p>
          <a:p>
            <a:pPr marL="0" indent="0">
              <a:buNone/>
            </a:pPr>
            <a:r>
              <a:rPr lang="en-GB" dirty="0"/>
              <a:t>What we be any barriers to making these plans work?</a:t>
            </a:r>
          </a:p>
        </p:txBody>
      </p:sp>
    </p:spTree>
    <p:extLst>
      <p:ext uri="{BB962C8B-B14F-4D97-AF65-F5344CB8AC3E}">
        <p14:creationId xmlns:p14="http://schemas.microsoft.com/office/powerpoint/2010/main" val="42230168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283</TotalTime>
  <Words>443</Words>
  <Application>Microsoft Office PowerPoint</Application>
  <PresentationFormat>Widescreen</PresentationFormat>
  <Paragraphs>47</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Symbol</vt:lpstr>
      <vt:lpstr>Wingdings</vt:lpstr>
      <vt:lpstr>Office Theme</vt:lpstr>
      <vt:lpstr>PowerPoint Presentation</vt:lpstr>
      <vt:lpstr>Stakeholder Theory</vt:lpstr>
      <vt:lpstr>Stakeholders </vt:lpstr>
      <vt:lpstr>What does that mean?</vt:lpstr>
      <vt:lpstr>Activity</vt:lpstr>
      <vt:lpstr>What does it look like?</vt:lpstr>
      <vt:lpstr>Stakeholder theory Matrix</vt:lpstr>
      <vt:lpstr>Activity</vt:lpstr>
      <vt:lpstr>Part 2</vt:lpstr>
      <vt:lpstr>Assignment Discussion</vt:lpstr>
      <vt:lpstr>Regeneration plan ideas from other areas</vt:lpstr>
      <vt:lpstr>Activity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Customers and other Stakeholders</dc:title>
  <dc:creator>Jessica Shore</dc:creator>
  <cp:lastModifiedBy>Jessica Shore</cp:lastModifiedBy>
  <cp:revision>14</cp:revision>
  <dcterms:created xsi:type="dcterms:W3CDTF">2019-02-12T11:51:42Z</dcterms:created>
  <dcterms:modified xsi:type="dcterms:W3CDTF">2023-02-19T22:39:26Z</dcterms:modified>
</cp:coreProperties>
</file>