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67" r:id="rId3"/>
    <p:sldId id="277" r:id="rId4"/>
    <p:sldId id="269" r:id="rId5"/>
    <p:sldId id="275" r:id="rId6"/>
    <p:sldId id="287" r:id="rId7"/>
    <p:sldId id="278" r:id="rId8"/>
    <p:sldId id="279" r:id="rId9"/>
    <p:sldId id="280" r:id="rId10"/>
    <p:sldId id="281" r:id="rId11"/>
    <p:sldId id="282" r:id="rId12"/>
    <p:sldId id="288" r:id="rId13"/>
    <p:sldId id="289" r:id="rId14"/>
    <p:sldId id="290" r:id="rId15"/>
    <p:sldId id="270" r:id="rId16"/>
    <p:sldId id="294" r:id="rId17"/>
    <p:sldId id="268" r:id="rId18"/>
    <p:sldId id="273" r:id="rId19"/>
    <p:sldId id="295" r:id="rId20"/>
    <p:sldId id="274" r:id="rId21"/>
    <p:sldId id="296" r:id="rId22"/>
    <p:sldId id="286" r:id="rId23"/>
    <p:sldId id="260" r:id="rId24"/>
    <p:sldId id="257" r:id="rId25"/>
    <p:sldId id="292" r:id="rId26"/>
    <p:sldId id="261" r:id="rId27"/>
    <p:sldId id="265" r:id="rId28"/>
    <p:sldId id="259" r:id="rId29"/>
    <p:sldId id="262" r:id="rId30"/>
    <p:sldId id="258" r:id="rId31"/>
    <p:sldId id="263" r:id="rId32"/>
    <p:sldId id="284" r:id="rId33"/>
    <p:sldId id="285" r:id="rId34"/>
    <p:sldId id="297" r:id="rId35"/>
    <p:sldId id="264" r:id="rId36"/>
    <p:sldId id="266" r:id="rId37"/>
    <p:sldId id="27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zel Smith" userId="1de8a3323e9fdc58" providerId="LiveId" clId="{19409F7E-942E-4F7A-98DB-E7308AA54F97}"/>
    <pc:docChg chg="modSld">
      <pc:chgData name="Hazel Smith" userId="1de8a3323e9fdc58" providerId="LiveId" clId="{19409F7E-942E-4F7A-98DB-E7308AA54F97}" dt="2025-01-15T20:16:49.561" v="1" actId="20577"/>
      <pc:docMkLst>
        <pc:docMk/>
      </pc:docMkLst>
      <pc:sldChg chg="modSp mod">
        <pc:chgData name="Hazel Smith" userId="1de8a3323e9fdc58" providerId="LiveId" clId="{19409F7E-942E-4F7A-98DB-E7308AA54F97}" dt="2025-01-15T20:16:49.561" v="1" actId="20577"/>
        <pc:sldMkLst>
          <pc:docMk/>
          <pc:sldMk cId="676011107" sldId="294"/>
        </pc:sldMkLst>
        <pc:spChg chg="mod">
          <ac:chgData name="Hazel Smith" userId="1de8a3323e9fdc58" providerId="LiveId" clId="{19409F7E-942E-4F7A-98DB-E7308AA54F97}" dt="2025-01-15T20:16:49.561" v="1" actId="20577"/>
          <ac:spMkLst>
            <pc:docMk/>
            <pc:sldMk cId="676011107" sldId="294"/>
            <ac:spMk id="3" creationId="{24FCA2FB-B0F5-9F94-DC3C-00D84939A74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F5FCA-F957-4772-3BEC-A6A91F513A4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C945E57-2CA2-A5D1-2E3E-8C8C49E921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DDA8DAD-C047-065F-3704-6D7E1AD4DBB4}"/>
              </a:ext>
            </a:extLst>
          </p:cNvPr>
          <p:cNvSpPr>
            <a:spLocks noGrp="1"/>
          </p:cNvSpPr>
          <p:nvPr>
            <p:ph type="dt" sz="half" idx="10"/>
          </p:nvPr>
        </p:nvSpPr>
        <p:spPr/>
        <p:txBody>
          <a:bodyPr/>
          <a:lstStyle/>
          <a:p>
            <a:fld id="{1F8AF3B8-798E-427F-B5D3-840F3D0D9D8F}" type="datetimeFigureOut">
              <a:rPr lang="en-GB" smtClean="0"/>
              <a:t>15/01/2025</a:t>
            </a:fld>
            <a:endParaRPr lang="en-GB"/>
          </a:p>
        </p:txBody>
      </p:sp>
      <p:sp>
        <p:nvSpPr>
          <p:cNvPr id="5" name="Footer Placeholder 4">
            <a:extLst>
              <a:ext uri="{FF2B5EF4-FFF2-40B4-BE49-F238E27FC236}">
                <a16:creationId xmlns:a16="http://schemas.microsoft.com/office/drawing/2014/main" id="{4D27AD62-B60A-B815-03EE-F92E8F7251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8416B7-1928-8A00-4B2D-55AA3C940B10}"/>
              </a:ext>
            </a:extLst>
          </p:cNvPr>
          <p:cNvSpPr>
            <a:spLocks noGrp="1"/>
          </p:cNvSpPr>
          <p:nvPr>
            <p:ph type="sldNum" sz="quarter" idx="12"/>
          </p:nvPr>
        </p:nvSpPr>
        <p:spPr/>
        <p:txBody>
          <a:bodyPr/>
          <a:lstStyle/>
          <a:p>
            <a:fld id="{BF234A03-8412-4141-BFA5-0AB9107BB20A}" type="slidenum">
              <a:rPr lang="en-GB" smtClean="0"/>
              <a:t>‹#›</a:t>
            </a:fld>
            <a:endParaRPr lang="en-GB"/>
          </a:p>
        </p:txBody>
      </p:sp>
    </p:spTree>
    <p:extLst>
      <p:ext uri="{BB962C8B-B14F-4D97-AF65-F5344CB8AC3E}">
        <p14:creationId xmlns:p14="http://schemas.microsoft.com/office/powerpoint/2010/main" val="427716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B431-552B-EE68-4E0F-C1A9DB65E7D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19BAA0F-D4D2-CCF3-C916-88FE773A9BB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35D688D-A7CD-3284-53F4-7BF293D62B0A}"/>
              </a:ext>
            </a:extLst>
          </p:cNvPr>
          <p:cNvSpPr>
            <a:spLocks noGrp="1"/>
          </p:cNvSpPr>
          <p:nvPr>
            <p:ph type="dt" sz="half" idx="10"/>
          </p:nvPr>
        </p:nvSpPr>
        <p:spPr/>
        <p:txBody>
          <a:bodyPr/>
          <a:lstStyle/>
          <a:p>
            <a:fld id="{1F8AF3B8-798E-427F-B5D3-840F3D0D9D8F}" type="datetimeFigureOut">
              <a:rPr lang="en-GB" smtClean="0"/>
              <a:t>15/01/2025</a:t>
            </a:fld>
            <a:endParaRPr lang="en-GB"/>
          </a:p>
        </p:txBody>
      </p:sp>
      <p:sp>
        <p:nvSpPr>
          <p:cNvPr id="5" name="Footer Placeholder 4">
            <a:extLst>
              <a:ext uri="{FF2B5EF4-FFF2-40B4-BE49-F238E27FC236}">
                <a16:creationId xmlns:a16="http://schemas.microsoft.com/office/drawing/2014/main" id="{F9E2F1F7-C3F6-AE30-6422-4C2ACDA95A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427092-6891-6332-1F13-94B69A3A5561}"/>
              </a:ext>
            </a:extLst>
          </p:cNvPr>
          <p:cNvSpPr>
            <a:spLocks noGrp="1"/>
          </p:cNvSpPr>
          <p:nvPr>
            <p:ph type="sldNum" sz="quarter" idx="12"/>
          </p:nvPr>
        </p:nvSpPr>
        <p:spPr/>
        <p:txBody>
          <a:bodyPr/>
          <a:lstStyle/>
          <a:p>
            <a:fld id="{BF234A03-8412-4141-BFA5-0AB9107BB20A}" type="slidenum">
              <a:rPr lang="en-GB" smtClean="0"/>
              <a:t>‹#›</a:t>
            </a:fld>
            <a:endParaRPr lang="en-GB"/>
          </a:p>
        </p:txBody>
      </p:sp>
    </p:spTree>
    <p:extLst>
      <p:ext uri="{BB962C8B-B14F-4D97-AF65-F5344CB8AC3E}">
        <p14:creationId xmlns:p14="http://schemas.microsoft.com/office/powerpoint/2010/main" val="2605124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549DB-DBF3-1BE2-6434-03C2EC6220A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E5665AD-7DA2-54E8-63B1-ED97692AF2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E0DD318-CE88-AB4B-C523-AE035A31CB82}"/>
              </a:ext>
            </a:extLst>
          </p:cNvPr>
          <p:cNvSpPr>
            <a:spLocks noGrp="1"/>
          </p:cNvSpPr>
          <p:nvPr>
            <p:ph type="dt" sz="half" idx="10"/>
          </p:nvPr>
        </p:nvSpPr>
        <p:spPr/>
        <p:txBody>
          <a:bodyPr/>
          <a:lstStyle/>
          <a:p>
            <a:fld id="{1F8AF3B8-798E-427F-B5D3-840F3D0D9D8F}" type="datetimeFigureOut">
              <a:rPr lang="en-GB" smtClean="0"/>
              <a:t>15/01/2025</a:t>
            </a:fld>
            <a:endParaRPr lang="en-GB"/>
          </a:p>
        </p:txBody>
      </p:sp>
      <p:sp>
        <p:nvSpPr>
          <p:cNvPr id="5" name="Footer Placeholder 4">
            <a:extLst>
              <a:ext uri="{FF2B5EF4-FFF2-40B4-BE49-F238E27FC236}">
                <a16:creationId xmlns:a16="http://schemas.microsoft.com/office/drawing/2014/main" id="{F1D2E484-9492-A0A7-9829-55577321FB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5DB27C-F952-014C-1009-4F8F0159A817}"/>
              </a:ext>
            </a:extLst>
          </p:cNvPr>
          <p:cNvSpPr>
            <a:spLocks noGrp="1"/>
          </p:cNvSpPr>
          <p:nvPr>
            <p:ph type="sldNum" sz="quarter" idx="12"/>
          </p:nvPr>
        </p:nvSpPr>
        <p:spPr/>
        <p:txBody>
          <a:bodyPr/>
          <a:lstStyle/>
          <a:p>
            <a:fld id="{BF234A03-8412-4141-BFA5-0AB9107BB20A}" type="slidenum">
              <a:rPr lang="en-GB" smtClean="0"/>
              <a:t>‹#›</a:t>
            </a:fld>
            <a:endParaRPr lang="en-GB"/>
          </a:p>
        </p:txBody>
      </p:sp>
    </p:spTree>
    <p:extLst>
      <p:ext uri="{BB962C8B-B14F-4D97-AF65-F5344CB8AC3E}">
        <p14:creationId xmlns:p14="http://schemas.microsoft.com/office/powerpoint/2010/main" val="2335219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37AE2-1FFB-5999-A7BD-C9D7FA1268C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E968309-6204-99FD-43E0-0F69E6A200C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E1E6BAA-DB7A-A6F1-E152-ECBFEF17365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D423949-5F9D-B414-DE9D-FB09AC0D7A5E}"/>
              </a:ext>
            </a:extLst>
          </p:cNvPr>
          <p:cNvSpPr>
            <a:spLocks noGrp="1"/>
          </p:cNvSpPr>
          <p:nvPr>
            <p:ph type="dt" sz="half" idx="10"/>
          </p:nvPr>
        </p:nvSpPr>
        <p:spPr/>
        <p:txBody>
          <a:bodyPr/>
          <a:lstStyle/>
          <a:p>
            <a:fld id="{1F8AF3B8-798E-427F-B5D3-840F3D0D9D8F}" type="datetimeFigureOut">
              <a:rPr lang="en-GB" smtClean="0"/>
              <a:t>15/01/2025</a:t>
            </a:fld>
            <a:endParaRPr lang="en-GB"/>
          </a:p>
        </p:txBody>
      </p:sp>
      <p:sp>
        <p:nvSpPr>
          <p:cNvPr id="6" name="Footer Placeholder 5">
            <a:extLst>
              <a:ext uri="{FF2B5EF4-FFF2-40B4-BE49-F238E27FC236}">
                <a16:creationId xmlns:a16="http://schemas.microsoft.com/office/drawing/2014/main" id="{7B139EBA-9DB9-F4E0-2641-BC90633B3F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9E59B6-62E0-C684-74BF-39D1E5296C07}"/>
              </a:ext>
            </a:extLst>
          </p:cNvPr>
          <p:cNvSpPr>
            <a:spLocks noGrp="1"/>
          </p:cNvSpPr>
          <p:nvPr>
            <p:ph type="sldNum" sz="quarter" idx="12"/>
          </p:nvPr>
        </p:nvSpPr>
        <p:spPr/>
        <p:txBody>
          <a:bodyPr/>
          <a:lstStyle/>
          <a:p>
            <a:fld id="{BF234A03-8412-4141-BFA5-0AB9107BB20A}" type="slidenum">
              <a:rPr lang="en-GB" smtClean="0"/>
              <a:t>‹#›</a:t>
            </a:fld>
            <a:endParaRPr lang="en-GB"/>
          </a:p>
        </p:txBody>
      </p:sp>
    </p:spTree>
    <p:extLst>
      <p:ext uri="{BB962C8B-B14F-4D97-AF65-F5344CB8AC3E}">
        <p14:creationId xmlns:p14="http://schemas.microsoft.com/office/powerpoint/2010/main" val="1528703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E6809-C865-75FF-CC33-67A040C5BCA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BC58F7F-6A83-7AC9-70AC-70FEE7E113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05134F-FF7D-D3D3-BB3A-0B2F48F9638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E7B013E-6B8D-6597-70BB-3FDC039524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2C138AA-DE42-4326-6CD9-7621979B14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1B61439-3D73-319C-EDCE-2D32258AD433}"/>
              </a:ext>
            </a:extLst>
          </p:cNvPr>
          <p:cNvSpPr>
            <a:spLocks noGrp="1"/>
          </p:cNvSpPr>
          <p:nvPr>
            <p:ph type="dt" sz="half" idx="10"/>
          </p:nvPr>
        </p:nvSpPr>
        <p:spPr/>
        <p:txBody>
          <a:bodyPr/>
          <a:lstStyle/>
          <a:p>
            <a:fld id="{1F8AF3B8-798E-427F-B5D3-840F3D0D9D8F}" type="datetimeFigureOut">
              <a:rPr lang="en-GB" smtClean="0"/>
              <a:t>15/01/2025</a:t>
            </a:fld>
            <a:endParaRPr lang="en-GB"/>
          </a:p>
        </p:txBody>
      </p:sp>
      <p:sp>
        <p:nvSpPr>
          <p:cNvPr id="8" name="Footer Placeholder 7">
            <a:extLst>
              <a:ext uri="{FF2B5EF4-FFF2-40B4-BE49-F238E27FC236}">
                <a16:creationId xmlns:a16="http://schemas.microsoft.com/office/drawing/2014/main" id="{11325A36-C75E-27D4-C732-37D7748675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4A9370-FFD8-E0FB-DCCC-E4B2C88C814E}"/>
              </a:ext>
            </a:extLst>
          </p:cNvPr>
          <p:cNvSpPr>
            <a:spLocks noGrp="1"/>
          </p:cNvSpPr>
          <p:nvPr>
            <p:ph type="sldNum" sz="quarter" idx="12"/>
          </p:nvPr>
        </p:nvSpPr>
        <p:spPr/>
        <p:txBody>
          <a:bodyPr/>
          <a:lstStyle/>
          <a:p>
            <a:fld id="{BF234A03-8412-4141-BFA5-0AB9107BB20A}" type="slidenum">
              <a:rPr lang="en-GB" smtClean="0"/>
              <a:t>‹#›</a:t>
            </a:fld>
            <a:endParaRPr lang="en-GB"/>
          </a:p>
        </p:txBody>
      </p:sp>
    </p:spTree>
    <p:extLst>
      <p:ext uri="{BB962C8B-B14F-4D97-AF65-F5344CB8AC3E}">
        <p14:creationId xmlns:p14="http://schemas.microsoft.com/office/powerpoint/2010/main" val="3391418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FF414-3191-C74F-1E9C-5CEFC126979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B647465-3A7C-8AAA-BE24-474840550E63}"/>
              </a:ext>
            </a:extLst>
          </p:cNvPr>
          <p:cNvSpPr>
            <a:spLocks noGrp="1"/>
          </p:cNvSpPr>
          <p:nvPr>
            <p:ph type="dt" sz="half" idx="10"/>
          </p:nvPr>
        </p:nvSpPr>
        <p:spPr/>
        <p:txBody>
          <a:bodyPr/>
          <a:lstStyle/>
          <a:p>
            <a:fld id="{1F8AF3B8-798E-427F-B5D3-840F3D0D9D8F}" type="datetimeFigureOut">
              <a:rPr lang="en-GB" smtClean="0"/>
              <a:t>15/01/2025</a:t>
            </a:fld>
            <a:endParaRPr lang="en-GB"/>
          </a:p>
        </p:txBody>
      </p:sp>
      <p:sp>
        <p:nvSpPr>
          <p:cNvPr id="4" name="Footer Placeholder 3">
            <a:extLst>
              <a:ext uri="{FF2B5EF4-FFF2-40B4-BE49-F238E27FC236}">
                <a16:creationId xmlns:a16="http://schemas.microsoft.com/office/drawing/2014/main" id="{53FD6AF2-EC39-C9E5-A2DE-4BC4204A31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BDB959-5C70-A3F9-0E4F-A9679F9077C7}"/>
              </a:ext>
            </a:extLst>
          </p:cNvPr>
          <p:cNvSpPr>
            <a:spLocks noGrp="1"/>
          </p:cNvSpPr>
          <p:nvPr>
            <p:ph type="sldNum" sz="quarter" idx="12"/>
          </p:nvPr>
        </p:nvSpPr>
        <p:spPr/>
        <p:txBody>
          <a:bodyPr/>
          <a:lstStyle/>
          <a:p>
            <a:fld id="{BF234A03-8412-4141-BFA5-0AB9107BB20A}" type="slidenum">
              <a:rPr lang="en-GB" smtClean="0"/>
              <a:t>‹#›</a:t>
            </a:fld>
            <a:endParaRPr lang="en-GB"/>
          </a:p>
        </p:txBody>
      </p:sp>
    </p:spTree>
    <p:extLst>
      <p:ext uri="{BB962C8B-B14F-4D97-AF65-F5344CB8AC3E}">
        <p14:creationId xmlns:p14="http://schemas.microsoft.com/office/powerpoint/2010/main" val="3679050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077132-7465-92D8-EC7F-BA8E58805D3D}"/>
              </a:ext>
            </a:extLst>
          </p:cNvPr>
          <p:cNvSpPr>
            <a:spLocks noGrp="1"/>
          </p:cNvSpPr>
          <p:nvPr>
            <p:ph type="dt" sz="half" idx="10"/>
          </p:nvPr>
        </p:nvSpPr>
        <p:spPr/>
        <p:txBody>
          <a:bodyPr/>
          <a:lstStyle/>
          <a:p>
            <a:fld id="{1F8AF3B8-798E-427F-B5D3-840F3D0D9D8F}" type="datetimeFigureOut">
              <a:rPr lang="en-GB" smtClean="0"/>
              <a:t>15/01/2025</a:t>
            </a:fld>
            <a:endParaRPr lang="en-GB"/>
          </a:p>
        </p:txBody>
      </p:sp>
      <p:sp>
        <p:nvSpPr>
          <p:cNvPr id="3" name="Footer Placeholder 2">
            <a:extLst>
              <a:ext uri="{FF2B5EF4-FFF2-40B4-BE49-F238E27FC236}">
                <a16:creationId xmlns:a16="http://schemas.microsoft.com/office/drawing/2014/main" id="{CF9F6113-15B7-7ADF-48F9-12FD0525DB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575C73-5625-3F9C-83DA-74277183D2B1}"/>
              </a:ext>
            </a:extLst>
          </p:cNvPr>
          <p:cNvSpPr>
            <a:spLocks noGrp="1"/>
          </p:cNvSpPr>
          <p:nvPr>
            <p:ph type="sldNum" sz="quarter" idx="12"/>
          </p:nvPr>
        </p:nvSpPr>
        <p:spPr/>
        <p:txBody>
          <a:bodyPr/>
          <a:lstStyle/>
          <a:p>
            <a:fld id="{BF234A03-8412-4141-BFA5-0AB9107BB20A}" type="slidenum">
              <a:rPr lang="en-GB" smtClean="0"/>
              <a:t>‹#›</a:t>
            </a:fld>
            <a:endParaRPr lang="en-GB"/>
          </a:p>
        </p:txBody>
      </p:sp>
    </p:spTree>
    <p:extLst>
      <p:ext uri="{BB962C8B-B14F-4D97-AF65-F5344CB8AC3E}">
        <p14:creationId xmlns:p14="http://schemas.microsoft.com/office/powerpoint/2010/main" val="2200735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8395F-D278-6D4F-21F7-B40DE394EA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136E1DA-C453-7121-E7DC-43DB2288D3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7E6A98B-3DF4-6422-AD96-B410D0D607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64090B-16EB-8482-8519-9E86366E673F}"/>
              </a:ext>
            </a:extLst>
          </p:cNvPr>
          <p:cNvSpPr>
            <a:spLocks noGrp="1"/>
          </p:cNvSpPr>
          <p:nvPr>
            <p:ph type="dt" sz="half" idx="10"/>
          </p:nvPr>
        </p:nvSpPr>
        <p:spPr/>
        <p:txBody>
          <a:bodyPr/>
          <a:lstStyle/>
          <a:p>
            <a:fld id="{1F8AF3B8-798E-427F-B5D3-840F3D0D9D8F}" type="datetimeFigureOut">
              <a:rPr lang="en-GB" smtClean="0"/>
              <a:t>15/01/2025</a:t>
            </a:fld>
            <a:endParaRPr lang="en-GB"/>
          </a:p>
        </p:txBody>
      </p:sp>
      <p:sp>
        <p:nvSpPr>
          <p:cNvPr id="6" name="Footer Placeholder 5">
            <a:extLst>
              <a:ext uri="{FF2B5EF4-FFF2-40B4-BE49-F238E27FC236}">
                <a16:creationId xmlns:a16="http://schemas.microsoft.com/office/drawing/2014/main" id="{5FF7E807-9A8E-248E-6B89-881E4A94CE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758871-554A-50C8-3744-29B1DDBF2499}"/>
              </a:ext>
            </a:extLst>
          </p:cNvPr>
          <p:cNvSpPr>
            <a:spLocks noGrp="1"/>
          </p:cNvSpPr>
          <p:nvPr>
            <p:ph type="sldNum" sz="quarter" idx="12"/>
          </p:nvPr>
        </p:nvSpPr>
        <p:spPr/>
        <p:txBody>
          <a:bodyPr/>
          <a:lstStyle/>
          <a:p>
            <a:fld id="{BF234A03-8412-4141-BFA5-0AB9107BB20A}" type="slidenum">
              <a:rPr lang="en-GB" smtClean="0"/>
              <a:t>‹#›</a:t>
            </a:fld>
            <a:endParaRPr lang="en-GB"/>
          </a:p>
        </p:txBody>
      </p:sp>
    </p:spTree>
    <p:extLst>
      <p:ext uri="{BB962C8B-B14F-4D97-AF65-F5344CB8AC3E}">
        <p14:creationId xmlns:p14="http://schemas.microsoft.com/office/powerpoint/2010/main" val="2196957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93487-1C8A-6470-8EBD-BBFB411D86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7DD2385-7385-FC84-C93C-1B7CA24334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1C6003-AC60-351B-F6C6-28700610C9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B694AF-8546-F307-F034-8FE7857CD1EE}"/>
              </a:ext>
            </a:extLst>
          </p:cNvPr>
          <p:cNvSpPr>
            <a:spLocks noGrp="1"/>
          </p:cNvSpPr>
          <p:nvPr>
            <p:ph type="dt" sz="half" idx="10"/>
          </p:nvPr>
        </p:nvSpPr>
        <p:spPr/>
        <p:txBody>
          <a:bodyPr/>
          <a:lstStyle/>
          <a:p>
            <a:fld id="{1F8AF3B8-798E-427F-B5D3-840F3D0D9D8F}" type="datetimeFigureOut">
              <a:rPr lang="en-GB" smtClean="0"/>
              <a:t>15/01/2025</a:t>
            </a:fld>
            <a:endParaRPr lang="en-GB"/>
          </a:p>
        </p:txBody>
      </p:sp>
      <p:sp>
        <p:nvSpPr>
          <p:cNvPr id="6" name="Footer Placeholder 5">
            <a:extLst>
              <a:ext uri="{FF2B5EF4-FFF2-40B4-BE49-F238E27FC236}">
                <a16:creationId xmlns:a16="http://schemas.microsoft.com/office/drawing/2014/main" id="{3E2842AD-5265-F585-3E0D-E1EC4162C1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15FD18-04F8-C669-8194-5950E211EF63}"/>
              </a:ext>
            </a:extLst>
          </p:cNvPr>
          <p:cNvSpPr>
            <a:spLocks noGrp="1"/>
          </p:cNvSpPr>
          <p:nvPr>
            <p:ph type="sldNum" sz="quarter" idx="12"/>
          </p:nvPr>
        </p:nvSpPr>
        <p:spPr/>
        <p:txBody>
          <a:bodyPr/>
          <a:lstStyle/>
          <a:p>
            <a:fld id="{BF234A03-8412-4141-BFA5-0AB9107BB20A}" type="slidenum">
              <a:rPr lang="en-GB" smtClean="0"/>
              <a:t>‹#›</a:t>
            </a:fld>
            <a:endParaRPr lang="en-GB"/>
          </a:p>
        </p:txBody>
      </p:sp>
    </p:spTree>
    <p:extLst>
      <p:ext uri="{BB962C8B-B14F-4D97-AF65-F5344CB8AC3E}">
        <p14:creationId xmlns:p14="http://schemas.microsoft.com/office/powerpoint/2010/main" val="468362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20904-FDD3-E729-3394-95150B1DABA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F17158D-030D-D7BC-B1FD-71A6D90EE2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80D54B0-2F39-CDEE-C82D-F2B96652F8B7}"/>
              </a:ext>
            </a:extLst>
          </p:cNvPr>
          <p:cNvSpPr>
            <a:spLocks noGrp="1"/>
          </p:cNvSpPr>
          <p:nvPr>
            <p:ph type="dt" sz="half" idx="10"/>
          </p:nvPr>
        </p:nvSpPr>
        <p:spPr/>
        <p:txBody>
          <a:bodyPr/>
          <a:lstStyle/>
          <a:p>
            <a:fld id="{1F8AF3B8-798E-427F-B5D3-840F3D0D9D8F}" type="datetimeFigureOut">
              <a:rPr lang="en-GB" smtClean="0"/>
              <a:t>15/01/2025</a:t>
            </a:fld>
            <a:endParaRPr lang="en-GB"/>
          </a:p>
        </p:txBody>
      </p:sp>
      <p:sp>
        <p:nvSpPr>
          <p:cNvPr id="5" name="Footer Placeholder 4">
            <a:extLst>
              <a:ext uri="{FF2B5EF4-FFF2-40B4-BE49-F238E27FC236}">
                <a16:creationId xmlns:a16="http://schemas.microsoft.com/office/drawing/2014/main" id="{A74DAF06-56FB-52F0-5498-BAC8EEC68F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9563C5-AFFB-6F9E-DD5B-06C117C7AC22}"/>
              </a:ext>
            </a:extLst>
          </p:cNvPr>
          <p:cNvSpPr>
            <a:spLocks noGrp="1"/>
          </p:cNvSpPr>
          <p:nvPr>
            <p:ph type="sldNum" sz="quarter" idx="12"/>
          </p:nvPr>
        </p:nvSpPr>
        <p:spPr/>
        <p:txBody>
          <a:bodyPr/>
          <a:lstStyle/>
          <a:p>
            <a:fld id="{BF234A03-8412-4141-BFA5-0AB9107BB20A}" type="slidenum">
              <a:rPr lang="en-GB" smtClean="0"/>
              <a:t>‹#›</a:t>
            </a:fld>
            <a:endParaRPr lang="en-GB"/>
          </a:p>
        </p:txBody>
      </p:sp>
    </p:spTree>
    <p:extLst>
      <p:ext uri="{BB962C8B-B14F-4D97-AF65-F5344CB8AC3E}">
        <p14:creationId xmlns:p14="http://schemas.microsoft.com/office/powerpoint/2010/main" val="265567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2DF31B-9DA1-4697-0C9D-71E6EBFB1A3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DFB977B-BE04-0258-88D5-8C20E45E116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93C26F-0B03-44B3-EDFE-842BEE2B91C5}"/>
              </a:ext>
            </a:extLst>
          </p:cNvPr>
          <p:cNvSpPr>
            <a:spLocks noGrp="1"/>
          </p:cNvSpPr>
          <p:nvPr>
            <p:ph type="dt" sz="half" idx="10"/>
          </p:nvPr>
        </p:nvSpPr>
        <p:spPr/>
        <p:txBody>
          <a:bodyPr/>
          <a:lstStyle/>
          <a:p>
            <a:fld id="{1F8AF3B8-798E-427F-B5D3-840F3D0D9D8F}" type="datetimeFigureOut">
              <a:rPr lang="en-GB" smtClean="0"/>
              <a:t>15/01/2025</a:t>
            </a:fld>
            <a:endParaRPr lang="en-GB"/>
          </a:p>
        </p:txBody>
      </p:sp>
      <p:sp>
        <p:nvSpPr>
          <p:cNvPr id="5" name="Footer Placeholder 4">
            <a:extLst>
              <a:ext uri="{FF2B5EF4-FFF2-40B4-BE49-F238E27FC236}">
                <a16:creationId xmlns:a16="http://schemas.microsoft.com/office/drawing/2014/main" id="{748087B3-E51A-96C9-13D6-6AA90C3B42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94C2EE-D1B6-072A-EC9E-17C836F1E048}"/>
              </a:ext>
            </a:extLst>
          </p:cNvPr>
          <p:cNvSpPr>
            <a:spLocks noGrp="1"/>
          </p:cNvSpPr>
          <p:nvPr>
            <p:ph type="sldNum" sz="quarter" idx="12"/>
          </p:nvPr>
        </p:nvSpPr>
        <p:spPr/>
        <p:txBody>
          <a:bodyPr/>
          <a:lstStyle/>
          <a:p>
            <a:fld id="{BF234A03-8412-4141-BFA5-0AB9107BB20A}" type="slidenum">
              <a:rPr lang="en-GB" smtClean="0"/>
              <a:t>‹#›</a:t>
            </a:fld>
            <a:endParaRPr lang="en-GB"/>
          </a:p>
        </p:txBody>
      </p:sp>
    </p:spTree>
    <p:extLst>
      <p:ext uri="{BB962C8B-B14F-4D97-AF65-F5344CB8AC3E}">
        <p14:creationId xmlns:p14="http://schemas.microsoft.com/office/powerpoint/2010/main" val="3701035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69D6EA-DBBF-7D3F-4930-F6D264A557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DC4A578-A602-73AE-37E7-30356FEE02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3241AF-A183-3ED5-7529-F938B455AB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8AF3B8-798E-427F-B5D3-840F3D0D9D8F}" type="datetimeFigureOut">
              <a:rPr lang="en-GB" smtClean="0"/>
              <a:t>15/01/2025</a:t>
            </a:fld>
            <a:endParaRPr lang="en-GB"/>
          </a:p>
        </p:txBody>
      </p:sp>
      <p:sp>
        <p:nvSpPr>
          <p:cNvPr id="5" name="Footer Placeholder 4">
            <a:extLst>
              <a:ext uri="{FF2B5EF4-FFF2-40B4-BE49-F238E27FC236}">
                <a16:creationId xmlns:a16="http://schemas.microsoft.com/office/drawing/2014/main" id="{5A3A0EBF-0683-753E-3488-3B74EFBC50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C42EA2-19B4-54C5-EBCE-545CB01D2B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234A03-8412-4141-BFA5-0AB9107BB20A}" type="slidenum">
              <a:rPr lang="en-GB" smtClean="0"/>
              <a:t>‹#›</a:t>
            </a:fld>
            <a:endParaRPr lang="en-GB"/>
          </a:p>
        </p:txBody>
      </p:sp>
    </p:spTree>
    <p:extLst>
      <p:ext uri="{BB962C8B-B14F-4D97-AF65-F5344CB8AC3E}">
        <p14:creationId xmlns:p14="http://schemas.microsoft.com/office/powerpoint/2010/main" val="2424972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doi.org/10.1207/s15326985ep4102_1" TargetMode="External"/><Relationship Id="rId3" Type="http://schemas.openxmlformats.org/officeDocument/2006/relationships/hyperlink" Target="https://cambridge-community.org.uk/professional-development/gswAfL/index.html" TargetMode="External"/><Relationship Id="rId7" Type="http://schemas.openxmlformats.org/officeDocument/2006/relationships/hyperlink" Target="https://www.futurelearn.com/info/courses/differentiating-for-learning-stem/0/steps/15505" TargetMode="External"/><Relationship Id="rId2" Type="http://schemas.openxmlformats.org/officeDocument/2006/relationships/hyperlink" Target="https://doi.org/10.1007/s11092-008-9068-5" TargetMode="External"/><Relationship Id="rId1" Type="http://schemas.openxmlformats.org/officeDocument/2006/relationships/slideLayout" Target="../slideLayouts/slideLayout2.xml"/><Relationship Id="rId6" Type="http://schemas.openxmlformats.org/officeDocument/2006/relationships/hyperlink" Target="https://www.estyn.gov.wales/system/files/2022-10/Effective%20approaches%20to%20assessment%20that%20improve%20teaching%20and%20learning.pdf" TargetMode="External"/><Relationship Id="rId11" Type="http://schemas.openxmlformats.org/officeDocument/2006/relationships/hyperlink" Target="https://hwb.gov.wales/curriculum-for-wales/designing-your-curriculum/enabling-learning" TargetMode="External"/><Relationship Id="rId5" Type="http://schemas.openxmlformats.org/officeDocument/2006/relationships/hyperlink" Target="https://learningspy.co.uk/myths/afl-might-wrong/" TargetMode="External"/><Relationship Id="rId10" Type="http://schemas.openxmlformats.org/officeDocument/2006/relationships/hyperlink" Target="https://visible-learning.org/about-visible-learning/" TargetMode="External"/><Relationship Id="rId4" Type="http://schemas.openxmlformats.org/officeDocument/2006/relationships/hyperlink" Target="https://www.instructionaldesign.org/theories/attribution-theory/" TargetMode="External"/><Relationship Id="rId9" Type="http://schemas.openxmlformats.org/officeDocument/2006/relationships/hyperlink" Target="https://michiganassessmentconsortium.org/wp-content/uploads/Formative-Assessment-and-Design-of-Instructional-Systems.pdf"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F52DD-2D55-F7AC-993C-E0DC07D1D97E}"/>
              </a:ext>
            </a:extLst>
          </p:cNvPr>
          <p:cNvSpPr>
            <a:spLocks noGrp="1"/>
          </p:cNvSpPr>
          <p:nvPr>
            <p:ph type="ctrTitle"/>
          </p:nvPr>
        </p:nvSpPr>
        <p:spPr>
          <a:xfrm>
            <a:off x="1521655" y="2228415"/>
            <a:ext cx="9144000" cy="2387600"/>
          </a:xfrm>
        </p:spPr>
        <p:txBody>
          <a:bodyPr>
            <a:noAutofit/>
          </a:bodyPr>
          <a:lstStyle/>
          <a:p>
            <a:r>
              <a:rPr lang="en-GB" sz="5000" dirty="0">
                <a:solidFill>
                  <a:schemeClr val="accent2"/>
                </a:solidFill>
              </a:rPr>
              <a:t>How Assessment for Learning (AfL) can be utilised in a learning episode to aid progression across a  chosen area of learning and experience </a:t>
            </a:r>
          </a:p>
        </p:txBody>
      </p:sp>
      <p:sp>
        <p:nvSpPr>
          <p:cNvPr id="3" name="Subtitle 2">
            <a:extLst>
              <a:ext uri="{FF2B5EF4-FFF2-40B4-BE49-F238E27FC236}">
                <a16:creationId xmlns:a16="http://schemas.microsoft.com/office/drawing/2014/main" id="{A352701E-C903-79D7-A75B-B951B8EF5080}"/>
              </a:ext>
            </a:extLst>
          </p:cNvPr>
          <p:cNvSpPr>
            <a:spLocks noGrp="1"/>
          </p:cNvSpPr>
          <p:nvPr>
            <p:ph type="subTitle" idx="1"/>
          </p:nvPr>
        </p:nvSpPr>
        <p:spPr>
          <a:xfrm>
            <a:off x="1521394" y="4665116"/>
            <a:ext cx="9144000" cy="1655762"/>
          </a:xfrm>
        </p:spPr>
        <p:txBody>
          <a:bodyPr/>
          <a:lstStyle/>
          <a:p>
            <a:endParaRPr lang="en-GB" dirty="0"/>
          </a:p>
          <a:p>
            <a:r>
              <a:rPr lang="en-GB" dirty="0"/>
              <a:t>Hazel Smith 2314788</a:t>
            </a:r>
          </a:p>
        </p:txBody>
      </p:sp>
    </p:spTree>
    <p:extLst>
      <p:ext uri="{BB962C8B-B14F-4D97-AF65-F5344CB8AC3E}">
        <p14:creationId xmlns:p14="http://schemas.microsoft.com/office/powerpoint/2010/main" val="454158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35B41-CF80-193F-6429-2C8032938FE5}"/>
              </a:ext>
            </a:extLst>
          </p:cNvPr>
          <p:cNvSpPr>
            <a:spLocks noGrp="1"/>
          </p:cNvSpPr>
          <p:nvPr>
            <p:ph type="title"/>
          </p:nvPr>
        </p:nvSpPr>
        <p:spPr>
          <a:xfrm>
            <a:off x="966537" y="90805"/>
            <a:ext cx="10515600" cy="1325563"/>
          </a:xfrm>
        </p:spPr>
        <p:txBody>
          <a:bodyPr/>
          <a:lstStyle/>
          <a:p>
            <a:r>
              <a:rPr lang="en-GB" dirty="0"/>
              <a:t>Why Assessment for learning?</a:t>
            </a:r>
          </a:p>
        </p:txBody>
      </p:sp>
      <p:sp>
        <p:nvSpPr>
          <p:cNvPr id="3" name="Content Placeholder 2">
            <a:extLst>
              <a:ext uri="{FF2B5EF4-FFF2-40B4-BE49-F238E27FC236}">
                <a16:creationId xmlns:a16="http://schemas.microsoft.com/office/drawing/2014/main" id="{A0E51EA2-8310-C463-1112-F8B2A052D0A3}"/>
              </a:ext>
            </a:extLst>
          </p:cNvPr>
          <p:cNvSpPr>
            <a:spLocks noGrp="1"/>
          </p:cNvSpPr>
          <p:nvPr>
            <p:ph idx="1"/>
          </p:nvPr>
        </p:nvSpPr>
        <p:spPr>
          <a:xfrm>
            <a:off x="709863" y="914400"/>
            <a:ext cx="10515600" cy="5159893"/>
          </a:xfrm>
        </p:spPr>
        <p:txBody>
          <a:bodyPr vert="horz" lIns="91440" tIns="45720" rIns="91440" bIns="45720" rtlCol="0" anchor="t">
            <a:normAutofit/>
          </a:bodyPr>
          <a:lstStyle/>
          <a:p>
            <a:endParaRPr lang="en-GB" dirty="0"/>
          </a:p>
          <a:p>
            <a:r>
              <a:rPr lang="en-GB" dirty="0"/>
              <a:t>In this presentation I will be critically evaluating Assessment for Learning and how to best use it in the classroom to help learners' development. </a:t>
            </a:r>
            <a:endParaRPr lang="en-GB" dirty="0">
              <a:ea typeface="Calibri" panose="020F0502020204030204"/>
              <a:cs typeface="Calibri" panose="020F0502020204030204"/>
            </a:endParaRPr>
          </a:p>
          <a:p>
            <a:r>
              <a:rPr lang="en-GB" dirty="0"/>
              <a:t>AfL is </a:t>
            </a:r>
            <a:r>
              <a:rPr lang="en-GB" dirty="0">
                <a:solidFill>
                  <a:schemeClr val="accent2"/>
                </a:solidFill>
              </a:rPr>
              <a:t>formative assessment </a:t>
            </a:r>
            <a:r>
              <a:rPr lang="en-GB" dirty="0"/>
              <a:t>rather than summative assessment centred around the child’s learning. </a:t>
            </a:r>
          </a:p>
          <a:p>
            <a:r>
              <a:rPr lang="en-GB" dirty="0"/>
              <a:t>It focuses on the </a:t>
            </a:r>
            <a:r>
              <a:rPr lang="en-GB" dirty="0">
                <a:solidFill>
                  <a:schemeClr val="accent2"/>
                </a:solidFill>
              </a:rPr>
              <a:t>learning process </a:t>
            </a:r>
            <a:r>
              <a:rPr lang="en-GB" dirty="0"/>
              <a:t>rather than the outcome. </a:t>
            </a:r>
          </a:p>
          <a:p>
            <a:r>
              <a:rPr lang="en-GB" dirty="0"/>
              <a:t>It gives children </a:t>
            </a:r>
            <a:r>
              <a:rPr lang="en-GB" dirty="0">
                <a:solidFill>
                  <a:schemeClr val="accent2"/>
                </a:solidFill>
              </a:rPr>
              <a:t>autonomy over their learning </a:t>
            </a:r>
            <a:r>
              <a:rPr lang="en-GB" dirty="0"/>
              <a:t>and the opportunity for them to reflect and assess on their </a:t>
            </a:r>
            <a:r>
              <a:rPr lang="en-GB"/>
              <a:t>progress.</a:t>
            </a:r>
            <a:endParaRPr lang="en-GB" dirty="0"/>
          </a:p>
        </p:txBody>
      </p:sp>
    </p:spTree>
    <p:extLst>
      <p:ext uri="{BB962C8B-B14F-4D97-AF65-F5344CB8AC3E}">
        <p14:creationId xmlns:p14="http://schemas.microsoft.com/office/powerpoint/2010/main" val="2635554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F6AF756E-10BB-7D9E-564C-A00AC6909A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4CA83C-7E70-46DF-7988-D3AAD34CE283}"/>
              </a:ext>
            </a:extLst>
          </p:cNvPr>
          <p:cNvSpPr>
            <a:spLocks noGrp="1"/>
          </p:cNvSpPr>
          <p:nvPr>
            <p:ph type="title"/>
          </p:nvPr>
        </p:nvSpPr>
        <p:spPr>
          <a:xfrm>
            <a:off x="966537" y="90805"/>
            <a:ext cx="10515600" cy="1325563"/>
          </a:xfrm>
        </p:spPr>
        <p:txBody>
          <a:bodyPr/>
          <a:lstStyle/>
          <a:p>
            <a:r>
              <a:rPr lang="en-GB"/>
              <a:t>How assessment for learning is utilised</a:t>
            </a:r>
          </a:p>
        </p:txBody>
      </p:sp>
      <p:sp>
        <p:nvSpPr>
          <p:cNvPr id="3" name="Content Placeholder 2">
            <a:extLst>
              <a:ext uri="{FF2B5EF4-FFF2-40B4-BE49-F238E27FC236}">
                <a16:creationId xmlns:a16="http://schemas.microsoft.com/office/drawing/2014/main" id="{5A181F97-1812-60CD-74AF-D22A685731F3}"/>
              </a:ext>
            </a:extLst>
          </p:cNvPr>
          <p:cNvSpPr>
            <a:spLocks noGrp="1"/>
          </p:cNvSpPr>
          <p:nvPr>
            <p:ph idx="1"/>
          </p:nvPr>
        </p:nvSpPr>
        <p:spPr>
          <a:xfrm>
            <a:off x="709863" y="914400"/>
            <a:ext cx="10515600" cy="5159893"/>
          </a:xfrm>
        </p:spPr>
        <p:txBody>
          <a:bodyPr vert="horz" lIns="91440" tIns="45720" rIns="91440" bIns="45720" rtlCol="0" anchor="t">
            <a:normAutofit/>
          </a:bodyPr>
          <a:lstStyle/>
          <a:p>
            <a:endParaRPr lang="en-GB" dirty="0"/>
          </a:p>
          <a:p>
            <a:r>
              <a:rPr lang="en-GB"/>
              <a:t>According to the Assessment Reform Group, 2002 “assessment for </a:t>
            </a:r>
            <a:r>
              <a:rPr lang="en-GB" dirty="0"/>
              <a:t>learning is the process of seeking and interpreting evidence for use by learners and their practitioners to decide where the learners are in their learning, where they need to go and how best to get there.”</a:t>
            </a:r>
            <a:endParaRPr lang="en-GB" sz="2800" dirty="0"/>
          </a:p>
          <a:p>
            <a:r>
              <a:rPr lang="en-GB" sz="2800" dirty="0"/>
              <a:t>As a teacher, assessment for learning is used throughout the day, using various </a:t>
            </a:r>
            <a:r>
              <a:rPr lang="en-GB" sz="2800" dirty="0">
                <a:solidFill>
                  <a:schemeClr val="accent2"/>
                </a:solidFill>
              </a:rPr>
              <a:t>child-centred</a:t>
            </a:r>
            <a:r>
              <a:rPr lang="en-GB" sz="2800" dirty="0"/>
              <a:t> strategies. </a:t>
            </a:r>
          </a:p>
          <a:p>
            <a:r>
              <a:rPr lang="en-GB" sz="2800" dirty="0"/>
              <a:t>Whether it’s giving focused feedback or setting SMART targets, a teacher is consistently using AfL to influence planning and teaching.</a:t>
            </a:r>
          </a:p>
          <a:p>
            <a:r>
              <a:rPr lang="en-GB" sz="2800" dirty="0"/>
              <a:t>As John Hattie (2009) points out, </a:t>
            </a:r>
            <a:r>
              <a:rPr lang="en-GB" sz="2800" dirty="0">
                <a:solidFill>
                  <a:schemeClr val="accent2"/>
                </a:solidFill>
              </a:rPr>
              <a:t>‘AfL makes knowledge and understanding ‘more visible’.</a:t>
            </a:r>
            <a:endParaRPr lang="en-GB" dirty="0">
              <a:solidFill>
                <a:schemeClr val="accent2"/>
              </a:solidFill>
            </a:endParaRPr>
          </a:p>
          <a:p>
            <a:endParaRPr lang="en-GB" dirty="0"/>
          </a:p>
        </p:txBody>
      </p:sp>
    </p:spTree>
    <p:extLst>
      <p:ext uri="{BB962C8B-B14F-4D97-AF65-F5344CB8AC3E}">
        <p14:creationId xmlns:p14="http://schemas.microsoft.com/office/powerpoint/2010/main" val="4274366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13F7F0FB-2A54-6D43-8127-883BE7731A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6ACE30-FB1F-6640-1348-B475689BD55D}"/>
              </a:ext>
            </a:extLst>
          </p:cNvPr>
          <p:cNvSpPr>
            <a:spLocks noGrp="1"/>
          </p:cNvSpPr>
          <p:nvPr>
            <p:ph type="title"/>
          </p:nvPr>
        </p:nvSpPr>
        <p:spPr/>
        <p:txBody>
          <a:bodyPr/>
          <a:lstStyle/>
          <a:p>
            <a:r>
              <a:rPr lang="en-GB" dirty="0"/>
              <a:t>Who am I teaching?</a:t>
            </a:r>
          </a:p>
        </p:txBody>
      </p:sp>
      <p:sp>
        <p:nvSpPr>
          <p:cNvPr id="3" name="Content Placeholder 2">
            <a:extLst>
              <a:ext uri="{FF2B5EF4-FFF2-40B4-BE49-F238E27FC236}">
                <a16:creationId xmlns:a16="http://schemas.microsoft.com/office/drawing/2014/main" id="{C59BC06A-1799-D866-6E91-3D639C19AE59}"/>
              </a:ext>
            </a:extLst>
          </p:cNvPr>
          <p:cNvSpPr>
            <a:spLocks noGrp="1"/>
          </p:cNvSpPr>
          <p:nvPr>
            <p:ph idx="1"/>
          </p:nvPr>
        </p:nvSpPr>
        <p:spPr>
          <a:xfrm>
            <a:off x="838200" y="1551305"/>
            <a:ext cx="10515600" cy="4351338"/>
          </a:xfrm>
        </p:spPr>
        <p:txBody>
          <a:bodyPr vert="horz" lIns="91440" tIns="45720" rIns="91440" bIns="45720" rtlCol="0" anchor="t">
            <a:normAutofit/>
          </a:bodyPr>
          <a:lstStyle/>
          <a:p>
            <a:r>
              <a:rPr lang="en-GB"/>
              <a:t>The class has 26 Year 6 children of </a:t>
            </a:r>
            <a:r>
              <a:rPr lang="en-GB">
                <a:solidFill>
                  <a:schemeClr val="accent2"/>
                </a:solidFill>
              </a:rPr>
              <a:t>mixed ability</a:t>
            </a:r>
            <a:r>
              <a:rPr lang="en-GB"/>
              <a:t>. Within the class there are 5 more able and talented children and 6 children who are working below the </a:t>
            </a:r>
            <a:r>
              <a:rPr lang="en-GB" dirty="0"/>
              <a:t>expected level for their age.</a:t>
            </a:r>
          </a:p>
          <a:p>
            <a:r>
              <a:rPr lang="en-GB"/>
              <a:t>As the lesson is a whole-class session, I have chosen to use </a:t>
            </a:r>
            <a:r>
              <a:rPr lang="en-GB" dirty="0">
                <a:solidFill>
                  <a:schemeClr val="accent2"/>
                </a:solidFill>
              </a:rPr>
              <a:t>mixed ability </a:t>
            </a:r>
            <a:r>
              <a:rPr lang="en-GB" dirty="0"/>
              <a:t>pairing; pairing higher ability learners with lower ability learners for the main task in the lesson to allow for differentiation.</a:t>
            </a:r>
          </a:p>
          <a:p>
            <a:r>
              <a:rPr lang="en-GB" dirty="0"/>
              <a:t>This will also allow for support through the concept of the </a:t>
            </a:r>
            <a:r>
              <a:rPr lang="en-GB" dirty="0">
                <a:solidFill>
                  <a:schemeClr val="accent2"/>
                </a:solidFill>
              </a:rPr>
              <a:t>More Knowledgeable Other</a:t>
            </a:r>
            <a:r>
              <a:rPr lang="en-GB" dirty="0"/>
              <a:t> (MKO’s) (Vygotsky 1978). The MKO also gets the opportunity to consolidate their learning through supporting their peers. </a:t>
            </a:r>
          </a:p>
          <a:p>
            <a:endParaRPr lang="en-GB" dirty="0"/>
          </a:p>
        </p:txBody>
      </p:sp>
    </p:spTree>
    <p:extLst>
      <p:ext uri="{BB962C8B-B14F-4D97-AF65-F5344CB8AC3E}">
        <p14:creationId xmlns:p14="http://schemas.microsoft.com/office/powerpoint/2010/main" val="2088624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E3871E15-9C18-F1FE-6822-8CF5765405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91E226-5508-0FB7-B532-7371D997D740}"/>
              </a:ext>
            </a:extLst>
          </p:cNvPr>
          <p:cNvSpPr>
            <a:spLocks noGrp="1"/>
          </p:cNvSpPr>
          <p:nvPr>
            <p:ph type="title"/>
          </p:nvPr>
        </p:nvSpPr>
        <p:spPr/>
        <p:txBody>
          <a:bodyPr/>
          <a:lstStyle/>
          <a:p>
            <a:r>
              <a:rPr lang="en-GB" dirty="0">
                <a:solidFill>
                  <a:schemeClr val="accent2"/>
                </a:solidFill>
              </a:rPr>
              <a:t>What is the lesson?</a:t>
            </a:r>
          </a:p>
        </p:txBody>
      </p:sp>
      <p:sp>
        <p:nvSpPr>
          <p:cNvPr id="17" name="Content Placeholder 16">
            <a:extLst>
              <a:ext uri="{FF2B5EF4-FFF2-40B4-BE49-F238E27FC236}">
                <a16:creationId xmlns:a16="http://schemas.microsoft.com/office/drawing/2014/main" id="{33A7693A-9001-FFAD-663F-587793C1157C}"/>
              </a:ext>
            </a:extLst>
          </p:cNvPr>
          <p:cNvSpPr>
            <a:spLocks noGrp="1"/>
          </p:cNvSpPr>
          <p:nvPr>
            <p:ph idx="1"/>
          </p:nvPr>
        </p:nvSpPr>
        <p:spPr>
          <a:xfrm>
            <a:off x="728472" y="1523873"/>
            <a:ext cx="10515600" cy="4351338"/>
          </a:xfrm>
        </p:spPr>
        <p:txBody>
          <a:bodyPr vert="horz" lIns="91440" tIns="45720" rIns="91440" bIns="45720" rtlCol="0" anchor="t">
            <a:normAutofit lnSpcReduction="10000"/>
          </a:bodyPr>
          <a:lstStyle/>
          <a:p>
            <a:r>
              <a:rPr lang="en-GB" dirty="0"/>
              <a:t>My lesson focuses on the </a:t>
            </a:r>
            <a:r>
              <a:rPr lang="en-GB">
                <a:solidFill>
                  <a:schemeClr val="accent2"/>
                </a:solidFill>
              </a:rPr>
              <a:t>Science and Technology area of learning and experiene (AoLE)</a:t>
            </a:r>
            <a:r>
              <a:rPr lang="en-GB" dirty="0"/>
              <a:t>; in relation to the What Matters Statement -</a:t>
            </a:r>
            <a:r>
              <a:rPr lang="en-GB" dirty="0">
                <a:effectLst/>
                <a:latin typeface="Calibri"/>
                <a:ea typeface="Calibri"/>
                <a:cs typeface="Arial"/>
              </a:rPr>
              <a:t> </a:t>
            </a:r>
            <a:r>
              <a:rPr lang="en-GB" i="1" dirty="0">
                <a:solidFill>
                  <a:schemeClr val="accent2"/>
                </a:solidFill>
                <a:effectLst/>
                <a:latin typeface="Calibri"/>
                <a:ea typeface="Calibri"/>
                <a:cs typeface="Arial"/>
              </a:rPr>
              <a:t>Computation is the foundation for our digital world</a:t>
            </a:r>
            <a:r>
              <a:rPr lang="en-GB" dirty="0">
                <a:solidFill>
                  <a:schemeClr val="accent2"/>
                </a:solidFill>
                <a:effectLst/>
                <a:latin typeface="Calibri"/>
                <a:ea typeface="Calibri"/>
                <a:cs typeface="Arial"/>
              </a:rPr>
              <a:t>.</a:t>
            </a:r>
            <a:r>
              <a:rPr lang="en-GB" dirty="0">
                <a:effectLst/>
                <a:latin typeface="Calibri"/>
                <a:ea typeface="Calibri"/>
                <a:cs typeface="Arial"/>
              </a:rPr>
              <a:t> </a:t>
            </a:r>
          </a:p>
          <a:p>
            <a:r>
              <a:rPr lang="en-GB" dirty="0">
                <a:ea typeface="Calibri" panose="020F0502020204030204" pitchFamily="34" charset="0"/>
                <a:cs typeface="Arial" panose="020B0604020202020204" pitchFamily="34" charset="0"/>
              </a:rPr>
              <a:t>The progression step relevant to this class would be progression step 3 - </a:t>
            </a:r>
            <a:r>
              <a:rPr lang="en-GB" b="0" i="1" dirty="0">
                <a:solidFill>
                  <a:schemeClr val="accent2"/>
                </a:solidFill>
                <a:effectLst/>
              </a:rPr>
              <a:t>I can explain the importance of securing the technology I use and protecting the integrity of my data.</a:t>
            </a:r>
            <a:endParaRPr lang="en-GB" i="1" dirty="0">
              <a:solidFill>
                <a:schemeClr val="accent2"/>
              </a:solidFill>
              <a:effectLst/>
              <a:ea typeface="Calibri" panose="020F0502020204030204" pitchFamily="34" charset="0"/>
              <a:cs typeface="Arial" panose="020B0604020202020204" pitchFamily="34" charset="0"/>
            </a:endParaRPr>
          </a:p>
          <a:p>
            <a:r>
              <a:rPr lang="en-GB" dirty="0">
                <a:effectLst/>
                <a:latin typeface="Calibri" panose="020F0502020204030204" pitchFamily="34" charset="0"/>
                <a:ea typeface="Calibri" panose="020F0502020204030204" pitchFamily="34" charset="0"/>
                <a:cs typeface="Arial" panose="020B0604020202020204" pitchFamily="34" charset="0"/>
              </a:rPr>
              <a:t>It also relates to </a:t>
            </a:r>
            <a:r>
              <a:rPr lang="en-GB" dirty="0"/>
              <a:t>the Digital Competence Framework - Citizenship: </a:t>
            </a:r>
            <a:r>
              <a:rPr lang="en-GB" i="1" dirty="0">
                <a:effectLst/>
                <a:latin typeface="Calibri" panose="020F0502020204030204" pitchFamily="34" charset="0"/>
                <a:ea typeface="Calibri" panose="020F0502020204030204" pitchFamily="34" charset="0"/>
                <a:cs typeface="Arial" panose="020B0604020202020204" pitchFamily="34" charset="0"/>
              </a:rPr>
              <a:t>Identity, Image and Reputation. </a:t>
            </a:r>
            <a:br>
              <a:rPr lang="en-GB" i="1" dirty="0">
                <a:effectLst/>
                <a:latin typeface="Calibri" panose="020F0502020204030204" pitchFamily="34" charset="0"/>
                <a:ea typeface="Calibri" panose="020F0502020204030204" pitchFamily="34" charset="0"/>
                <a:cs typeface="Arial" panose="020B0604020202020204" pitchFamily="34" charset="0"/>
              </a:rPr>
            </a:br>
            <a:r>
              <a:rPr lang="en-GB" dirty="0">
                <a:effectLst/>
                <a:ea typeface="Calibri" panose="020F0502020204030204" pitchFamily="34" charset="0"/>
                <a:cs typeface="Arial" panose="020B0604020202020204" pitchFamily="34" charset="0"/>
              </a:rPr>
              <a:t>Progression step 3 skill - </a:t>
            </a:r>
            <a:r>
              <a:rPr lang="en-GB" i="1" dirty="0">
                <a:solidFill>
                  <a:schemeClr val="accent2"/>
                </a:solidFill>
                <a:effectLst/>
              </a:rPr>
              <a:t>I can understand how to protect myself from online identity theft, e.g. identifying secure sites, phishing, scam websites.</a:t>
            </a:r>
            <a:endParaRPr lang="en-GB" i="1" dirty="0">
              <a:solidFill>
                <a:schemeClr val="accent2"/>
              </a:solidFill>
              <a:effectLst/>
              <a:ea typeface="Calibri" panose="020F0502020204030204" pitchFamily="34" charset="0"/>
              <a:cs typeface="Arial" panose="020B0604020202020204" pitchFamily="34" charset="0"/>
            </a:endParaRPr>
          </a:p>
          <a:p>
            <a:endParaRPr lang="en-GB" i="1" dirty="0"/>
          </a:p>
          <a:p>
            <a:endParaRPr lang="en-GB" dirty="0"/>
          </a:p>
        </p:txBody>
      </p:sp>
    </p:spTree>
    <p:extLst>
      <p:ext uri="{BB962C8B-B14F-4D97-AF65-F5344CB8AC3E}">
        <p14:creationId xmlns:p14="http://schemas.microsoft.com/office/powerpoint/2010/main" val="2840934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C89F1493-490D-7852-5E16-07D1D66E85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E8B724-9A49-1ACD-530D-DA0CB44D21D7}"/>
              </a:ext>
            </a:extLst>
          </p:cNvPr>
          <p:cNvSpPr>
            <a:spLocks noGrp="1"/>
          </p:cNvSpPr>
          <p:nvPr>
            <p:ph type="title"/>
          </p:nvPr>
        </p:nvSpPr>
        <p:spPr/>
        <p:txBody>
          <a:bodyPr/>
          <a:lstStyle/>
          <a:p>
            <a:r>
              <a:rPr lang="en-GB" dirty="0">
                <a:solidFill>
                  <a:schemeClr val="accent2"/>
                </a:solidFill>
              </a:rPr>
              <a:t>Progression</a:t>
            </a:r>
          </a:p>
        </p:txBody>
      </p:sp>
      <p:sp>
        <p:nvSpPr>
          <p:cNvPr id="17" name="Content Placeholder 16">
            <a:extLst>
              <a:ext uri="{FF2B5EF4-FFF2-40B4-BE49-F238E27FC236}">
                <a16:creationId xmlns:a16="http://schemas.microsoft.com/office/drawing/2014/main" id="{023E3710-3945-9F31-6CFB-EC2399133C5B}"/>
              </a:ext>
            </a:extLst>
          </p:cNvPr>
          <p:cNvSpPr>
            <a:spLocks noGrp="1"/>
          </p:cNvSpPr>
          <p:nvPr>
            <p:ph idx="1"/>
          </p:nvPr>
        </p:nvSpPr>
        <p:spPr>
          <a:xfrm>
            <a:off x="728472" y="1523873"/>
            <a:ext cx="10515600" cy="4351338"/>
          </a:xfrm>
        </p:spPr>
        <p:txBody>
          <a:bodyPr vert="horz" lIns="91440" tIns="45720" rIns="91440" bIns="45720" rtlCol="0" anchor="t">
            <a:normAutofit/>
          </a:bodyPr>
          <a:lstStyle/>
          <a:p>
            <a:r>
              <a:rPr lang="en-GB" dirty="0"/>
              <a:t>This lesson fits into the scheme of </a:t>
            </a:r>
            <a:r>
              <a:rPr lang="en-GB" dirty="0">
                <a:solidFill>
                  <a:schemeClr val="accent2"/>
                </a:solidFill>
              </a:rPr>
              <a:t>Digital Competency work</a:t>
            </a:r>
            <a:r>
              <a:rPr lang="en-GB" dirty="0">
                <a:solidFill>
                  <a:schemeClr val="accent4"/>
                </a:solidFill>
              </a:rPr>
              <a:t> </a:t>
            </a:r>
            <a:r>
              <a:rPr lang="en-GB" dirty="0"/>
              <a:t>that is </a:t>
            </a:r>
            <a:r>
              <a:rPr lang="en-GB"/>
              <a:t>being carried out in the school. </a:t>
            </a:r>
          </a:p>
          <a:p>
            <a:r>
              <a:rPr lang="en-GB"/>
              <a:t>As the lesson is being taught to Year 6, it is predominantly aimed at reaching the </a:t>
            </a:r>
            <a:r>
              <a:rPr lang="en-GB">
                <a:solidFill>
                  <a:schemeClr val="accent2"/>
                </a:solidFill>
              </a:rPr>
              <a:t>progression step 3 </a:t>
            </a:r>
            <a:r>
              <a:rPr lang="en-GB"/>
              <a:t>skills. I have also included progression steps 2 and 4 on my plan, to allow for </a:t>
            </a:r>
            <a:r>
              <a:rPr lang="en-GB">
                <a:solidFill>
                  <a:schemeClr val="accent2"/>
                </a:solidFill>
              </a:rPr>
              <a:t>differentiation</a:t>
            </a:r>
            <a:r>
              <a:rPr lang="en-GB"/>
              <a:t>, and possible progression paths for all learners.</a:t>
            </a:r>
          </a:p>
          <a:p>
            <a:r>
              <a:rPr lang="en-GB"/>
              <a:t>Contextually, as the children will be starting secondary school in September, </a:t>
            </a:r>
            <a:r>
              <a:rPr lang="en-GB">
                <a:solidFill>
                  <a:schemeClr val="accent2"/>
                </a:solidFill>
              </a:rPr>
              <a:t>online safety</a:t>
            </a:r>
            <a:r>
              <a:rPr lang="en-GB"/>
              <a:t> is a necessary focus for all children, alongside improving their digital competency skills and understanding, </a:t>
            </a:r>
            <a:r>
              <a:rPr lang="en-GB" dirty="0"/>
              <a:t>to keep themselves and others safe online. </a:t>
            </a:r>
            <a:endParaRPr lang="en-GB">
              <a:ea typeface="Calibri" panose="020F0502020204030204"/>
              <a:cs typeface="Calibri" panose="020F0502020204030204"/>
            </a:endParaRPr>
          </a:p>
          <a:p>
            <a:endParaRPr lang="en-GB" dirty="0"/>
          </a:p>
          <a:p>
            <a:endParaRPr lang="en-GB" dirty="0"/>
          </a:p>
        </p:txBody>
      </p:sp>
    </p:spTree>
    <p:extLst>
      <p:ext uri="{BB962C8B-B14F-4D97-AF65-F5344CB8AC3E}">
        <p14:creationId xmlns:p14="http://schemas.microsoft.com/office/powerpoint/2010/main" val="1457896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5BEB9DD5-CEE4-943F-790B-A413F4D841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D7C82E-6BD0-B37C-8799-1F65E8F80EC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B7EBBC4-DAF5-AE9D-95F1-5B751C4246CD}"/>
              </a:ext>
            </a:extLst>
          </p:cNvPr>
          <p:cNvSpPr>
            <a:spLocks noGrp="1"/>
          </p:cNvSpPr>
          <p:nvPr>
            <p:ph idx="1"/>
          </p:nvPr>
        </p:nvSpPr>
        <p:spPr/>
        <p:txBody>
          <a:bodyPr>
            <a:normAutofit/>
          </a:bodyPr>
          <a:lstStyle/>
          <a:p>
            <a:endParaRPr lang="en-GB" dirty="0"/>
          </a:p>
        </p:txBody>
      </p:sp>
      <p:pic>
        <p:nvPicPr>
          <p:cNvPr id="11" name="Picture 10">
            <a:extLst>
              <a:ext uri="{FF2B5EF4-FFF2-40B4-BE49-F238E27FC236}">
                <a16:creationId xmlns:a16="http://schemas.microsoft.com/office/drawing/2014/main" id="{743AA5BA-20F0-64D3-FF44-4EA241095524}"/>
              </a:ext>
            </a:extLst>
          </p:cNvPr>
          <p:cNvPicPr>
            <a:picLocks noChangeAspect="1"/>
          </p:cNvPicPr>
          <p:nvPr/>
        </p:nvPicPr>
        <p:blipFill>
          <a:blip r:embed="rId2"/>
          <a:stretch>
            <a:fillRect/>
          </a:stretch>
        </p:blipFill>
        <p:spPr>
          <a:xfrm>
            <a:off x="1534274" y="233712"/>
            <a:ext cx="8373644" cy="5687219"/>
          </a:xfrm>
          <a:prstGeom prst="rect">
            <a:avLst/>
          </a:prstGeom>
        </p:spPr>
      </p:pic>
    </p:spTree>
    <p:extLst>
      <p:ext uri="{BB962C8B-B14F-4D97-AF65-F5344CB8AC3E}">
        <p14:creationId xmlns:p14="http://schemas.microsoft.com/office/powerpoint/2010/main" val="2690760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7AC8C00F-C62D-7F54-6492-FAECFEFA86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FD75B7-E336-1261-8DF8-0F6AFEE3452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97B02FD-F3B2-2745-F9AA-0A86B3772D2B}"/>
              </a:ext>
            </a:extLst>
          </p:cNvPr>
          <p:cNvSpPr>
            <a:spLocks noGrp="1"/>
          </p:cNvSpPr>
          <p:nvPr>
            <p:ph idx="1"/>
          </p:nvPr>
        </p:nvSpPr>
        <p:spPr/>
        <p:txBody>
          <a:bodyPr>
            <a:normAutofit/>
          </a:bodyPr>
          <a:lstStyle/>
          <a:p>
            <a:endParaRPr lang="en-GB" dirty="0"/>
          </a:p>
        </p:txBody>
      </p:sp>
      <p:pic>
        <p:nvPicPr>
          <p:cNvPr id="7" name="Picture 6">
            <a:extLst>
              <a:ext uri="{FF2B5EF4-FFF2-40B4-BE49-F238E27FC236}">
                <a16:creationId xmlns:a16="http://schemas.microsoft.com/office/drawing/2014/main" id="{6D00F5BF-563A-8CBB-9CBA-50292D860546}"/>
              </a:ext>
            </a:extLst>
          </p:cNvPr>
          <p:cNvPicPr>
            <a:picLocks noChangeAspect="1"/>
          </p:cNvPicPr>
          <p:nvPr/>
        </p:nvPicPr>
        <p:blipFill>
          <a:blip r:embed="rId2"/>
          <a:stretch>
            <a:fillRect/>
          </a:stretch>
        </p:blipFill>
        <p:spPr>
          <a:xfrm>
            <a:off x="1170887" y="132890"/>
            <a:ext cx="9850225" cy="6592220"/>
          </a:xfrm>
          <a:prstGeom prst="rect">
            <a:avLst/>
          </a:prstGeom>
        </p:spPr>
      </p:pic>
    </p:spTree>
    <p:extLst>
      <p:ext uri="{BB962C8B-B14F-4D97-AF65-F5344CB8AC3E}">
        <p14:creationId xmlns:p14="http://schemas.microsoft.com/office/powerpoint/2010/main" val="1067813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FE473E04-6492-D3F4-3319-88C4F3105F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D5361E-42C6-9813-F20B-156D42858BA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E7596A4-2BA0-6678-0F25-5DB468076024}"/>
              </a:ext>
            </a:extLst>
          </p:cNvPr>
          <p:cNvSpPr>
            <a:spLocks noGrp="1"/>
          </p:cNvSpPr>
          <p:nvPr>
            <p:ph idx="1"/>
          </p:nvPr>
        </p:nvSpPr>
        <p:spPr/>
        <p:txBody>
          <a:bodyPr>
            <a:normAutofit/>
          </a:bodyPr>
          <a:lstStyle/>
          <a:p>
            <a:endParaRPr lang="en-GB" dirty="0"/>
          </a:p>
        </p:txBody>
      </p:sp>
      <p:pic>
        <p:nvPicPr>
          <p:cNvPr id="8" name="Picture 7">
            <a:extLst>
              <a:ext uri="{FF2B5EF4-FFF2-40B4-BE49-F238E27FC236}">
                <a16:creationId xmlns:a16="http://schemas.microsoft.com/office/drawing/2014/main" id="{7490DB14-E5EF-7B7A-47EA-FA98B9199C2D}"/>
              </a:ext>
            </a:extLst>
          </p:cNvPr>
          <p:cNvPicPr>
            <a:picLocks noChangeAspect="1"/>
          </p:cNvPicPr>
          <p:nvPr/>
        </p:nvPicPr>
        <p:blipFill>
          <a:blip r:embed="rId2"/>
          <a:stretch>
            <a:fillRect/>
          </a:stretch>
        </p:blipFill>
        <p:spPr>
          <a:xfrm>
            <a:off x="944185" y="82296"/>
            <a:ext cx="9754990" cy="6858000"/>
          </a:xfrm>
          <a:prstGeom prst="rect">
            <a:avLst/>
          </a:prstGeom>
        </p:spPr>
      </p:pic>
    </p:spTree>
    <p:extLst>
      <p:ext uri="{BB962C8B-B14F-4D97-AF65-F5344CB8AC3E}">
        <p14:creationId xmlns:p14="http://schemas.microsoft.com/office/powerpoint/2010/main" val="60921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35C347F5-0CDE-3698-0A94-7D86CB99A1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CF7E92-040E-E762-E750-22CABE32A93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DF5EEF7-874A-6149-8B38-06D2EFC7475F}"/>
              </a:ext>
            </a:extLst>
          </p:cNvPr>
          <p:cNvSpPr>
            <a:spLocks noGrp="1"/>
          </p:cNvSpPr>
          <p:nvPr>
            <p:ph idx="1"/>
          </p:nvPr>
        </p:nvSpPr>
        <p:spPr/>
        <p:txBody>
          <a:bodyPr>
            <a:normAutofit/>
          </a:bodyPr>
          <a:lstStyle/>
          <a:p>
            <a:endParaRPr lang="en-GB" dirty="0"/>
          </a:p>
        </p:txBody>
      </p:sp>
      <p:pic>
        <p:nvPicPr>
          <p:cNvPr id="12" name="Picture 11">
            <a:extLst>
              <a:ext uri="{FF2B5EF4-FFF2-40B4-BE49-F238E27FC236}">
                <a16:creationId xmlns:a16="http://schemas.microsoft.com/office/drawing/2014/main" id="{5CD377FF-4E16-46B4-211E-61F07AB44E0C}"/>
              </a:ext>
            </a:extLst>
          </p:cNvPr>
          <p:cNvPicPr>
            <a:picLocks noChangeAspect="1"/>
          </p:cNvPicPr>
          <p:nvPr/>
        </p:nvPicPr>
        <p:blipFill>
          <a:blip r:embed="rId2"/>
          <a:srcRect l="5565" t="5019"/>
          <a:stretch/>
        </p:blipFill>
        <p:spPr>
          <a:xfrm>
            <a:off x="838200" y="294883"/>
            <a:ext cx="9787851" cy="6197992"/>
          </a:xfrm>
          <a:prstGeom prst="rect">
            <a:avLst/>
          </a:prstGeom>
        </p:spPr>
      </p:pic>
    </p:spTree>
    <p:extLst>
      <p:ext uri="{BB962C8B-B14F-4D97-AF65-F5344CB8AC3E}">
        <p14:creationId xmlns:p14="http://schemas.microsoft.com/office/powerpoint/2010/main" val="1886353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B09F6-488D-3A67-EAB0-B00F589490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3FDA25-2E69-3A1C-81CF-6C1CA19FB7A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DB6FDCC-0DBB-EA5A-2B30-B9E38488242F}"/>
              </a:ext>
            </a:extLst>
          </p:cNvPr>
          <p:cNvPicPr>
            <a:picLocks noChangeAspect="1"/>
          </p:cNvPicPr>
          <p:nvPr/>
        </p:nvPicPr>
        <p:blipFill>
          <a:blip r:embed="rId2"/>
          <a:stretch>
            <a:fillRect/>
          </a:stretch>
        </p:blipFill>
        <p:spPr>
          <a:xfrm>
            <a:off x="1170887" y="1152446"/>
            <a:ext cx="9850225" cy="3858163"/>
          </a:xfrm>
          <a:prstGeom prst="rect">
            <a:avLst/>
          </a:prstGeom>
        </p:spPr>
      </p:pic>
    </p:spTree>
    <p:extLst>
      <p:ext uri="{BB962C8B-B14F-4D97-AF65-F5344CB8AC3E}">
        <p14:creationId xmlns:p14="http://schemas.microsoft.com/office/powerpoint/2010/main" val="3639233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1F2E48F8-1610-B91C-F0DB-52793CE8D2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AE8247-93DF-D59C-35C3-56C8005EE8B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084FBEA-0CE0-E48A-7753-704D12706972}"/>
              </a:ext>
            </a:extLst>
          </p:cNvPr>
          <p:cNvSpPr>
            <a:spLocks noGrp="1"/>
          </p:cNvSpPr>
          <p:nvPr>
            <p:ph idx="1"/>
          </p:nvPr>
        </p:nvSpPr>
        <p:spPr/>
        <p:txBody>
          <a:bodyPr/>
          <a:lstStyle/>
          <a:p>
            <a:endParaRPr lang="en-GB" dirty="0"/>
          </a:p>
        </p:txBody>
      </p:sp>
      <p:pic>
        <p:nvPicPr>
          <p:cNvPr id="1026" name="Picture 2" descr="Image preview">
            <a:extLst>
              <a:ext uri="{FF2B5EF4-FFF2-40B4-BE49-F238E27FC236}">
                <a16:creationId xmlns:a16="http://schemas.microsoft.com/office/drawing/2014/main" id="{94231AA6-2E7F-878E-7625-6926B7DCCD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0"/>
            <a:ext cx="51435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preview">
            <a:extLst>
              <a:ext uri="{FF2B5EF4-FFF2-40B4-BE49-F238E27FC236}">
                <a16:creationId xmlns:a16="http://schemas.microsoft.com/office/drawing/2014/main" id="{F2B826A8-96E6-D28F-589F-CCA8A18F2E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1621"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363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A0B5380A-9981-FC0E-2836-9BFC8E5F630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EAF10D-0346-D2C2-57E5-D7F1B178C327}"/>
              </a:ext>
            </a:extLst>
          </p:cNvPr>
          <p:cNvSpPr>
            <a:spLocks noGrp="1"/>
          </p:cNvSpPr>
          <p:nvPr>
            <p:ph idx="1"/>
          </p:nvPr>
        </p:nvSpPr>
        <p:spPr/>
        <p:txBody>
          <a:bodyPr/>
          <a:lstStyle/>
          <a:p>
            <a:endParaRPr lang="en-GB" dirty="0"/>
          </a:p>
        </p:txBody>
      </p:sp>
      <p:pic>
        <p:nvPicPr>
          <p:cNvPr id="2050" name="Picture 2" descr="Image preview">
            <a:extLst>
              <a:ext uri="{FF2B5EF4-FFF2-40B4-BE49-F238E27FC236}">
                <a16:creationId xmlns:a16="http://schemas.microsoft.com/office/drawing/2014/main" id="{D01F8CB9-C398-29FE-0DCD-24BEA3ADDE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536" y="0"/>
            <a:ext cx="51435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preview">
            <a:extLst>
              <a:ext uri="{FF2B5EF4-FFF2-40B4-BE49-F238E27FC236}">
                <a16:creationId xmlns:a16="http://schemas.microsoft.com/office/drawing/2014/main" id="{92593917-2072-1519-8588-7D1363D2A2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8964"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6796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54155C48-A41E-56DE-089D-AAB6C2813C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DA5497-1F12-BE66-CF58-EDE630DEC0BB}"/>
              </a:ext>
            </a:extLst>
          </p:cNvPr>
          <p:cNvSpPr>
            <a:spLocks noGrp="1"/>
          </p:cNvSpPr>
          <p:nvPr>
            <p:ph type="title"/>
          </p:nvPr>
        </p:nvSpPr>
        <p:spPr>
          <a:xfrm>
            <a:off x="838200" y="408667"/>
            <a:ext cx="10515600" cy="1325563"/>
          </a:xfrm>
        </p:spPr>
        <p:txBody>
          <a:bodyPr/>
          <a:lstStyle/>
          <a:p>
            <a:endParaRPr lang="en-GB" dirty="0"/>
          </a:p>
        </p:txBody>
      </p:sp>
      <p:sp>
        <p:nvSpPr>
          <p:cNvPr id="3" name="Content Placeholder 2">
            <a:extLst>
              <a:ext uri="{FF2B5EF4-FFF2-40B4-BE49-F238E27FC236}">
                <a16:creationId xmlns:a16="http://schemas.microsoft.com/office/drawing/2014/main" id="{4BE7D298-0F42-55EA-2DA8-F4D64A676F8C}"/>
              </a:ext>
            </a:extLst>
          </p:cNvPr>
          <p:cNvSpPr>
            <a:spLocks noGrp="1"/>
          </p:cNvSpPr>
          <p:nvPr>
            <p:ph idx="1"/>
          </p:nvPr>
        </p:nvSpPr>
        <p:spPr/>
        <p:txBody>
          <a:bodyPr/>
          <a:lstStyle/>
          <a:p>
            <a:endParaRPr lang="en-GB" dirty="0"/>
          </a:p>
        </p:txBody>
      </p:sp>
      <p:pic>
        <p:nvPicPr>
          <p:cNvPr id="3076" name="Picture 4" descr="Image preview">
            <a:extLst>
              <a:ext uri="{FF2B5EF4-FFF2-40B4-BE49-F238E27FC236}">
                <a16:creationId xmlns:a16="http://schemas.microsoft.com/office/drawing/2014/main" id="{7522A9D1-89FD-8DF1-5E90-7163F2A2FA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140"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537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EE26E59B-AC61-A774-97CB-617D91A799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E03D0D-5B94-3FD4-4670-5A40F0BF2DB6}"/>
              </a:ext>
            </a:extLst>
          </p:cNvPr>
          <p:cNvSpPr>
            <a:spLocks noGrp="1"/>
          </p:cNvSpPr>
          <p:nvPr>
            <p:ph type="title"/>
          </p:nvPr>
        </p:nvSpPr>
        <p:spPr>
          <a:xfrm>
            <a:off x="966537" y="145669"/>
            <a:ext cx="10515600" cy="1325563"/>
          </a:xfrm>
        </p:spPr>
        <p:txBody>
          <a:bodyPr/>
          <a:lstStyle/>
          <a:p>
            <a:r>
              <a:rPr lang="en-GB" dirty="0">
                <a:solidFill>
                  <a:schemeClr val="accent2"/>
                </a:solidFill>
              </a:rPr>
              <a:t>Literature review</a:t>
            </a:r>
          </a:p>
        </p:txBody>
      </p:sp>
      <p:sp>
        <p:nvSpPr>
          <p:cNvPr id="3" name="Content Placeholder 2">
            <a:extLst>
              <a:ext uri="{FF2B5EF4-FFF2-40B4-BE49-F238E27FC236}">
                <a16:creationId xmlns:a16="http://schemas.microsoft.com/office/drawing/2014/main" id="{24FCA2FB-B0F5-9F94-DC3C-00D84939A741}"/>
              </a:ext>
            </a:extLst>
          </p:cNvPr>
          <p:cNvSpPr>
            <a:spLocks noGrp="1"/>
          </p:cNvSpPr>
          <p:nvPr>
            <p:ph idx="1"/>
          </p:nvPr>
        </p:nvSpPr>
        <p:spPr>
          <a:xfrm>
            <a:off x="966537" y="1235242"/>
            <a:ext cx="10515600" cy="5021931"/>
          </a:xfrm>
        </p:spPr>
        <p:txBody>
          <a:bodyPr vert="horz" lIns="91440" tIns="45720" rIns="91440" bIns="45720" rtlCol="0" anchor="t">
            <a:noAutofit/>
          </a:bodyPr>
          <a:lstStyle/>
          <a:p>
            <a:endParaRPr lang="en-GB" dirty="0"/>
          </a:p>
          <a:p>
            <a:r>
              <a:rPr lang="en-GB"/>
              <a:t>As described in the </a:t>
            </a:r>
            <a:r>
              <a:rPr lang="en-GB" dirty="0">
                <a:solidFill>
                  <a:schemeClr val="accent2"/>
                </a:solidFill>
              </a:rPr>
              <a:t>Curriculum for Wales (</a:t>
            </a:r>
            <a:r>
              <a:rPr lang="en-GB" err="1">
                <a:solidFill>
                  <a:schemeClr val="accent2"/>
                </a:solidFill>
              </a:rPr>
              <a:t>CfW</a:t>
            </a:r>
            <a:r>
              <a:rPr lang="en-GB" dirty="0">
                <a:solidFill>
                  <a:schemeClr val="accent2"/>
                </a:solidFill>
              </a:rPr>
              <a:t>) </a:t>
            </a:r>
            <a:r>
              <a:rPr lang="en-GB" dirty="0"/>
              <a:t>(2023), practitioners should take a </a:t>
            </a:r>
            <a:r>
              <a:rPr lang="en-GB" dirty="0">
                <a:solidFill>
                  <a:srgbClr val="000000"/>
                </a:solidFill>
              </a:rPr>
              <a:t>learner-centred approach</a:t>
            </a:r>
            <a:r>
              <a:rPr lang="en-GB" dirty="0"/>
              <a:t> working collaboratively to support holistic development.  </a:t>
            </a:r>
            <a:endParaRPr lang="en-GB" i="1"/>
          </a:p>
          <a:p>
            <a:endParaRPr lang="en-GB" dirty="0"/>
          </a:p>
          <a:p>
            <a:r>
              <a:rPr lang="en-GB"/>
              <a:t>This links to one of the central strands </a:t>
            </a:r>
            <a:r>
              <a:rPr lang="en-GB" dirty="0"/>
              <a:t>of the </a:t>
            </a:r>
            <a:r>
              <a:rPr lang="en-GB" dirty="0">
                <a:solidFill>
                  <a:schemeClr val="accent2"/>
                </a:solidFill>
              </a:rPr>
              <a:t>QTS standards</a:t>
            </a:r>
            <a:r>
              <a:rPr lang="en-GB" dirty="0"/>
              <a:t> - Pedagogy: Assessment. ‘</a:t>
            </a:r>
            <a:r>
              <a:rPr lang="en-GB" i="1" dirty="0"/>
              <a:t>The practitioner must use a range of practices and purposes for assessment; and they are understood and articulated.’ </a:t>
            </a:r>
            <a:endParaRPr lang="en-GB" i="1">
              <a:ea typeface="Calibri"/>
              <a:cs typeface="Calibri"/>
            </a:endParaRPr>
          </a:p>
          <a:p>
            <a:pPr marL="0" indent="0">
              <a:buNone/>
            </a:pPr>
            <a:endParaRPr lang="en-GB" i="1" dirty="0">
              <a:ea typeface="Calibri"/>
              <a:cs typeface="Calibri"/>
            </a:endParaRPr>
          </a:p>
          <a:p>
            <a:endParaRPr lang="en-US" dirty="0">
              <a:ea typeface="Calibri"/>
              <a:cs typeface="Calibri"/>
            </a:endParaRPr>
          </a:p>
          <a:p>
            <a:endParaRPr lang="en-US" sz="1200" i="1" dirty="0">
              <a:cs typeface="Calibri Light"/>
            </a:endParaRPr>
          </a:p>
          <a:p>
            <a:endParaRPr lang="en-GB" sz="1800" i="1" dirty="0">
              <a:ea typeface="Calibri" panose="020F0502020204030204"/>
              <a:cs typeface="Calibri Light"/>
            </a:endParaRPr>
          </a:p>
          <a:p>
            <a:endParaRPr lang="en-GB" dirty="0">
              <a:ea typeface="Calibri" panose="020F0502020204030204"/>
              <a:cs typeface="Calibri" panose="020F0502020204030204"/>
            </a:endParaRPr>
          </a:p>
          <a:p>
            <a:endParaRPr lang="en-GB" dirty="0"/>
          </a:p>
        </p:txBody>
      </p:sp>
    </p:spTree>
    <p:extLst>
      <p:ext uri="{BB962C8B-B14F-4D97-AF65-F5344CB8AC3E}">
        <p14:creationId xmlns:p14="http://schemas.microsoft.com/office/powerpoint/2010/main" val="4040998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EE26E59B-AC61-A774-97CB-617D91A799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E03D0D-5B94-3FD4-4670-5A40F0BF2DB6}"/>
              </a:ext>
            </a:extLst>
          </p:cNvPr>
          <p:cNvSpPr>
            <a:spLocks noGrp="1"/>
          </p:cNvSpPr>
          <p:nvPr>
            <p:ph type="title"/>
          </p:nvPr>
        </p:nvSpPr>
        <p:spPr>
          <a:xfrm>
            <a:off x="966537" y="145669"/>
            <a:ext cx="10515600" cy="1325563"/>
          </a:xfrm>
        </p:spPr>
        <p:txBody>
          <a:bodyPr/>
          <a:lstStyle/>
          <a:p>
            <a:r>
              <a:rPr lang="en-GB" dirty="0">
                <a:solidFill>
                  <a:schemeClr val="accent2"/>
                </a:solidFill>
              </a:rPr>
              <a:t>Literature review</a:t>
            </a:r>
          </a:p>
        </p:txBody>
      </p:sp>
      <p:sp>
        <p:nvSpPr>
          <p:cNvPr id="3" name="Content Placeholder 2">
            <a:extLst>
              <a:ext uri="{FF2B5EF4-FFF2-40B4-BE49-F238E27FC236}">
                <a16:creationId xmlns:a16="http://schemas.microsoft.com/office/drawing/2014/main" id="{24FCA2FB-B0F5-9F94-DC3C-00D84939A741}"/>
              </a:ext>
            </a:extLst>
          </p:cNvPr>
          <p:cNvSpPr>
            <a:spLocks noGrp="1"/>
          </p:cNvSpPr>
          <p:nvPr>
            <p:ph idx="1"/>
          </p:nvPr>
        </p:nvSpPr>
        <p:spPr>
          <a:xfrm>
            <a:off x="966537" y="1235242"/>
            <a:ext cx="10515600" cy="5021931"/>
          </a:xfrm>
        </p:spPr>
        <p:txBody>
          <a:bodyPr vert="horz" lIns="91440" tIns="45720" rIns="91440" bIns="45720" rtlCol="0" anchor="t">
            <a:normAutofit fontScale="92500"/>
          </a:bodyPr>
          <a:lstStyle/>
          <a:p>
            <a:r>
              <a:rPr lang="en-GB" dirty="0">
                <a:ea typeface="Calibri"/>
                <a:cs typeface="Calibri"/>
              </a:rPr>
              <a:t>Paul Black and Dylan Wiliam (1998) transformed how classroom assessment is understood in their report ‘Inside the black box: Raising standards of classroom assessment’.</a:t>
            </a:r>
            <a:endParaRPr lang="en-US" dirty="0">
              <a:ea typeface="Calibri"/>
              <a:cs typeface="Calibri"/>
            </a:endParaRPr>
          </a:p>
          <a:p>
            <a:endParaRPr lang="en-GB" dirty="0">
              <a:ea typeface="Calibri"/>
              <a:cs typeface="Calibri"/>
            </a:endParaRPr>
          </a:p>
          <a:p>
            <a:r>
              <a:rPr lang="en-GB" dirty="0">
                <a:ea typeface="Calibri"/>
                <a:cs typeface="Calibri"/>
              </a:rPr>
              <a:t>Black and Wiliam state that </a:t>
            </a:r>
            <a:r>
              <a:rPr lang="en-GB" dirty="0">
                <a:solidFill>
                  <a:schemeClr val="accent2"/>
                </a:solidFill>
                <a:ea typeface="Calibri"/>
                <a:cs typeface="Calibri"/>
              </a:rPr>
              <a:t>formative assessment is </a:t>
            </a:r>
            <a:r>
              <a:rPr lang="en-GB" dirty="0">
                <a:ea typeface="Calibri"/>
                <a:cs typeface="Calibri"/>
              </a:rPr>
              <a:t>when the evidence or assessment collected is then used to adapt teaching to meet learning needs (1998).</a:t>
            </a:r>
          </a:p>
          <a:p>
            <a:endParaRPr lang="en-GB" i="1" dirty="0">
              <a:ea typeface="Calibri"/>
              <a:cs typeface="Calibri"/>
            </a:endParaRPr>
          </a:p>
          <a:p>
            <a:r>
              <a:rPr lang="en-GB" dirty="0">
                <a:solidFill>
                  <a:schemeClr val="accent2"/>
                </a:solidFill>
                <a:ea typeface="Calibri"/>
                <a:cs typeface="Calibri"/>
              </a:rPr>
              <a:t>Estyn</a:t>
            </a:r>
            <a:r>
              <a:rPr lang="en-GB" dirty="0">
                <a:ea typeface="Calibri"/>
                <a:cs typeface="Calibri"/>
              </a:rPr>
              <a:t> (2022) agree and suggest that practitioners</a:t>
            </a:r>
            <a:r>
              <a:rPr lang="en-US" dirty="0">
                <a:solidFill>
                  <a:schemeClr val="tx1">
                    <a:lumMod val="95000"/>
                    <a:lumOff val="5000"/>
                  </a:schemeClr>
                </a:solidFill>
                <a:ea typeface="Calibri"/>
                <a:cs typeface="Calibri"/>
              </a:rPr>
              <a:t> </a:t>
            </a:r>
            <a:r>
              <a:rPr lang="en-US" dirty="0">
                <a:ea typeface="Calibri"/>
                <a:cs typeface="Calibri"/>
              </a:rPr>
              <a:t>work with smaller groups and individuals to discuss their work and identify misconceptions. Good practice involves using this information to react to pupils ‘in the moment’ and to influence the next steps in teaching.</a:t>
            </a:r>
            <a:endParaRPr lang="en-GB" sz="1500" i="1" dirty="0">
              <a:ea typeface="Calibri"/>
              <a:cs typeface="Calibri"/>
            </a:endParaRPr>
          </a:p>
          <a:p>
            <a:endParaRPr lang="en-GB" i="1" dirty="0">
              <a:ea typeface="Calibri"/>
              <a:cs typeface="Calibri"/>
            </a:endParaRPr>
          </a:p>
          <a:p>
            <a:endParaRPr lang="en-US" sz="1200" i="1" dirty="0">
              <a:ea typeface="Calibri" panose="020F0502020204030204"/>
              <a:cs typeface="Calibri Light"/>
            </a:endParaRPr>
          </a:p>
          <a:p>
            <a:endParaRPr lang="en-GB" sz="1800" i="1" dirty="0">
              <a:ea typeface="Calibri" panose="020F0502020204030204"/>
              <a:cs typeface="Calibri Light"/>
            </a:endParaRPr>
          </a:p>
          <a:p>
            <a:endParaRPr lang="en-GB" dirty="0"/>
          </a:p>
          <a:p>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676011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E40F80-EA66-EF1B-801A-9FBB16A1D235}"/>
              </a:ext>
            </a:extLst>
          </p:cNvPr>
          <p:cNvSpPr>
            <a:spLocks noGrp="1"/>
          </p:cNvSpPr>
          <p:nvPr>
            <p:ph idx="1"/>
          </p:nvPr>
        </p:nvSpPr>
        <p:spPr>
          <a:xfrm>
            <a:off x="842264" y="1011808"/>
            <a:ext cx="10515600" cy="4831207"/>
          </a:xfrm>
        </p:spPr>
        <p:txBody>
          <a:bodyPr vert="horz" lIns="91440" tIns="45720" rIns="91440" bIns="45720" rtlCol="0" anchor="t">
            <a:normAutofit/>
          </a:bodyPr>
          <a:lstStyle/>
          <a:p>
            <a:r>
              <a:rPr lang="en-GB" dirty="0"/>
              <a:t>Dylan Wiliam and Paul Black (1998) found that when AfL is utilised effectively, </a:t>
            </a:r>
            <a:r>
              <a:rPr lang="en-GB" dirty="0">
                <a:solidFill>
                  <a:schemeClr val="accent2">
                    <a:lumMod val="76000"/>
                  </a:schemeClr>
                </a:solidFill>
              </a:rPr>
              <a:t>attainment is increased</a:t>
            </a:r>
            <a:r>
              <a:rPr lang="en-GB" dirty="0"/>
              <a:t> overall, but particularly by lower ability learners, also the </a:t>
            </a:r>
            <a:r>
              <a:rPr lang="en-GB" dirty="0">
                <a:solidFill>
                  <a:schemeClr val="accent2">
                    <a:lumMod val="76000"/>
                  </a:schemeClr>
                </a:solidFill>
              </a:rPr>
              <a:t>range of attainment is reduced</a:t>
            </a:r>
            <a:r>
              <a:rPr lang="en-GB" dirty="0"/>
              <a:t>. </a:t>
            </a:r>
          </a:p>
          <a:p>
            <a:endParaRPr lang="en-GB" dirty="0"/>
          </a:p>
          <a:p>
            <a:r>
              <a:rPr lang="en-GB"/>
              <a:t>Wiliam and Black state that in over 20 studies it is seen that improving formative assessment raises standards, however they propose that these </a:t>
            </a:r>
            <a:r>
              <a:rPr lang="en-GB" dirty="0"/>
              <a:t>studies assume that the learner is actively engaged in their learning. Furthermore, the success of formative assessment is reliant on the teacher making relevant adjustments to teaching and learning. Also, the motivation and self-esteem of pupils needs careful consideration. </a:t>
            </a:r>
          </a:p>
          <a:p>
            <a:endParaRPr lang="en-GB" dirty="0"/>
          </a:p>
          <a:p>
            <a:endParaRPr lang="en-GB" dirty="0"/>
          </a:p>
          <a:p>
            <a:endParaRPr lang="en-GB" dirty="0"/>
          </a:p>
        </p:txBody>
      </p:sp>
    </p:spTree>
    <p:extLst>
      <p:ext uri="{BB962C8B-B14F-4D97-AF65-F5344CB8AC3E}">
        <p14:creationId xmlns:p14="http://schemas.microsoft.com/office/powerpoint/2010/main" val="2021731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EF54B4B5-17C8-BC0F-6155-E4A600DA788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73B69C-8528-8B47-5B1D-5CAB1AA82D37}"/>
              </a:ext>
            </a:extLst>
          </p:cNvPr>
          <p:cNvSpPr>
            <a:spLocks noGrp="1"/>
          </p:cNvSpPr>
          <p:nvPr>
            <p:ph idx="1"/>
          </p:nvPr>
        </p:nvSpPr>
        <p:spPr>
          <a:xfrm>
            <a:off x="842264" y="799592"/>
            <a:ext cx="10515600" cy="5258816"/>
          </a:xfrm>
        </p:spPr>
        <p:txBody>
          <a:bodyPr vert="horz" lIns="91440" tIns="45720" rIns="91440" bIns="45720" rtlCol="0" anchor="t">
            <a:normAutofit/>
          </a:bodyPr>
          <a:lstStyle/>
          <a:p>
            <a:r>
              <a:rPr lang="en-GB" dirty="0">
                <a:solidFill>
                  <a:schemeClr val="accent2">
                    <a:lumMod val="76000"/>
                  </a:schemeClr>
                </a:solidFill>
              </a:rPr>
              <a:t>D Royce Sadler</a:t>
            </a:r>
            <a:r>
              <a:rPr lang="en-GB" dirty="0"/>
              <a:t> (1989) believes that a learner should have a similar perception of the quality required as that of the teacher. In his research on ‘Formative assessment and the design of instructional </a:t>
            </a:r>
            <a:r>
              <a:rPr lang="en-GB"/>
              <a:t>systems’ (1989), he writes that learners should have an appreciation </a:t>
            </a:r>
            <a:r>
              <a:rPr lang="en-GB" dirty="0"/>
              <a:t>for high quality </a:t>
            </a:r>
            <a:r>
              <a:rPr lang="en-GB"/>
              <a:t>work,</a:t>
            </a:r>
            <a:r>
              <a:rPr lang="en-GB" dirty="0"/>
              <a:t> and they need to develop their evaluative skills </a:t>
            </a:r>
            <a:r>
              <a:rPr lang="en-GB"/>
              <a:t>to compare the quality of their own work against these high standards.</a:t>
            </a:r>
          </a:p>
          <a:p>
            <a:endParaRPr lang="en-GB" dirty="0"/>
          </a:p>
          <a:p>
            <a:r>
              <a:rPr lang="en-GB"/>
              <a:t> Sadler also says that this in turn helps students to build up a set of </a:t>
            </a:r>
            <a:r>
              <a:rPr lang="en-GB" dirty="0"/>
              <a:t>‘tactics’ to future improve on their work. </a:t>
            </a:r>
            <a:r>
              <a:rPr lang="en-GB"/>
              <a:t>He suggests that </a:t>
            </a:r>
            <a:r>
              <a:rPr lang="en-GB" dirty="0"/>
              <a:t>learners need to monitor their work during the act of production.</a:t>
            </a:r>
            <a:endParaRPr lang="en-GB">
              <a:ea typeface="Calibri"/>
              <a:cs typeface="Calibri"/>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9433102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EF54B4B5-17C8-BC0F-6155-E4A600DA788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73B69C-8528-8B47-5B1D-5CAB1AA82D37}"/>
              </a:ext>
            </a:extLst>
          </p:cNvPr>
          <p:cNvSpPr>
            <a:spLocks noGrp="1"/>
          </p:cNvSpPr>
          <p:nvPr>
            <p:ph idx="1"/>
          </p:nvPr>
        </p:nvSpPr>
        <p:spPr>
          <a:xfrm>
            <a:off x="618744" y="393192"/>
            <a:ext cx="10515600" cy="6498336"/>
          </a:xfrm>
        </p:spPr>
        <p:txBody>
          <a:bodyPr vert="horz" lIns="91440" tIns="45720" rIns="91440" bIns="45720" rtlCol="0" anchor="t">
            <a:normAutofit/>
          </a:bodyPr>
          <a:lstStyle/>
          <a:p>
            <a:endParaRPr lang="en-GB" dirty="0">
              <a:ea typeface="Calibri"/>
              <a:cs typeface="Calibri"/>
            </a:endParaRPr>
          </a:p>
          <a:p>
            <a:r>
              <a:rPr lang="en-GB" dirty="0">
                <a:ea typeface="Calibri"/>
                <a:cs typeface="Calibri"/>
              </a:rPr>
              <a:t>Royce Sadler's ideas link in with </a:t>
            </a:r>
            <a:r>
              <a:rPr lang="en-GB" dirty="0">
                <a:solidFill>
                  <a:schemeClr val="accent2">
                    <a:lumMod val="76000"/>
                  </a:schemeClr>
                </a:solidFill>
                <a:ea typeface="Calibri"/>
                <a:cs typeface="Calibri"/>
              </a:rPr>
              <a:t>Bernard Weiner's</a:t>
            </a:r>
            <a:r>
              <a:rPr lang="en-GB" dirty="0">
                <a:ea typeface="Calibri"/>
                <a:cs typeface="Calibri"/>
              </a:rPr>
              <a:t> Attribution theory (1972), as learners who utilise </a:t>
            </a:r>
            <a:r>
              <a:rPr lang="en-GB" dirty="0" err="1">
                <a:ea typeface="Calibri"/>
                <a:cs typeface="Calibri"/>
              </a:rPr>
              <a:t>AfL</a:t>
            </a:r>
            <a:r>
              <a:rPr lang="en-GB" dirty="0">
                <a:ea typeface="Calibri"/>
                <a:cs typeface="Calibri"/>
              </a:rPr>
              <a:t> are practised at attributing their failures as controllable factors. </a:t>
            </a:r>
            <a:endParaRPr lang="en-GB" dirty="0"/>
          </a:p>
          <a:p>
            <a:endParaRPr lang="en-GB">
              <a:ea typeface="Calibri"/>
              <a:cs typeface="Calibri"/>
            </a:endParaRPr>
          </a:p>
          <a:p>
            <a:r>
              <a:rPr lang="en-GB" dirty="0">
                <a:ea typeface="Calibri"/>
                <a:cs typeface="Calibri"/>
              </a:rPr>
              <a:t>For example, a student struggling with a project may attribute this to them choosing the wrong subject material. As the student understands that they chose this topic in the first place, they know that it is within their control; so, they can further develop their project in a different direction, improving self-esteem and learning outcome. </a:t>
            </a:r>
            <a:br>
              <a:rPr lang="en-GB" dirty="0">
                <a:ea typeface="Calibri"/>
                <a:cs typeface="Calibri"/>
              </a:rPr>
            </a:br>
            <a:endParaRPr lang="en-GB" dirty="0">
              <a:ea typeface="Calibri"/>
              <a:cs typeface="Calibri"/>
            </a:endParaRPr>
          </a:p>
          <a:p>
            <a:endParaRPr lang="en-GB" dirty="0"/>
          </a:p>
          <a:p>
            <a:endParaRPr lang="en-GB" dirty="0"/>
          </a:p>
          <a:p>
            <a:endParaRPr lang="en-GB" dirty="0"/>
          </a:p>
        </p:txBody>
      </p:sp>
    </p:spTree>
    <p:extLst>
      <p:ext uri="{BB962C8B-B14F-4D97-AF65-F5344CB8AC3E}">
        <p14:creationId xmlns:p14="http://schemas.microsoft.com/office/powerpoint/2010/main" val="6420057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C27FBD81-F62E-A848-DBBE-640D8EFA919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0FB39-A557-7C34-BDC0-4146ACB7C561}"/>
              </a:ext>
            </a:extLst>
          </p:cNvPr>
          <p:cNvSpPr>
            <a:spLocks noGrp="1"/>
          </p:cNvSpPr>
          <p:nvPr>
            <p:ph idx="1"/>
          </p:nvPr>
        </p:nvSpPr>
        <p:spPr>
          <a:xfrm>
            <a:off x="841482" y="840651"/>
            <a:ext cx="10515600" cy="5792499"/>
          </a:xfrm>
        </p:spPr>
        <p:txBody>
          <a:bodyPr vert="horz" lIns="91440" tIns="45720" rIns="91440" bIns="45720" rtlCol="0" anchor="t">
            <a:normAutofit/>
          </a:bodyPr>
          <a:lstStyle/>
          <a:p>
            <a:r>
              <a:rPr lang="en-GB" dirty="0"/>
              <a:t>The educational consultant and writer </a:t>
            </a:r>
            <a:r>
              <a:rPr lang="en-GB" dirty="0">
                <a:solidFill>
                  <a:schemeClr val="accent2">
                    <a:lumMod val="76000"/>
                  </a:schemeClr>
                </a:solidFill>
              </a:rPr>
              <a:t>David Didau</a:t>
            </a:r>
            <a:r>
              <a:rPr lang="en-GB" dirty="0"/>
              <a:t> has been critical of AfL. He accepts that it is positive for teachers to know where pupils are at, where they need to get to and how to get them there; however, he proposes that AfL might be flawed. He suggests that there is no meaningful way to assess what pupils have learnt during the lesson in which they are supposed to be learning it. </a:t>
            </a:r>
            <a:endParaRPr lang="en-US"/>
          </a:p>
          <a:p>
            <a:r>
              <a:rPr lang="en-GB" dirty="0"/>
              <a:t>Also, Didau says that there is research which tells us that learning is distinct from performance, i.e. you can only see performance, you cannot see learning. </a:t>
            </a:r>
            <a:endParaRPr lang="en-GB"/>
          </a:p>
          <a:p>
            <a:r>
              <a:rPr lang="en-GB" dirty="0">
                <a:solidFill>
                  <a:schemeClr val="accent2">
                    <a:lumMod val="76000"/>
                  </a:schemeClr>
                </a:solidFill>
              </a:rPr>
              <a:t>Kirschner, </a:t>
            </a:r>
            <a:r>
              <a:rPr lang="en-GB" dirty="0" err="1">
                <a:solidFill>
                  <a:schemeClr val="accent2">
                    <a:lumMod val="76000"/>
                  </a:schemeClr>
                </a:solidFill>
              </a:rPr>
              <a:t>Sweller</a:t>
            </a:r>
            <a:r>
              <a:rPr lang="en-GB" dirty="0">
                <a:solidFill>
                  <a:schemeClr val="accent2">
                    <a:lumMod val="76000"/>
                  </a:schemeClr>
                </a:solidFill>
              </a:rPr>
              <a:t> and Clark</a:t>
            </a:r>
            <a:r>
              <a:rPr lang="en-GB" dirty="0"/>
              <a:t> (2006) suggest that ‘if nothing has changed in long-term memory, nothing has been learned.’</a:t>
            </a:r>
          </a:p>
        </p:txBody>
      </p:sp>
    </p:spTree>
    <p:extLst>
      <p:ext uri="{BB962C8B-B14F-4D97-AF65-F5344CB8AC3E}">
        <p14:creationId xmlns:p14="http://schemas.microsoft.com/office/powerpoint/2010/main" val="14842546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C27FBD81-F62E-A848-DBBE-640D8EFA919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0FB39-A557-7C34-BDC0-4146ACB7C561}"/>
              </a:ext>
            </a:extLst>
          </p:cNvPr>
          <p:cNvSpPr>
            <a:spLocks noGrp="1"/>
          </p:cNvSpPr>
          <p:nvPr>
            <p:ph idx="1"/>
          </p:nvPr>
        </p:nvSpPr>
        <p:spPr>
          <a:xfrm>
            <a:off x="841482" y="688251"/>
            <a:ext cx="10515600" cy="4831207"/>
          </a:xfrm>
        </p:spPr>
        <p:txBody>
          <a:bodyPr vert="horz" lIns="91440" tIns="45720" rIns="91440" bIns="45720" rtlCol="0" anchor="t">
            <a:noAutofit/>
          </a:bodyPr>
          <a:lstStyle/>
          <a:p>
            <a:r>
              <a:rPr lang="en-GB" dirty="0">
                <a:ea typeface="Calibri"/>
                <a:cs typeface="Calibri"/>
              </a:rPr>
              <a:t>Looking at the child’s learning from a holistic point of view, </a:t>
            </a:r>
            <a:r>
              <a:rPr lang="en-GB" dirty="0">
                <a:solidFill>
                  <a:srgbClr val="000000"/>
                </a:solidFill>
                <a:ea typeface="Calibri"/>
                <a:cs typeface="Calibri"/>
              </a:rPr>
              <a:t>the social constructivist </a:t>
            </a:r>
            <a:r>
              <a:rPr lang="en-GB" dirty="0">
                <a:solidFill>
                  <a:schemeClr val="accent2">
                    <a:lumMod val="76000"/>
                  </a:schemeClr>
                </a:solidFill>
                <a:ea typeface="Calibri"/>
                <a:cs typeface="Calibri"/>
              </a:rPr>
              <a:t>Vygotsky </a:t>
            </a:r>
            <a:r>
              <a:rPr lang="en-GB" dirty="0">
                <a:ea typeface="Calibri"/>
                <a:cs typeface="Calibri"/>
              </a:rPr>
              <a:t>(1978) emphasises the relevance of remembering that children are individuals who learn distinctively. Therefore, the relevance of different knowledge and skills varies from child to child. </a:t>
            </a:r>
            <a:endParaRPr lang="en-US" dirty="0">
              <a:ea typeface="Calibri"/>
              <a:cs typeface="Calibri"/>
            </a:endParaRPr>
          </a:p>
          <a:p>
            <a:r>
              <a:rPr lang="en-GB" dirty="0">
                <a:ea typeface="Calibri"/>
                <a:cs typeface="Calibri"/>
              </a:rPr>
              <a:t>Elaborating on Vygotsky, as a personal reflection, it could be suggested that learning is a continual process, built upon over time, which requires patience and nurturing. Also, often as a practitioner, </a:t>
            </a:r>
            <a:r>
              <a:rPr lang="en-GB">
                <a:ea typeface="Calibri"/>
                <a:cs typeface="Calibri"/>
              </a:rPr>
              <a:t>we can be limited by a lack of knowledge of what is going on in </a:t>
            </a:r>
            <a:r>
              <a:rPr lang="en-GB" dirty="0">
                <a:ea typeface="Calibri"/>
                <a:cs typeface="Calibri"/>
              </a:rPr>
              <a:t>the child’s home life. </a:t>
            </a:r>
            <a:endParaRPr lang="en-US" dirty="0">
              <a:ea typeface="Calibri"/>
              <a:cs typeface="Calibri"/>
            </a:endParaRPr>
          </a:p>
          <a:p>
            <a:r>
              <a:rPr lang="en-GB" dirty="0">
                <a:ea typeface="Calibri"/>
                <a:cs typeface="Calibri"/>
              </a:rPr>
              <a:t>Sometimes expectations need to be adjusted to reflect emotional or social barriers to learning. This is evident in </a:t>
            </a:r>
            <a:r>
              <a:rPr lang="en-GB" dirty="0">
                <a:solidFill>
                  <a:schemeClr val="accent2">
                    <a:lumMod val="76000"/>
                  </a:schemeClr>
                </a:solidFill>
                <a:ea typeface="Calibri"/>
                <a:cs typeface="Calibri"/>
              </a:rPr>
              <a:t>Bronfenbrenner’s ecological systems theory </a:t>
            </a:r>
            <a:r>
              <a:rPr lang="en-GB" dirty="0">
                <a:ea typeface="Calibri"/>
                <a:cs typeface="Calibri"/>
              </a:rPr>
              <a:t>(1979) where the effects of school and home are combining in the mesosystem. </a:t>
            </a:r>
            <a:endParaRPr lang="en-US" dirty="0">
              <a:ea typeface="Calibri"/>
              <a:cs typeface="Calibri"/>
            </a:endParaRPr>
          </a:p>
          <a:p>
            <a:endParaRPr lang="en-GB" dirty="0">
              <a:ea typeface="Calibri"/>
              <a:cs typeface="Calibri"/>
            </a:endParaRPr>
          </a:p>
          <a:p>
            <a:endParaRPr lang="en-GB" dirty="0"/>
          </a:p>
        </p:txBody>
      </p:sp>
    </p:spTree>
    <p:extLst>
      <p:ext uri="{BB962C8B-B14F-4D97-AF65-F5344CB8AC3E}">
        <p14:creationId xmlns:p14="http://schemas.microsoft.com/office/powerpoint/2010/main" val="3439044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11AE17A9-E5F2-1102-48F9-B3F20568847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A04066-B39B-C216-247F-E6E9EB6000FB}"/>
              </a:ext>
            </a:extLst>
          </p:cNvPr>
          <p:cNvSpPr>
            <a:spLocks noGrp="1"/>
          </p:cNvSpPr>
          <p:nvPr>
            <p:ph idx="1"/>
          </p:nvPr>
        </p:nvSpPr>
        <p:spPr>
          <a:xfrm>
            <a:off x="618744" y="371728"/>
            <a:ext cx="10515600" cy="5958967"/>
          </a:xfrm>
        </p:spPr>
        <p:txBody>
          <a:bodyPr vert="horz" lIns="91440" tIns="45720" rIns="91440" bIns="45720" rtlCol="0" anchor="t">
            <a:normAutofit lnSpcReduction="10000"/>
          </a:bodyPr>
          <a:lstStyle/>
          <a:p>
            <a:endParaRPr lang="en-GB" sz="2000" dirty="0">
              <a:ea typeface="Calibri"/>
              <a:cs typeface="Calibri"/>
            </a:endParaRPr>
          </a:p>
          <a:p>
            <a:r>
              <a:rPr lang="en-GB" dirty="0">
                <a:ea typeface="Calibri"/>
                <a:cs typeface="Calibri"/>
              </a:rPr>
              <a:t>The </a:t>
            </a:r>
            <a:r>
              <a:rPr lang="en-GB" dirty="0" err="1">
                <a:solidFill>
                  <a:schemeClr val="accent2">
                    <a:lumMod val="76000"/>
                  </a:schemeClr>
                </a:solidFill>
                <a:ea typeface="Calibri"/>
                <a:cs typeface="Calibri"/>
              </a:rPr>
              <a:t>Camau</a:t>
            </a:r>
            <a:r>
              <a:rPr lang="en-GB" dirty="0">
                <a:solidFill>
                  <a:schemeClr val="accent2">
                    <a:lumMod val="76000"/>
                  </a:schemeClr>
                </a:solidFill>
                <a:ea typeface="Calibri"/>
                <a:cs typeface="Calibri"/>
              </a:rPr>
              <a:t> </a:t>
            </a:r>
            <a:r>
              <a:rPr lang="en-GB" dirty="0" err="1">
                <a:solidFill>
                  <a:schemeClr val="accent2">
                    <a:lumMod val="76000"/>
                  </a:schemeClr>
                </a:solidFill>
                <a:ea typeface="Calibri"/>
                <a:cs typeface="Calibri"/>
              </a:rPr>
              <a:t>I'r</a:t>
            </a:r>
            <a:r>
              <a:rPr lang="en-GB" dirty="0">
                <a:solidFill>
                  <a:schemeClr val="accent2">
                    <a:lumMod val="76000"/>
                  </a:schemeClr>
                </a:solidFill>
                <a:ea typeface="Calibri"/>
                <a:cs typeface="Calibri"/>
              </a:rPr>
              <a:t> </a:t>
            </a:r>
            <a:r>
              <a:rPr lang="en-GB" dirty="0" err="1">
                <a:solidFill>
                  <a:schemeClr val="accent2">
                    <a:lumMod val="76000"/>
                  </a:schemeClr>
                </a:solidFill>
                <a:ea typeface="Calibri"/>
                <a:cs typeface="Calibri"/>
              </a:rPr>
              <a:t>Dyfodol</a:t>
            </a:r>
            <a:r>
              <a:rPr lang="en-GB" dirty="0">
                <a:solidFill>
                  <a:schemeClr val="accent2">
                    <a:lumMod val="76000"/>
                  </a:schemeClr>
                </a:solidFill>
                <a:ea typeface="Calibri"/>
                <a:cs typeface="Calibri"/>
              </a:rPr>
              <a:t> </a:t>
            </a:r>
            <a:r>
              <a:rPr lang="en-GB" dirty="0">
                <a:ea typeface="Calibri"/>
                <a:cs typeface="Calibri"/>
              </a:rPr>
              <a:t>(Steps to the Future) is a three year project in collaboration with UWTSD and the University of Glasgow, supported by the Welsh Government. This project focuses on learning progression in the development of the Curriculum for Wales (2022). Building a shared understanding for all learners through curriculum, assessment and pedagogy. </a:t>
            </a:r>
            <a:endParaRPr lang="en-GB" sz="2000" dirty="0">
              <a:solidFill>
                <a:srgbClr val="272359"/>
              </a:solidFill>
              <a:ea typeface="Calibri"/>
              <a:cs typeface="Calibri"/>
            </a:endParaRPr>
          </a:p>
          <a:p>
            <a:endParaRPr lang="en-GB" dirty="0"/>
          </a:p>
          <a:p>
            <a:r>
              <a:rPr lang="en-GB" dirty="0"/>
              <a:t>In the ‘</a:t>
            </a:r>
            <a:r>
              <a:rPr lang="en-GB" dirty="0" err="1"/>
              <a:t>Camau</a:t>
            </a:r>
            <a:r>
              <a:rPr lang="en-GB" dirty="0"/>
              <a:t> </a:t>
            </a:r>
            <a:r>
              <a:rPr lang="en-GB" dirty="0" err="1"/>
              <a:t>i’r</a:t>
            </a:r>
            <a:r>
              <a:rPr lang="en-GB" dirty="0"/>
              <a:t> </a:t>
            </a:r>
            <a:r>
              <a:rPr lang="en-GB" dirty="0" err="1"/>
              <a:t>Dyfodol</a:t>
            </a:r>
            <a:r>
              <a:rPr lang="en-GB" dirty="0"/>
              <a:t> Curriculum for Wales: Evolving understandings of progression in learning’ </a:t>
            </a:r>
            <a:r>
              <a:rPr lang="en-GB" dirty="0">
                <a:solidFill>
                  <a:schemeClr val="accent2">
                    <a:lumMod val="76000"/>
                  </a:schemeClr>
                </a:solidFill>
              </a:rPr>
              <a:t>report 2023</a:t>
            </a:r>
            <a:r>
              <a:rPr lang="en-GB" dirty="0"/>
              <a:t>, it was found that there were </a:t>
            </a:r>
            <a:r>
              <a:rPr lang="en-GB" dirty="0">
                <a:solidFill>
                  <a:schemeClr val="accent2">
                    <a:lumMod val="76000"/>
                  </a:schemeClr>
                </a:solidFill>
              </a:rPr>
              <a:t>challenges </a:t>
            </a:r>
            <a:r>
              <a:rPr lang="en-GB" dirty="0"/>
              <a:t>in terms of being able to define what progression should look like in schools, such as: a shortfall of time; insufficient collaborative work between primary and secondary schools and a lack of capacity in the system due to current assessment practises.  </a:t>
            </a:r>
            <a:endParaRPr lang="en-GB" dirty="0">
              <a:ea typeface="Calibri"/>
              <a:cs typeface="Calibri"/>
            </a:endParaRPr>
          </a:p>
          <a:p>
            <a:endParaRPr lang="en-GB" dirty="0"/>
          </a:p>
        </p:txBody>
      </p:sp>
    </p:spTree>
    <p:extLst>
      <p:ext uri="{BB962C8B-B14F-4D97-AF65-F5344CB8AC3E}">
        <p14:creationId xmlns:p14="http://schemas.microsoft.com/office/powerpoint/2010/main" val="3675100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A0C78-1A62-FE14-2C23-897CD698E62A}"/>
              </a:ext>
            </a:extLst>
          </p:cNvPr>
          <p:cNvSpPr>
            <a:spLocks noGrp="1"/>
          </p:cNvSpPr>
          <p:nvPr>
            <p:ph type="title"/>
          </p:nvPr>
        </p:nvSpPr>
        <p:spPr/>
        <p:txBody>
          <a:bodyPr/>
          <a:lstStyle/>
          <a:p>
            <a:r>
              <a:rPr lang="en-GB" dirty="0">
                <a:solidFill>
                  <a:schemeClr val="accent2">
                    <a:lumMod val="75000"/>
                  </a:schemeClr>
                </a:solidFill>
                <a:ea typeface="Calibri Light"/>
                <a:cs typeface="Calibri Light"/>
              </a:rPr>
              <a:t>My classroom strategies</a:t>
            </a:r>
          </a:p>
        </p:txBody>
      </p:sp>
      <p:sp>
        <p:nvSpPr>
          <p:cNvPr id="4" name="Content Placeholder 3">
            <a:extLst>
              <a:ext uri="{FF2B5EF4-FFF2-40B4-BE49-F238E27FC236}">
                <a16:creationId xmlns:a16="http://schemas.microsoft.com/office/drawing/2014/main" id="{4F03131C-736A-A11F-E074-2EAA44517835}"/>
              </a:ext>
            </a:extLst>
          </p:cNvPr>
          <p:cNvSpPr>
            <a:spLocks noGrp="1"/>
          </p:cNvSpPr>
          <p:nvPr>
            <p:ph idx="1"/>
          </p:nvPr>
        </p:nvSpPr>
        <p:spPr/>
        <p:txBody>
          <a:bodyPr vert="horz" lIns="91440" tIns="45720" rIns="91440" bIns="45720" rtlCol="0" anchor="t">
            <a:normAutofit/>
          </a:bodyPr>
          <a:lstStyle/>
          <a:p>
            <a:r>
              <a:rPr lang="en-US" dirty="0">
                <a:ea typeface="Calibri" panose="020F0502020204030204"/>
                <a:cs typeface="Calibri" panose="020F0502020204030204"/>
              </a:rPr>
              <a:t>Quality of questions/quality of talk</a:t>
            </a:r>
          </a:p>
          <a:p>
            <a:r>
              <a:rPr lang="en-US" dirty="0">
                <a:ea typeface="Calibri" panose="020F0502020204030204"/>
                <a:cs typeface="Calibri" panose="020F0502020204030204"/>
              </a:rPr>
              <a:t>Lollipop sticks</a:t>
            </a:r>
          </a:p>
          <a:p>
            <a:r>
              <a:rPr lang="en-US" dirty="0">
                <a:ea typeface="Calibri" panose="020F0502020204030204"/>
                <a:cs typeface="Calibri" panose="020F0502020204030204"/>
              </a:rPr>
              <a:t>Sharing success criteria</a:t>
            </a:r>
          </a:p>
          <a:p>
            <a:r>
              <a:rPr lang="en-US" dirty="0">
                <a:ea typeface="Calibri" panose="020F0502020204030204"/>
                <a:cs typeface="Calibri" panose="020F0502020204030204"/>
              </a:rPr>
              <a:t>RAG rating</a:t>
            </a:r>
          </a:p>
          <a:p>
            <a:r>
              <a:rPr lang="en-US" dirty="0">
                <a:ea typeface="Calibri" panose="020F0502020204030204"/>
                <a:cs typeface="Calibri" panose="020F0502020204030204"/>
              </a:rPr>
              <a:t>Peer</a:t>
            </a:r>
            <a:r>
              <a:rPr lang="en-US">
                <a:ea typeface="Calibri" panose="020F0502020204030204"/>
                <a:cs typeface="Calibri" panose="020F0502020204030204"/>
              </a:rPr>
              <a:t> assessment and marking</a:t>
            </a:r>
          </a:p>
          <a:p>
            <a:r>
              <a:rPr lang="en-US">
                <a:ea typeface="Calibri" panose="020F0502020204030204"/>
                <a:cs typeface="Calibri" panose="020F0502020204030204"/>
              </a:rPr>
              <a:t>Live feedback</a:t>
            </a:r>
            <a:endParaRPr lang="en-US" dirty="0">
              <a:ea typeface="Calibri" panose="020F0502020204030204"/>
              <a:cs typeface="Calibri" panose="020F0502020204030204"/>
            </a:endParaRPr>
          </a:p>
          <a:p>
            <a:r>
              <a:rPr lang="en-US">
                <a:ea typeface="Calibri" panose="020F0502020204030204"/>
                <a:cs typeface="Calibri" panose="020F0502020204030204"/>
              </a:rPr>
              <a:t>Mini-plenary</a:t>
            </a:r>
          </a:p>
          <a:p>
            <a:r>
              <a:rPr lang="en-US" dirty="0">
                <a:ea typeface="Calibri" panose="020F0502020204030204"/>
                <a:cs typeface="Calibri" panose="020F0502020204030204"/>
              </a:rPr>
              <a:t>Exit cards</a:t>
            </a:r>
          </a:p>
          <a:p>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Tree>
    <p:extLst>
      <p:ext uri="{BB962C8B-B14F-4D97-AF65-F5344CB8AC3E}">
        <p14:creationId xmlns:p14="http://schemas.microsoft.com/office/powerpoint/2010/main" val="1855755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24B8-CEDF-AE15-0A08-8C77312EE28B}"/>
              </a:ext>
            </a:extLst>
          </p:cNvPr>
          <p:cNvSpPr>
            <a:spLocks noGrp="1"/>
          </p:cNvSpPr>
          <p:nvPr>
            <p:ph type="title"/>
          </p:nvPr>
        </p:nvSpPr>
        <p:spPr/>
        <p:txBody>
          <a:bodyPr/>
          <a:lstStyle/>
          <a:p>
            <a:r>
              <a:rPr lang="en-GB" dirty="0">
                <a:solidFill>
                  <a:schemeClr val="accent2">
                    <a:lumMod val="75000"/>
                  </a:schemeClr>
                </a:solidFill>
              </a:rPr>
              <a:t>Quality of questions/quality of talk</a:t>
            </a:r>
          </a:p>
        </p:txBody>
      </p:sp>
      <p:sp>
        <p:nvSpPr>
          <p:cNvPr id="7" name="Content Placeholder 6">
            <a:extLst>
              <a:ext uri="{FF2B5EF4-FFF2-40B4-BE49-F238E27FC236}">
                <a16:creationId xmlns:a16="http://schemas.microsoft.com/office/drawing/2014/main" id="{B23D0456-2352-E57B-0836-4C48B9EBB7A3}"/>
              </a:ext>
            </a:extLst>
          </p:cNvPr>
          <p:cNvSpPr>
            <a:spLocks noGrp="1"/>
          </p:cNvSpPr>
          <p:nvPr>
            <p:ph idx="1"/>
          </p:nvPr>
        </p:nvSpPr>
        <p:spPr/>
        <p:txBody>
          <a:bodyPr vert="horz" lIns="91440" tIns="45720" rIns="91440" bIns="45720" rtlCol="0" anchor="t">
            <a:normAutofit fontScale="92500"/>
          </a:bodyPr>
          <a:lstStyle/>
          <a:p>
            <a:r>
              <a:rPr lang="en-GB" dirty="0"/>
              <a:t>From my personal research within the </a:t>
            </a:r>
            <a:r>
              <a:rPr lang="en-GB"/>
              <a:t>classroom,</a:t>
            </a:r>
            <a:r>
              <a:rPr lang="en-GB" dirty="0"/>
              <a:t> I have noticed that as a </a:t>
            </a:r>
            <a:r>
              <a:rPr lang="en-GB"/>
              <a:t>teacher you are continually using </a:t>
            </a:r>
            <a:r>
              <a:rPr lang="en-GB" err="1"/>
              <a:t>AfL</a:t>
            </a:r>
            <a:r>
              <a:rPr lang="en-GB" dirty="0"/>
              <a:t> through open ended questions. </a:t>
            </a:r>
            <a:endParaRPr lang="en-US" dirty="0"/>
          </a:p>
          <a:p>
            <a:r>
              <a:rPr lang="en-GB" dirty="0"/>
              <a:t>Using this method of questioning still provides </a:t>
            </a:r>
            <a:r>
              <a:rPr lang="en-GB"/>
              <a:t>support but</a:t>
            </a:r>
            <a:r>
              <a:rPr lang="en-GB" dirty="0"/>
              <a:t> helps provoke the learner’s prior knowledge to further their development.</a:t>
            </a:r>
            <a:endParaRPr lang="en-US">
              <a:ea typeface="Calibri"/>
              <a:cs typeface="Calibri"/>
            </a:endParaRPr>
          </a:p>
          <a:p>
            <a:r>
              <a:rPr lang="en-GB" dirty="0"/>
              <a:t>Through actively thinking up answers and explaining them, children are reinforcing their learning and understanding.</a:t>
            </a:r>
          </a:p>
          <a:p>
            <a:r>
              <a:rPr lang="en-GB" dirty="0"/>
              <a:t>And of course, it allows you as a teacher to work out where the child is at, where they need to go next and how to get them there.</a:t>
            </a:r>
          </a:p>
          <a:p>
            <a:r>
              <a:rPr lang="en-GB">
                <a:solidFill>
                  <a:schemeClr val="accent2">
                    <a:lumMod val="76000"/>
                  </a:schemeClr>
                </a:solidFill>
                <a:ea typeface="Calibri" panose="020F0502020204030204"/>
                <a:cs typeface="Calibri" panose="020F0502020204030204"/>
              </a:rPr>
              <a:t>Estyn</a:t>
            </a:r>
            <a:r>
              <a:rPr lang="en-GB">
                <a:ea typeface="Calibri" panose="020F0502020204030204"/>
                <a:cs typeface="Calibri" panose="020F0502020204030204"/>
              </a:rPr>
              <a:t> (2022) agree and suggest that practitioners </a:t>
            </a:r>
            <a:r>
              <a:rPr lang="en-GB">
                <a:solidFill>
                  <a:srgbClr val="000000"/>
                </a:solidFill>
                <a:ea typeface="Calibri" panose="020F0502020204030204"/>
                <a:cs typeface="Calibri" panose="020F0502020204030204"/>
              </a:rPr>
              <a:t>should </a:t>
            </a:r>
            <a:r>
              <a:rPr lang="en-US">
                <a:solidFill>
                  <a:schemeClr val="accent2">
                    <a:lumMod val="76000"/>
                  </a:schemeClr>
                </a:solidFill>
                <a:ea typeface="Calibri" panose="020F0502020204030204"/>
                <a:cs typeface="Calibri" panose="020F0502020204030204"/>
              </a:rPr>
              <a:t>use questioning skillfully to probe understanding.</a:t>
            </a:r>
            <a:endParaRPr lang="en-GB">
              <a:solidFill>
                <a:schemeClr val="accent2">
                  <a:lumMod val="76000"/>
                </a:schemeClr>
              </a:solidFill>
              <a:ea typeface="Calibri" panose="020F0502020204030204"/>
              <a:cs typeface="Calibri" panose="020F0502020204030204"/>
            </a:endParaRPr>
          </a:p>
        </p:txBody>
      </p:sp>
    </p:spTree>
    <p:extLst>
      <p:ext uri="{BB962C8B-B14F-4D97-AF65-F5344CB8AC3E}">
        <p14:creationId xmlns:p14="http://schemas.microsoft.com/office/powerpoint/2010/main" val="324599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A0C78-1A62-FE14-2C23-897CD698E62A}"/>
              </a:ext>
            </a:extLst>
          </p:cNvPr>
          <p:cNvSpPr>
            <a:spLocks noGrp="1"/>
          </p:cNvSpPr>
          <p:nvPr>
            <p:ph type="title"/>
          </p:nvPr>
        </p:nvSpPr>
        <p:spPr>
          <a:xfrm>
            <a:off x="468406" y="118596"/>
            <a:ext cx="10515600" cy="1325563"/>
          </a:xfrm>
        </p:spPr>
        <p:txBody>
          <a:bodyPr/>
          <a:lstStyle/>
          <a:p>
            <a:r>
              <a:rPr lang="en-GB" dirty="0">
                <a:solidFill>
                  <a:schemeClr val="accent2">
                    <a:lumMod val="75000"/>
                  </a:schemeClr>
                </a:solidFill>
              </a:rPr>
              <a:t>Lollipop sticks</a:t>
            </a:r>
          </a:p>
        </p:txBody>
      </p:sp>
      <p:pic>
        <p:nvPicPr>
          <p:cNvPr id="13" name="Content Placeholder 12">
            <a:extLst>
              <a:ext uri="{FF2B5EF4-FFF2-40B4-BE49-F238E27FC236}">
                <a16:creationId xmlns:a16="http://schemas.microsoft.com/office/drawing/2014/main" id="{6CB11801-D29A-E5F1-732C-5511C630B9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3746" y="1216986"/>
            <a:ext cx="3851961" cy="2849751"/>
          </a:xfrm>
        </p:spPr>
      </p:pic>
      <p:sp>
        <p:nvSpPr>
          <p:cNvPr id="14" name="TextBox 13">
            <a:extLst>
              <a:ext uri="{FF2B5EF4-FFF2-40B4-BE49-F238E27FC236}">
                <a16:creationId xmlns:a16="http://schemas.microsoft.com/office/drawing/2014/main" id="{4644FB87-0034-7C1B-275A-85E6568570B8}"/>
              </a:ext>
            </a:extLst>
          </p:cNvPr>
          <p:cNvSpPr txBox="1"/>
          <p:nvPr/>
        </p:nvSpPr>
        <p:spPr>
          <a:xfrm>
            <a:off x="4151958" y="-1366"/>
            <a:ext cx="8077382" cy="4154984"/>
          </a:xfrm>
          <a:prstGeom prst="rect">
            <a:avLst/>
          </a:prstGeom>
          <a:noFill/>
        </p:spPr>
        <p:txBody>
          <a:bodyPr wrap="square" lIns="91440" tIns="45720" rIns="91440" bIns="45720" rtlCol="0" anchor="t">
            <a:spAutoFit/>
          </a:bodyPr>
          <a:lstStyle/>
          <a:p>
            <a:r>
              <a:rPr lang="en-GB" sz="2400"/>
              <a:t>I have found lollipop sticks to be a valuable AfL tool to choose </a:t>
            </a:r>
            <a:r>
              <a:rPr lang="en-GB" sz="2400" dirty="0"/>
              <a:t>children at random to get an overall picture of where the class is at with their learning, not just certain individuals who always put their hands up.</a:t>
            </a:r>
          </a:p>
          <a:p>
            <a:endParaRPr lang="en-GB" sz="2400" dirty="0"/>
          </a:p>
          <a:p>
            <a:r>
              <a:rPr lang="en-GB" sz="2400" dirty="0"/>
              <a:t>It is also an </a:t>
            </a:r>
            <a:r>
              <a:rPr lang="en-GB" sz="2400" dirty="0">
                <a:solidFill>
                  <a:schemeClr val="accent2">
                    <a:lumMod val="76000"/>
                  </a:schemeClr>
                </a:solidFill>
              </a:rPr>
              <a:t>inclusive </a:t>
            </a:r>
            <a:r>
              <a:rPr lang="en-GB" sz="2400" dirty="0"/>
              <a:t>classroom practice, increasing the rate of participation.</a:t>
            </a:r>
            <a:endParaRPr lang="en-GB" sz="2400" dirty="0">
              <a:ea typeface="Calibri"/>
              <a:cs typeface="Calibri"/>
            </a:endParaRPr>
          </a:p>
          <a:p>
            <a:endParaRPr lang="en-GB" sz="2400" dirty="0"/>
          </a:p>
          <a:p>
            <a:r>
              <a:rPr lang="en-GB" sz="2400" dirty="0"/>
              <a:t>If the children didn’t know the answer when they were chosen, we would work it out together as a class, so everyone benefits, and the child doesn’t</a:t>
            </a:r>
            <a:r>
              <a:rPr lang="en-GB" sz="2400"/>
              <a:t> feel targeted.</a:t>
            </a:r>
            <a:endParaRPr lang="en-GB" sz="2400">
              <a:ea typeface="Calibri"/>
              <a:cs typeface="Calibri"/>
            </a:endParaRPr>
          </a:p>
        </p:txBody>
      </p:sp>
      <p:sp>
        <p:nvSpPr>
          <p:cNvPr id="3" name="TextBox 2">
            <a:extLst>
              <a:ext uri="{FF2B5EF4-FFF2-40B4-BE49-F238E27FC236}">
                <a16:creationId xmlns:a16="http://schemas.microsoft.com/office/drawing/2014/main" id="{114E04DA-7BB3-542E-05E6-8776B98AF5A0}"/>
              </a:ext>
            </a:extLst>
          </p:cNvPr>
          <p:cNvSpPr txBox="1"/>
          <p:nvPr/>
        </p:nvSpPr>
        <p:spPr>
          <a:xfrm>
            <a:off x="296809" y="4155188"/>
            <a:ext cx="11727196"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Calibri"/>
                <a:cs typeface="Calibri"/>
              </a:rPr>
              <a:t>In contrast, </a:t>
            </a:r>
            <a:r>
              <a:rPr lang="en-US" sz="2400" dirty="0">
                <a:solidFill>
                  <a:schemeClr val="accent2">
                    <a:lumMod val="76000"/>
                  </a:schemeClr>
                </a:solidFill>
                <a:ea typeface="Calibri"/>
                <a:cs typeface="Calibri"/>
              </a:rPr>
              <a:t>Dylan Wiliam</a:t>
            </a:r>
            <a:r>
              <a:rPr lang="en-US" sz="2400" dirty="0">
                <a:ea typeface="Calibri"/>
                <a:cs typeface="Calibri"/>
              </a:rPr>
              <a:t> (1998) proposes that removing the child's choice over whether they can participate or not drastically alters the atmosphere in the classroom. The children who dominate discussion can no longer do so and those who don't know the answers are exposed, increasing anxiety. </a:t>
            </a:r>
          </a:p>
          <a:p>
            <a:r>
              <a:rPr lang="en-US" sz="2400" dirty="0">
                <a:ea typeface="Calibri"/>
                <a:cs typeface="Calibri"/>
              </a:rPr>
              <a:t>In my class, this didn't seem  to create a barrier to learning, as the children were supportive </a:t>
            </a:r>
            <a:r>
              <a:rPr lang="en-US" sz="2400">
                <a:ea typeface="Calibri"/>
                <a:cs typeface="Calibri"/>
              </a:rPr>
              <a:t>of one another. However, moving forward, </a:t>
            </a:r>
            <a:r>
              <a:rPr lang="en-US" sz="2400" dirty="0">
                <a:ea typeface="Calibri"/>
                <a:cs typeface="Calibri"/>
              </a:rPr>
              <a:t>I will be mindful of this, as anxiety can be </a:t>
            </a:r>
            <a:r>
              <a:rPr lang="en-US" sz="2400">
                <a:ea typeface="Calibri"/>
                <a:cs typeface="Calibri"/>
              </a:rPr>
              <a:t>hidden,</a:t>
            </a:r>
            <a:r>
              <a:rPr lang="en-US" sz="2400" dirty="0">
                <a:ea typeface="Calibri"/>
                <a:cs typeface="Calibri"/>
              </a:rPr>
              <a:t> and all classes reflect different dynamics.</a:t>
            </a:r>
          </a:p>
        </p:txBody>
      </p:sp>
    </p:spTree>
    <p:extLst>
      <p:ext uri="{BB962C8B-B14F-4D97-AF65-F5344CB8AC3E}">
        <p14:creationId xmlns:p14="http://schemas.microsoft.com/office/powerpoint/2010/main" val="34301304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99D43-7020-5126-E1C7-BF89CD216107}"/>
              </a:ext>
            </a:extLst>
          </p:cNvPr>
          <p:cNvSpPr>
            <a:spLocks noGrp="1"/>
          </p:cNvSpPr>
          <p:nvPr>
            <p:ph type="title"/>
          </p:nvPr>
        </p:nvSpPr>
        <p:spPr>
          <a:xfrm>
            <a:off x="828040" y="-635"/>
            <a:ext cx="10515600" cy="1325563"/>
          </a:xfrm>
        </p:spPr>
        <p:txBody>
          <a:bodyPr/>
          <a:lstStyle/>
          <a:p>
            <a:r>
              <a:rPr lang="en-GB" dirty="0">
                <a:solidFill>
                  <a:schemeClr val="accent2">
                    <a:lumMod val="75000"/>
                  </a:schemeClr>
                </a:solidFill>
              </a:rPr>
              <a:t>Sharing success criteria and RAG rating</a:t>
            </a:r>
          </a:p>
        </p:txBody>
      </p:sp>
      <p:sp>
        <p:nvSpPr>
          <p:cNvPr id="6" name="TextBox 5">
            <a:extLst>
              <a:ext uri="{FF2B5EF4-FFF2-40B4-BE49-F238E27FC236}">
                <a16:creationId xmlns:a16="http://schemas.microsoft.com/office/drawing/2014/main" id="{C47DF82A-AB65-B6F2-D1C0-767397798B82}"/>
              </a:ext>
            </a:extLst>
          </p:cNvPr>
          <p:cNvSpPr txBox="1"/>
          <p:nvPr/>
        </p:nvSpPr>
        <p:spPr>
          <a:xfrm>
            <a:off x="407616" y="1161975"/>
            <a:ext cx="5027599" cy="5262979"/>
          </a:xfrm>
          <a:prstGeom prst="rect">
            <a:avLst/>
          </a:prstGeom>
          <a:noFill/>
        </p:spPr>
        <p:txBody>
          <a:bodyPr wrap="square" lIns="91440" tIns="45720" rIns="91440" bIns="45720" rtlCol="0" anchor="t">
            <a:spAutoFit/>
          </a:bodyPr>
          <a:lstStyle/>
          <a:p>
            <a:r>
              <a:rPr lang="en-GB" sz="2100"/>
              <a:t>From my practice I have found that skill slips </a:t>
            </a:r>
            <a:r>
              <a:rPr lang="en-GB" sz="2100" dirty="0"/>
              <a:t>share the learning intention, success criteria and allow the learners to know what they need to include to produce good work. It also informs them what level their learning is currently at and what the next step would be in line with criteria. This agrees with Sadler's viewpoint of children understanding the necessity of high standards within their work (1989).</a:t>
            </a:r>
            <a:endParaRPr lang="en-GB" sz="2100" dirty="0">
              <a:ea typeface="Calibri"/>
              <a:cs typeface="Calibri"/>
            </a:endParaRPr>
          </a:p>
          <a:p>
            <a:endParaRPr lang="en-GB" sz="2100" dirty="0">
              <a:ea typeface="Calibri"/>
              <a:cs typeface="Calibri"/>
            </a:endParaRPr>
          </a:p>
          <a:p>
            <a:r>
              <a:rPr lang="en-GB" sz="2100" dirty="0"/>
              <a:t>RAG rating at the start and the end of the lessons allows both the children and </a:t>
            </a:r>
            <a:r>
              <a:rPr lang="en-GB" sz="2100"/>
              <a:t>teachers to see the progression of </a:t>
            </a:r>
            <a:r>
              <a:rPr lang="en-GB" sz="2100" dirty="0"/>
              <a:t>learning, and the best next steps to improve </a:t>
            </a:r>
            <a:r>
              <a:rPr lang="en-GB" sz="2100"/>
              <a:t>it further. </a:t>
            </a:r>
            <a:endParaRPr lang="en-GB" sz="2100" dirty="0">
              <a:ea typeface="Calibri"/>
              <a:cs typeface="Calibri"/>
            </a:endParaRPr>
          </a:p>
          <a:p>
            <a:r>
              <a:rPr lang="en-GB" sz="2100"/>
              <a:t>This is also an example of self-assessment.</a:t>
            </a:r>
            <a:endParaRPr lang="en-GB" sz="2100">
              <a:ea typeface="Calibri"/>
              <a:cs typeface="Calibri"/>
            </a:endParaRPr>
          </a:p>
        </p:txBody>
      </p:sp>
      <p:pic>
        <p:nvPicPr>
          <p:cNvPr id="7" name="Content Placeholder 6" descr="Image preview">
            <a:extLst>
              <a:ext uri="{FF2B5EF4-FFF2-40B4-BE49-F238E27FC236}">
                <a16:creationId xmlns:a16="http://schemas.microsoft.com/office/drawing/2014/main" id="{BED87903-BA63-EC99-A597-96FCEC6EC5A9}"/>
              </a:ext>
            </a:extLst>
          </p:cNvPr>
          <p:cNvPicPr>
            <a:picLocks noGrp="1" noChangeAspect="1"/>
          </p:cNvPicPr>
          <p:nvPr>
            <p:ph idx="1"/>
          </p:nvPr>
        </p:nvPicPr>
        <p:blipFill>
          <a:blip r:embed="rId2"/>
          <a:stretch>
            <a:fillRect/>
          </a:stretch>
        </p:blipFill>
        <p:spPr>
          <a:xfrm>
            <a:off x="5765622" y="1511190"/>
            <a:ext cx="6201045" cy="4554704"/>
          </a:xfrm>
        </p:spPr>
      </p:pic>
    </p:spTree>
    <p:extLst>
      <p:ext uri="{BB962C8B-B14F-4D97-AF65-F5344CB8AC3E}">
        <p14:creationId xmlns:p14="http://schemas.microsoft.com/office/powerpoint/2010/main" val="1719975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18E68-32E4-8751-D731-1BE29631FA92}"/>
              </a:ext>
            </a:extLst>
          </p:cNvPr>
          <p:cNvSpPr>
            <a:spLocks noGrp="1"/>
          </p:cNvSpPr>
          <p:nvPr>
            <p:ph type="title"/>
          </p:nvPr>
        </p:nvSpPr>
        <p:spPr/>
        <p:txBody>
          <a:bodyPr/>
          <a:lstStyle/>
          <a:p>
            <a:r>
              <a:rPr lang="en-GB" dirty="0">
                <a:solidFill>
                  <a:schemeClr val="accent2">
                    <a:lumMod val="75000"/>
                  </a:schemeClr>
                </a:solidFill>
              </a:rPr>
              <a:t>Mini-plenary</a:t>
            </a:r>
          </a:p>
        </p:txBody>
      </p:sp>
      <p:sp>
        <p:nvSpPr>
          <p:cNvPr id="3" name="Content Placeholder 2">
            <a:extLst>
              <a:ext uri="{FF2B5EF4-FFF2-40B4-BE49-F238E27FC236}">
                <a16:creationId xmlns:a16="http://schemas.microsoft.com/office/drawing/2014/main" id="{CA28C27E-CDA5-F3DA-DFE6-E7293C440673}"/>
              </a:ext>
            </a:extLst>
          </p:cNvPr>
          <p:cNvSpPr>
            <a:spLocks noGrp="1"/>
          </p:cNvSpPr>
          <p:nvPr>
            <p:ph idx="1"/>
          </p:nvPr>
        </p:nvSpPr>
        <p:spPr/>
        <p:txBody>
          <a:bodyPr vert="horz" lIns="91440" tIns="45720" rIns="91440" bIns="45720" rtlCol="0" anchor="t">
            <a:normAutofit fontScale="85000" lnSpcReduction="20000"/>
          </a:bodyPr>
          <a:lstStyle/>
          <a:p>
            <a:r>
              <a:rPr lang="en-GB" dirty="0"/>
              <a:t>Using a mini-plenary in the middle of the lesson helped provide </a:t>
            </a:r>
            <a:r>
              <a:rPr lang="en-GB" dirty="0">
                <a:solidFill>
                  <a:schemeClr val="accent2">
                    <a:lumMod val="76000"/>
                  </a:schemeClr>
                </a:solidFill>
              </a:rPr>
              <a:t>feedback </a:t>
            </a:r>
            <a:r>
              <a:rPr lang="en-GB" dirty="0"/>
              <a:t>to the children.</a:t>
            </a:r>
            <a:endParaRPr lang="en-GB" dirty="0">
              <a:ea typeface="Calibri"/>
              <a:cs typeface="Calibri"/>
            </a:endParaRPr>
          </a:p>
          <a:p>
            <a:r>
              <a:rPr lang="en-GB" dirty="0"/>
              <a:t>I used an example of one of the pairs of the children’s work underneath the visualiser, so other children could see examples of good aspects that they could use in their work.</a:t>
            </a:r>
          </a:p>
          <a:p>
            <a:r>
              <a:rPr lang="en-GB" dirty="0"/>
              <a:t>Using praise or giving house points to productive children also then encouraged other learners who were less motivated, to want to improve their work rate. This refocused the learners.</a:t>
            </a:r>
            <a:endParaRPr lang="en-GB" dirty="0">
              <a:ea typeface="Calibri"/>
              <a:cs typeface="Calibri"/>
            </a:endParaRPr>
          </a:p>
          <a:p>
            <a:r>
              <a:rPr lang="en-GB" dirty="0"/>
              <a:t>This is an example of live-feedback. </a:t>
            </a:r>
            <a:r>
              <a:rPr lang="en-GB" dirty="0">
                <a:solidFill>
                  <a:schemeClr val="accent2">
                    <a:lumMod val="76000"/>
                  </a:schemeClr>
                </a:solidFill>
              </a:rPr>
              <a:t>Estyn </a:t>
            </a:r>
            <a:r>
              <a:rPr lang="en-GB" dirty="0"/>
              <a:t>(2024) describe live feedback as </a:t>
            </a:r>
            <a:r>
              <a:rPr lang="en-GB" dirty="0" err="1"/>
              <a:t>instaneous</a:t>
            </a:r>
            <a:r>
              <a:rPr lang="en-GB" dirty="0"/>
              <a:t>, enabling learners to make positive steps forward with their learning.</a:t>
            </a:r>
            <a:endParaRPr lang="en-GB" dirty="0">
              <a:ea typeface="Calibri" panose="020F0502020204030204"/>
              <a:cs typeface="Calibri" panose="020F0502020204030204"/>
            </a:endParaRPr>
          </a:p>
          <a:p>
            <a:r>
              <a:rPr lang="en-GB" dirty="0"/>
              <a:t>I also used the visualiser at the start of the lesson to demonstrate how to use the necessary software. This links to the </a:t>
            </a:r>
            <a:r>
              <a:rPr lang="en-GB" dirty="0" err="1"/>
              <a:t>AfL</a:t>
            </a:r>
            <a:r>
              <a:rPr lang="en-GB" dirty="0"/>
              <a:t> element - Sharing criteria with learners, so they know how to create good work. </a:t>
            </a:r>
            <a:endParaRPr lang="en-GB" dirty="0">
              <a:ea typeface="Calibri"/>
              <a:cs typeface="Calibri"/>
            </a:endParaRPr>
          </a:p>
        </p:txBody>
      </p:sp>
    </p:spTree>
    <p:extLst>
      <p:ext uri="{BB962C8B-B14F-4D97-AF65-F5344CB8AC3E}">
        <p14:creationId xmlns:p14="http://schemas.microsoft.com/office/powerpoint/2010/main" val="3006752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A23E4-1AAE-2DAD-B88E-06A6A2EBB758}"/>
              </a:ext>
            </a:extLst>
          </p:cNvPr>
          <p:cNvSpPr>
            <a:spLocks noGrp="1"/>
          </p:cNvSpPr>
          <p:nvPr>
            <p:ph type="title"/>
          </p:nvPr>
        </p:nvSpPr>
        <p:spPr>
          <a:xfrm>
            <a:off x="462279" y="-402818"/>
            <a:ext cx="10515600" cy="3093403"/>
          </a:xfrm>
        </p:spPr>
        <p:txBody>
          <a:bodyPr/>
          <a:lstStyle/>
          <a:p>
            <a:r>
              <a:rPr lang="en-GB" dirty="0">
                <a:solidFill>
                  <a:schemeClr val="accent2">
                    <a:lumMod val="75000"/>
                  </a:schemeClr>
                </a:solidFill>
              </a:rPr>
              <a:t>Live marking and live feedback</a:t>
            </a:r>
          </a:p>
        </p:txBody>
      </p:sp>
      <p:sp>
        <p:nvSpPr>
          <p:cNvPr id="4" name="Content Placeholder 3">
            <a:extLst>
              <a:ext uri="{FF2B5EF4-FFF2-40B4-BE49-F238E27FC236}">
                <a16:creationId xmlns:a16="http://schemas.microsoft.com/office/drawing/2014/main" id="{72A1886B-1781-F98E-CE81-37A5C9002A30}"/>
              </a:ext>
            </a:extLst>
          </p:cNvPr>
          <p:cNvSpPr>
            <a:spLocks noGrp="1"/>
          </p:cNvSpPr>
          <p:nvPr>
            <p:ph idx="1"/>
          </p:nvPr>
        </p:nvSpPr>
        <p:spPr>
          <a:xfrm>
            <a:off x="468405" y="1960096"/>
            <a:ext cx="11423276" cy="3757426"/>
          </a:xfrm>
        </p:spPr>
        <p:txBody>
          <a:bodyPr vert="horz" lIns="91440" tIns="45720" rIns="91440" bIns="45720" rtlCol="0" anchor="t">
            <a:normAutofit/>
          </a:bodyPr>
          <a:lstStyle/>
          <a:p>
            <a:pPr marL="285750" indent="-285750">
              <a:lnSpc>
                <a:spcPct val="100000"/>
              </a:lnSpc>
              <a:spcBef>
                <a:spcPts val="0"/>
              </a:spcBef>
              <a:buFont typeface="Arial,Sans-Serif"/>
              <a:buChar char="•"/>
            </a:pPr>
            <a:r>
              <a:rPr lang="en-GB" sz="2400" dirty="0">
                <a:ea typeface="Calibri" panose="020F0502020204030204"/>
                <a:cs typeface="Calibri" panose="020F0502020204030204"/>
              </a:rPr>
              <a:t>This links to the </a:t>
            </a:r>
            <a:r>
              <a:rPr lang="en-GB" sz="2400" err="1">
                <a:ea typeface="Calibri" panose="020F0502020204030204"/>
                <a:cs typeface="Calibri" panose="020F0502020204030204"/>
              </a:rPr>
              <a:t>AfL</a:t>
            </a:r>
            <a:r>
              <a:rPr lang="en-GB" sz="2400" dirty="0">
                <a:ea typeface="Calibri" panose="020F0502020204030204"/>
                <a:cs typeface="Calibri" panose="020F0502020204030204"/>
              </a:rPr>
              <a:t> element – ‘Quality of feedback’</a:t>
            </a:r>
            <a:endParaRPr lang="en-US" sz="2400" dirty="0">
              <a:ea typeface="Calibri" panose="020F0502020204030204"/>
              <a:cs typeface="Calibri" panose="020F0502020204030204"/>
            </a:endParaRPr>
          </a:p>
          <a:p>
            <a:pPr marL="285750" indent="-285750">
              <a:lnSpc>
                <a:spcPct val="100000"/>
              </a:lnSpc>
              <a:spcBef>
                <a:spcPts val="0"/>
              </a:spcBef>
              <a:buFont typeface="Arial,Sans-Serif"/>
              <a:buChar char="•"/>
            </a:pPr>
            <a:endParaRPr lang="en-GB" sz="2400" dirty="0">
              <a:ea typeface="Calibri" panose="020F0502020204030204"/>
              <a:cs typeface="Calibri" panose="020F0502020204030204"/>
            </a:endParaRPr>
          </a:p>
          <a:p>
            <a:pPr marL="285750" indent="-285750">
              <a:lnSpc>
                <a:spcPct val="100000"/>
              </a:lnSpc>
              <a:spcBef>
                <a:spcPts val="0"/>
              </a:spcBef>
              <a:buFont typeface="Arial,Sans-Serif"/>
              <a:buChar char="•"/>
            </a:pPr>
            <a:r>
              <a:rPr lang="en-GB" sz="2400" dirty="0">
                <a:ea typeface="Calibri" panose="020F0502020204030204"/>
                <a:cs typeface="Calibri" panose="020F0502020204030204"/>
              </a:rPr>
              <a:t>Live marking and live feedback allows the teacher to iron out any misconceptions with the child as they are</a:t>
            </a:r>
            <a:r>
              <a:rPr lang="en-GB" sz="2400">
                <a:ea typeface="Calibri" panose="020F0502020204030204"/>
                <a:cs typeface="Calibri" panose="020F0502020204030204"/>
              </a:rPr>
              <a:t> working. This live feedback is extremely beneficial, as learners can </a:t>
            </a:r>
            <a:r>
              <a:rPr lang="en-GB" sz="2400" dirty="0">
                <a:ea typeface="Calibri" panose="020F0502020204030204"/>
                <a:cs typeface="Calibri" panose="020F0502020204030204"/>
              </a:rPr>
              <a:t>act on the feedback there and then and make the next steps in their learning. </a:t>
            </a:r>
            <a:endParaRPr lang="en-US" sz="2400">
              <a:ea typeface="Calibri" panose="020F0502020204030204"/>
              <a:cs typeface="Calibri" panose="020F0502020204030204"/>
            </a:endParaRPr>
          </a:p>
          <a:p>
            <a:pPr marL="285750" indent="-285750">
              <a:lnSpc>
                <a:spcPct val="100000"/>
              </a:lnSpc>
              <a:spcBef>
                <a:spcPts val="0"/>
              </a:spcBef>
              <a:buFont typeface="Arial,Sans-Serif"/>
              <a:buChar char="•"/>
            </a:pPr>
            <a:endParaRPr lang="en-GB" sz="2400" dirty="0">
              <a:ea typeface="Calibri" panose="020F0502020204030204"/>
              <a:cs typeface="Calibri" panose="020F0502020204030204"/>
            </a:endParaRPr>
          </a:p>
          <a:p>
            <a:pPr marL="285750" indent="-285750">
              <a:lnSpc>
                <a:spcPct val="100000"/>
              </a:lnSpc>
              <a:spcBef>
                <a:spcPts val="0"/>
              </a:spcBef>
              <a:buFont typeface="Arial,Sans-Serif"/>
              <a:buChar char="•"/>
            </a:pPr>
            <a:r>
              <a:rPr lang="en-GB" sz="2400">
                <a:ea typeface="Calibri" panose="020F0502020204030204"/>
                <a:cs typeface="Calibri" panose="020F0502020204030204"/>
              </a:rPr>
              <a:t>Live marking is also an excellent way to give live feedback and iron out any misconceptions, however my lesson wasn't suitable for live marking, as the children were producing work of a digital medium and it was constantly evolving. Live feedback was more appropraite. </a:t>
            </a:r>
            <a:endParaRPr lang="en-GB" sz="2400" dirty="0">
              <a:ea typeface="Calibri" panose="020F0502020204030204"/>
              <a:cs typeface="Calibri" panose="020F0502020204030204"/>
            </a:endParaRPr>
          </a:p>
          <a:p>
            <a:pPr marL="285750" indent="-285750">
              <a:lnSpc>
                <a:spcPct val="100000"/>
              </a:lnSpc>
              <a:spcBef>
                <a:spcPts val="0"/>
              </a:spcBef>
              <a:buFont typeface="Arial,Sans-Serif"/>
              <a:buChar char="•"/>
            </a:pPr>
            <a:endParaRPr lang="en-GB" sz="2400" dirty="0">
              <a:ea typeface="Calibri" panose="020F0502020204030204"/>
              <a:cs typeface="Calibri" panose="020F0502020204030204"/>
            </a:endParaRPr>
          </a:p>
          <a:p>
            <a:pPr marL="285750" indent="-285750">
              <a:lnSpc>
                <a:spcPct val="100000"/>
              </a:lnSpc>
              <a:spcBef>
                <a:spcPts val="0"/>
              </a:spcBef>
              <a:buFont typeface="Arial,Sans-Serif"/>
              <a:buChar char="•"/>
            </a:pPr>
            <a:endParaRPr lang="en-GB" sz="2400" dirty="0">
              <a:ea typeface="Calibri" panose="020F0502020204030204"/>
              <a:cs typeface="Calibri" panose="020F0502020204030204"/>
            </a:endParaRPr>
          </a:p>
        </p:txBody>
      </p:sp>
    </p:spTree>
    <p:extLst>
      <p:ext uri="{BB962C8B-B14F-4D97-AF65-F5344CB8AC3E}">
        <p14:creationId xmlns:p14="http://schemas.microsoft.com/office/powerpoint/2010/main" val="36699790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2DC01-338D-A467-3343-EC6009353E05}"/>
              </a:ext>
            </a:extLst>
          </p:cNvPr>
          <p:cNvSpPr>
            <a:spLocks noGrp="1"/>
          </p:cNvSpPr>
          <p:nvPr>
            <p:ph type="title"/>
          </p:nvPr>
        </p:nvSpPr>
        <p:spPr>
          <a:xfrm>
            <a:off x="6172200" y="114753"/>
            <a:ext cx="5257800" cy="1325563"/>
          </a:xfrm>
        </p:spPr>
        <p:txBody>
          <a:bodyPr/>
          <a:lstStyle/>
          <a:p>
            <a:r>
              <a:rPr lang="en-GB" dirty="0">
                <a:solidFill>
                  <a:schemeClr val="accent2">
                    <a:lumMod val="75000"/>
                  </a:schemeClr>
                </a:solidFill>
              </a:rPr>
              <a:t>Marking and peer assessment</a:t>
            </a:r>
          </a:p>
        </p:txBody>
      </p:sp>
      <p:sp>
        <p:nvSpPr>
          <p:cNvPr id="6" name="TextBox 5">
            <a:extLst>
              <a:ext uri="{FF2B5EF4-FFF2-40B4-BE49-F238E27FC236}">
                <a16:creationId xmlns:a16="http://schemas.microsoft.com/office/drawing/2014/main" id="{DD81AE26-0CCD-FAF9-6B2D-88F09DA9B84F}"/>
              </a:ext>
            </a:extLst>
          </p:cNvPr>
          <p:cNvSpPr txBox="1"/>
          <p:nvPr/>
        </p:nvSpPr>
        <p:spPr>
          <a:xfrm>
            <a:off x="5191294" y="1440316"/>
            <a:ext cx="6812040" cy="5324535"/>
          </a:xfrm>
          <a:prstGeom prst="rect">
            <a:avLst/>
          </a:prstGeom>
          <a:noFill/>
        </p:spPr>
        <p:txBody>
          <a:bodyPr wrap="square" lIns="91440" tIns="45720" rIns="91440" bIns="45720" rtlCol="0" anchor="t">
            <a:spAutoFit/>
          </a:bodyPr>
          <a:lstStyle/>
          <a:p>
            <a:r>
              <a:rPr lang="en-GB" sz="2000" dirty="0"/>
              <a:t>Using different colours to mark has been </a:t>
            </a:r>
            <a:r>
              <a:rPr lang="en-GB" sz="2000"/>
              <a:t>useful. </a:t>
            </a:r>
            <a:r>
              <a:rPr lang="en-GB" sz="2000" dirty="0"/>
              <a:t>The pink is used to write positive points about the work and the green when writing about aspects of the work that could be improved.</a:t>
            </a:r>
          </a:p>
          <a:p>
            <a:endParaRPr lang="en-GB" sz="2000" dirty="0"/>
          </a:p>
          <a:p>
            <a:r>
              <a:rPr lang="en-GB" sz="2000" dirty="0"/>
              <a:t>Using peer assessment as feedback and feedforward was successful as a plenary in my lessons.</a:t>
            </a:r>
            <a:br>
              <a:rPr lang="en-GB" sz="2000" dirty="0"/>
            </a:br>
            <a:r>
              <a:rPr lang="en-GB" sz="2000"/>
              <a:t>When the children had created their digital information resources, I put them </a:t>
            </a:r>
            <a:r>
              <a:rPr lang="en-GB" sz="2000" dirty="0"/>
              <a:t>on the board and shared them as a class (one at a time). Using lollipop sticks to select children at random, I asked one child to give a positive point about the work and another child to give one point to improve. They suggested some interesting learning points. </a:t>
            </a:r>
          </a:p>
          <a:p>
            <a:endParaRPr lang="en-GB" sz="2000" dirty="0"/>
          </a:p>
          <a:p>
            <a:r>
              <a:rPr lang="en-GB" sz="2000" dirty="0"/>
              <a:t>Not only do the learners benefit from evaluating each other's work, but over time, they also become more independent through learning how to self-assess.</a:t>
            </a:r>
          </a:p>
          <a:p>
            <a:endParaRPr lang="en-GB" sz="2000" dirty="0"/>
          </a:p>
        </p:txBody>
      </p:sp>
      <p:pic>
        <p:nvPicPr>
          <p:cNvPr id="7" name="Content Placeholder 6" descr="Image preview">
            <a:extLst>
              <a:ext uri="{FF2B5EF4-FFF2-40B4-BE49-F238E27FC236}">
                <a16:creationId xmlns:a16="http://schemas.microsoft.com/office/drawing/2014/main" id="{CF62874A-3D77-4DC6-B8F3-DA408E0EBA47}"/>
              </a:ext>
            </a:extLst>
          </p:cNvPr>
          <p:cNvPicPr>
            <a:picLocks noGrp="1" noChangeAspect="1"/>
          </p:cNvPicPr>
          <p:nvPr>
            <p:ph idx="1"/>
          </p:nvPr>
        </p:nvPicPr>
        <p:blipFill>
          <a:blip r:embed="rId2"/>
          <a:stretch>
            <a:fillRect/>
          </a:stretch>
        </p:blipFill>
        <p:spPr>
          <a:xfrm>
            <a:off x="4307" y="66302"/>
            <a:ext cx="5011621" cy="6726985"/>
          </a:xfrm>
        </p:spPr>
      </p:pic>
    </p:spTree>
    <p:extLst>
      <p:ext uri="{BB962C8B-B14F-4D97-AF65-F5344CB8AC3E}">
        <p14:creationId xmlns:p14="http://schemas.microsoft.com/office/powerpoint/2010/main" val="2001457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D9A1-7BD8-E3C7-B010-EE72DEE9670B}"/>
              </a:ext>
            </a:extLst>
          </p:cNvPr>
          <p:cNvSpPr>
            <a:spLocks noGrp="1"/>
          </p:cNvSpPr>
          <p:nvPr>
            <p:ph type="title"/>
          </p:nvPr>
        </p:nvSpPr>
        <p:spPr>
          <a:xfrm>
            <a:off x="359232" y="-146503"/>
            <a:ext cx="10515600" cy="1325563"/>
          </a:xfrm>
        </p:spPr>
        <p:txBody>
          <a:bodyPr/>
          <a:lstStyle/>
          <a:p>
            <a:r>
              <a:rPr lang="en-GB" dirty="0">
                <a:solidFill>
                  <a:schemeClr val="accent2">
                    <a:lumMod val="75000"/>
                  </a:schemeClr>
                </a:solidFill>
              </a:rPr>
              <a:t>Exit cards</a:t>
            </a:r>
          </a:p>
        </p:txBody>
      </p:sp>
      <p:pic>
        <p:nvPicPr>
          <p:cNvPr id="5" name="Content Placeholder 4">
            <a:extLst>
              <a:ext uri="{FF2B5EF4-FFF2-40B4-BE49-F238E27FC236}">
                <a16:creationId xmlns:a16="http://schemas.microsoft.com/office/drawing/2014/main" id="{8534E963-C411-0B56-1946-BEB7969035B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5453" b="15566"/>
          <a:stretch/>
        </p:blipFill>
        <p:spPr>
          <a:xfrm rot="10800000">
            <a:off x="4691743" y="114823"/>
            <a:ext cx="7141025" cy="6567888"/>
          </a:xfrm>
        </p:spPr>
      </p:pic>
      <p:sp>
        <p:nvSpPr>
          <p:cNvPr id="6" name="TextBox 5">
            <a:extLst>
              <a:ext uri="{FF2B5EF4-FFF2-40B4-BE49-F238E27FC236}">
                <a16:creationId xmlns:a16="http://schemas.microsoft.com/office/drawing/2014/main" id="{A77F5E06-F2D7-C0D1-A819-30E6F87D8CFE}"/>
              </a:ext>
            </a:extLst>
          </p:cNvPr>
          <p:cNvSpPr txBox="1"/>
          <p:nvPr/>
        </p:nvSpPr>
        <p:spPr>
          <a:xfrm>
            <a:off x="283028" y="1055914"/>
            <a:ext cx="4060372" cy="5324535"/>
          </a:xfrm>
          <a:prstGeom prst="rect">
            <a:avLst/>
          </a:prstGeom>
          <a:noFill/>
        </p:spPr>
        <p:txBody>
          <a:bodyPr wrap="square" lIns="91440" tIns="45720" rIns="91440" bIns="45720" rtlCol="0" anchor="t">
            <a:spAutoFit/>
          </a:bodyPr>
          <a:lstStyle/>
          <a:p>
            <a:r>
              <a:rPr lang="en-GB" sz="2000"/>
              <a:t>I found these to be an extremely powerful AfL tool, because it allowed me </a:t>
            </a:r>
            <a:r>
              <a:rPr lang="en-GB" sz="2000" dirty="0"/>
              <a:t>to analyse after the lesson who understood and fulfilled the success criteria and learning intentions.</a:t>
            </a:r>
          </a:p>
          <a:p>
            <a:endParaRPr lang="en-GB" sz="2000" dirty="0"/>
          </a:p>
          <a:p>
            <a:r>
              <a:rPr lang="en-GB" sz="2000" dirty="0"/>
              <a:t>I allowed for differentiation, as the children could just circle the corresponding emoji, or they could circle the emoji and write the most interesting thing that they had learnt from the lesson.</a:t>
            </a:r>
          </a:p>
          <a:p>
            <a:endParaRPr lang="en-GB" sz="2000" dirty="0"/>
          </a:p>
          <a:p>
            <a:r>
              <a:rPr lang="en-GB" sz="2000" dirty="0"/>
              <a:t>As you can imagine, it was </a:t>
            </a:r>
            <a:r>
              <a:rPr lang="en-GB" sz="2000"/>
              <a:t>quite</a:t>
            </a:r>
            <a:r>
              <a:rPr lang="en-GB" sz="2000" dirty="0"/>
              <a:t> fun reading through what was the most interesting part of the lesson to them!</a:t>
            </a:r>
          </a:p>
        </p:txBody>
      </p:sp>
    </p:spTree>
    <p:extLst>
      <p:ext uri="{BB962C8B-B14F-4D97-AF65-F5344CB8AC3E}">
        <p14:creationId xmlns:p14="http://schemas.microsoft.com/office/powerpoint/2010/main" val="36604613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EA9D1-FCD8-7D40-08E5-BDF3B02157EE}"/>
              </a:ext>
            </a:extLst>
          </p:cNvPr>
          <p:cNvSpPr>
            <a:spLocks noGrp="1"/>
          </p:cNvSpPr>
          <p:nvPr>
            <p:ph type="title"/>
          </p:nvPr>
        </p:nvSpPr>
        <p:spPr/>
        <p:txBody>
          <a:bodyPr>
            <a:normAutofit/>
          </a:bodyPr>
          <a:lstStyle/>
          <a:p>
            <a:r>
              <a:rPr lang="en-GB" dirty="0">
                <a:solidFill>
                  <a:schemeClr val="accent2">
                    <a:lumMod val="75000"/>
                  </a:schemeClr>
                </a:solidFill>
              </a:rPr>
              <a:t>In conclusion</a:t>
            </a:r>
          </a:p>
        </p:txBody>
      </p:sp>
      <p:sp>
        <p:nvSpPr>
          <p:cNvPr id="3" name="Content Placeholder 2">
            <a:extLst>
              <a:ext uri="{FF2B5EF4-FFF2-40B4-BE49-F238E27FC236}">
                <a16:creationId xmlns:a16="http://schemas.microsoft.com/office/drawing/2014/main" id="{A6F3C807-20A3-1397-5578-768A094993B5}"/>
              </a:ext>
            </a:extLst>
          </p:cNvPr>
          <p:cNvSpPr>
            <a:spLocks noGrp="1"/>
          </p:cNvSpPr>
          <p:nvPr>
            <p:ph idx="1"/>
          </p:nvPr>
        </p:nvSpPr>
        <p:spPr>
          <a:xfrm>
            <a:off x="838200" y="1690688"/>
            <a:ext cx="10515600" cy="4351338"/>
          </a:xfrm>
        </p:spPr>
        <p:txBody>
          <a:bodyPr vert="horz" lIns="91440" tIns="45720" rIns="91440" bIns="45720" rtlCol="0" anchor="t">
            <a:normAutofit/>
          </a:bodyPr>
          <a:lstStyle/>
          <a:p>
            <a:pPr marL="0" indent="0">
              <a:buNone/>
            </a:pPr>
            <a:r>
              <a:rPr lang="en-GB"/>
              <a:t>I found that all four elements of AfL are important to progress learners to their full </a:t>
            </a:r>
            <a:r>
              <a:rPr lang="en-GB" dirty="0"/>
              <a:t>potential:</a:t>
            </a:r>
          </a:p>
          <a:p>
            <a:pPr marL="0" indent="0">
              <a:buNone/>
            </a:pPr>
            <a:endParaRPr lang="en-GB" dirty="0"/>
          </a:p>
          <a:p>
            <a:r>
              <a:rPr lang="en-GB" dirty="0"/>
              <a:t>Sharing criteria with learners</a:t>
            </a:r>
          </a:p>
          <a:p>
            <a:r>
              <a:rPr lang="en-GB" dirty="0"/>
              <a:t>Quality of questions/quality of talk</a:t>
            </a:r>
          </a:p>
          <a:p>
            <a:r>
              <a:rPr lang="en-GB" dirty="0"/>
              <a:t>Use and quality of feedback</a:t>
            </a:r>
          </a:p>
          <a:p>
            <a:r>
              <a:rPr lang="en-GB" dirty="0"/>
              <a:t>Peer and self-assessment</a:t>
            </a:r>
          </a:p>
        </p:txBody>
      </p:sp>
    </p:spTree>
    <p:extLst>
      <p:ext uri="{BB962C8B-B14F-4D97-AF65-F5344CB8AC3E}">
        <p14:creationId xmlns:p14="http://schemas.microsoft.com/office/powerpoint/2010/main" val="2634885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921C4A10-8EE9-976E-0FD2-C0636AD00F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8566A6-0A63-30F4-DA56-AD6DAD289BEE}"/>
              </a:ext>
            </a:extLst>
          </p:cNvPr>
          <p:cNvSpPr>
            <a:spLocks noGrp="1"/>
          </p:cNvSpPr>
          <p:nvPr>
            <p:ph type="title"/>
          </p:nvPr>
        </p:nvSpPr>
        <p:spPr/>
        <p:txBody>
          <a:bodyPr>
            <a:normAutofit/>
          </a:bodyPr>
          <a:lstStyle/>
          <a:p>
            <a:r>
              <a:rPr lang="en-GB" dirty="0">
                <a:solidFill>
                  <a:schemeClr val="accent2">
                    <a:lumMod val="75000"/>
                  </a:schemeClr>
                </a:solidFill>
              </a:rPr>
              <a:t>What I found…</a:t>
            </a:r>
          </a:p>
        </p:txBody>
      </p:sp>
      <p:sp>
        <p:nvSpPr>
          <p:cNvPr id="3" name="Content Placeholder 2">
            <a:extLst>
              <a:ext uri="{FF2B5EF4-FFF2-40B4-BE49-F238E27FC236}">
                <a16:creationId xmlns:a16="http://schemas.microsoft.com/office/drawing/2014/main" id="{ABF03992-AC61-AD8E-E245-2031E3AD6539}"/>
              </a:ext>
            </a:extLst>
          </p:cNvPr>
          <p:cNvSpPr>
            <a:spLocks noGrp="1"/>
          </p:cNvSpPr>
          <p:nvPr>
            <p:ph idx="1"/>
          </p:nvPr>
        </p:nvSpPr>
        <p:spPr>
          <a:xfrm>
            <a:off x="836888" y="1715713"/>
            <a:ext cx="10515600" cy="4351338"/>
          </a:xfrm>
        </p:spPr>
        <p:txBody>
          <a:bodyPr vert="horz" lIns="91440" tIns="45720" rIns="91440" bIns="45720" rtlCol="0" anchor="t">
            <a:normAutofit lnSpcReduction="10000"/>
          </a:bodyPr>
          <a:lstStyle/>
          <a:p>
            <a:pPr marL="0" indent="0">
              <a:buNone/>
            </a:pPr>
            <a:r>
              <a:rPr lang="en-GB"/>
              <a:t>From my experience in the classroom, I have found that all the AfL strategies that I used within my lesson plan improved </a:t>
            </a:r>
            <a:r>
              <a:rPr lang="en-GB">
                <a:solidFill>
                  <a:schemeClr val="accent2">
                    <a:lumMod val="76000"/>
                  </a:schemeClr>
                </a:solidFill>
              </a:rPr>
              <a:t>engagement </a:t>
            </a:r>
            <a:r>
              <a:rPr lang="en-GB"/>
              <a:t>and </a:t>
            </a:r>
            <a:r>
              <a:rPr lang="en-GB">
                <a:solidFill>
                  <a:schemeClr val="accent2">
                    <a:lumMod val="76000"/>
                  </a:schemeClr>
                </a:solidFill>
              </a:rPr>
              <a:t>progression;</a:t>
            </a:r>
            <a:r>
              <a:rPr lang="en-GB" dirty="0"/>
              <a:t> </a:t>
            </a:r>
            <a:r>
              <a:rPr lang="en-GB"/>
              <a:t>however,</a:t>
            </a:r>
            <a:r>
              <a:rPr lang="en-GB" dirty="0"/>
              <a:t> I will continue to remain reflective in my practice and continue to develop and evolve my strategies, whilst being flexible </a:t>
            </a:r>
            <a:r>
              <a:rPr lang="en-GB"/>
              <a:t>and innovative to reflect the group of children that I am teaching. </a:t>
            </a:r>
            <a:endParaRPr lang="en-GB">
              <a:ea typeface="Calibri"/>
              <a:cs typeface="Calibri"/>
            </a:endParaRPr>
          </a:p>
          <a:p>
            <a:pPr marL="0" indent="0">
              <a:buNone/>
            </a:pPr>
            <a:br>
              <a:rPr lang="en-GB" dirty="0"/>
            </a:br>
            <a:r>
              <a:rPr lang="en-GB" dirty="0"/>
              <a:t>From observations in my lessons, I have found that </a:t>
            </a:r>
            <a:r>
              <a:rPr lang="en-GB" dirty="0">
                <a:solidFill>
                  <a:schemeClr val="accent2">
                    <a:lumMod val="76000"/>
                  </a:schemeClr>
                </a:solidFill>
              </a:rPr>
              <a:t>mini-plenaries</a:t>
            </a:r>
            <a:r>
              <a:rPr lang="en-GB" dirty="0"/>
              <a:t> were exceptionally useful to either refocus learners or realign their work to that of the success criteria. Mini-plenaries were also beneficial, in terms of behaviour; by celebrating the success of good work and </a:t>
            </a:r>
            <a:r>
              <a:rPr lang="en-GB"/>
              <a:t>sharing it with the class, this created a positive example for children </a:t>
            </a:r>
            <a:r>
              <a:rPr lang="en-GB" dirty="0"/>
              <a:t>easily distracted or unmotivated.</a:t>
            </a:r>
            <a:endParaRPr lang="en-GB" dirty="0">
              <a:ea typeface="Calibri"/>
              <a:cs typeface="Calibri"/>
            </a:endParaRPr>
          </a:p>
        </p:txBody>
      </p:sp>
    </p:spTree>
    <p:extLst>
      <p:ext uri="{BB962C8B-B14F-4D97-AF65-F5344CB8AC3E}">
        <p14:creationId xmlns:p14="http://schemas.microsoft.com/office/powerpoint/2010/main" val="21036482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9063F47F-24D6-4E71-8A18-E20C23ACAF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3ED9FC-02EF-B80A-66D6-8F769DC86E66}"/>
              </a:ext>
            </a:extLst>
          </p:cNvPr>
          <p:cNvSpPr>
            <a:spLocks noGrp="1"/>
          </p:cNvSpPr>
          <p:nvPr>
            <p:ph type="title"/>
          </p:nvPr>
        </p:nvSpPr>
        <p:spPr/>
        <p:txBody>
          <a:bodyPr>
            <a:normAutofit/>
          </a:bodyPr>
          <a:lstStyle/>
          <a:p>
            <a:r>
              <a:rPr lang="en-GB">
                <a:solidFill>
                  <a:schemeClr val="accent2">
                    <a:lumMod val="75000"/>
                  </a:schemeClr>
                </a:solidFill>
              </a:rPr>
              <a:t>What I will take further</a:t>
            </a:r>
          </a:p>
        </p:txBody>
      </p:sp>
      <p:sp>
        <p:nvSpPr>
          <p:cNvPr id="3" name="Content Placeholder 2">
            <a:extLst>
              <a:ext uri="{FF2B5EF4-FFF2-40B4-BE49-F238E27FC236}">
                <a16:creationId xmlns:a16="http://schemas.microsoft.com/office/drawing/2014/main" id="{4428B8D1-7362-E779-FCB2-0937AA14C1B9}"/>
              </a:ext>
            </a:extLst>
          </p:cNvPr>
          <p:cNvSpPr>
            <a:spLocks noGrp="1"/>
          </p:cNvSpPr>
          <p:nvPr>
            <p:ph idx="1"/>
          </p:nvPr>
        </p:nvSpPr>
        <p:spPr>
          <a:xfrm>
            <a:off x="1105829" y="1517904"/>
            <a:ext cx="10515600" cy="4974971"/>
          </a:xfrm>
        </p:spPr>
        <p:txBody>
          <a:bodyPr vert="horz" lIns="91440" tIns="45720" rIns="91440" bIns="45720" rtlCol="0" anchor="t">
            <a:normAutofit fontScale="92500" lnSpcReduction="10000"/>
          </a:bodyPr>
          <a:lstStyle/>
          <a:p>
            <a:pPr marL="0" indent="0">
              <a:buNone/>
            </a:pPr>
            <a:r>
              <a:rPr lang="en-GB" dirty="0"/>
              <a:t>Two </a:t>
            </a:r>
            <a:r>
              <a:rPr lang="en-GB" err="1"/>
              <a:t>AfL</a:t>
            </a:r>
            <a:r>
              <a:rPr lang="en-GB" dirty="0"/>
              <a:t> strategies that I have employed that I would like to develop further in my future practice would be: </a:t>
            </a:r>
          </a:p>
          <a:p>
            <a:pPr marL="0" indent="0">
              <a:buNone/>
            </a:pPr>
            <a:endParaRPr lang="en-GB" dirty="0"/>
          </a:p>
          <a:p>
            <a:r>
              <a:rPr lang="en-GB" dirty="0">
                <a:solidFill>
                  <a:schemeClr val="accent2">
                    <a:lumMod val="76000"/>
                  </a:schemeClr>
                </a:solidFill>
              </a:rPr>
              <a:t>Exit cards</a:t>
            </a:r>
            <a:r>
              <a:rPr lang="en-GB" dirty="0"/>
              <a:t>. To develop this, I will experiment with different questions on the cards to enhance the feedback that I am collecting from the children. So </a:t>
            </a:r>
            <a:r>
              <a:rPr lang="en-GB"/>
              <a:t>instead of asking them the most interesting thing that they have learnt, I will see </a:t>
            </a:r>
            <a:r>
              <a:rPr lang="en-GB" dirty="0"/>
              <a:t>if they can recall a key fact from lesson; considering inclusive practice and differentiation.</a:t>
            </a:r>
          </a:p>
          <a:p>
            <a:endParaRPr lang="en-GB" dirty="0"/>
          </a:p>
          <a:p>
            <a:r>
              <a:rPr lang="en-GB" dirty="0">
                <a:solidFill>
                  <a:schemeClr val="accent2">
                    <a:lumMod val="76000"/>
                  </a:schemeClr>
                </a:solidFill>
              </a:rPr>
              <a:t>Lollipop sticks</a:t>
            </a:r>
            <a:r>
              <a:rPr lang="en-GB"/>
              <a:t>. Instead of using lollipop sticks to select children at </a:t>
            </a:r>
            <a:r>
              <a:rPr lang="en-GB" dirty="0"/>
              <a:t>random, I will experiment with an electronic random generator to compare which works better. However, it must be considered that sometimes lollipop sticks would be more practical as they are to hand. </a:t>
            </a:r>
          </a:p>
        </p:txBody>
      </p:sp>
    </p:spTree>
    <p:extLst>
      <p:ext uri="{BB962C8B-B14F-4D97-AF65-F5344CB8AC3E}">
        <p14:creationId xmlns:p14="http://schemas.microsoft.com/office/powerpoint/2010/main" val="34822299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9063F47F-24D6-4E71-8A18-E20C23ACAF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3ED9FC-02EF-B80A-66D6-8F769DC86E66}"/>
              </a:ext>
            </a:extLst>
          </p:cNvPr>
          <p:cNvSpPr>
            <a:spLocks noGrp="1"/>
          </p:cNvSpPr>
          <p:nvPr>
            <p:ph type="title"/>
          </p:nvPr>
        </p:nvSpPr>
        <p:spPr/>
        <p:txBody>
          <a:bodyPr>
            <a:normAutofit/>
          </a:bodyPr>
          <a:lstStyle/>
          <a:p>
            <a:r>
              <a:rPr lang="en-GB">
                <a:solidFill>
                  <a:schemeClr val="accent2">
                    <a:lumMod val="75000"/>
                  </a:schemeClr>
                </a:solidFill>
                <a:ea typeface="Calibri Light"/>
                <a:cs typeface="Calibri Light"/>
              </a:rPr>
              <a:t>Overall</a:t>
            </a:r>
            <a:endParaRPr lang="en-GB" dirty="0">
              <a:solidFill>
                <a:schemeClr val="accent2">
                  <a:lumMod val="75000"/>
                </a:schemeClr>
              </a:solidFill>
              <a:ea typeface="Calibri Light"/>
              <a:cs typeface="Calibri Light"/>
            </a:endParaRPr>
          </a:p>
        </p:txBody>
      </p:sp>
      <p:sp>
        <p:nvSpPr>
          <p:cNvPr id="3" name="Content Placeholder 2">
            <a:extLst>
              <a:ext uri="{FF2B5EF4-FFF2-40B4-BE49-F238E27FC236}">
                <a16:creationId xmlns:a16="http://schemas.microsoft.com/office/drawing/2014/main" id="{4428B8D1-7362-E779-FCB2-0937AA14C1B9}"/>
              </a:ext>
            </a:extLst>
          </p:cNvPr>
          <p:cNvSpPr>
            <a:spLocks noGrp="1"/>
          </p:cNvSpPr>
          <p:nvPr>
            <p:ph idx="1"/>
          </p:nvPr>
        </p:nvSpPr>
        <p:spPr>
          <a:xfrm>
            <a:off x="1105829" y="1517904"/>
            <a:ext cx="10515600" cy="4974971"/>
          </a:xfrm>
        </p:spPr>
        <p:txBody>
          <a:bodyPr vert="horz" lIns="91440" tIns="45720" rIns="91440" bIns="45720" rtlCol="0" anchor="t">
            <a:normAutofit/>
          </a:bodyPr>
          <a:lstStyle/>
          <a:p>
            <a:pPr marL="0" indent="0">
              <a:buNone/>
            </a:pPr>
            <a:r>
              <a:rPr lang="en-GB" dirty="0">
                <a:ea typeface="Calibri"/>
                <a:cs typeface="Calibri"/>
              </a:rPr>
              <a:t>I have found that using AfL strategies is </a:t>
            </a:r>
            <a:r>
              <a:rPr lang="en-GB" dirty="0">
                <a:solidFill>
                  <a:schemeClr val="accent2">
                    <a:lumMod val="76000"/>
                  </a:schemeClr>
                </a:solidFill>
                <a:ea typeface="Calibri"/>
                <a:cs typeface="Calibri"/>
              </a:rPr>
              <a:t>positive, </a:t>
            </a:r>
            <a:r>
              <a:rPr lang="en-GB" dirty="0">
                <a:ea typeface="Calibri"/>
                <a:cs typeface="Calibri"/>
              </a:rPr>
              <a:t>in terms of</a:t>
            </a:r>
            <a:r>
              <a:rPr lang="en-GB" dirty="0">
                <a:solidFill>
                  <a:srgbClr val="000000"/>
                </a:solidFill>
                <a:ea typeface="Calibri"/>
                <a:cs typeface="Calibri"/>
              </a:rPr>
              <a:t> </a:t>
            </a:r>
            <a:r>
              <a:rPr lang="en-GB" dirty="0">
                <a:ea typeface="Calibri"/>
                <a:cs typeface="Calibri"/>
              </a:rPr>
              <a:t>improving devlopment and </a:t>
            </a:r>
            <a:r>
              <a:rPr lang="en-GB" dirty="0">
                <a:solidFill>
                  <a:schemeClr val="accent2">
                    <a:lumMod val="76000"/>
                  </a:schemeClr>
                </a:solidFill>
                <a:ea typeface="Calibri"/>
                <a:cs typeface="Calibri"/>
              </a:rPr>
              <a:t>progression </a:t>
            </a:r>
            <a:r>
              <a:rPr lang="en-GB">
                <a:ea typeface="Calibri"/>
                <a:cs typeface="Calibri"/>
              </a:rPr>
              <a:t>within Digital Competency. This aligns </a:t>
            </a:r>
            <a:r>
              <a:rPr lang="en-GB" dirty="0">
                <a:ea typeface="Calibri"/>
                <a:cs typeface="Calibri"/>
              </a:rPr>
              <a:t>with </a:t>
            </a:r>
            <a:r>
              <a:rPr lang="en-GB" dirty="0">
                <a:solidFill>
                  <a:schemeClr val="accent2">
                    <a:lumMod val="76000"/>
                  </a:schemeClr>
                </a:solidFill>
                <a:ea typeface="Calibri"/>
                <a:cs typeface="Calibri"/>
              </a:rPr>
              <a:t>Estyn </a:t>
            </a:r>
            <a:r>
              <a:rPr lang="en-GB" dirty="0">
                <a:ea typeface="Calibri"/>
                <a:cs typeface="Calibri"/>
              </a:rPr>
              <a:t>(2024) who suggest that formative assessment informs our learners next steps along their learning continuum; and is a collaboration with pupils allowing them to take an </a:t>
            </a:r>
            <a:r>
              <a:rPr lang="en-GB" dirty="0">
                <a:solidFill>
                  <a:schemeClr val="accent2">
                    <a:lumMod val="76000"/>
                  </a:schemeClr>
                </a:solidFill>
                <a:ea typeface="Calibri"/>
                <a:cs typeface="Calibri"/>
              </a:rPr>
              <a:t>active </a:t>
            </a:r>
            <a:r>
              <a:rPr lang="en-GB" dirty="0">
                <a:ea typeface="Calibri"/>
                <a:cs typeface="Calibri"/>
              </a:rPr>
              <a:t>role.</a:t>
            </a:r>
            <a:br>
              <a:rPr lang="en-GB" dirty="0">
                <a:ea typeface="Calibri"/>
                <a:cs typeface="Calibri"/>
              </a:rPr>
            </a:br>
            <a:endParaRPr lang="en-GB" sz="1400">
              <a:solidFill>
                <a:srgbClr val="0E4163"/>
              </a:solidFill>
              <a:ea typeface="Calibri"/>
              <a:cs typeface="Calibri"/>
            </a:endParaRPr>
          </a:p>
        </p:txBody>
      </p:sp>
    </p:spTree>
    <p:extLst>
      <p:ext uri="{BB962C8B-B14F-4D97-AF65-F5344CB8AC3E}">
        <p14:creationId xmlns:p14="http://schemas.microsoft.com/office/powerpoint/2010/main" val="11901849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F5E72C-AE53-4E51-FCE6-F5CC6363DF57}"/>
              </a:ext>
            </a:extLst>
          </p:cNvPr>
          <p:cNvSpPr/>
          <p:nvPr/>
        </p:nvSpPr>
        <p:spPr>
          <a:xfrm>
            <a:off x="2851784" y="2833520"/>
            <a:ext cx="6220806" cy="1754326"/>
          </a:xfrm>
          <a:prstGeom prst="rect">
            <a:avLst/>
          </a:prstGeom>
          <a:noFill/>
        </p:spPr>
        <p:txBody>
          <a:bodyPr wrap="none" lIns="91440" tIns="45720" rIns="91440" bIns="45720">
            <a:spAutoFit/>
          </a:bodyPr>
          <a:lstStyle/>
          <a:p>
            <a:pPr algn="ctr"/>
            <a:r>
              <a:rPr lang="en-GB" sz="5400" b="1" cap="none" spc="0" dirty="0" err="1">
                <a:ln w="22225">
                  <a:solidFill>
                    <a:schemeClr val="accent2"/>
                  </a:solidFill>
                  <a:prstDash val="solid"/>
                </a:ln>
                <a:solidFill>
                  <a:schemeClr val="accent2">
                    <a:lumMod val="40000"/>
                    <a:lumOff val="60000"/>
                  </a:schemeClr>
                </a:solidFill>
                <a:effectLst/>
              </a:rPr>
              <a:t>Diolch</a:t>
            </a:r>
            <a:endParaRPr lang="en-GB" sz="5400" b="1" cap="none" spc="0" dirty="0">
              <a:ln w="22225">
                <a:solidFill>
                  <a:schemeClr val="accent2"/>
                </a:solidFill>
                <a:prstDash val="solid"/>
              </a:ln>
              <a:solidFill>
                <a:schemeClr val="accent2">
                  <a:lumMod val="40000"/>
                  <a:lumOff val="60000"/>
                </a:schemeClr>
              </a:solidFill>
              <a:effectLst/>
            </a:endParaRPr>
          </a:p>
          <a:p>
            <a:pPr algn="ctr"/>
            <a:r>
              <a:rPr lang="en-GB" sz="5400" b="1" dirty="0" err="1">
                <a:ln w="22225">
                  <a:solidFill>
                    <a:schemeClr val="accent2"/>
                  </a:solidFill>
                  <a:prstDash val="solid"/>
                </a:ln>
                <a:solidFill>
                  <a:schemeClr val="accent2">
                    <a:lumMod val="40000"/>
                    <a:lumOff val="60000"/>
                  </a:schemeClr>
                </a:solidFill>
              </a:rPr>
              <a:t>U</a:t>
            </a:r>
            <a:r>
              <a:rPr lang="en-GB" sz="5400" b="1" cap="none" spc="0" dirty="0" err="1">
                <a:ln w="22225">
                  <a:solidFill>
                    <a:schemeClr val="accent2"/>
                  </a:solidFill>
                  <a:prstDash val="solid"/>
                </a:ln>
                <a:solidFill>
                  <a:schemeClr val="accent2">
                    <a:lumMod val="40000"/>
                    <a:lumOff val="60000"/>
                  </a:schemeClr>
                </a:solidFill>
                <a:effectLst/>
              </a:rPr>
              <a:t>nrhyw</a:t>
            </a:r>
            <a:r>
              <a:rPr lang="en-GB" sz="5400" b="1" cap="none" spc="0" dirty="0">
                <a:ln w="22225">
                  <a:solidFill>
                    <a:schemeClr val="accent2"/>
                  </a:solidFill>
                  <a:prstDash val="solid"/>
                </a:ln>
                <a:solidFill>
                  <a:schemeClr val="accent2">
                    <a:lumMod val="40000"/>
                    <a:lumOff val="60000"/>
                  </a:schemeClr>
                </a:solidFill>
                <a:effectLst/>
              </a:rPr>
              <a:t> </a:t>
            </a:r>
            <a:r>
              <a:rPr lang="en-GB" sz="5400" b="1" cap="none" spc="0" dirty="0" err="1">
                <a:ln w="22225">
                  <a:solidFill>
                    <a:schemeClr val="accent2"/>
                  </a:solidFill>
                  <a:prstDash val="solid"/>
                </a:ln>
                <a:solidFill>
                  <a:schemeClr val="accent2">
                    <a:lumMod val="40000"/>
                    <a:lumOff val="60000"/>
                  </a:schemeClr>
                </a:solidFill>
                <a:effectLst/>
              </a:rPr>
              <a:t>gwestiynau</a:t>
            </a:r>
            <a:r>
              <a:rPr lang="en-GB" sz="5400" b="1" dirty="0">
                <a:ln w="22225">
                  <a:solidFill>
                    <a:schemeClr val="accent2"/>
                  </a:solidFill>
                  <a:prstDash val="solid"/>
                </a:ln>
                <a:solidFill>
                  <a:schemeClr val="accent2">
                    <a:lumMod val="40000"/>
                    <a:lumOff val="60000"/>
                  </a:schemeClr>
                </a:solidFill>
              </a:rPr>
              <a:t>?</a:t>
            </a:r>
            <a:endParaRPr lang="en-GB"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1241588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2297-27B2-EEBB-2F21-A08119585E58}"/>
              </a:ext>
            </a:extLst>
          </p:cNvPr>
          <p:cNvSpPr>
            <a:spLocks noGrp="1"/>
          </p:cNvSpPr>
          <p:nvPr>
            <p:ph type="title"/>
          </p:nvPr>
        </p:nvSpPr>
        <p:spPr>
          <a:xfrm>
            <a:off x="838200" y="151230"/>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3D31B4F4-18E8-F3CE-BEB2-DAAD2C82E478}"/>
              </a:ext>
            </a:extLst>
          </p:cNvPr>
          <p:cNvSpPr>
            <a:spLocks noGrp="1"/>
          </p:cNvSpPr>
          <p:nvPr>
            <p:ph idx="1"/>
          </p:nvPr>
        </p:nvSpPr>
        <p:spPr>
          <a:xfrm>
            <a:off x="9358" y="1250783"/>
            <a:ext cx="11959389" cy="4351338"/>
          </a:xfrm>
        </p:spPr>
        <p:txBody>
          <a:bodyPr vert="horz" lIns="91440" tIns="45720" rIns="91440" bIns="45720" rtlCol="0" anchor="t">
            <a:noAutofit/>
          </a:bodyPr>
          <a:lstStyle/>
          <a:p>
            <a:r>
              <a:rPr lang="en-GB" sz="1100">
                <a:ea typeface="Calibri"/>
                <a:cs typeface="Calibri"/>
              </a:rPr>
              <a:t>Black, P., &amp; Wiliam, D. (2009). Developing the theory of formative assessment. Educational Assessment, Evaluation and Accountability, 21(1), 5-31. Available at: </a:t>
            </a:r>
            <a:r>
              <a:rPr lang="en-GB" sz="1100" dirty="0">
                <a:ea typeface="Calibri"/>
                <a:cs typeface="Calibri"/>
                <a:hlinkClick r:id="rId2"/>
              </a:rPr>
              <a:t>https://doi.org/10.1007/s11092-008-9068-5</a:t>
            </a:r>
            <a:r>
              <a:rPr lang="en-GB" sz="1100">
                <a:ea typeface="Calibri"/>
                <a:cs typeface="Calibri"/>
              </a:rPr>
              <a:t> (Accessed 2 January 2025).</a:t>
            </a:r>
            <a:endParaRPr lang="en-GB" sz="1100" dirty="0">
              <a:ea typeface="Calibri"/>
              <a:cs typeface="Calibri"/>
            </a:endParaRPr>
          </a:p>
          <a:p>
            <a:r>
              <a:rPr lang="en-GB" sz="1100">
                <a:ea typeface="Calibri"/>
                <a:cs typeface="Calibri"/>
              </a:rPr>
              <a:t>Camau i’r Dyfodol (2023). </a:t>
            </a:r>
            <a:r>
              <a:rPr lang="en-GB" sz="1100" i="1">
                <a:ea typeface="Calibri"/>
                <a:cs typeface="Calibri"/>
              </a:rPr>
              <a:t>Curriculum for Wales: Evolving understandings of progression in learning </a:t>
            </a:r>
            <a:r>
              <a:rPr lang="en-GB" sz="1100">
                <a:ea typeface="Calibri"/>
                <a:cs typeface="Calibri"/>
              </a:rPr>
              <a:t>. Welsh Government. (Accessed 06 January 2025).</a:t>
            </a:r>
            <a:endParaRPr lang="en-GB" sz="1100" dirty="0">
              <a:ea typeface="Calibri"/>
              <a:cs typeface="Calibri"/>
            </a:endParaRPr>
          </a:p>
          <a:p>
            <a:r>
              <a:rPr lang="en-GB" sz="1100">
                <a:ea typeface="Calibri"/>
                <a:cs typeface="Calibri"/>
              </a:rPr>
              <a:t>Cambridge Assessment International Education (2011). </a:t>
            </a:r>
            <a:r>
              <a:rPr lang="en-GB" sz="1100" i="1">
                <a:ea typeface="Calibri"/>
                <a:cs typeface="Calibri"/>
              </a:rPr>
              <a:t>Getting Started with Assessment for Learning</a:t>
            </a:r>
            <a:r>
              <a:rPr lang="en-GB" sz="1100">
                <a:ea typeface="Calibri"/>
                <a:cs typeface="Calibri"/>
              </a:rPr>
              <a:t>. (online) Cambridge-community.org.uk. Available at: </a:t>
            </a:r>
            <a:r>
              <a:rPr lang="en-GB" sz="1100" dirty="0">
                <a:ea typeface="Calibri"/>
                <a:cs typeface="Calibri"/>
                <a:hlinkClick r:id="rId3">
                  <a:extLst>
                    <a:ext uri="{A12FA001-AC4F-418D-AE19-62706E023703}">
                      <ahyp:hlinkClr xmlns:ahyp="http://schemas.microsoft.com/office/drawing/2018/hyperlinkcolor" val="tx"/>
                    </a:ext>
                  </a:extLst>
                </a:hlinkClick>
              </a:rPr>
              <a:t>https://cambridge-community.org.uk/professional-development/gswAfL/index.html</a:t>
            </a:r>
            <a:r>
              <a:rPr lang="en-GB" sz="1100">
                <a:ea typeface="Calibri"/>
                <a:cs typeface="Calibri"/>
              </a:rPr>
              <a:t>. (Accessed 28 December 2024)</a:t>
            </a:r>
            <a:endParaRPr lang="en-GB" sz="1100" dirty="0">
              <a:ea typeface="Calibri"/>
              <a:cs typeface="Calibri"/>
            </a:endParaRPr>
          </a:p>
          <a:p>
            <a:r>
              <a:rPr lang="en-GB" sz="1100">
                <a:ea typeface="Calibri"/>
                <a:cs typeface="Calibri"/>
              </a:rPr>
              <a:t>Culatta, R. (2018). </a:t>
            </a:r>
            <a:r>
              <a:rPr lang="en-GB" sz="1100" i="1">
                <a:ea typeface="Calibri"/>
                <a:cs typeface="Calibri"/>
              </a:rPr>
              <a:t>Attribution theory (B. Weiner)</a:t>
            </a:r>
            <a:r>
              <a:rPr lang="en-GB" sz="1100">
                <a:ea typeface="Calibri"/>
                <a:cs typeface="Calibri"/>
              </a:rPr>
              <a:t>. (online) InstructionalDesign.org. Available at: </a:t>
            </a:r>
            <a:r>
              <a:rPr lang="en-GB" sz="1100" dirty="0">
                <a:ea typeface="Calibri"/>
                <a:cs typeface="Calibri"/>
                <a:hlinkClick r:id="rId4">
                  <a:extLst>
                    <a:ext uri="{A12FA001-AC4F-418D-AE19-62706E023703}">
                      <ahyp:hlinkClr xmlns:ahyp="http://schemas.microsoft.com/office/drawing/2018/hyperlinkcolor" val="tx"/>
                    </a:ext>
                  </a:extLst>
                </a:hlinkClick>
              </a:rPr>
              <a:t>https://www.instructionaldesign.org/theories/attribution-theory/</a:t>
            </a:r>
            <a:r>
              <a:rPr lang="en-GB" sz="1100" dirty="0">
                <a:ea typeface="Calibri"/>
                <a:cs typeface="Calibri"/>
              </a:rPr>
              <a:t>. </a:t>
            </a:r>
            <a:r>
              <a:rPr lang="en-GB" sz="1100">
                <a:ea typeface="Calibri"/>
                <a:cs typeface="Calibri"/>
              </a:rPr>
              <a:t>(Accessed 04 January 2025).</a:t>
            </a:r>
            <a:endParaRPr lang="en-GB" sz="1100" dirty="0">
              <a:ea typeface="Calibri"/>
              <a:cs typeface="Calibri"/>
            </a:endParaRPr>
          </a:p>
          <a:p>
            <a:r>
              <a:rPr lang="en-GB" sz="1100">
                <a:ea typeface="Calibri"/>
                <a:cs typeface="Calibri"/>
              </a:rPr>
              <a:t>Didau, D. (2014). </a:t>
            </a:r>
            <a:r>
              <a:rPr lang="en-GB" sz="1100" i="1">
                <a:ea typeface="Calibri"/>
                <a:cs typeface="Calibri"/>
              </a:rPr>
              <a:t>Why AfL might be wrong, and what to do about it</a:t>
            </a:r>
            <a:r>
              <a:rPr lang="en-GB" sz="1100">
                <a:ea typeface="Calibri"/>
                <a:cs typeface="Calibri"/>
              </a:rPr>
              <a:t>. (online) David Didau. Available at: </a:t>
            </a:r>
            <a:r>
              <a:rPr lang="en-GB" sz="1100" dirty="0">
                <a:ea typeface="Calibri"/>
                <a:cs typeface="Calibri"/>
                <a:hlinkClick r:id="rId5">
                  <a:extLst>
                    <a:ext uri="{A12FA001-AC4F-418D-AE19-62706E023703}">
                      <ahyp:hlinkClr xmlns:ahyp="http://schemas.microsoft.com/office/drawing/2018/hyperlinkcolor" val="tx"/>
                    </a:ext>
                  </a:extLst>
                </a:hlinkClick>
              </a:rPr>
              <a:t>https://learningspy.co.uk/myths/AfL-might-wrong/</a:t>
            </a:r>
            <a:r>
              <a:rPr lang="en-GB" sz="1100">
                <a:ea typeface="Calibri"/>
                <a:cs typeface="Calibri"/>
              </a:rPr>
              <a:t>. (Accessed 2 January 2025).</a:t>
            </a:r>
            <a:endParaRPr lang="en-GB" sz="1100" b="0" i="0" dirty="0">
              <a:effectLst/>
              <a:ea typeface="Calibri"/>
              <a:cs typeface="Calibri"/>
            </a:endParaRPr>
          </a:p>
          <a:p>
            <a:r>
              <a:rPr lang="en-GB" sz="1100">
                <a:latin typeface="Calibri"/>
                <a:ea typeface="Calibri"/>
                <a:cs typeface="Calibri"/>
              </a:rPr>
              <a:t>Estyn (2022). </a:t>
            </a:r>
            <a:r>
              <a:rPr lang="en-GB" sz="1100" i="1">
                <a:latin typeface="Calibri"/>
                <a:ea typeface="Calibri"/>
                <a:cs typeface="Calibri"/>
              </a:rPr>
              <a:t>Effective approaches to assessment that improve teaching and learning</a:t>
            </a:r>
            <a:r>
              <a:rPr lang="en-GB" sz="1100">
                <a:latin typeface="Calibri"/>
                <a:ea typeface="Calibri"/>
                <a:cs typeface="Calibri"/>
              </a:rPr>
              <a:t>. (online) Available at: </a:t>
            </a:r>
            <a:r>
              <a:rPr lang="en-GB" sz="1100" dirty="0">
                <a:latin typeface="Calibri"/>
                <a:ea typeface="Calibri"/>
                <a:cs typeface="Calibri"/>
                <a:hlinkClick r:id="rId6"/>
              </a:rPr>
              <a:t>https://www.estyn.gov.wales/system/files/2022-10/Effective%20approaches%20to%20assessment%20that%20improve%20teaching%20and%20learning.pdf</a:t>
            </a:r>
            <a:r>
              <a:rPr lang="en-GB" sz="1100">
                <a:latin typeface="Calibri"/>
                <a:ea typeface="Calibri"/>
                <a:cs typeface="Calibri"/>
              </a:rPr>
              <a:t> (Accessed 15 January 2025).</a:t>
            </a:r>
            <a:endParaRPr lang="en-GB" sz="1100" dirty="0">
              <a:latin typeface="Calibri"/>
              <a:ea typeface="Calibri"/>
              <a:cs typeface="Calibri"/>
            </a:endParaRPr>
          </a:p>
          <a:p>
            <a:r>
              <a:rPr lang="en-GB" sz="1100">
                <a:latin typeface="Calibri"/>
                <a:ea typeface="Calibri"/>
                <a:cs typeface="Calibri"/>
              </a:rPr>
              <a:t>Estyn. (2024). </a:t>
            </a:r>
            <a:r>
              <a:rPr lang="en-GB" sz="1100" i="1">
                <a:latin typeface="Calibri"/>
                <a:ea typeface="Calibri"/>
                <a:cs typeface="Calibri"/>
              </a:rPr>
              <a:t>Embedding assessment processes into school life so that the feedback ensures that pupils make strong progress in their learning. - Estyn</a:t>
            </a:r>
            <a:r>
              <a:rPr lang="en-GB" sz="1100">
                <a:latin typeface="Calibri"/>
                <a:ea typeface="Calibri"/>
                <a:cs typeface="Calibri"/>
              </a:rPr>
              <a:t>. (online) Available at: </a:t>
            </a:r>
            <a:r>
              <a:rPr lang="en-GB" sz="1100" dirty="0">
                <a:latin typeface="Calibri"/>
                <a:ea typeface="Calibri"/>
                <a:cs typeface="Calibri"/>
              </a:rPr>
              <a:t>https://estyn.gov.wales/improvement-resources/embedding-assessment-processes-into-school-life-so-that-the-feedback-ensures-that-pupils-make-strong-progress-in-their-</a:t>
            </a:r>
            <a:r>
              <a:rPr lang="en-GB" sz="1100">
                <a:latin typeface="Calibri"/>
                <a:ea typeface="Calibri"/>
                <a:cs typeface="Calibri"/>
              </a:rPr>
              <a:t>learning/ (Accessed 14 Jan. 2025).</a:t>
            </a:r>
            <a:endParaRPr lang="en-GB" sz="1100" dirty="0">
              <a:latin typeface="Calibri"/>
              <a:ea typeface="Calibri"/>
              <a:cs typeface="Calibri"/>
            </a:endParaRPr>
          </a:p>
          <a:p>
            <a:r>
              <a:rPr lang="en-GB" sz="1100">
                <a:latin typeface="Calibri"/>
                <a:ea typeface="Calibri"/>
                <a:cs typeface="Calibri"/>
              </a:rPr>
              <a:t>National STEM Learning Centre (n.d.). </a:t>
            </a:r>
            <a:r>
              <a:rPr lang="en-GB" sz="1100" i="1">
                <a:latin typeface="Calibri"/>
                <a:ea typeface="Calibri"/>
                <a:cs typeface="Calibri"/>
              </a:rPr>
              <a:t>Vygotsky’s concept of the ‘Zone of Proximal Development’</a:t>
            </a:r>
            <a:r>
              <a:rPr lang="en-GB" sz="1100">
                <a:latin typeface="Calibri"/>
                <a:ea typeface="Calibri"/>
                <a:cs typeface="Calibri"/>
              </a:rPr>
              <a:t>. (online) FutureLearn. Available at: </a:t>
            </a:r>
            <a:r>
              <a:rPr lang="en-GB" sz="1100" dirty="0">
                <a:latin typeface="Calibri"/>
                <a:ea typeface="Calibri"/>
                <a:cs typeface="Calibri"/>
                <a:hlinkClick r:id="rId7">
                  <a:extLst>
                    <a:ext uri="{A12FA001-AC4F-418D-AE19-62706E023703}">
                      <ahyp:hlinkClr xmlns:ahyp="http://schemas.microsoft.com/office/drawing/2018/hyperlinkcolor" val="tx"/>
                    </a:ext>
                  </a:extLst>
                </a:hlinkClick>
              </a:rPr>
              <a:t>https://www.futurelearn.com/info/courses/differentiating-for-learning-stem/0/steps/15505</a:t>
            </a:r>
            <a:r>
              <a:rPr lang="en-GB" sz="1100">
                <a:latin typeface="Calibri"/>
                <a:ea typeface="Calibri"/>
                <a:cs typeface="Calibri"/>
              </a:rPr>
              <a:t>. (Accessed 03 January 2025).</a:t>
            </a:r>
            <a:endParaRPr lang="en-GB" sz="1100" dirty="0">
              <a:latin typeface="Calibri"/>
              <a:ea typeface="Calibri"/>
              <a:cs typeface="Calibri"/>
            </a:endParaRPr>
          </a:p>
          <a:p>
            <a:r>
              <a:rPr lang="en-GB" sz="1100">
                <a:latin typeface="Calibri"/>
                <a:ea typeface="Open Sans"/>
                <a:cs typeface="Open Sans"/>
              </a:rPr>
              <a:t>Paul A. Kirschner , John Sweller &amp; Richard E. Clark (2006) Why Minimal Guidance During Instruction Does Not Work: An Analysis of the Failure of Constructivist, Discovery, Problem-Based, Experiential, and Inquiry-Based Teaching, Educational Psychologist, 41:2, 75-86, DOI: </a:t>
            </a:r>
            <a:r>
              <a:rPr lang="en-GB" sz="1100" u="sng" dirty="0">
                <a:latin typeface="Calibri"/>
                <a:ea typeface="Open Sans"/>
                <a:cs typeface="Open Sans"/>
                <a:hlinkClick r:id="rId8">
                  <a:extLst>
                    <a:ext uri="{A12FA001-AC4F-418D-AE19-62706E023703}">
                      <ahyp:hlinkClr xmlns:ahyp="http://schemas.microsoft.com/office/drawing/2018/hyperlinkcolor" val="tx"/>
                    </a:ext>
                  </a:extLst>
                </a:hlinkClick>
              </a:rPr>
              <a:t>10.1207/s15326985ep4102_1</a:t>
            </a:r>
            <a:r>
              <a:rPr lang="en-GB" sz="1100">
                <a:latin typeface="Calibri"/>
                <a:ea typeface="Open Sans"/>
                <a:cs typeface="Open Sans"/>
              </a:rPr>
              <a:t> (Accessed 12 January 2025).</a:t>
            </a:r>
          </a:p>
          <a:p>
            <a:r>
              <a:rPr lang="en-GB" sz="1100">
                <a:latin typeface="Calibri"/>
                <a:ea typeface="Calibri"/>
                <a:cs typeface="Calibri"/>
              </a:rPr>
              <a:t>Sadler, D.R. (1989). Formative assessment and the design of instructional systems. </a:t>
            </a:r>
            <a:r>
              <a:rPr lang="en-GB" sz="1100" i="1">
                <a:latin typeface="Calibri"/>
                <a:ea typeface="Calibri"/>
                <a:cs typeface="Calibri"/>
              </a:rPr>
              <a:t>Instructional Science</a:t>
            </a:r>
            <a:r>
              <a:rPr lang="en-GB" sz="1100">
                <a:latin typeface="Calibri"/>
                <a:ea typeface="Calibri"/>
                <a:cs typeface="Calibri"/>
              </a:rPr>
              <a:t>, (online) 18(2), pp.119–144. Available at: </a:t>
            </a:r>
            <a:r>
              <a:rPr lang="en-GB" sz="1100" dirty="0">
                <a:latin typeface="Calibri"/>
                <a:ea typeface="Calibri"/>
                <a:cs typeface="Calibri"/>
                <a:hlinkClick r:id="rId9">
                  <a:extLst>
                    <a:ext uri="{A12FA001-AC4F-418D-AE19-62706E023703}">
                      <ahyp:hlinkClr xmlns:ahyp="http://schemas.microsoft.com/office/drawing/2018/hyperlinkcolor" val="tx"/>
                    </a:ext>
                  </a:extLst>
                </a:hlinkClick>
              </a:rPr>
              <a:t>https://michiganassessmentconsortium.org/wp-content/uploads/Formative-Assessment-and-Design-of-Instructional-Systems.pdf</a:t>
            </a:r>
            <a:r>
              <a:rPr lang="en-GB" sz="1100">
                <a:latin typeface="Calibri"/>
                <a:ea typeface="Calibri"/>
                <a:cs typeface="Calibri"/>
              </a:rPr>
              <a:t>. (Accessed 02 January 2025)</a:t>
            </a:r>
            <a:endParaRPr lang="en-GB" sz="1100" dirty="0">
              <a:latin typeface="Calibri"/>
              <a:ea typeface="Calibri"/>
              <a:cs typeface="Calibri"/>
            </a:endParaRPr>
          </a:p>
          <a:p>
            <a:r>
              <a:rPr lang="en-GB" sz="1100">
                <a:latin typeface="Calibri"/>
                <a:ea typeface="Calibri"/>
                <a:cs typeface="Calibri"/>
              </a:rPr>
              <a:t>VISIBLE LEARNING. (2025). </a:t>
            </a:r>
            <a:r>
              <a:rPr lang="en-GB" sz="1100" i="1">
                <a:latin typeface="Calibri"/>
                <a:ea typeface="Calibri"/>
                <a:cs typeface="Calibri"/>
              </a:rPr>
              <a:t>Visible Learing</a:t>
            </a:r>
            <a:r>
              <a:rPr lang="en-GB" sz="1100">
                <a:latin typeface="Calibri"/>
                <a:ea typeface="Calibri"/>
                <a:cs typeface="Calibri"/>
              </a:rPr>
              <a:t>. Available at: </a:t>
            </a:r>
            <a:r>
              <a:rPr lang="en-GB" sz="1100" dirty="0">
                <a:latin typeface="Calibri"/>
                <a:ea typeface="Calibri"/>
                <a:cs typeface="Calibri"/>
                <a:hlinkClick r:id="rId10">
                  <a:extLst>
                    <a:ext uri="{A12FA001-AC4F-418D-AE19-62706E023703}">
                      <ahyp:hlinkClr xmlns:ahyp="http://schemas.microsoft.com/office/drawing/2018/hyperlinkcolor" val="tx"/>
                    </a:ext>
                  </a:extLst>
                </a:hlinkClick>
              </a:rPr>
              <a:t>https://visible-learning.org/about-visible-learning/</a:t>
            </a:r>
            <a:r>
              <a:rPr lang="en-GB" sz="1100">
                <a:latin typeface="Calibri"/>
                <a:ea typeface="Calibri"/>
                <a:cs typeface="Calibri"/>
              </a:rPr>
              <a:t>. (Accessed 01 January 2025).</a:t>
            </a:r>
            <a:endParaRPr lang="en-GB" sz="1100" dirty="0">
              <a:latin typeface="Calibri"/>
              <a:ea typeface="Calibri"/>
              <a:cs typeface="Calibri"/>
            </a:endParaRPr>
          </a:p>
          <a:p>
            <a:r>
              <a:rPr lang="en-GB" sz="1100">
                <a:latin typeface="Calibri"/>
                <a:ea typeface="Calibri"/>
                <a:cs typeface="Calibri"/>
              </a:rPr>
              <a:t>Welsh Government (2023). </a:t>
            </a:r>
            <a:r>
              <a:rPr lang="en-GB" sz="1100" i="1">
                <a:latin typeface="Calibri"/>
                <a:ea typeface="Calibri"/>
                <a:cs typeface="Calibri"/>
              </a:rPr>
              <a:t>Enabling learning - Hwb</a:t>
            </a:r>
            <a:r>
              <a:rPr lang="en-GB" sz="1100">
                <a:latin typeface="Calibri"/>
                <a:ea typeface="Calibri"/>
                <a:cs typeface="Calibri"/>
              </a:rPr>
              <a:t>. (online) hwb.gov.wales. Available at: </a:t>
            </a:r>
            <a:r>
              <a:rPr lang="en-GB" sz="1100" dirty="0">
                <a:latin typeface="Calibri"/>
                <a:ea typeface="Calibri"/>
                <a:cs typeface="Calibri"/>
                <a:hlinkClick r:id="rId11"/>
              </a:rPr>
              <a:t>https://hwb.gov.wales/curriculum-for-wales/designing-your-curriculum/enabling-learning</a:t>
            </a:r>
            <a:r>
              <a:rPr lang="en-GB" sz="1100">
                <a:latin typeface="Calibri"/>
                <a:ea typeface="Calibri"/>
                <a:cs typeface="Calibri"/>
              </a:rPr>
              <a:t> (Accessed 2 January. 2025).</a:t>
            </a:r>
            <a:endParaRPr lang="en-GB" sz="1100" dirty="0">
              <a:latin typeface="Calibri"/>
              <a:ea typeface="Calibri"/>
              <a:cs typeface="Calibri"/>
            </a:endParaRPr>
          </a:p>
          <a:p>
            <a:r>
              <a:rPr lang="en-GB" sz="1100">
                <a:latin typeface="Calibri"/>
                <a:ea typeface="Calibri"/>
                <a:cs typeface="Calibri"/>
              </a:rPr>
              <a:t>Welsh Government (2023). </a:t>
            </a:r>
            <a:r>
              <a:rPr lang="en-GB" sz="1100" i="1">
                <a:latin typeface="Calibri"/>
                <a:ea typeface="Calibri"/>
                <a:cs typeface="Calibri"/>
              </a:rPr>
              <a:t>Enabling learning - Hwb</a:t>
            </a:r>
            <a:r>
              <a:rPr lang="en-GB" sz="1100">
                <a:latin typeface="Calibri"/>
                <a:ea typeface="Calibri"/>
                <a:cs typeface="Calibri"/>
              </a:rPr>
              <a:t>. (online) hwb.gov.wales. Available at: </a:t>
            </a:r>
            <a:r>
              <a:rPr lang="en-GB" sz="1100" dirty="0">
                <a:latin typeface="Calibri"/>
                <a:ea typeface="Calibri"/>
                <a:cs typeface="Calibri"/>
                <a:hlinkClick r:id="rId11"/>
              </a:rPr>
              <a:t>https://hwb.gov.wales/curriculum-for-wales/designing-your-curriculum/enabling-learning</a:t>
            </a:r>
            <a:r>
              <a:rPr lang="en-GB" sz="1100" dirty="0">
                <a:latin typeface="Calibri"/>
                <a:ea typeface="Calibri"/>
                <a:cs typeface="Calibri"/>
              </a:rPr>
              <a:t> </a:t>
            </a:r>
            <a:r>
              <a:rPr lang="en-GB" sz="1100">
                <a:latin typeface="Calibri"/>
                <a:ea typeface="Calibri"/>
                <a:cs typeface="Calibri"/>
              </a:rPr>
              <a:t>(Accessed 3 Jan 2025).</a:t>
            </a:r>
          </a:p>
        </p:txBody>
      </p:sp>
    </p:spTree>
    <p:extLst>
      <p:ext uri="{BB962C8B-B14F-4D97-AF65-F5344CB8AC3E}">
        <p14:creationId xmlns:p14="http://schemas.microsoft.com/office/powerpoint/2010/main" val="33578673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B7201DAC-11A7-4CC8-C84E-D6F816240F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05889D-0B50-088A-D030-7F04D15D0E1A}"/>
              </a:ext>
            </a:extLst>
          </p:cNvPr>
          <p:cNvSpPr>
            <a:spLocks noGrp="1"/>
          </p:cNvSpPr>
          <p:nvPr>
            <p:ph type="title"/>
          </p:nvPr>
        </p:nvSpPr>
        <p:spPr/>
        <p:txBody>
          <a:bodyPr/>
          <a:lstStyle/>
          <a:p>
            <a:endParaRPr lang="en-GB" dirty="0"/>
          </a:p>
        </p:txBody>
      </p:sp>
      <p:sp>
        <p:nvSpPr>
          <p:cNvPr id="17" name="Content Placeholder 16">
            <a:extLst>
              <a:ext uri="{FF2B5EF4-FFF2-40B4-BE49-F238E27FC236}">
                <a16:creationId xmlns:a16="http://schemas.microsoft.com/office/drawing/2014/main" id="{A47C6EDC-7E5E-EA44-9474-DDD202531588}"/>
              </a:ext>
            </a:extLst>
          </p:cNvPr>
          <p:cNvSpPr>
            <a:spLocks noGrp="1"/>
          </p:cNvSpPr>
          <p:nvPr>
            <p:ph idx="1"/>
          </p:nvPr>
        </p:nvSpPr>
        <p:spPr/>
        <p:txBody>
          <a:bodyPr/>
          <a:lstStyle/>
          <a:p>
            <a:endParaRPr lang="en-GB"/>
          </a:p>
        </p:txBody>
      </p:sp>
      <p:pic>
        <p:nvPicPr>
          <p:cNvPr id="19" name="Picture 18">
            <a:extLst>
              <a:ext uri="{FF2B5EF4-FFF2-40B4-BE49-F238E27FC236}">
                <a16:creationId xmlns:a16="http://schemas.microsoft.com/office/drawing/2014/main" id="{A499FAA3-BE43-5E6F-357A-7E4E03547D25}"/>
              </a:ext>
            </a:extLst>
          </p:cNvPr>
          <p:cNvPicPr>
            <a:picLocks noChangeAspect="1"/>
          </p:cNvPicPr>
          <p:nvPr/>
        </p:nvPicPr>
        <p:blipFill>
          <a:blip r:embed="rId2"/>
          <a:stretch>
            <a:fillRect/>
          </a:stretch>
        </p:blipFill>
        <p:spPr>
          <a:xfrm>
            <a:off x="3500814" y="566928"/>
            <a:ext cx="4870456" cy="6071616"/>
          </a:xfrm>
          <a:prstGeom prst="rect">
            <a:avLst/>
          </a:prstGeom>
        </p:spPr>
      </p:pic>
    </p:spTree>
    <p:extLst>
      <p:ext uri="{BB962C8B-B14F-4D97-AF65-F5344CB8AC3E}">
        <p14:creationId xmlns:p14="http://schemas.microsoft.com/office/powerpoint/2010/main" val="19726933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3252</TotalTime>
  <Words>3386</Words>
  <Application>Microsoft Office PowerPoint</Application>
  <PresentationFormat>Widescreen</PresentationFormat>
  <Paragraphs>157</Paragraphs>
  <Slides>37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Arial,Sans-Serif</vt:lpstr>
      <vt:lpstr>Calibri</vt:lpstr>
      <vt:lpstr>Calibri Light</vt:lpstr>
      <vt:lpstr>Office Theme</vt:lpstr>
      <vt:lpstr>How Assessment for Learning (AfL) can be utilised in a learning episode to aid progression across a  chosen area of learning and experience </vt:lpstr>
      <vt:lpstr>Why Assessment for learning?</vt:lpstr>
      <vt:lpstr>How assessment for learning is utilised</vt:lpstr>
      <vt:lpstr>Who am I teaching?</vt:lpstr>
      <vt:lpstr>What is the lesson?</vt:lpstr>
      <vt:lpstr>Progression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Literature review</vt:lpstr>
      <vt:lpstr>Literature review</vt:lpstr>
      <vt:lpstr>PowerPoint Presentation</vt:lpstr>
      <vt:lpstr>PowerPoint Presentation</vt:lpstr>
      <vt:lpstr>PowerPoint Presentation</vt:lpstr>
      <vt:lpstr>PowerPoint Presentation</vt:lpstr>
      <vt:lpstr>PowerPoint Presentation</vt:lpstr>
      <vt:lpstr>PowerPoint Presentation</vt:lpstr>
      <vt:lpstr>My classroom strategies</vt:lpstr>
      <vt:lpstr>Quality of questions/quality of talk</vt:lpstr>
      <vt:lpstr>Lollipop sticks</vt:lpstr>
      <vt:lpstr>Sharing success criteria and RAG rating</vt:lpstr>
      <vt:lpstr>Mini-plenary</vt:lpstr>
      <vt:lpstr>Live marking and live feedback</vt:lpstr>
      <vt:lpstr>Marking and peer assessment</vt:lpstr>
      <vt:lpstr>Exit cards</vt:lpstr>
      <vt:lpstr>In conclusion</vt:lpstr>
      <vt:lpstr>What I found…</vt:lpstr>
      <vt:lpstr>What I will take further</vt:lpstr>
      <vt:lpstr>Overall</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Hazel Smith</dc:creator>
  <cp:lastModifiedBy>Hazel Smith</cp:lastModifiedBy>
  <cp:revision>997</cp:revision>
  <dcterms:created xsi:type="dcterms:W3CDTF">2024-12-04T00:12:53Z</dcterms:created>
  <dcterms:modified xsi:type="dcterms:W3CDTF">2025-01-15T20:17:23Z</dcterms:modified>
</cp:coreProperties>
</file>