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notesSlides/notesSlide4.xml" ContentType="application/vnd.openxmlformats-officedocument.presentationml.notesSlide+xml"/>
  <Override PartName="/ppt/tags/tag6.xml" ContentType="application/vnd.openxmlformats-officedocument.presentationml.tags+xml"/>
  <Override PartName="/ppt/notesSlides/notesSlide5.xml" ContentType="application/vnd.openxmlformats-officedocument.presentationml.notesSlide+xml"/>
  <Override PartName="/ppt/tags/tag7.xml" ContentType="application/vnd.openxmlformats-officedocument.presentationml.tags+xml"/>
  <Override PartName="/ppt/notesSlides/notesSlide6.xml" ContentType="application/vnd.openxmlformats-officedocument.presentationml.notesSlide+xml"/>
  <Override PartName="/ppt/tags/tag8.xml" ContentType="application/vnd.openxmlformats-officedocument.presentationml.tags+xml"/>
  <Override PartName="/ppt/notesSlides/notesSlide7.xml" ContentType="application/vnd.openxmlformats-officedocument.presentationml.notesSlide+xml"/>
  <Override PartName="/ppt/tags/tag9.xml" ContentType="application/vnd.openxmlformats-officedocument.presentationml.tags+xml"/>
  <Override PartName="/ppt/notesSlides/notesSlide8.xml" ContentType="application/vnd.openxmlformats-officedocument.presentationml.notesSlide+xml"/>
  <Override PartName="/ppt/tags/tag10.xml" ContentType="application/vnd.openxmlformats-officedocument.presentationml.tags+xml"/>
  <Override PartName="/ppt/notesSlides/notesSlide9.xml" ContentType="application/vnd.openxmlformats-officedocument.presentationml.notesSlide+xml"/>
  <Override PartName="/ppt/tags/tag11.xml" ContentType="application/vnd.openxmlformats-officedocument.presentationml.tags+xml"/>
  <Override PartName="/ppt/notesSlides/notesSlide10.xml" ContentType="application/vnd.openxmlformats-officedocument.presentationml.notesSlide+xml"/>
  <Override PartName="/ppt/tags/tag12.xml" ContentType="application/vnd.openxmlformats-officedocument.presentationml.tags+xml"/>
  <Override PartName="/ppt/notesSlides/notesSlide11.xml" ContentType="application/vnd.openxmlformats-officedocument.presentationml.notesSlide+xml"/>
  <Override PartName="/ppt/tags/tag13.xml" ContentType="application/vnd.openxmlformats-officedocument.presentationml.tags+xml"/>
  <Override PartName="/ppt/notesSlides/notesSlide12.xml" ContentType="application/vnd.openxmlformats-officedocument.presentationml.notesSlide+xml"/>
  <Override PartName="/ppt/tags/tag14.xml" ContentType="application/vnd.openxmlformats-officedocument.presentationml.tags+xml"/>
  <Override PartName="/ppt/notesSlides/notesSlide13.xml" ContentType="application/vnd.openxmlformats-officedocument.presentationml.notesSlide+xml"/>
  <Override PartName="/ppt/tags/tag15.xml" ContentType="application/vnd.openxmlformats-officedocument.presentationml.tags+xml"/>
  <Override PartName="/ppt/notesSlides/notesSlide14.xml" ContentType="application/vnd.openxmlformats-officedocument.presentationml.notesSlide+xml"/>
  <Override PartName="/ppt/tags/tag16.xml" ContentType="application/vnd.openxmlformats-officedocument.presentationml.tags+xml"/>
  <Override PartName="/ppt/notesSlides/notesSlide15.xml" ContentType="application/vnd.openxmlformats-officedocument.presentationml.notesSlide+xml"/>
  <Override PartName="/ppt/tags/tag17.xml" ContentType="application/vnd.openxmlformats-officedocument.presentationml.tags+xml"/>
  <Override PartName="/ppt/notesSlides/notesSlide16.xml" ContentType="application/vnd.openxmlformats-officedocument.presentationml.notesSlide+xml"/>
  <Override PartName="/ppt/tags/tag18.xml" ContentType="application/vnd.openxmlformats-officedocument.presentationml.tags+xml"/>
  <Override PartName="/ppt/notesSlides/notesSlide17.xml" ContentType="application/vnd.openxmlformats-officedocument.presentationml.notesSlide+xml"/>
  <Override PartName="/ppt/tags/tag19.xml" ContentType="application/vnd.openxmlformats-officedocument.presentationml.tags+xml"/>
  <Override PartName="/ppt/notesSlides/notesSlide18.xml" ContentType="application/vnd.openxmlformats-officedocument.presentationml.notesSlide+xml"/>
  <Override PartName="/ppt/tags/tag20.xml" ContentType="application/vnd.openxmlformats-officedocument.presentationml.tags+xml"/>
  <Override PartName="/ppt/notesSlides/notesSlide19.xml" ContentType="application/vnd.openxmlformats-officedocument.presentationml.notesSlide+xml"/>
  <Override PartName="/ppt/tags/tag21.xml" ContentType="application/vnd.openxmlformats-officedocument.presentationml.tags+xml"/>
  <Override PartName="/ppt/notesSlides/notesSlide20.xml" ContentType="application/vnd.openxmlformats-officedocument.presentationml.notesSlide+xml"/>
  <Override PartName="/ppt/tags/tag22.xml" ContentType="application/vnd.openxmlformats-officedocument.presentationml.tags+xml"/>
  <Override PartName="/ppt/notesSlides/notesSlide21.xml" ContentType="application/vnd.openxmlformats-officedocument.presentationml.notesSlide+xml"/>
  <Override PartName="/ppt/tags/tag23.xml" ContentType="application/vnd.openxmlformats-officedocument.presentationml.tags+xml"/>
  <Override PartName="/ppt/notesSlides/notesSlide22.xml" ContentType="application/vnd.openxmlformats-officedocument.presentationml.notesSlide+xml"/>
  <Override PartName="/ppt/tags/tag24.xml" ContentType="application/vnd.openxmlformats-officedocument.presentationml.tags+xml"/>
  <Override PartName="/ppt/notesSlides/notesSlide23.xml" ContentType="application/vnd.openxmlformats-officedocument.presentationml.notesSlide+xml"/>
  <Override PartName="/ppt/tags/tag25.xml" ContentType="application/vnd.openxmlformats-officedocument.presentationml.tags+xml"/>
  <Override PartName="/ppt/notesSlides/notesSlide24.xml" ContentType="application/vnd.openxmlformats-officedocument.presentationml.notesSlide+xml"/>
  <Override PartName="/ppt/tags/tag26.xml" ContentType="application/vnd.openxmlformats-officedocument.presentationml.tags+xml"/>
  <Override PartName="/ppt/notesSlides/notesSlide25.xml" ContentType="application/vnd.openxmlformats-officedocument.presentationml.notesSlide+xml"/>
  <Override PartName="/ppt/tags/tag27.xml" ContentType="application/vnd.openxmlformats-officedocument.presentationml.tags+xml"/>
  <Override PartName="/ppt/notesSlides/notesSlide26.xml" ContentType="application/vnd.openxmlformats-officedocument.presentationml.notesSlide+xml"/>
  <Override PartName="/ppt/tags/tag28.xml" ContentType="application/vnd.openxmlformats-officedocument.presentationml.tags+xml"/>
  <Override PartName="/ppt/notesSlides/notesSlide27.xml" ContentType="application/vnd.openxmlformats-officedocument.presentationml.notesSlide+xml"/>
  <Override PartName="/ppt/tags/tag29.xml" ContentType="application/vnd.openxmlformats-officedocument.presentationml.tags+xml"/>
  <Override PartName="/ppt/notesSlides/notesSlide28.xml" ContentType="application/vnd.openxmlformats-officedocument.presentationml.notesSlide+xml"/>
  <Override PartName="/ppt/tags/tag30.xml" ContentType="application/vnd.openxmlformats-officedocument.presentationml.tags+xml"/>
  <Override PartName="/ppt/notesSlides/notesSlide29.xml" ContentType="application/vnd.openxmlformats-officedocument.presentationml.notesSlide+xml"/>
  <Override PartName="/ppt/tags/tag31.xml" ContentType="application/vnd.openxmlformats-officedocument.presentationml.tags+xml"/>
  <Override PartName="/ppt/notesSlides/notesSlide30.xml" ContentType="application/vnd.openxmlformats-officedocument.presentationml.notesSlide+xml"/>
  <Override PartName="/ppt/tags/tag32.xml" ContentType="application/vnd.openxmlformats-officedocument.presentationml.tags+xml"/>
  <Override PartName="/ppt/notesSlides/notesSlide31.xml" ContentType="application/vnd.openxmlformats-officedocument.presentationml.notesSlide+xml"/>
  <Override PartName="/ppt/tags/tag33.xml" ContentType="application/vnd.openxmlformats-officedocument.presentationml.tags+xml"/>
  <Override PartName="/ppt/notesSlides/notesSlide32.xml" ContentType="application/vnd.openxmlformats-officedocument.presentationml.notesSlide+xml"/>
  <Override PartName="/ppt/tags/tag34.xml" ContentType="application/vnd.openxmlformats-officedocument.presentationml.tags+xml"/>
  <Override PartName="/ppt/notesSlides/notesSlide33.xml" ContentType="application/vnd.openxmlformats-officedocument.presentationml.notesSlide+xml"/>
  <Override PartName="/ppt/tags/tag35.xml" ContentType="application/vnd.openxmlformats-officedocument.presentationml.tags+xml"/>
  <Override PartName="/ppt/notesSlides/notesSlide34.xml" ContentType="application/vnd.openxmlformats-officedocument.presentationml.notesSlide+xml"/>
  <Override PartName="/ppt/tags/tag36.xml" ContentType="application/vnd.openxmlformats-officedocument.presentationml.tags+xml"/>
  <Override PartName="/ppt/notesSlides/notesSlide35.xml" ContentType="application/vnd.openxmlformats-officedocument.presentationml.notesSlide+xml"/>
  <Override PartName="/ppt/tags/tag37.xml" ContentType="application/vnd.openxmlformats-officedocument.presentationml.tags+xml"/>
  <Override PartName="/ppt/notesSlides/notesSlide36.xml" ContentType="application/vnd.openxmlformats-officedocument.presentationml.notesSlide+xml"/>
  <Override PartName="/ppt/tags/tag38.xml" ContentType="application/vnd.openxmlformats-officedocument.presentationml.tags+xml"/>
  <Override PartName="/ppt/notesSlides/notesSlide37.xml" ContentType="application/vnd.openxmlformats-officedocument.presentationml.notesSlide+xml"/>
  <Override PartName="/ppt/tags/tag39.xml" ContentType="application/vnd.openxmlformats-officedocument.presentationml.tags+xml"/>
  <Override PartName="/ppt/notesSlides/notesSlide38.xml" ContentType="application/vnd.openxmlformats-officedocument.presentationml.notesSlide+xml"/>
  <Override PartName="/ppt/tags/tag40.xml" ContentType="application/vnd.openxmlformats-officedocument.presentationml.tags+xml"/>
  <Override PartName="/ppt/notesSlides/notesSlide39.xml" ContentType="application/vnd.openxmlformats-officedocument.presentationml.notesSlide+xml"/>
  <Override PartName="/ppt/tags/tag41.xml" ContentType="application/vnd.openxmlformats-officedocument.presentationml.tags+xml"/>
  <Override PartName="/ppt/notesSlides/notesSlide40.xml" ContentType="application/vnd.openxmlformats-officedocument.presentationml.notesSlide+xml"/>
  <Override PartName="/ppt/tags/tag42.xml" ContentType="application/vnd.openxmlformats-officedocument.presentationml.tags+xml"/>
  <Override PartName="/ppt/notesSlides/notesSlide41.xml" ContentType="application/vnd.openxmlformats-officedocument.presentationml.notesSlide+xml"/>
  <Override PartName="/ppt/tags/tag43.xml" ContentType="application/vnd.openxmlformats-officedocument.presentationml.tags+xml"/>
  <Override PartName="/ppt/notesSlides/notesSlide42.xml" ContentType="application/vnd.openxmlformats-officedocument.presentationml.notesSlide+xml"/>
  <Override PartName="/ppt/tags/tag44.xml" ContentType="application/vnd.openxmlformats-officedocument.presentationml.tags+xml"/>
  <Override PartName="/ppt/notesSlides/notesSlide43.xml" ContentType="application/vnd.openxmlformats-officedocument.presentationml.notesSlide+xml"/>
  <Override PartName="/ppt/tags/tag45.xml" ContentType="application/vnd.openxmlformats-officedocument.presentationml.tags+xml"/>
  <Override PartName="/ppt/notesSlides/notesSlide44.xml" ContentType="application/vnd.openxmlformats-officedocument.presentationml.notesSlide+xml"/>
  <Override PartName="/ppt/tags/tag46.xml" ContentType="application/vnd.openxmlformats-officedocument.presentationml.tags+xml"/>
  <Override PartName="/ppt/notesSlides/notesSlide45.xml" ContentType="application/vnd.openxmlformats-officedocument.presentationml.notesSlide+xml"/>
  <Override PartName="/ppt/tags/tag47.xml" ContentType="application/vnd.openxmlformats-officedocument.presentationml.tags+xml"/>
  <Override PartName="/ppt/notesSlides/notesSlide46.xml" ContentType="application/vnd.openxmlformats-officedocument.presentationml.notesSlide+xml"/>
  <Override PartName="/ppt/tags/tag48.xml" ContentType="application/vnd.openxmlformats-officedocument.presentationml.tags+xml"/>
  <Override PartName="/ppt/notesSlides/notesSlide47.xml" ContentType="application/vnd.openxmlformats-officedocument.presentationml.notesSlide+xml"/>
  <Override PartName="/ppt/tags/tag49.xml" ContentType="application/vnd.openxmlformats-officedocument.presentationml.tags+xml"/>
  <Override PartName="/ppt/notesSlides/notesSlide48.xml" ContentType="application/vnd.openxmlformats-officedocument.presentationml.notesSlide+xml"/>
  <Override PartName="/ppt/tags/tag50.xml" ContentType="application/vnd.openxmlformats-officedocument.presentationml.tags+xml"/>
  <Override PartName="/ppt/notesSlides/notesSlide49.xml" ContentType="application/vnd.openxmlformats-officedocument.presentationml.notesSlide+xml"/>
  <Override PartName="/ppt/tags/tag51.xml" ContentType="application/vnd.openxmlformats-officedocument.presentationml.tags+xml"/>
  <Override PartName="/ppt/notesSlides/notesSlide50.xml" ContentType="application/vnd.openxmlformats-officedocument.presentationml.notesSlide+xml"/>
  <Override PartName="/ppt/tags/tag52.xml" ContentType="application/vnd.openxmlformats-officedocument.presentationml.tags+xml"/>
  <Override PartName="/ppt/notesSlides/notesSlide51.xml" ContentType="application/vnd.openxmlformats-officedocument.presentationml.notesSlide+xml"/>
  <Override PartName="/ppt/tags/tag53.xml" ContentType="application/vnd.openxmlformats-officedocument.presentationml.tags+xml"/>
  <Override PartName="/ppt/notesSlides/notesSlide52.xml" ContentType="application/vnd.openxmlformats-officedocument.presentationml.notesSlide+xml"/>
  <Override PartName="/ppt/tags/tag54.xml" ContentType="application/vnd.openxmlformats-officedocument.presentationml.tags+xml"/>
  <Override PartName="/ppt/notesSlides/notesSlide53.xml" ContentType="application/vnd.openxmlformats-officedocument.presentationml.notesSlide+xml"/>
  <Override PartName="/ppt/tags/tag55.xml" ContentType="application/vnd.openxmlformats-officedocument.presentationml.tags+xml"/>
  <Override PartName="/ppt/notesSlides/notesSlide54.xml" ContentType="application/vnd.openxmlformats-officedocument.presentationml.notesSlide+xml"/>
  <Override PartName="/ppt/tags/tag56.xml" ContentType="application/vnd.openxmlformats-officedocument.presentationml.tags+xml"/>
  <Override PartName="/ppt/notesSlides/notesSlide55.xml" ContentType="application/vnd.openxmlformats-officedocument.presentationml.notesSlide+xml"/>
  <Override PartName="/ppt/tags/tag57.xml" ContentType="application/vnd.openxmlformats-officedocument.presentationml.tags+xml"/>
  <Override PartName="/ppt/notesSlides/notesSlide56.xml" ContentType="application/vnd.openxmlformats-officedocument.presentationml.notesSlide+xml"/>
  <Override PartName="/ppt/tags/tag58.xml" ContentType="application/vnd.openxmlformats-officedocument.presentationml.tags+xml"/>
  <Override PartName="/ppt/notesSlides/notesSlide57.xml" ContentType="application/vnd.openxmlformats-officedocument.presentationml.notesSlide+xml"/>
  <Override PartName="/ppt/tags/tag59.xml" ContentType="application/vnd.openxmlformats-officedocument.presentationml.tags+xml"/>
  <Override PartName="/ppt/notesSlides/notesSlide58.xml" ContentType="application/vnd.openxmlformats-officedocument.presentationml.notesSlide+xml"/>
  <Override PartName="/ppt/tags/tag60.xml" ContentType="application/vnd.openxmlformats-officedocument.presentationml.tags+xml"/>
  <Override PartName="/ppt/notesSlides/notesSlide59.xml" ContentType="application/vnd.openxmlformats-officedocument.presentationml.notesSlide+xml"/>
  <Override PartName="/ppt/tags/tag61.xml" ContentType="application/vnd.openxmlformats-officedocument.presentationml.tags+xml"/>
  <Override PartName="/ppt/notesSlides/notesSlide60.xml" ContentType="application/vnd.openxmlformats-officedocument.presentationml.notesSlide+xml"/>
  <Override PartName="/ppt/tags/tag62.xml" ContentType="application/vnd.openxmlformats-officedocument.presentationml.tags+xml"/>
  <Override PartName="/ppt/notesSlides/notesSlide61.xml" ContentType="application/vnd.openxmlformats-officedocument.presentationml.notesSlide+xml"/>
  <Override PartName="/ppt/tags/tag63.xml" ContentType="application/vnd.openxmlformats-officedocument.presentationml.tags+xml"/>
  <Override PartName="/ppt/notesSlides/notesSlide62.xml" ContentType="application/vnd.openxmlformats-officedocument.presentationml.notesSlide+xml"/>
  <Override PartName="/ppt/tags/tag64.xml" ContentType="application/vnd.openxmlformats-officedocument.presentationml.tags+xml"/>
  <Override PartName="/ppt/notesSlides/notesSlide63.xml" ContentType="application/vnd.openxmlformats-officedocument.presentationml.notesSlide+xml"/>
  <Override PartName="/ppt/tags/tag65.xml" ContentType="application/vnd.openxmlformats-officedocument.presentationml.tags+xml"/>
  <Override PartName="/ppt/notesSlides/notesSlide64.xml" ContentType="application/vnd.openxmlformats-officedocument.presentationml.notesSlide+xml"/>
  <Override PartName="/ppt/tags/tag66.xml" ContentType="application/vnd.openxmlformats-officedocument.presentationml.tags+xml"/>
  <Override PartName="/ppt/notesSlides/notesSlide65.xml" ContentType="application/vnd.openxmlformats-officedocument.presentationml.notesSlide+xml"/>
  <Override PartName="/ppt/tags/tag67.xml" ContentType="application/vnd.openxmlformats-officedocument.presentationml.tags+xml"/>
  <Override PartName="/ppt/notesSlides/notesSlide66.xml" ContentType="application/vnd.openxmlformats-officedocument.presentationml.notesSlide+xml"/>
  <Override PartName="/ppt/tags/tag68.xml" ContentType="application/vnd.openxmlformats-officedocument.presentationml.tags+xml"/>
  <Override PartName="/ppt/notesSlides/notesSlide67.xml" ContentType="application/vnd.openxmlformats-officedocument.presentationml.notesSlide+xml"/>
  <Override PartName="/ppt/tags/tag69.xml" ContentType="application/vnd.openxmlformats-officedocument.presentationml.tags+xml"/>
  <Override PartName="/ppt/notesSlides/notesSlide68.xml" ContentType="application/vnd.openxmlformats-officedocument.presentationml.notesSlide+xml"/>
  <Override PartName="/ppt/tags/tag70.xml" ContentType="application/vnd.openxmlformats-officedocument.presentationml.tags+xml"/>
  <Override PartName="/ppt/notesSlides/notesSlide69.xml" ContentType="application/vnd.openxmlformats-officedocument.presentationml.notesSlide+xml"/>
  <Override PartName="/ppt/tags/tag71.xml" ContentType="application/vnd.openxmlformats-officedocument.presentationml.tags+xml"/>
  <Override PartName="/ppt/notesSlides/notesSlide70.xml" ContentType="application/vnd.openxmlformats-officedocument.presentationml.notesSlide+xml"/>
  <Override PartName="/ppt/tags/tag72.xml" ContentType="application/vnd.openxmlformats-officedocument.presentationml.tags+xml"/>
  <Override PartName="/ppt/notesSlides/notesSlide71.xml" ContentType="application/vnd.openxmlformats-officedocument.presentationml.notesSlide+xml"/>
  <Override PartName="/ppt/tags/tag73.xml" ContentType="application/vnd.openxmlformats-officedocument.presentationml.tags+xml"/>
  <Override PartName="/ppt/notesSlides/notesSlide72.xml" ContentType="application/vnd.openxmlformats-officedocument.presentationml.notesSlide+xml"/>
  <Override PartName="/ppt/tags/tag74.xml" ContentType="application/vnd.openxmlformats-officedocument.presentationml.tags+xml"/>
  <Override PartName="/ppt/notesSlides/notesSlide73.xml" ContentType="application/vnd.openxmlformats-officedocument.presentationml.notesSlide+xml"/>
  <Override PartName="/ppt/tags/tag75.xml" ContentType="application/vnd.openxmlformats-officedocument.presentationml.tags+xml"/>
  <Override PartName="/ppt/notesSlides/notesSlide74.xml" ContentType="application/vnd.openxmlformats-officedocument.presentationml.notesSlide+xml"/>
  <Override PartName="/ppt/tags/tag76.xml" ContentType="application/vnd.openxmlformats-officedocument.presentationml.tags+xml"/>
  <Override PartName="/ppt/notesSlides/notesSlide75.xml" ContentType="application/vnd.openxmlformats-officedocument.presentationml.notesSlide+xml"/>
  <Override PartName="/ppt/tags/tag77.xml" ContentType="application/vnd.openxmlformats-officedocument.presentationml.tags+xml"/>
  <Override PartName="/ppt/notesSlides/notesSlide76.xml" ContentType="application/vnd.openxmlformats-officedocument.presentationml.notesSlide+xml"/>
  <Override PartName="/ppt/tags/tag78.xml" ContentType="application/vnd.openxmlformats-officedocument.presentationml.tags+xml"/>
  <Override PartName="/ppt/notesSlides/notesSlide77.xml" ContentType="application/vnd.openxmlformats-officedocument.presentationml.notesSlide+xml"/>
  <Override PartName="/ppt/tags/tag79.xml" ContentType="application/vnd.openxmlformats-officedocument.presentationml.tags+xml"/>
  <Override PartName="/ppt/notesSlides/notesSlide78.xml" ContentType="application/vnd.openxmlformats-officedocument.presentationml.notesSlide+xml"/>
  <Override PartName="/ppt/tags/tag80.xml" ContentType="application/vnd.openxmlformats-officedocument.presentationml.tags+xml"/>
  <Override PartName="/ppt/notesSlides/notesSlide79.xml" ContentType="application/vnd.openxmlformats-officedocument.presentationml.notesSlide+xml"/>
  <Override PartName="/ppt/tags/tag81.xml" ContentType="application/vnd.openxmlformats-officedocument.presentationml.tags+xml"/>
  <Override PartName="/ppt/notesSlides/notesSlide80.xml" ContentType="application/vnd.openxmlformats-officedocument.presentationml.notesSlide+xml"/>
  <Override PartName="/ppt/tags/tag82.xml" ContentType="application/vnd.openxmlformats-officedocument.presentationml.tags+xml"/>
  <Override PartName="/ppt/notesSlides/notesSlide81.xml" ContentType="application/vnd.openxmlformats-officedocument.presentationml.notesSlide+xml"/>
  <Override PartName="/ppt/tags/tag83.xml" ContentType="application/vnd.openxmlformats-officedocument.presentationml.tags+xml"/>
  <Override PartName="/ppt/notesSlides/notesSlide82.xml" ContentType="application/vnd.openxmlformats-officedocument.presentationml.notesSlide+xml"/>
  <Override PartName="/ppt/tags/tag84.xml" ContentType="application/vnd.openxmlformats-officedocument.presentationml.tags+xml"/>
  <Override PartName="/ppt/notesSlides/notesSlide83.xml" ContentType="application/vnd.openxmlformats-officedocument.presentationml.notesSlide+xml"/>
  <Override PartName="/ppt/tags/tag85.xml" ContentType="application/vnd.openxmlformats-officedocument.presentationml.tags+xml"/>
  <Override PartName="/ppt/notesSlides/notesSlide84.xml" ContentType="application/vnd.openxmlformats-officedocument.presentationml.notesSlide+xml"/>
  <Override PartName="/ppt/tags/tag86.xml" ContentType="application/vnd.openxmlformats-officedocument.presentationml.tags+xml"/>
  <Override PartName="/ppt/notesSlides/notesSlide85.xml" ContentType="application/vnd.openxmlformats-officedocument.presentationml.notesSlide+xml"/>
  <Override PartName="/ppt/tags/tag87.xml" ContentType="application/vnd.openxmlformats-officedocument.presentationml.tags+xml"/>
  <Override PartName="/ppt/notesSlides/notesSlide86.xml" ContentType="application/vnd.openxmlformats-officedocument.presentationml.notesSlide+xml"/>
  <Override PartName="/ppt/tags/tag88.xml" ContentType="application/vnd.openxmlformats-officedocument.presentationml.tags+xml"/>
  <Override PartName="/ppt/notesSlides/notesSlide87.xml" ContentType="application/vnd.openxmlformats-officedocument.presentationml.notesSlide+xml"/>
  <Override PartName="/ppt/tags/tag89.xml" ContentType="application/vnd.openxmlformats-officedocument.presentationml.tags+xml"/>
  <Override PartName="/ppt/notesSlides/notesSlide88.xml" ContentType="application/vnd.openxmlformats-officedocument.presentationml.notesSlide+xml"/>
  <Override PartName="/ppt/tags/tag90.xml" ContentType="application/vnd.openxmlformats-officedocument.presentationml.tags+xml"/>
  <Override PartName="/ppt/notesSlides/notesSlide89.xml" ContentType="application/vnd.openxmlformats-officedocument.presentationml.notesSlide+xml"/>
  <Override PartName="/ppt/tags/tag91.xml" ContentType="application/vnd.openxmlformats-officedocument.presentationml.tags+xml"/>
  <Override PartName="/ppt/notesSlides/notesSlide90.xml" ContentType="application/vnd.openxmlformats-officedocument.presentationml.notesSlide+xml"/>
  <Override PartName="/ppt/tags/tag92.xml" ContentType="application/vnd.openxmlformats-officedocument.presentationml.tags+xml"/>
  <Override PartName="/ppt/notesSlides/notesSlide91.xml" ContentType="application/vnd.openxmlformats-officedocument.presentationml.notesSlide+xml"/>
  <Override PartName="/ppt/tags/tag93.xml" ContentType="application/vnd.openxmlformats-officedocument.presentationml.tags+xml"/>
  <Override PartName="/ppt/notesSlides/notesSlide92.xml" ContentType="application/vnd.openxmlformats-officedocument.presentationml.notesSlide+xml"/>
  <Override PartName="/ppt/tags/tag94.xml" ContentType="application/vnd.openxmlformats-officedocument.presentationml.tags+xml"/>
  <Override PartName="/ppt/notesSlides/notesSlide93.xml" ContentType="application/vnd.openxmlformats-officedocument.presentationml.notesSlide+xml"/>
  <Override PartName="/ppt/tags/tag95.xml" ContentType="application/vnd.openxmlformats-officedocument.presentationml.tags+xml"/>
  <Override PartName="/ppt/notesSlides/notesSlide94.xml" ContentType="application/vnd.openxmlformats-officedocument.presentationml.notesSlide+xml"/>
  <Override PartName="/ppt/tags/tag96.xml" ContentType="application/vnd.openxmlformats-officedocument.presentationml.tags+xml"/>
  <Override PartName="/ppt/notesSlides/notesSlide95.xml" ContentType="application/vnd.openxmlformats-officedocument.presentationml.notesSlide+xml"/>
  <Override PartName="/ppt/tags/tag97.xml" ContentType="application/vnd.openxmlformats-officedocument.presentationml.tags+xml"/>
  <Override PartName="/ppt/notesSlides/notesSlide96.xml" ContentType="application/vnd.openxmlformats-officedocument.presentationml.notesSlide+xml"/>
  <Override PartName="/ppt/tags/tag98.xml" ContentType="application/vnd.openxmlformats-officedocument.presentationml.tags+xml"/>
  <Override PartName="/ppt/notesSlides/notesSlide97.xml" ContentType="application/vnd.openxmlformats-officedocument.presentationml.notesSlide+xml"/>
  <Override PartName="/ppt/tags/tag99.xml" ContentType="application/vnd.openxmlformats-officedocument.presentationml.tags+xml"/>
  <Override PartName="/ppt/notesSlides/notesSlide98.xml" ContentType="application/vnd.openxmlformats-officedocument.presentationml.notesSlide+xml"/>
  <Override PartName="/ppt/tags/tag100.xml" ContentType="application/vnd.openxmlformats-officedocument.presentationml.tags+xml"/>
  <Override PartName="/ppt/notesSlides/notesSlide99.xml" ContentType="application/vnd.openxmlformats-officedocument.presentationml.notesSlide+xml"/>
  <Override PartName="/ppt/tags/tag101.xml" ContentType="application/vnd.openxmlformats-officedocument.presentationml.tags+xml"/>
  <Override PartName="/ppt/notesSlides/notesSlide100.xml" ContentType="application/vnd.openxmlformats-officedocument.presentationml.notesSlide+xml"/>
  <Override PartName="/ppt/tags/tag102.xml" ContentType="application/vnd.openxmlformats-officedocument.presentationml.tags+xml"/>
  <Override PartName="/ppt/notesSlides/notesSlide101.xml" ContentType="application/vnd.openxmlformats-officedocument.presentationml.notesSlide+xml"/>
  <Override PartName="/ppt/tags/tag103.xml" ContentType="application/vnd.openxmlformats-officedocument.presentationml.tags+xml"/>
  <Override PartName="/ppt/notesSlides/notesSlide102.xml" ContentType="application/vnd.openxmlformats-officedocument.presentationml.notesSlide+xml"/>
  <Override PartName="/ppt/tags/tag104.xml" ContentType="application/vnd.openxmlformats-officedocument.presentationml.tags+xml"/>
  <Override PartName="/ppt/notesSlides/notesSlide103.xml" ContentType="application/vnd.openxmlformats-officedocument.presentationml.notesSlide+xml"/>
  <Override PartName="/ppt/tags/tag105.xml" ContentType="application/vnd.openxmlformats-officedocument.presentationml.tags+xml"/>
  <Override PartName="/ppt/notesSlides/notesSlide104.xml" ContentType="application/vnd.openxmlformats-officedocument.presentationml.notesSlide+xml"/>
  <Override PartName="/ppt/tags/tag106.xml" ContentType="application/vnd.openxmlformats-officedocument.presentationml.tags+xml"/>
  <Override PartName="/ppt/notesSlides/notesSlide105.xml" ContentType="application/vnd.openxmlformats-officedocument.presentationml.notesSlide+xml"/>
  <Override PartName="/ppt/tags/tag107.xml" ContentType="application/vnd.openxmlformats-officedocument.presentationml.tags+xml"/>
  <Override PartName="/ppt/notesSlides/notesSlide106.xml" ContentType="application/vnd.openxmlformats-officedocument.presentationml.notesSlide+xml"/>
  <Override PartName="/ppt/tags/tag108.xml" ContentType="application/vnd.openxmlformats-officedocument.presentationml.tags+xml"/>
  <Override PartName="/ppt/notesSlides/notesSlide107.xml" ContentType="application/vnd.openxmlformats-officedocument.presentationml.notesSlide+xml"/>
  <Override PartName="/ppt/tags/tag109.xml" ContentType="application/vnd.openxmlformats-officedocument.presentationml.tags+xml"/>
  <Override PartName="/ppt/notesSlides/notesSlide108.xml" ContentType="application/vnd.openxmlformats-officedocument.presentationml.notesSlide+xml"/>
  <Override PartName="/ppt/tags/tag110.xml" ContentType="application/vnd.openxmlformats-officedocument.presentationml.tags+xml"/>
  <Override PartName="/ppt/notesSlides/notesSlide109.xml" ContentType="application/vnd.openxmlformats-officedocument.presentationml.notesSlide+xml"/>
  <Override PartName="/ppt/tags/tag111.xml" ContentType="application/vnd.openxmlformats-officedocument.presentationml.tags+xml"/>
  <Override PartName="/ppt/notesSlides/notesSlide110.xml" ContentType="application/vnd.openxmlformats-officedocument.presentationml.notesSlide+xml"/>
  <Override PartName="/ppt/tags/tag112.xml" ContentType="application/vnd.openxmlformats-officedocument.presentationml.tags+xml"/>
  <Override PartName="/ppt/notesSlides/notesSlide111.xml" ContentType="application/vnd.openxmlformats-officedocument.presentationml.notesSlide+xml"/>
  <Override PartName="/ppt/tags/tag113.xml" ContentType="application/vnd.openxmlformats-officedocument.presentationml.tags+xml"/>
  <Override PartName="/ppt/notesSlides/notesSlide112.xml" ContentType="application/vnd.openxmlformats-officedocument.presentationml.notesSlide+xml"/>
  <Override PartName="/ppt/tags/tag114.xml" ContentType="application/vnd.openxmlformats-officedocument.presentationml.tags+xml"/>
  <Override PartName="/ppt/notesSlides/notesSlide113.xml" ContentType="application/vnd.openxmlformats-officedocument.presentationml.notesSlide+xml"/>
  <Override PartName="/ppt/tags/tag115.xml" ContentType="application/vnd.openxmlformats-officedocument.presentationml.tags+xml"/>
  <Override PartName="/ppt/notesSlides/notesSlide114.xml" ContentType="application/vnd.openxmlformats-officedocument.presentationml.notesSlide+xml"/>
  <Override PartName="/ppt/tags/tag116.xml" ContentType="application/vnd.openxmlformats-officedocument.presentationml.tags+xml"/>
  <Override PartName="/ppt/notesSlides/notesSlide115.xml" ContentType="application/vnd.openxmlformats-officedocument.presentationml.notesSlide+xml"/>
  <Override PartName="/ppt/tags/tag117.xml" ContentType="application/vnd.openxmlformats-officedocument.presentationml.tags+xml"/>
  <Override PartName="/ppt/notesSlides/notesSlide116.xml" ContentType="application/vnd.openxmlformats-officedocument.presentationml.notesSlide+xml"/>
  <Override PartName="/ppt/tags/tag118.xml" ContentType="application/vnd.openxmlformats-officedocument.presentationml.tags+xml"/>
  <Override PartName="/ppt/notesSlides/notesSlide117.xml" ContentType="application/vnd.openxmlformats-officedocument.presentationml.notesSlide+xml"/>
  <Override PartName="/ppt/tags/tag119.xml" ContentType="application/vnd.openxmlformats-officedocument.presentationml.tags+xml"/>
  <Override PartName="/ppt/notesSlides/notesSlide118.xml" ContentType="application/vnd.openxmlformats-officedocument.presentationml.notesSlide+xml"/>
  <Override PartName="/ppt/tags/tag120.xml" ContentType="application/vnd.openxmlformats-officedocument.presentationml.tags+xml"/>
  <Override PartName="/ppt/notesSlides/notesSlide119.xml" ContentType="application/vnd.openxmlformats-officedocument.presentationml.notesSlide+xml"/>
  <Override PartName="/ppt/tags/tag121.xml" ContentType="application/vnd.openxmlformats-officedocument.presentationml.tags+xml"/>
  <Override PartName="/ppt/notesSlides/notesSlide120.xml" ContentType="application/vnd.openxmlformats-officedocument.presentationml.notesSlide+xml"/>
  <Override PartName="/ppt/tags/tag122.xml" ContentType="application/vnd.openxmlformats-officedocument.presentationml.tags+xml"/>
  <Override PartName="/ppt/notesSlides/notesSlide121.xml" ContentType="application/vnd.openxmlformats-officedocument.presentationml.notesSlide+xml"/>
  <Override PartName="/ppt/tags/tag123.xml" ContentType="application/vnd.openxmlformats-officedocument.presentationml.tags+xml"/>
  <Override PartName="/ppt/notesSlides/notesSlide122.xml" ContentType="application/vnd.openxmlformats-officedocument.presentationml.notesSlide+xml"/>
  <Override PartName="/ppt/tags/tag124.xml" ContentType="application/vnd.openxmlformats-officedocument.presentationml.tags+xml"/>
  <Override PartName="/ppt/notesSlides/notesSlide123.xml" ContentType="application/vnd.openxmlformats-officedocument.presentationml.notesSlide+xml"/>
  <Override PartName="/ppt/tags/tag125.xml" ContentType="application/vnd.openxmlformats-officedocument.presentationml.tags+xml"/>
  <Override PartName="/ppt/notesSlides/notesSlide124.xml" ContentType="application/vnd.openxmlformats-officedocument.presentationml.notesSlide+xml"/>
  <Override PartName="/ppt/tags/tag126.xml" ContentType="application/vnd.openxmlformats-officedocument.presentationml.tags+xml"/>
  <Override PartName="/ppt/notesSlides/notesSlide125.xml" ContentType="application/vnd.openxmlformats-officedocument.presentationml.notesSlide+xml"/>
  <Override PartName="/ppt/tags/tag127.xml" ContentType="application/vnd.openxmlformats-officedocument.presentationml.tags+xml"/>
  <Override PartName="/ppt/notesSlides/notesSlide126.xml" ContentType="application/vnd.openxmlformats-officedocument.presentationml.notesSlide+xml"/>
  <Override PartName="/ppt/tags/tag128.xml" ContentType="application/vnd.openxmlformats-officedocument.presentationml.tags+xml"/>
  <Override PartName="/ppt/notesSlides/notesSlide127.xml" ContentType="application/vnd.openxmlformats-officedocument.presentationml.notesSlide+xml"/>
  <Override PartName="/ppt/tags/tag129.xml" ContentType="application/vnd.openxmlformats-officedocument.presentationml.tags+xml"/>
  <Override PartName="/ppt/notesSlides/notesSlide128.xml" ContentType="application/vnd.openxmlformats-officedocument.presentationml.notesSlide+xml"/>
  <Override PartName="/ppt/tags/tag130.xml" ContentType="application/vnd.openxmlformats-officedocument.presentationml.tags+xml"/>
  <Override PartName="/ppt/notesSlides/notesSlide129.xml" ContentType="application/vnd.openxmlformats-officedocument.presentationml.notesSlide+xml"/>
  <Override PartName="/ppt/tags/tag131.xml" ContentType="application/vnd.openxmlformats-officedocument.presentationml.tags+xml"/>
  <Override PartName="/ppt/notesSlides/notesSlide130.xml" ContentType="application/vnd.openxmlformats-officedocument.presentationml.notesSlide+xml"/>
  <Override PartName="/ppt/tags/tag132.xml" ContentType="application/vnd.openxmlformats-officedocument.presentationml.tags+xml"/>
  <Override PartName="/ppt/notesSlides/notesSlide131.xml" ContentType="application/vnd.openxmlformats-officedocument.presentationml.notesSlide+xml"/>
  <Override PartName="/ppt/tags/tag133.xml" ContentType="application/vnd.openxmlformats-officedocument.presentationml.tags+xml"/>
  <Override PartName="/ppt/notesSlides/notesSlide132.xml" ContentType="application/vnd.openxmlformats-officedocument.presentationml.notesSlide+xml"/>
  <Override PartName="/ppt/tags/tag134.xml" ContentType="application/vnd.openxmlformats-officedocument.presentationml.tags+xml"/>
  <Override PartName="/ppt/notesSlides/notesSlide133.xml" ContentType="application/vnd.openxmlformats-officedocument.presentationml.notesSlide+xml"/>
  <Override PartName="/ppt/tags/tag135.xml" ContentType="application/vnd.openxmlformats-officedocument.presentationml.tags+xml"/>
  <Override PartName="/ppt/notesSlides/notesSlide134.xml" ContentType="application/vnd.openxmlformats-officedocument.presentationml.notesSlide+xml"/>
  <Override PartName="/ppt/tags/tag136.xml" ContentType="application/vnd.openxmlformats-officedocument.presentationml.tags+xml"/>
  <Override PartName="/ppt/notesSlides/notesSlide135.xml" ContentType="application/vnd.openxmlformats-officedocument.presentationml.notesSlide+xml"/>
  <Override PartName="/ppt/tags/tag137.xml" ContentType="application/vnd.openxmlformats-officedocument.presentationml.tags+xml"/>
  <Override PartName="/ppt/notesSlides/notesSlide136.xml" ContentType="application/vnd.openxmlformats-officedocument.presentationml.notesSlide+xml"/>
  <Override PartName="/ppt/tags/tag138.xml" ContentType="application/vnd.openxmlformats-officedocument.presentationml.tags+xml"/>
  <Override PartName="/ppt/notesSlides/notesSlide137.xml" ContentType="application/vnd.openxmlformats-officedocument.presentationml.notesSlide+xml"/>
  <Override PartName="/ppt/tags/tag139.xml" ContentType="application/vnd.openxmlformats-officedocument.presentationml.tags+xml"/>
  <Override PartName="/ppt/notesSlides/notesSlide138.xml" ContentType="application/vnd.openxmlformats-officedocument.presentationml.notesSlide+xml"/>
  <Override PartName="/ppt/tags/tag140.xml" ContentType="application/vnd.openxmlformats-officedocument.presentationml.tags+xml"/>
  <Override PartName="/ppt/notesSlides/notesSlide139.xml" ContentType="application/vnd.openxmlformats-officedocument.presentationml.notesSlide+xml"/>
  <Override PartName="/ppt/tags/tag141.xml" ContentType="application/vnd.openxmlformats-officedocument.presentationml.tags+xml"/>
  <Override PartName="/ppt/notesSlides/notesSlide140.xml" ContentType="application/vnd.openxmlformats-officedocument.presentationml.notesSlide+xml"/>
  <Override PartName="/ppt/tags/tag142.xml" ContentType="application/vnd.openxmlformats-officedocument.presentationml.tags+xml"/>
  <Override PartName="/ppt/notesSlides/notesSlide141.xml" ContentType="application/vnd.openxmlformats-officedocument.presentationml.notesSlide+xml"/>
  <Override PartName="/ppt/tags/tag143.xml" ContentType="application/vnd.openxmlformats-officedocument.presentationml.tags+xml"/>
  <Override PartName="/ppt/notesSlides/notesSlide142.xml" ContentType="application/vnd.openxmlformats-officedocument.presentationml.notesSlide+xml"/>
  <Override PartName="/ppt/tags/tag144.xml" ContentType="application/vnd.openxmlformats-officedocument.presentationml.tags+xml"/>
  <Override PartName="/ppt/notesSlides/notesSlide143.xml" ContentType="application/vnd.openxmlformats-officedocument.presentationml.notesSlide+xml"/>
  <Override PartName="/ppt/tags/tag145.xml" ContentType="application/vnd.openxmlformats-officedocument.presentationml.tags+xml"/>
  <Override PartName="/ppt/notesSlides/notesSlide144.xml" ContentType="application/vnd.openxmlformats-officedocument.presentationml.notesSlide+xml"/>
  <Override PartName="/ppt/tags/tag146.xml" ContentType="application/vnd.openxmlformats-officedocument.presentationml.tags+xml"/>
  <Override PartName="/ppt/notesSlides/notesSlide145.xml" ContentType="application/vnd.openxmlformats-officedocument.presentationml.notesSlide+xml"/>
  <Override PartName="/ppt/tags/tag147.xml" ContentType="application/vnd.openxmlformats-officedocument.presentationml.tags+xml"/>
  <Override PartName="/ppt/notesSlides/notesSlide146.xml" ContentType="application/vnd.openxmlformats-officedocument.presentationml.notesSlide+xml"/>
  <Override PartName="/ppt/tags/tag148.xml" ContentType="application/vnd.openxmlformats-officedocument.presentationml.tags+xml"/>
  <Override PartName="/ppt/notesSlides/notesSlide147.xml" ContentType="application/vnd.openxmlformats-officedocument.presentationml.notesSlide+xml"/>
  <Override PartName="/ppt/tags/tag149.xml" ContentType="application/vnd.openxmlformats-officedocument.presentationml.tags+xml"/>
  <Override PartName="/ppt/notesSlides/notesSlide148.xml" ContentType="application/vnd.openxmlformats-officedocument.presentationml.notesSlide+xml"/>
  <Override PartName="/ppt/tags/tag150.xml" ContentType="application/vnd.openxmlformats-officedocument.presentationml.tags+xml"/>
  <Override PartName="/ppt/notesSlides/notesSlide149.xml" ContentType="application/vnd.openxmlformats-officedocument.presentationml.notesSlide+xml"/>
  <Override PartName="/ppt/tags/tag151.xml" ContentType="application/vnd.openxmlformats-officedocument.presentationml.tags+xml"/>
  <Override PartName="/ppt/notesSlides/notesSlide150.xml" ContentType="application/vnd.openxmlformats-officedocument.presentationml.notesSlide+xml"/>
  <Override PartName="/ppt/tags/tag152.xml" ContentType="application/vnd.openxmlformats-officedocument.presentationml.tags+xml"/>
  <Override PartName="/ppt/notesSlides/notesSlide151.xml" ContentType="application/vnd.openxmlformats-officedocument.presentationml.notesSlide+xml"/>
  <Override PartName="/ppt/tags/tag153.xml" ContentType="application/vnd.openxmlformats-officedocument.presentationml.tags+xml"/>
  <Override PartName="/ppt/notesSlides/notesSlide152.xml" ContentType="application/vnd.openxmlformats-officedocument.presentationml.notesSlide+xml"/>
  <Override PartName="/ppt/tags/tag154.xml" ContentType="application/vnd.openxmlformats-officedocument.presentationml.tags+xml"/>
  <Override PartName="/ppt/notesSlides/notesSlide153.xml" ContentType="application/vnd.openxmlformats-officedocument.presentationml.notesSlide+xml"/>
  <Override PartName="/ppt/tags/tag155.xml" ContentType="application/vnd.openxmlformats-officedocument.presentationml.tags+xml"/>
  <Override PartName="/ppt/notesSlides/notesSlide154.xml" ContentType="application/vnd.openxmlformats-officedocument.presentationml.notesSlide+xml"/>
  <Override PartName="/ppt/tags/tag156.xml" ContentType="application/vnd.openxmlformats-officedocument.presentationml.tags+xml"/>
  <Override PartName="/ppt/notesSlides/notesSlide155.xml" ContentType="application/vnd.openxmlformats-officedocument.presentationml.notesSlide+xml"/>
  <Override PartName="/ppt/tags/tag157.xml" ContentType="application/vnd.openxmlformats-officedocument.presentationml.tags+xml"/>
  <Override PartName="/ppt/notesSlides/notesSlide156.xml" ContentType="application/vnd.openxmlformats-officedocument.presentationml.notesSlide+xml"/>
  <Override PartName="/ppt/tags/tag158.xml" ContentType="application/vnd.openxmlformats-officedocument.presentationml.tags+xml"/>
  <Override PartName="/ppt/notesSlides/notesSlide157.xml" ContentType="application/vnd.openxmlformats-officedocument.presentationml.notesSlide+xml"/>
  <Override PartName="/ppt/tags/tag159.xml" ContentType="application/vnd.openxmlformats-officedocument.presentationml.tags+xml"/>
  <Override PartName="/ppt/notesSlides/notesSlide158.xml" ContentType="application/vnd.openxmlformats-officedocument.presentationml.notesSlide+xml"/>
  <Override PartName="/ppt/tags/tag160.xml" ContentType="application/vnd.openxmlformats-officedocument.presentationml.tags+xml"/>
  <Override PartName="/ppt/notesSlides/notesSlide159.xml" ContentType="application/vnd.openxmlformats-officedocument.presentationml.notesSlide+xml"/>
  <Override PartName="/ppt/tags/tag161.xml" ContentType="application/vnd.openxmlformats-officedocument.presentationml.tags+xml"/>
  <Override PartName="/ppt/notesSlides/notesSlide160.xml" ContentType="application/vnd.openxmlformats-officedocument.presentationml.notesSlide+xml"/>
  <Override PartName="/ppt/tags/tag162.xml" ContentType="application/vnd.openxmlformats-officedocument.presentationml.tags+xml"/>
  <Override PartName="/ppt/notesSlides/notesSlide161.xml" ContentType="application/vnd.openxmlformats-officedocument.presentationml.notesSlide+xml"/>
  <Override PartName="/ppt/tags/tag163.xml" ContentType="application/vnd.openxmlformats-officedocument.presentationml.tags+xml"/>
  <Override PartName="/ppt/notesSlides/notesSlide162.xml" ContentType="application/vnd.openxmlformats-officedocument.presentationml.notesSlide+xml"/>
  <Override PartName="/ppt/tags/tag164.xml" ContentType="application/vnd.openxmlformats-officedocument.presentationml.tags+xml"/>
  <Override PartName="/ppt/notesSlides/notesSlide163.xml" ContentType="application/vnd.openxmlformats-officedocument.presentationml.notesSlide+xml"/>
  <Override PartName="/ppt/tags/tag165.xml" ContentType="application/vnd.openxmlformats-officedocument.presentationml.tags+xml"/>
  <Override PartName="/ppt/notesSlides/notesSlide164.xml" ContentType="application/vnd.openxmlformats-officedocument.presentationml.notesSlide+xml"/>
  <Override PartName="/ppt/tags/tag166.xml" ContentType="application/vnd.openxmlformats-officedocument.presentationml.tags+xml"/>
  <Override PartName="/ppt/notesSlides/notesSlide165.xml" ContentType="application/vnd.openxmlformats-officedocument.presentationml.notesSlide+xml"/>
  <Override PartName="/ppt/tags/tag167.xml" ContentType="application/vnd.openxmlformats-officedocument.presentationml.tags+xml"/>
  <Override PartName="/ppt/notesSlides/notesSlide166.xml" ContentType="application/vnd.openxmlformats-officedocument.presentationml.notesSlide+xml"/>
  <Override PartName="/ppt/tags/tag168.xml" ContentType="application/vnd.openxmlformats-officedocument.presentationml.tags+xml"/>
  <Override PartName="/ppt/notesSlides/notesSlide167.xml" ContentType="application/vnd.openxmlformats-officedocument.presentationml.notesSlide+xml"/>
  <Override PartName="/ppt/tags/tag169.xml" ContentType="application/vnd.openxmlformats-officedocument.presentationml.tags+xml"/>
  <Override PartName="/ppt/notesSlides/notesSlide168.xml" ContentType="application/vnd.openxmlformats-officedocument.presentationml.notesSlide+xml"/>
  <Override PartName="/ppt/tags/tag170.xml" ContentType="application/vnd.openxmlformats-officedocument.presentationml.tags+xml"/>
  <Override PartName="/ppt/notesSlides/notesSlide169.xml" ContentType="application/vnd.openxmlformats-officedocument.presentationml.notesSlide+xml"/>
  <Override PartName="/ppt/tags/tag171.xml" ContentType="application/vnd.openxmlformats-officedocument.presentationml.tags+xml"/>
  <Override PartName="/ppt/notesSlides/notesSlide170.xml" ContentType="application/vnd.openxmlformats-officedocument.presentationml.notesSlide+xml"/>
  <Override PartName="/ppt/tags/tag172.xml" ContentType="application/vnd.openxmlformats-officedocument.presentationml.tags+xml"/>
  <Override PartName="/ppt/notesSlides/notesSlide171.xml" ContentType="application/vnd.openxmlformats-officedocument.presentationml.notesSlide+xml"/>
  <Override PartName="/ppt/tags/tag173.xml" ContentType="application/vnd.openxmlformats-officedocument.presentationml.tags+xml"/>
  <Override PartName="/ppt/notesSlides/notesSlide172.xml" ContentType="application/vnd.openxmlformats-officedocument.presentationml.notesSlide+xml"/>
  <Override PartName="/ppt/tags/tag174.xml" ContentType="application/vnd.openxmlformats-officedocument.presentationml.tags+xml"/>
  <Override PartName="/ppt/notesSlides/notesSlide173.xml" ContentType="application/vnd.openxmlformats-officedocument.presentationml.notesSlide+xml"/>
  <Override PartName="/ppt/tags/tag175.xml" ContentType="application/vnd.openxmlformats-officedocument.presentationml.tags+xml"/>
  <Override PartName="/ppt/notesSlides/notesSlide174.xml" ContentType="application/vnd.openxmlformats-officedocument.presentationml.notesSlide+xml"/>
  <Override PartName="/ppt/tags/tag176.xml" ContentType="application/vnd.openxmlformats-officedocument.presentationml.tags+xml"/>
  <Override PartName="/ppt/notesSlides/notesSlide175.xml" ContentType="application/vnd.openxmlformats-officedocument.presentationml.notesSlide+xml"/>
  <Override PartName="/ppt/tags/tag177.xml" ContentType="application/vnd.openxmlformats-officedocument.presentationml.tags+xml"/>
  <Override PartName="/ppt/notesSlides/notesSlide176.xml" ContentType="application/vnd.openxmlformats-officedocument.presentationml.notesSlide+xml"/>
  <Override PartName="/ppt/tags/tag178.xml" ContentType="application/vnd.openxmlformats-officedocument.presentationml.tags+xml"/>
  <Override PartName="/ppt/notesSlides/notesSlide177.xml" ContentType="application/vnd.openxmlformats-officedocument.presentationml.notesSlide+xml"/>
  <Override PartName="/ppt/tags/tag179.xml" ContentType="application/vnd.openxmlformats-officedocument.presentationml.tags+xml"/>
  <Override PartName="/ppt/notesSlides/notesSlide178.xml" ContentType="application/vnd.openxmlformats-officedocument.presentationml.notesSlide+xml"/>
  <Override PartName="/ppt/tags/tag180.xml" ContentType="application/vnd.openxmlformats-officedocument.presentationml.tags+xml"/>
  <Override PartName="/ppt/notesSlides/notesSlide179.xml" ContentType="application/vnd.openxmlformats-officedocument.presentationml.notesSlide+xml"/>
  <Override PartName="/ppt/tags/tag181.xml" ContentType="application/vnd.openxmlformats-officedocument.presentationml.tags+xml"/>
  <Override PartName="/ppt/notesSlides/notesSlide180.xml" ContentType="application/vnd.openxmlformats-officedocument.presentationml.notesSlide+xml"/>
  <Override PartName="/ppt/tags/tag18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183"/>
  </p:notesMasterIdLst>
  <p:sldIdLst>
    <p:sldId id="758" r:id="rId2"/>
    <p:sldId id="860" r:id="rId3"/>
    <p:sldId id="1050" r:id="rId4"/>
    <p:sldId id="1051" r:id="rId5"/>
    <p:sldId id="1052" r:id="rId6"/>
    <p:sldId id="1053" r:id="rId7"/>
    <p:sldId id="759" r:id="rId8"/>
    <p:sldId id="628" r:id="rId9"/>
    <p:sldId id="880" r:id="rId10"/>
    <p:sldId id="881" r:id="rId11"/>
    <p:sldId id="885" r:id="rId12"/>
    <p:sldId id="886" r:id="rId13"/>
    <p:sldId id="790" r:id="rId14"/>
    <p:sldId id="792" r:id="rId15"/>
    <p:sldId id="887" r:id="rId16"/>
    <p:sldId id="888" r:id="rId17"/>
    <p:sldId id="897" r:id="rId18"/>
    <p:sldId id="889" r:id="rId19"/>
    <p:sldId id="890" r:id="rId20"/>
    <p:sldId id="891" r:id="rId21"/>
    <p:sldId id="892" r:id="rId22"/>
    <p:sldId id="896" r:id="rId23"/>
    <p:sldId id="898" r:id="rId24"/>
    <p:sldId id="1054" r:id="rId25"/>
    <p:sldId id="894" r:id="rId26"/>
    <p:sldId id="899" r:id="rId27"/>
    <p:sldId id="903" r:id="rId28"/>
    <p:sldId id="904" r:id="rId29"/>
    <p:sldId id="905" r:id="rId30"/>
    <p:sldId id="906" r:id="rId31"/>
    <p:sldId id="907" r:id="rId32"/>
    <p:sldId id="908" r:id="rId33"/>
    <p:sldId id="924" r:id="rId34"/>
    <p:sldId id="909" r:id="rId35"/>
    <p:sldId id="910" r:id="rId36"/>
    <p:sldId id="912" r:id="rId37"/>
    <p:sldId id="911" r:id="rId38"/>
    <p:sldId id="1055" r:id="rId39"/>
    <p:sldId id="914" r:id="rId40"/>
    <p:sldId id="913" r:id="rId41"/>
    <p:sldId id="915" r:id="rId42"/>
    <p:sldId id="925" r:id="rId43"/>
    <p:sldId id="916" r:id="rId44"/>
    <p:sldId id="917" r:id="rId45"/>
    <p:sldId id="918" r:id="rId46"/>
    <p:sldId id="919" r:id="rId47"/>
    <p:sldId id="920" r:id="rId48"/>
    <p:sldId id="921" r:id="rId49"/>
    <p:sldId id="922" r:id="rId50"/>
    <p:sldId id="923" r:id="rId51"/>
    <p:sldId id="1056" r:id="rId52"/>
    <p:sldId id="1057" r:id="rId53"/>
    <p:sldId id="926" r:id="rId54"/>
    <p:sldId id="927" r:id="rId55"/>
    <p:sldId id="928" r:id="rId56"/>
    <p:sldId id="929" r:id="rId57"/>
    <p:sldId id="930" r:id="rId58"/>
    <p:sldId id="931" r:id="rId59"/>
    <p:sldId id="932" r:id="rId60"/>
    <p:sldId id="933" r:id="rId61"/>
    <p:sldId id="934" r:id="rId62"/>
    <p:sldId id="935" r:id="rId63"/>
    <p:sldId id="936" r:id="rId64"/>
    <p:sldId id="937" r:id="rId65"/>
    <p:sldId id="938" r:id="rId66"/>
    <p:sldId id="939" r:id="rId67"/>
    <p:sldId id="940" r:id="rId68"/>
    <p:sldId id="941" r:id="rId69"/>
    <p:sldId id="942" r:id="rId70"/>
    <p:sldId id="943" r:id="rId71"/>
    <p:sldId id="944" r:id="rId72"/>
    <p:sldId id="945" r:id="rId73"/>
    <p:sldId id="946" r:id="rId74"/>
    <p:sldId id="947" r:id="rId75"/>
    <p:sldId id="948" r:id="rId76"/>
    <p:sldId id="949" r:id="rId77"/>
    <p:sldId id="950" r:id="rId78"/>
    <p:sldId id="951" r:id="rId79"/>
    <p:sldId id="1058" r:id="rId80"/>
    <p:sldId id="952" r:id="rId81"/>
    <p:sldId id="953" r:id="rId82"/>
    <p:sldId id="954" r:id="rId83"/>
    <p:sldId id="955" r:id="rId84"/>
    <p:sldId id="956" r:id="rId85"/>
    <p:sldId id="957" r:id="rId86"/>
    <p:sldId id="958" r:id="rId87"/>
    <p:sldId id="959" r:id="rId88"/>
    <p:sldId id="960" r:id="rId89"/>
    <p:sldId id="961" r:id="rId90"/>
    <p:sldId id="962" r:id="rId91"/>
    <p:sldId id="963" r:id="rId92"/>
    <p:sldId id="964" r:id="rId93"/>
    <p:sldId id="965" r:id="rId94"/>
    <p:sldId id="966" r:id="rId95"/>
    <p:sldId id="967" r:id="rId96"/>
    <p:sldId id="968" r:id="rId97"/>
    <p:sldId id="969" r:id="rId98"/>
    <p:sldId id="970" r:id="rId99"/>
    <p:sldId id="971" r:id="rId100"/>
    <p:sldId id="972" r:id="rId101"/>
    <p:sldId id="973" r:id="rId102"/>
    <p:sldId id="974" r:id="rId103"/>
    <p:sldId id="975" r:id="rId104"/>
    <p:sldId id="976" r:id="rId105"/>
    <p:sldId id="977" r:id="rId106"/>
    <p:sldId id="978" r:id="rId107"/>
    <p:sldId id="979" r:id="rId108"/>
    <p:sldId id="980" r:id="rId109"/>
    <p:sldId id="981" r:id="rId110"/>
    <p:sldId id="983" r:id="rId111"/>
    <p:sldId id="984" r:id="rId112"/>
    <p:sldId id="985" r:id="rId113"/>
    <p:sldId id="1059" r:id="rId114"/>
    <p:sldId id="986" r:id="rId115"/>
    <p:sldId id="987" r:id="rId116"/>
    <p:sldId id="988" r:id="rId117"/>
    <p:sldId id="989" r:id="rId118"/>
    <p:sldId id="990" r:id="rId119"/>
    <p:sldId id="991" r:id="rId120"/>
    <p:sldId id="992" r:id="rId121"/>
    <p:sldId id="993" r:id="rId122"/>
    <p:sldId id="994" r:id="rId123"/>
    <p:sldId id="995" r:id="rId124"/>
    <p:sldId id="996" r:id="rId125"/>
    <p:sldId id="997" r:id="rId126"/>
    <p:sldId id="998" r:id="rId127"/>
    <p:sldId id="999" r:id="rId128"/>
    <p:sldId id="1000" r:id="rId129"/>
    <p:sldId id="1001" r:id="rId130"/>
    <p:sldId id="1002" r:id="rId131"/>
    <p:sldId id="1003" r:id="rId132"/>
    <p:sldId id="1004" r:id="rId133"/>
    <p:sldId id="1060" r:id="rId134"/>
    <p:sldId id="1005" r:id="rId135"/>
    <p:sldId id="1006" r:id="rId136"/>
    <p:sldId id="1007" r:id="rId137"/>
    <p:sldId id="1008" r:id="rId138"/>
    <p:sldId id="1009" r:id="rId139"/>
    <p:sldId id="1010" r:id="rId140"/>
    <p:sldId id="1011" r:id="rId141"/>
    <p:sldId id="1012" r:id="rId142"/>
    <p:sldId id="1013" r:id="rId143"/>
    <p:sldId id="1014" r:id="rId144"/>
    <p:sldId id="1015" r:id="rId145"/>
    <p:sldId id="1016" r:id="rId146"/>
    <p:sldId id="1017" r:id="rId147"/>
    <p:sldId id="1018" r:id="rId148"/>
    <p:sldId id="1019" r:id="rId149"/>
    <p:sldId id="1020" r:id="rId150"/>
    <p:sldId id="1021" r:id="rId151"/>
    <p:sldId id="1022" r:id="rId152"/>
    <p:sldId id="1023" r:id="rId153"/>
    <p:sldId id="1024" r:id="rId154"/>
    <p:sldId id="1025" r:id="rId155"/>
    <p:sldId id="1026" r:id="rId156"/>
    <p:sldId id="1027" r:id="rId157"/>
    <p:sldId id="1061" r:id="rId158"/>
    <p:sldId id="1028" r:id="rId159"/>
    <p:sldId id="1029" r:id="rId160"/>
    <p:sldId id="1030" r:id="rId161"/>
    <p:sldId id="1031" r:id="rId162"/>
    <p:sldId id="1032" r:id="rId163"/>
    <p:sldId id="1033" r:id="rId164"/>
    <p:sldId id="1034" r:id="rId165"/>
    <p:sldId id="1035" r:id="rId166"/>
    <p:sldId id="1036" r:id="rId167"/>
    <p:sldId id="1062" r:id="rId168"/>
    <p:sldId id="1037" r:id="rId169"/>
    <p:sldId id="1038" r:id="rId170"/>
    <p:sldId id="1039" r:id="rId171"/>
    <p:sldId id="1040" r:id="rId172"/>
    <p:sldId id="1041" r:id="rId173"/>
    <p:sldId id="1043" r:id="rId174"/>
    <p:sldId id="1044" r:id="rId175"/>
    <p:sldId id="1045" r:id="rId176"/>
    <p:sldId id="1046" r:id="rId177"/>
    <p:sldId id="1047" r:id="rId178"/>
    <p:sldId id="771" r:id="rId179"/>
    <p:sldId id="870" r:id="rId180"/>
    <p:sldId id="874" r:id="rId181"/>
    <p:sldId id="291" r:id="rId182"/>
  </p:sldIdLst>
  <p:sldSz cx="9144000" cy="5143500" type="screen16x9"/>
  <p:notesSz cx="6858000" cy="9144000"/>
  <p:custDataLst>
    <p:tags r:id="rId184"/>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367187"/>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046" autoAdjust="0"/>
    <p:restoredTop sz="88205" autoAdjust="0"/>
  </p:normalViewPr>
  <p:slideViewPr>
    <p:cSldViewPr snapToGrid="0" showGuides="1">
      <p:cViewPr varScale="1">
        <p:scale>
          <a:sx n="90" d="100"/>
          <a:sy n="90" d="100"/>
        </p:scale>
        <p:origin x="1320" y="78"/>
      </p:cViewPr>
      <p:guideLst>
        <p:guide orient="horz" pos="1620"/>
        <p:guide pos="336"/>
      </p:guideLst>
    </p:cSldViewPr>
  </p:slideViewPr>
  <p:notesTextViewPr>
    <p:cViewPr>
      <p:scale>
        <a:sx n="1" d="1"/>
        <a:sy n="1" d="1"/>
      </p:scale>
      <p:origin x="0" y="0"/>
    </p:cViewPr>
  </p:notesTextViewPr>
  <p:sorterViewPr>
    <p:cViewPr>
      <p:scale>
        <a:sx n="111" d="100"/>
        <a:sy n="111" d="100"/>
      </p:scale>
      <p:origin x="0" y="-512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54" Type="http://schemas.openxmlformats.org/officeDocument/2006/relationships/slide" Target="slides/slide153.xml"/><Relationship Id="rId159" Type="http://schemas.openxmlformats.org/officeDocument/2006/relationships/slide" Target="slides/slide158.xml"/><Relationship Id="rId175" Type="http://schemas.openxmlformats.org/officeDocument/2006/relationships/slide" Target="slides/slide174.xml"/><Relationship Id="rId170" Type="http://schemas.openxmlformats.org/officeDocument/2006/relationships/slide" Target="slides/slide169.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slide" Target="slides/slide14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60" Type="http://schemas.openxmlformats.org/officeDocument/2006/relationships/slide" Target="slides/slide159.xml"/><Relationship Id="rId165" Type="http://schemas.openxmlformats.org/officeDocument/2006/relationships/slide" Target="slides/slide164.xml"/><Relationship Id="rId181" Type="http://schemas.openxmlformats.org/officeDocument/2006/relationships/slide" Target="slides/slide180.xml"/><Relationship Id="rId186" Type="http://schemas.openxmlformats.org/officeDocument/2006/relationships/presProps" Target="presProp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slide" Target="slides/slide154.xml"/><Relationship Id="rId171" Type="http://schemas.openxmlformats.org/officeDocument/2006/relationships/slide" Target="slides/slide170.xml"/><Relationship Id="rId176" Type="http://schemas.openxmlformats.org/officeDocument/2006/relationships/slide" Target="slides/slide175.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slide" Target="slides/slide160.xml"/><Relationship Id="rId166" Type="http://schemas.openxmlformats.org/officeDocument/2006/relationships/slide" Target="slides/slide165.xml"/><Relationship Id="rId182" Type="http://schemas.openxmlformats.org/officeDocument/2006/relationships/slide" Target="slides/slide181.xml"/><Relationship Id="rId187"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slide" Target="slides/slide150.xml"/><Relationship Id="rId156" Type="http://schemas.openxmlformats.org/officeDocument/2006/relationships/slide" Target="slides/slide155.xml"/><Relationship Id="rId177" Type="http://schemas.openxmlformats.org/officeDocument/2006/relationships/slide" Target="slides/slide176.xml"/><Relationship Id="rId172" Type="http://schemas.openxmlformats.org/officeDocument/2006/relationships/slide" Target="slides/slide171.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167" Type="http://schemas.openxmlformats.org/officeDocument/2006/relationships/slide" Target="slides/slide166.xml"/><Relationship Id="rId188"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slide" Target="slides/slide161.xml"/><Relationship Id="rId183" Type="http://schemas.openxmlformats.org/officeDocument/2006/relationships/notesMaster" Target="notesMasters/notesMaster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slide" Target="slides/slide177.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slide" Target="slides/slide172.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184" Type="http://schemas.openxmlformats.org/officeDocument/2006/relationships/tags" Target="tags/tag1.xml"/><Relationship Id="rId189" Type="http://schemas.openxmlformats.org/officeDocument/2006/relationships/tableStyles" Target="tableStyles.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79" Type="http://schemas.openxmlformats.org/officeDocument/2006/relationships/slide" Target="slides/slide178.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slide" Target="slides/slide163.xml"/><Relationship Id="rId169" Type="http://schemas.openxmlformats.org/officeDocument/2006/relationships/slide" Target="slides/slide168.xml"/><Relationship Id="rId185"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80" Type="http://schemas.openxmlformats.org/officeDocument/2006/relationships/slide" Target="slides/slide17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11/18/2019</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140.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141.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142.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143.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144.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145.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146.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147.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148.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149.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150.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151.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152.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153.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154.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155.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156.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157.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158.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159.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160.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161.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162.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163.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164.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165.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166.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167.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168.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169.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170.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171.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172.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173.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_rels/notesSlide174.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175.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176.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177.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_rels/notesSlide178.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_rels/notesSlide179.xml.rels><?xml version="1.0" encoding="UTF-8" standalone="yes"?>
<Relationships xmlns="http://schemas.openxmlformats.org/package/2006/relationships"><Relationship Id="rId2" Type="http://schemas.openxmlformats.org/officeDocument/2006/relationships/slide" Target="../slides/slide179.xml"/><Relationship Id="rId1" Type="http://schemas.openxmlformats.org/officeDocument/2006/relationships/notesMaster" Target="../notesMasters/notesMaster1.xml"/></Relationships>
</file>

<file path=ppt/notesSlides/_rels/notesSlide180.xml.rels><?xml version="1.0" encoding="UTF-8" standalone="yes"?>
<Relationships xmlns="http://schemas.openxmlformats.org/package/2006/relationships"><Relationship Id="rId2" Type="http://schemas.openxmlformats.org/officeDocument/2006/relationships/slide" Target="../slides/slide18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a:buFontTx/>
              <a:buNone/>
            </a:pPr>
            <a:r>
              <a:rPr lang="en-US" b="0" dirty="0"/>
              <a:t>IT Essentials v7.0</a:t>
            </a:r>
          </a:p>
          <a:p>
            <a:pPr>
              <a:buFontTx/>
              <a:buNone/>
            </a:pPr>
            <a:r>
              <a:rPr lang="en-US" sz="1200" b="0" dirty="0"/>
              <a:t>Chapter 11:</a:t>
            </a:r>
            <a:r>
              <a:rPr lang="en-US" sz="1200" b="0" baseline="0" dirty="0"/>
              <a:t>  Windows Configuration</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149680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2</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IT Essentials v7.0</a:t>
            </a:r>
          </a:p>
          <a:p>
            <a:pPr>
              <a:buFontTx/>
              <a:buNone/>
            </a:pPr>
            <a:r>
              <a:rPr lang="en-US" sz="1200" b="0" dirty="0"/>
              <a:t>Chapter 11:</a:t>
            </a:r>
            <a:r>
              <a:rPr lang="en-US" sz="1200" b="0" baseline="0" dirty="0"/>
              <a:t>  Windows Configuration</a:t>
            </a:r>
            <a:endParaRPr lang="en-GB" b="0" dirty="0"/>
          </a:p>
          <a:p>
            <a:endParaRPr lang="en-GB" dirty="0"/>
          </a:p>
        </p:txBody>
      </p:sp>
    </p:spTree>
    <p:extLst>
      <p:ext uri="{BB962C8B-B14F-4D97-AF65-F5344CB8AC3E}">
        <p14:creationId xmlns:p14="http://schemas.microsoft.com/office/powerpoint/2010/main" val="1734445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3</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IT Essentials v7.0</a:t>
            </a:r>
          </a:p>
          <a:p>
            <a:pPr>
              <a:buFontTx/>
              <a:buNone/>
            </a:pPr>
            <a:r>
              <a:rPr lang="en-US" sz="1200" b="0" dirty="0"/>
              <a:t>Chapter 11:</a:t>
            </a:r>
            <a:r>
              <a:rPr lang="en-US" sz="1200" b="0" baseline="0" dirty="0"/>
              <a:t>  Windows Configuration (Cont.)</a:t>
            </a:r>
            <a:endParaRPr lang="en-GB" b="0" dirty="0"/>
          </a:p>
          <a:p>
            <a:endParaRPr lang="en-GB" dirty="0"/>
          </a:p>
        </p:txBody>
      </p:sp>
    </p:spTree>
    <p:extLst>
      <p:ext uri="{BB962C8B-B14F-4D97-AF65-F5344CB8AC3E}">
        <p14:creationId xmlns:p14="http://schemas.microsoft.com/office/powerpoint/2010/main" val="3331791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4</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IT Essentials v7.0</a:t>
            </a:r>
          </a:p>
          <a:p>
            <a:pPr>
              <a:buFontTx/>
              <a:buNone/>
            </a:pPr>
            <a:r>
              <a:rPr lang="en-US" sz="1200" b="0" dirty="0"/>
              <a:t>Chapter 11:</a:t>
            </a:r>
            <a:r>
              <a:rPr lang="en-US" sz="1200" b="0" baseline="0" dirty="0"/>
              <a:t>  Windows Configuration (Cont.)</a:t>
            </a:r>
            <a:endParaRPr lang="en-GB" b="0" dirty="0"/>
          </a:p>
          <a:p>
            <a:endParaRPr lang="en-GB" dirty="0"/>
          </a:p>
        </p:txBody>
      </p:sp>
    </p:spTree>
    <p:extLst>
      <p:ext uri="{BB962C8B-B14F-4D97-AF65-F5344CB8AC3E}">
        <p14:creationId xmlns:p14="http://schemas.microsoft.com/office/powerpoint/2010/main" val="34389622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5</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IT Essentials v7.0</a:t>
            </a:r>
          </a:p>
          <a:p>
            <a:pPr>
              <a:buFontTx/>
              <a:buNone/>
            </a:pPr>
            <a:r>
              <a:rPr lang="en-US" sz="1200" b="0" dirty="0"/>
              <a:t>Chapter 11:</a:t>
            </a:r>
            <a:r>
              <a:rPr lang="en-US" sz="1200" b="0" baseline="0" dirty="0"/>
              <a:t>  Windows Configuration (Cont.)</a:t>
            </a:r>
            <a:endParaRPr lang="en-GB" b="0" dirty="0"/>
          </a:p>
          <a:p>
            <a:endParaRPr lang="en-GB" dirty="0"/>
          </a:p>
        </p:txBody>
      </p:sp>
    </p:spTree>
    <p:extLst>
      <p:ext uri="{BB962C8B-B14F-4D97-AF65-F5344CB8AC3E}">
        <p14:creationId xmlns:p14="http://schemas.microsoft.com/office/powerpoint/2010/main" val="686195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6</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IT Essentials v7.0</a:t>
            </a:r>
          </a:p>
          <a:p>
            <a:pPr>
              <a:buFontTx/>
              <a:buNone/>
            </a:pPr>
            <a:r>
              <a:rPr lang="en-US" sz="1200" b="0" dirty="0"/>
              <a:t>Chapter 11:</a:t>
            </a:r>
            <a:r>
              <a:rPr lang="en-US" sz="1200" b="0" baseline="0" dirty="0"/>
              <a:t>  Windows Configuration (Cont.)</a:t>
            </a:r>
            <a:endParaRPr lang="en-GB" b="0" dirty="0"/>
          </a:p>
          <a:p>
            <a:endParaRPr lang="en-GB" dirty="0"/>
          </a:p>
        </p:txBody>
      </p:sp>
    </p:spTree>
    <p:extLst>
      <p:ext uri="{BB962C8B-B14F-4D97-AF65-F5344CB8AC3E}">
        <p14:creationId xmlns:p14="http://schemas.microsoft.com/office/powerpoint/2010/main" val="19837553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11 – Windows Configuration</a:t>
            </a:r>
          </a:p>
          <a:p>
            <a:pPr>
              <a:buFontTx/>
              <a:buNone/>
            </a:pPr>
            <a:r>
              <a:rPr lang="en-US" sz="1200" b="0" dirty="0"/>
              <a:t>11.1 – Windows Desktop and File Explorer</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11.1 – Windows Desktop and File Explorer</a:t>
            </a:r>
          </a:p>
          <a:p>
            <a:pPr>
              <a:buFontTx/>
              <a:buNone/>
            </a:pPr>
            <a:r>
              <a:rPr lang="en-US" sz="1200" b="0" dirty="0"/>
              <a:t>11.1.1 – Comparing Windows Versions</a:t>
            </a:r>
            <a:endParaRPr lang="en-GB" b="0" dirty="0"/>
          </a:p>
          <a:p>
            <a:pPr>
              <a:lnSpc>
                <a:spcPct val="80000"/>
              </a:lnSpc>
              <a:buFontTx/>
              <a:buNone/>
            </a:pPr>
            <a:r>
              <a:rPr lang="en-US" dirty="0">
                <a:latin typeface="Arial" charset="0"/>
              </a:rPr>
              <a:t>11.1.1.1 - Windows Versions</a:t>
            </a:r>
            <a:endParaRPr lang="en-US" baseline="0" dirty="0">
              <a:latin typeface="Arial" charset="0"/>
            </a:endParaRPr>
          </a:p>
          <a:p>
            <a:pPr>
              <a:lnSpc>
                <a:spcPct val="80000"/>
              </a:lnSpc>
              <a:buFontTx/>
              <a:buNone/>
            </a:pP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35251901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11.1.1 – Comparing Windows Versions</a:t>
            </a:r>
            <a:endParaRPr lang="en-GB" b="0" dirty="0"/>
          </a:p>
          <a:p>
            <a:pPr>
              <a:lnSpc>
                <a:spcPct val="80000"/>
              </a:lnSpc>
              <a:buFontTx/>
              <a:buNone/>
            </a:pPr>
            <a:r>
              <a:rPr lang="en-US" dirty="0">
                <a:latin typeface="Arial" charset="0"/>
              </a:rPr>
              <a:t>11.1.1.2 - Windows 7</a:t>
            </a:r>
            <a:endParaRPr lang="en-US" baseline="0" dirty="0">
              <a:latin typeface="Arial" charset="0"/>
            </a:endParaRPr>
          </a:p>
          <a:p>
            <a:pPr>
              <a:lnSpc>
                <a:spcPct val="80000"/>
              </a:lnSpc>
              <a:buFontTx/>
              <a:buNone/>
            </a:pP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31835489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11.1.1 – Comparing Windows Versions</a:t>
            </a:r>
            <a:endParaRPr lang="en-GB" b="0" dirty="0"/>
          </a:p>
          <a:p>
            <a:pPr>
              <a:lnSpc>
                <a:spcPct val="80000"/>
              </a:lnSpc>
              <a:buFontTx/>
              <a:buNone/>
            </a:pPr>
            <a:r>
              <a:rPr lang="en-US" dirty="0">
                <a:latin typeface="Arial" charset="0"/>
              </a:rPr>
              <a:t>11.1.1.3 - Windows 8</a:t>
            </a:r>
            <a:endParaRPr lang="en-US" baseline="0" dirty="0">
              <a:latin typeface="Arial" charset="0"/>
            </a:endParaRPr>
          </a:p>
          <a:p>
            <a:pPr>
              <a:lnSpc>
                <a:spcPct val="80000"/>
              </a:lnSpc>
              <a:buFontTx/>
              <a:buNone/>
            </a:pP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40317847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11.1.1 – Comparing Windows Versions</a:t>
            </a:r>
            <a:endParaRPr lang="en-GB" b="0" dirty="0"/>
          </a:p>
          <a:p>
            <a:pPr>
              <a:lnSpc>
                <a:spcPct val="80000"/>
              </a:lnSpc>
              <a:buFontTx/>
              <a:buNone/>
            </a:pPr>
            <a:r>
              <a:rPr lang="en-US" dirty="0">
                <a:latin typeface="Arial" charset="0"/>
              </a:rPr>
              <a:t>11.1.1.4 - Windows 8.1</a:t>
            </a:r>
            <a:endParaRPr lang="en-US" baseline="0" dirty="0">
              <a:latin typeface="Arial" charset="0"/>
            </a:endParaRPr>
          </a:p>
          <a:p>
            <a:pPr>
              <a:lnSpc>
                <a:spcPct val="80000"/>
              </a:lnSpc>
              <a:buFontTx/>
              <a:buNone/>
            </a:pP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32282488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11.1.1 – Comparing Windows Versions</a:t>
            </a:r>
            <a:endParaRPr lang="en-GB" b="0" dirty="0"/>
          </a:p>
          <a:p>
            <a:pPr>
              <a:lnSpc>
                <a:spcPct val="80000"/>
              </a:lnSpc>
              <a:buFontTx/>
              <a:buNone/>
            </a:pPr>
            <a:r>
              <a:rPr lang="en-US" dirty="0">
                <a:latin typeface="Arial" charset="0"/>
              </a:rPr>
              <a:t>11.1.1.5 – Windows 10</a:t>
            </a:r>
          </a:p>
          <a:p>
            <a:pPr>
              <a:lnSpc>
                <a:spcPct val="80000"/>
              </a:lnSpc>
              <a:buFontTx/>
              <a:buNone/>
            </a:pPr>
            <a:r>
              <a:rPr lang="en-US" baseline="0" dirty="0">
                <a:latin typeface="Arial" charset="0"/>
              </a:rPr>
              <a:t>11.1.1.6 – Check Your Understanding – Windows Versions</a:t>
            </a:r>
          </a:p>
          <a:p>
            <a:pPr>
              <a:lnSpc>
                <a:spcPct val="80000"/>
              </a:lnSpc>
              <a:buFontTx/>
              <a:buNone/>
            </a:pP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34931089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13</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11.1.2 – The Windows Desktop</a:t>
            </a:r>
            <a:endParaRPr lang="en-GB" b="0" dirty="0"/>
          </a:p>
          <a:p>
            <a:pPr>
              <a:lnSpc>
                <a:spcPct val="80000"/>
              </a:lnSpc>
              <a:buFontTx/>
              <a:buNone/>
            </a:pPr>
            <a:r>
              <a:rPr lang="en-US" dirty="0">
                <a:latin typeface="Arial" charset="0"/>
              </a:rPr>
              <a:t>11.1.2.1 - The Windows 7 Desktop</a:t>
            </a:r>
            <a:endParaRPr lang="en-US" baseline="0" dirty="0">
              <a:latin typeface="Arial" charset="0"/>
            </a:endParaRPr>
          </a:p>
        </p:txBody>
      </p:sp>
    </p:spTree>
    <p:extLst>
      <p:ext uri="{BB962C8B-B14F-4D97-AF65-F5344CB8AC3E}">
        <p14:creationId xmlns:p14="http://schemas.microsoft.com/office/powerpoint/2010/main" val="7853359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14</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11.1.2 – The Windows Desktop</a:t>
            </a:r>
            <a:endParaRPr lang="en-GB" b="0" dirty="0"/>
          </a:p>
          <a:p>
            <a:pPr>
              <a:lnSpc>
                <a:spcPct val="80000"/>
              </a:lnSpc>
              <a:buFontTx/>
              <a:buNone/>
            </a:pPr>
            <a:r>
              <a:rPr lang="en-US" dirty="0">
                <a:latin typeface="Arial" charset="0"/>
              </a:rPr>
              <a:t>11.1.2.2 - The Windows 8 Desktop</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11566048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11.1.2 – The Windows Desktop</a:t>
            </a:r>
            <a:endParaRPr lang="en-GB" b="0" dirty="0"/>
          </a:p>
          <a:p>
            <a:pPr>
              <a:lnSpc>
                <a:spcPct val="80000"/>
              </a:lnSpc>
              <a:buFontTx/>
              <a:buNone/>
            </a:pPr>
            <a:r>
              <a:rPr lang="en-US" dirty="0">
                <a:latin typeface="Arial" charset="0"/>
              </a:rPr>
              <a:t>11.1.2.3 - The Windows 8.1 Desktop</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1880330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16</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11.1.2 – The Windows Desktop</a:t>
            </a:r>
            <a:endParaRPr lang="en-GB" b="0" dirty="0"/>
          </a:p>
          <a:p>
            <a:pPr>
              <a:lnSpc>
                <a:spcPct val="80000"/>
              </a:lnSpc>
              <a:buFontTx/>
              <a:buNone/>
            </a:pPr>
            <a:r>
              <a:rPr lang="en-US" dirty="0">
                <a:latin typeface="Arial" charset="0"/>
              </a:rPr>
              <a:t>11.1.2.4 - Personalizing Windows Desktop</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23247452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11.1.2 – The Windows Desktop</a:t>
            </a:r>
            <a:endParaRPr lang="en-GB" b="0" dirty="0"/>
          </a:p>
          <a:p>
            <a:pPr>
              <a:lnSpc>
                <a:spcPct val="80000"/>
              </a:lnSpc>
              <a:buFontTx/>
              <a:buNone/>
            </a:pPr>
            <a:r>
              <a:rPr lang="en-US" dirty="0">
                <a:latin typeface="Arial" charset="0"/>
              </a:rPr>
              <a:t>11.1.2.5 – Video Explanation – The Windows 10 Desktop</a:t>
            </a:r>
            <a:endParaRPr lang="en-US" baseline="0"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17</a:t>
            </a:fld>
            <a:endParaRPr lang="en-US" dirty="0">
              <a:solidFill>
                <a:prstClr val="black"/>
              </a:solidFill>
            </a:endParaRPr>
          </a:p>
        </p:txBody>
      </p:sp>
    </p:spTree>
    <p:extLst>
      <p:ext uri="{BB962C8B-B14F-4D97-AF65-F5344CB8AC3E}">
        <p14:creationId xmlns:p14="http://schemas.microsoft.com/office/powerpoint/2010/main" val="27193457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18</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11.1.2 – The Windows Desktop</a:t>
            </a:r>
            <a:endParaRPr lang="en-GB" b="0" dirty="0"/>
          </a:p>
          <a:p>
            <a:pPr>
              <a:lnSpc>
                <a:spcPct val="80000"/>
              </a:lnSpc>
              <a:buFontTx/>
              <a:buNone/>
            </a:pPr>
            <a:r>
              <a:rPr lang="en-US" dirty="0">
                <a:latin typeface="Arial" charset="0"/>
              </a:rPr>
              <a:t>11.1.2.6 - The Windows 10 Start Menu</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31447298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11.1.2 – The Windows Desktop</a:t>
            </a:r>
            <a:endParaRPr lang="en-GB" b="0" dirty="0"/>
          </a:p>
          <a:p>
            <a:pPr>
              <a:lnSpc>
                <a:spcPct val="80000"/>
              </a:lnSpc>
              <a:buFontTx/>
              <a:buNone/>
            </a:pPr>
            <a:r>
              <a:rPr lang="en-US" dirty="0">
                <a:latin typeface="Arial" charset="0"/>
              </a:rPr>
              <a:t>11.1.2.7 - The Windows 8.1 and 8.0 Start Menu</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21424502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20</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11.1.2 – The Windows Desktop</a:t>
            </a:r>
            <a:endParaRPr lang="en-GB" b="0" dirty="0"/>
          </a:p>
          <a:p>
            <a:pPr>
              <a:lnSpc>
                <a:spcPct val="80000"/>
              </a:lnSpc>
              <a:buFontTx/>
              <a:buNone/>
            </a:pPr>
            <a:r>
              <a:rPr lang="en-US" dirty="0">
                <a:latin typeface="Arial" charset="0"/>
              </a:rPr>
              <a:t>11.1.2.8 - The Windows 7 Start Menu</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19502048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21</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11.1.2 – The Windows Desktop</a:t>
            </a:r>
            <a:endParaRPr lang="en-GB" b="0" dirty="0"/>
          </a:p>
          <a:p>
            <a:pPr>
              <a:lnSpc>
                <a:spcPct val="80000"/>
              </a:lnSpc>
              <a:buFontTx/>
              <a:buNone/>
            </a:pPr>
            <a:r>
              <a:rPr lang="en-US" dirty="0">
                <a:latin typeface="Arial" charset="0"/>
              </a:rPr>
              <a:t>11.1.2.9 - The Taskbar</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15076729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11.1.2 – The Windows Desktop</a:t>
            </a:r>
            <a:endParaRPr lang="en-GB" b="0" dirty="0"/>
          </a:p>
          <a:p>
            <a:pPr>
              <a:lnSpc>
                <a:spcPct val="80000"/>
              </a:lnSpc>
              <a:buFontTx/>
              <a:buNone/>
            </a:pPr>
            <a:r>
              <a:rPr lang="en-US" dirty="0">
                <a:latin typeface="Arial" charset="0"/>
              </a:rPr>
              <a:t>11.1.2.10 – Lab - Configure the Windows Desktop</a:t>
            </a:r>
          </a:p>
          <a:p>
            <a:pPr>
              <a:lnSpc>
                <a:spcPct val="80000"/>
              </a:lnSpc>
              <a:buFontTx/>
              <a:buNone/>
            </a:pPr>
            <a:r>
              <a:rPr lang="en-US" baseline="0" dirty="0">
                <a:latin typeface="Arial" charset="0"/>
              </a:rPr>
              <a:t>11.1.2.11 – Check Your Understanding – Identify Elements of the Windows Desktop</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22</a:t>
            </a:fld>
            <a:endParaRPr lang="en-US" dirty="0">
              <a:solidFill>
                <a:prstClr val="black"/>
              </a:solidFill>
            </a:endParaRPr>
          </a:p>
        </p:txBody>
      </p:sp>
    </p:spTree>
    <p:extLst>
      <p:ext uri="{BB962C8B-B14F-4D97-AF65-F5344CB8AC3E}">
        <p14:creationId xmlns:p14="http://schemas.microsoft.com/office/powerpoint/2010/main" val="19874734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11.1.3 – Windows Task Manager</a:t>
            </a:r>
            <a:endParaRPr lang="en-GB" b="0" dirty="0"/>
          </a:p>
          <a:p>
            <a:pPr>
              <a:lnSpc>
                <a:spcPct val="80000"/>
              </a:lnSpc>
              <a:buFontTx/>
              <a:buNone/>
            </a:pPr>
            <a:r>
              <a:rPr lang="en-US" dirty="0">
                <a:latin typeface="Arial" charset="0"/>
              </a:rPr>
              <a:t>11.1.3.1 – Video Explanation – Working with Task Manager in Windows 10</a:t>
            </a:r>
            <a:endParaRPr lang="en-US" baseline="0"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23</a:t>
            </a:fld>
            <a:endParaRPr lang="en-US" dirty="0">
              <a:solidFill>
                <a:prstClr val="black"/>
              </a:solidFill>
            </a:endParaRPr>
          </a:p>
        </p:txBody>
      </p:sp>
    </p:spTree>
    <p:extLst>
      <p:ext uri="{BB962C8B-B14F-4D97-AF65-F5344CB8AC3E}">
        <p14:creationId xmlns:p14="http://schemas.microsoft.com/office/powerpoint/2010/main" val="3804189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11.1.3 – Windows Task Manager</a:t>
            </a:r>
            <a:endParaRPr lang="en-GB" b="0" dirty="0"/>
          </a:p>
          <a:p>
            <a:pPr>
              <a:lnSpc>
                <a:spcPct val="80000"/>
              </a:lnSpc>
              <a:buFontTx/>
              <a:buNone/>
            </a:pPr>
            <a:r>
              <a:rPr lang="en-US" dirty="0">
                <a:latin typeface="Arial" charset="0"/>
              </a:rPr>
              <a:t>11.1.3.2 – Windows Task Manager Functions</a:t>
            </a:r>
            <a:endParaRPr lang="en-US" baseline="0"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24</a:t>
            </a:fld>
            <a:endParaRPr lang="en-US" dirty="0">
              <a:solidFill>
                <a:prstClr val="black"/>
              </a:solidFill>
            </a:endParaRPr>
          </a:p>
        </p:txBody>
      </p:sp>
    </p:spTree>
    <p:extLst>
      <p:ext uri="{BB962C8B-B14F-4D97-AF65-F5344CB8AC3E}">
        <p14:creationId xmlns:p14="http://schemas.microsoft.com/office/powerpoint/2010/main" val="9662338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25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11.1.3 – Windows Task Manager</a:t>
            </a:r>
            <a:endParaRPr lang="en-GB" b="0" dirty="0"/>
          </a:p>
          <a:p>
            <a:pPr>
              <a:lnSpc>
                <a:spcPct val="80000"/>
              </a:lnSpc>
              <a:buFontTx/>
              <a:buNone/>
            </a:pPr>
            <a:r>
              <a:rPr lang="en-US" dirty="0">
                <a:latin typeface="Arial" charset="0"/>
              </a:rPr>
              <a:t>11.1.3.3 – Task Manager in Windows 7</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9754227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11.1.3 – Windows Task Manager</a:t>
            </a:r>
            <a:endParaRPr lang="en-GB" b="0" dirty="0"/>
          </a:p>
          <a:p>
            <a:pPr>
              <a:lnSpc>
                <a:spcPct val="80000"/>
              </a:lnSpc>
              <a:buFontTx/>
              <a:buNone/>
            </a:pPr>
            <a:r>
              <a:rPr lang="en-US" dirty="0">
                <a:latin typeface="Arial" charset="0"/>
              </a:rPr>
              <a:t>11.1.3.4 – Lab - Work with Task Manager</a:t>
            </a:r>
            <a:endParaRPr lang="en-US" baseline="0" dirty="0">
              <a:latin typeface="Arial" charset="0"/>
            </a:endParaRPr>
          </a:p>
          <a:p>
            <a:pPr>
              <a:lnSpc>
                <a:spcPct val="80000"/>
              </a:lnSpc>
              <a:buFontTx/>
              <a:buNone/>
            </a:pPr>
            <a:r>
              <a:rPr lang="en-US" baseline="0" dirty="0">
                <a:latin typeface="Arial" charset="0"/>
              </a:rPr>
              <a:t>11.1.3.5 – Check Your Understanding – Compare Windows Task Manager Versions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26</a:t>
            </a:fld>
            <a:endParaRPr lang="en-US" dirty="0">
              <a:solidFill>
                <a:prstClr val="black"/>
              </a:solidFill>
            </a:endParaRPr>
          </a:p>
        </p:txBody>
      </p:sp>
    </p:spTree>
    <p:extLst>
      <p:ext uri="{BB962C8B-B14F-4D97-AF65-F5344CB8AC3E}">
        <p14:creationId xmlns:p14="http://schemas.microsoft.com/office/powerpoint/2010/main" val="26856232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27</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11.1.4 – Windows File Explorer</a:t>
            </a:r>
            <a:endParaRPr lang="en-GB" b="0" dirty="0"/>
          </a:p>
          <a:p>
            <a:pPr>
              <a:lnSpc>
                <a:spcPct val="80000"/>
              </a:lnSpc>
              <a:buFontTx/>
              <a:buNone/>
            </a:pPr>
            <a:r>
              <a:rPr lang="en-US" dirty="0">
                <a:latin typeface="Arial" charset="0"/>
              </a:rPr>
              <a:t>11.1.4.1 – File Explorer</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19187443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11.1.4 – Windows File Explorer</a:t>
            </a:r>
            <a:endParaRPr lang="en-GB" b="0" dirty="0"/>
          </a:p>
          <a:p>
            <a:pPr>
              <a:lnSpc>
                <a:spcPct val="80000"/>
              </a:lnSpc>
              <a:buFontTx/>
              <a:buNone/>
            </a:pPr>
            <a:r>
              <a:rPr lang="en-US" dirty="0">
                <a:latin typeface="Arial" charset="0"/>
              </a:rPr>
              <a:t>11.1.4.2 – Video Explanation – Working with File Explorer</a:t>
            </a:r>
            <a:endParaRPr lang="en-US" baseline="0"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28</a:t>
            </a:fld>
            <a:endParaRPr lang="en-US" dirty="0">
              <a:solidFill>
                <a:prstClr val="black"/>
              </a:solidFill>
            </a:endParaRPr>
          </a:p>
        </p:txBody>
      </p:sp>
    </p:spTree>
    <p:extLst>
      <p:ext uri="{BB962C8B-B14F-4D97-AF65-F5344CB8AC3E}">
        <p14:creationId xmlns:p14="http://schemas.microsoft.com/office/powerpoint/2010/main" val="379372554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29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11.1.4 – Windows File Explorer</a:t>
            </a:r>
            <a:endParaRPr lang="en-GB" b="0" dirty="0"/>
          </a:p>
          <a:p>
            <a:pPr>
              <a:lnSpc>
                <a:spcPct val="80000"/>
              </a:lnSpc>
              <a:buFontTx/>
              <a:buNone/>
            </a:pPr>
            <a:r>
              <a:rPr lang="en-US" dirty="0">
                <a:latin typeface="Arial" charset="0"/>
              </a:rPr>
              <a:t>11.1.4.3 – This PC</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98882705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30</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11.1.4 – Windows File Explorer</a:t>
            </a:r>
            <a:endParaRPr lang="en-GB" b="0" dirty="0"/>
          </a:p>
          <a:p>
            <a:pPr>
              <a:lnSpc>
                <a:spcPct val="80000"/>
              </a:lnSpc>
              <a:buFontTx/>
              <a:buNone/>
            </a:pPr>
            <a:r>
              <a:rPr lang="en-US" dirty="0">
                <a:latin typeface="Arial" charset="0"/>
              </a:rPr>
              <a:t>11.1.4.4 – Run as Administrator</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90159079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31</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11.1.4 – Windows File Explorer</a:t>
            </a:r>
            <a:endParaRPr lang="en-GB" b="0" dirty="0"/>
          </a:p>
          <a:p>
            <a:pPr>
              <a:lnSpc>
                <a:spcPct val="80000"/>
              </a:lnSpc>
              <a:buFontTx/>
              <a:buNone/>
            </a:pPr>
            <a:r>
              <a:rPr lang="en-US" dirty="0">
                <a:latin typeface="Arial" charset="0"/>
              </a:rPr>
              <a:t>11.1.4.5 – Windows Libraries</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64800141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32</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11.1.4 – Windows File Explorer</a:t>
            </a:r>
            <a:endParaRPr lang="en-GB" b="0" dirty="0"/>
          </a:p>
          <a:p>
            <a:pPr>
              <a:lnSpc>
                <a:spcPct val="80000"/>
              </a:lnSpc>
              <a:buFontTx/>
              <a:buNone/>
            </a:pPr>
            <a:r>
              <a:rPr lang="en-US" dirty="0">
                <a:latin typeface="Arial" charset="0"/>
              </a:rPr>
              <a:t>11.1.4.6 – Directory Structures</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87841834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33</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11.1.4 – Windows File Explorer</a:t>
            </a:r>
            <a:endParaRPr lang="en-GB" b="0" dirty="0"/>
          </a:p>
          <a:p>
            <a:pPr>
              <a:lnSpc>
                <a:spcPct val="80000"/>
              </a:lnSpc>
              <a:buFontTx/>
              <a:buNone/>
            </a:pPr>
            <a:r>
              <a:rPr lang="en-US" dirty="0">
                <a:latin typeface="Arial" charset="0"/>
              </a:rPr>
              <a:t>11.1.4.7 – User and System File Locations</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114019019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34</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11.1.4 – Windows File Explorer</a:t>
            </a:r>
            <a:endParaRPr lang="en-GB" b="0" dirty="0"/>
          </a:p>
          <a:p>
            <a:pPr>
              <a:lnSpc>
                <a:spcPct val="80000"/>
              </a:lnSpc>
              <a:buFontTx/>
              <a:buNone/>
            </a:pPr>
            <a:r>
              <a:rPr lang="en-US" dirty="0">
                <a:latin typeface="Arial" charset="0"/>
              </a:rPr>
              <a:t>11.1.4.8 – File Extensions</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114952905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35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11.1.4 – Windows File Explorer</a:t>
            </a:r>
            <a:endParaRPr lang="en-GB" b="0" dirty="0"/>
          </a:p>
          <a:p>
            <a:pPr>
              <a:lnSpc>
                <a:spcPct val="80000"/>
              </a:lnSpc>
              <a:buFontTx/>
              <a:buNone/>
            </a:pPr>
            <a:r>
              <a:rPr lang="en-US" dirty="0">
                <a:latin typeface="Arial" charset="0"/>
              </a:rPr>
              <a:t>11.1.4.9 – File Attributes</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258585722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11.1.4 – Windows File Explorer</a:t>
            </a:r>
            <a:endParaRPr lang="en-GB" b="0" dirty="0"/>
          </a:p>
          <a:p>
            <a:pPr>
              <a:lnSpc>
                <a:spcPct val="80000"/>
              </a:lnSpc>
              <a:buFontTx/>
              <a:buNone/>
            </a:pPr>
            <a:r>
              <a:rPr lang="en-US" dirty="0">
                <a:latin typeface="Arial" charset="0"/>
              </a:rPr>
              <a:t>11.1.4.10 – Video Explanation – Application, File, and Folder Properties</a:t>
            </a:r>
            <a:endParaRPr lang="en-US" baseline="0"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36</a:t>
            </a:fld>
            <a:endParaRPr lang="en-US" dirty="0">
              <a:solidFill>
                <a:prstClr val="black"/>
              </a:solidFill>
            </a:endParaRPr>
          </a:p>
        </p:txBody>
      </p:sp>
    </p:spTree>
    <p:extLst>
      <p:ext uri="{BB962C8B-B14F-4D97-AF65-F5344CB8AC3E}">
        <p14:creationId xmlns:p14="http://schemas.microsoft.com/office/powerpoint/2010/main" val="400511065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11 – Windows Configuration</a:t>
            </a:r>
          </a:p>
          <a:p>
            <a:pPr>
              <a:buFontTx/>
              <a:buNone/>
            </a:pPr>
            <a:r>
              <a:rPr lang="en-US" sz="1200" b="0" dirty="0"/>
              <a:t>11.1 – Windows Desktop and File Explorer</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11.1.4 – Windows File Explorer</a:t>
            </a:r>
            <a:endParaRPr lang="en-GB" b="0" dirty="0"/>
          </a:p>
          <a:p>
            <a:pPr>
              <a:lnSpc>
                <a:spcPct val="80000"/>
              </a:lnSpc>
              <a:buFontTx/>
              <a:buNone/>
            </a:pPr>
            <a:r>
              <a:rPr lang="en-US" dirty="0">
                <a:latin typeface="Arial" charset="0"/>
              </a:rPr>
              <a:t>11.1.4.11 – Lab - Working with File Explorer</a:t>
            </a:r>
          </a:p>
          <a:p>
            <a:pPr>
              <a:lnSpc>
                <a:spcPct val="80000"/>
              </a:lnSpc>
              <a:buFontTx/>
              <a:buNone/>
            </a:pPr>
            <a:r>
              <a:rPr lang="en-US" baseline="0" dirty="0">
                <a:latin typeface="Arial" charset="0"/>
              </a:rPr>
              <a:t>11.1.4.12 – Check Your Understanding – File Explorer</a:t>
            </a:r>
          </a:p>
          <a:p>
            <a:pPr>
              <a:lnSpc>
                <a:spcPct val="80000"/>
              </a:lnSpc>
              <a:buFontTx/>
              <a:buNone/>
            </a:pPr>
            <a:endParaRPr lang="en-US" baseline="0"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37</a:t>
            </a:fld>
            <a:endParaRPr lang="en-US" dirty="0">
              <a:solidFill>
                <a:prstClr val="black"/>
              </a:solidFill>
            </a:endParaRPr>
          </a:p>
        </p:txBody>
      </p:sp>
    </p:spTree>
    <p:extLst>
      <p:ext uri="{BB962C8B-B14F-4D97-AF65-F5344CB8AC3E}">
        <p14:creationId xmlns:p14="http://schemas.microsoft.com/office/powerpoint/2010/main" val="206266933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11 – Windows Configuration</a:t>
            </a:r>
          </a:p>
          <a:p>
            <a:pPr>
              <a:buFontTx/>
              <a:buNone/>
            </a:pPr>
            <a:r>
              <a:rPr lang="en-US" sz="1200" b="0" dirty="0"/>
              <a:t>11.2 – Configure Windows with Control Panels</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38</a:t>
            </a:fld>
            <a:endParaRPr lang="en-US" dirty="0"/>
          </a:p>
        </p:txBody>
      </p:sp>
    </p:spTree>
    <p:extLst>
      <p:ext uri="{BB962C8B-B14F-4D97-AF65-F5344CB8AC3E}">
        <p14:creationId xmlns:p14="http://schemas.microsoft.com/office/powerpoint/2010/main" val="206472859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39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11.2.1 – Control Panel Utilities</a:t>
            </a:r>
            <a:endParaRPr lang="en-GB" b="0" dirty="0"/>
          </a:p>
          <a:p>
            <a:pPr>
              <a:lnSpc>
                <a:spcPct val="80000"/>
              </a:lnSpc>
              <a:buFontTx/>
              <a:buNone/>
            </a:pPr>
            <a:r>
              <a:rPr lang="en-US" dirty="0">
                <a:latin typeface="Arial" charset="0"/>
              </a:rPr>
              <a:t>11.2.1.1 – Windows 10: Settings and Control Panels</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52807173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40</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11.2.1 – Control Panel Utilities</a:t>
            </a:r>
            <a:endParaRPr lang="en-GB" b="0" dirty="0"/>
          </a:p>
          <a:p>
            <a:pPr>
              <a:lnSpc>
                <a:spcPct val="80000"/>
              </a:lnSpc>
              <a:buFontTx/>
              <a:buNone/>
            </a:pPr>
            <a:r>
              <a:rPr lang="en-US" dirty="0">
                <a:latin typeface="Arial" charset="0"/>
              </a:rPr>
              <a:t>11.2.1.2 – Introduction to Control Panel</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195943419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41</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11.2.1 – Control Panel Utilities</a:t>
            </a:r>
            <a:endParaRPr lang="en-GB" b="0" dirty="0"/>
          </a:p>
          <a:p>
            <a:pPr>
              <a:lnSpc>
                <a:spcPct val="80000"/>
              </a:lnSpc>
              <a:buFontTx/>
              <a:buNone/>
            </a:pPr>
            <a:r>
              <a:rPr lang="en-US" dirty="0">
                <a:latin typeface="Arial" charset="0"/>
              </a:rPr>
              <a:t>11.2.1.3 – Control Panel Views</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76270573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42</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11.2.1 – Control Panel Utilities</a:t>
            </a:r>
            <a:endParaRPr lang="en-GB" b="0" dirty="0"/>
          </a:p>
          <a:p>
            <a:pPr>
              <a:lnSpc>
                <a:spcPct val="80000"/>
              </a:lnSpc>
              <a:buFontTx/>
              <a:buNone/>
            </a:pPr>
            <a:r>
              <a:rPr lang="en-US" dirty="0">
                <a:latin typeface="Arial" charset="0"/>
              </a:rPr>
              <a:t>11.2.1.4 – Define Control Panel Categories</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131871216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11.2.1 – Control Panel Utilities</a:t>
            </a:r>
            <a:endParaRPr lang="en-GB" b="0" dirty="0"/>
          </a:p>
          <a:p>
            <a:pPr>
              <a:lnSpc>
                <a:spcPct val="80000"/>
              </a:lnSpc>
              <a:buFontTx/>
              <a:buNone/>
            </a:pPr>
            <a:r>
              <a:rPr lang="en-US" dirty="0">
                <a:latin typeface="Arial" charset="0"/>
              </a:rPr>
              <a:t>11.2.1.5 – Lab - Explore Control Panel Categories</a:t>
            </a:r>
          </a:p>
          <a:p>
            <a:pPr>
              <a:lnSpc>
                <a:spcPct val="80000"/>
              </a:lnSpc>
              <a:buFontTx/>
              <a:buNone/>
            </a:pPr>
            <a:r>
              <a:rPr lang="en-US" baseline="0" dirty="0">
                <a:latin typeface="Arial" charset="0"/>
              </a:rPr>
              <a:t>11.2.1.6 – Check Your Understanding – Control Panel Categories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43</a:t>
            </a:fld>
            <a:endParaRPr lang="en-US" dirty="0">
              <a:solidFill>
                <a:prstClr val="black"/>
              </a:solidFill>
            </a:endParaRPr>
          </a:p>
        </p:txBody>
      </p:sp>
    </p:spTree>
    <p:extLst>
      <p:ext uri="{BB962C8B-B14F-4D97-AF65-F5344CB8AC3E}">
        <p14:creationId xmlns:p14="http://schemas.microsoft.com/office/powerpoint/2010/main" val="11992625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44</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11.2.2 – User and Account Control Panel Items </a:t>
            </a:r>
            <a:endParaRPr lang="en-GB" b="0" dirty="0"/>
          </a:p>
          <a:p>
            <a:pPr>
              <a:lnSpc>
                <a:spcPct val="80000"/>
              </a:lnSpc>
              <a:buFontTx/>
              <a:buNone/>
            </a:pPr>
            <a:r>
              <a:rPr lang="en-US" dirty="0">
                <a:latin typeface="Arial" charset="0"/>
              </a:rPr>
              <a:t>11.2.2.1 – User Accounts</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92049152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45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11.2.2 – User and Account Control Panel Items </a:t>
            </a:r>
            <a:endParaRPr lang="en-GB" b="0" dirty="0"/>
          </a:p>
          <a:p>
            <a:pPr>
              <a:lnSpc>
                <a:spcPct val="80000"/>
              </a:lnSpc>
              <a:buFontTx/>
              <a:buNone/>
            </a:pPr>
            <a:r>
              <a:rPr lang="en-US" dirty="0">
                <a:latin typeface="Arial" charset="0"/>
              </a:rPr>
              <a:t>11.2.2.2 – User Account Control Settings</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335742692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11.2.2 – User and Account Control Panel Items </a:t>
            </a:r>
            <a:endParaRPr lang="en-GB" b="0" dirty="0"/>
          </a:p>
          <a:p>
            <a:pPr>
              <a:lnSpc>
                <a:spcPct val="80000"/>
              </a:lnSpc>
              <a:buFontTx/>
              <a:buNone/>
            </a:pPr>
            <a:r>
              <a:rPr lang="en-US" dirty="0">
                <a:latin typeface="Arial" charset="0"/>
              </a:rPr>
              <a:t>11.2.2.3 – Lab - User Accounts</a:t>
            </a:r>
            <a:endParaRPr lang="en-US" baseline="0"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46</a:t>
            </a:fld>
            <a:endParaRPr lang="en-US" dirty="0">
              <a:solidFill>
                <a:prstClr val="black"/>
              </a:solidFill>
            </a:endParaRPr>
          </a:p>
        </p:txBody>
      </p:sp>
    </p:spTree>
    <p:extLst>
      <p:ext uri="{BB962C8B-B14F-4D97-AF65-F5344CB8AC3E}">
        <p14:creationId xmlns:p14="http://schemas.microsoft.com/office/powerpoint/2010/main" val="116336000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47</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11.2.2 – User and Account Control Panel Items </a:t>
            </a:r>
            <a:endParaRPr lang="en-GB" b="0" dirty="0"/>
          </a:p>
          <a:p>
            <a:pPr>
              <a:lnSpc>
                <a:spcPct val="80000"/>
              </a:lnSpc>
              <a:buFontTx/>
              <a:buNone/>
            </a:pPr>
            <a:r>
              <a:rPr lang="en-US" dirty="0">
                <a:latin typeface="Arial" charset="0"/>
              </a:rPr>
              <a:t>11.2.2.4 – Credential Manager</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286059960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48</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11.2.2 – User and Account Control Panel Items </a:t>
            </a:r>
            <a:endParaRPr lang="en-GB" b="0" dirty="0"/>
          </a:p>
          <a:p>
            <a:pPr>
              <a:lnSpc>
                <a:spcPct val="80000"/>
              </a:lnSpc>
              <a:buFontTx/>
              <a:buNone/>
            </a:pPr>
            <a:r>
              <a:rPr lang="en-US" dirty="0">
                <a:latin typeface="Arial" charset="0"/>
              </a:rPr>
              <a:t>11.2.2.5 – Sync Center</a:t>
            </a:r>
            <a:endParaRPr lang="en-US" baseline="0" dirty="0">
              <a:latin typeface="Arial" charset="0"/>
            </a:endParaRPr>
          </a:p>
          <a:p>
            <a:pPr>
              <a:lnSpc>
                <a:spcPct val="80000"/>
              </a:lnSpc>
              <a:buFontTx/>
              <a:buNone/>
            </a:pPr>
            <a:r>
              <a:rPr lang="en-US" dirty="0"/>
              <a:t>11.2.2.6 – Check Your Understanding – User and Account Control Panels</a:t>
            </a:r>
          </a:p>
        </p:txBody>
      </p:sp>
    </p:spTree>
    <p:extLst>
      <p:ext uri="{BB962C8B-B14F-4D97-AF65-F5344CB8AC3E}">
        <p14:creationId xmlns:p14="http://schemas.microsoft.com/office/powerpoint/2010/main" val="365091314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49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11.2.3 – Network and Internet Control Panels</a:t>
            </a:r>
            <a:endParaRPr lang="en-GB" b="0" dirty="0"/>
          </a:p>
          <a:p>
            <a:pPr>
              <a:lnSpc>
                <a:spcPct val="80000"/>
              </a:lnSpc>
              <a:buFontTx/>
              <a:buNone/>
            </a:pPr>
            <a:r>
              <a:rPr lang="en-US" dirty="0">
                <a:latin typeface="Arial" charset="0"/>
              </a:rPr>
              <a:t>11.2.3.1 – Network Settings</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394262285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50</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11.2.3 – Network and Internet Control Panels</a:t>
            </a:r>
            <a:endParaRPr lang="en-GB" b="0" dirty="0"/>
          </a:p>
          <a:p>
            <a:pPr>
              <a:lnSpc>
                <a:spcPct val="80000"/>
              </a:lnSpc>
              <a:buFontTx/>
              <a:buNone/>
            </a:pPr>
            <a:r>
              <a:rPr lang="en-US" dirty="0">
                <a:latin typeface="Arial" charset="0"/>
              </a:rPr>
              <a:t>11.2.3.2 – Internet Options</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344417514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51</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11.2.3 – Network and Internet Control Panels</a:t>
            </a:r>
            <a:endParaRPr lang="en-GB" b="0" dirty="0"/>
          </a:p>
          <a:p>
            <a:pPr>
              <a:lnSpc>
                <a:spcPct val="80000"/>
              </a:lnSpc>
              <a:buFontTx/>
              <a:buNone/>
            </a:pPr>
            <a:r>
              <a:rPr lang="en-US" dirty="0">
                <a:latin typeface="Arial" charset="0"/>
              </a:rPr>
              <a:t>11.2.3.2 – Internet Options (Cont.)</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298216395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52</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11.2.3 – Network and Internet Control Panels</a:t>
            </a:r>
            <a:endParaRPr lang="en-GB" b="0" dirty="0"/>
          </a:p>
          <a:p>
            <a:pPr>
              <a:lnSpc>
                <a:spcPct val="80000"/>
              </a:lnSpc>
              <a:buFontTx/>
              <a:buNone/>
            </a:pPr>
            <a:r>
              <a:rPr lang="en-US" dirty="0">
                <a:latin typeface="Arial" charset="0"/>
              </a:rPr>
              <a:t>11.2.3.2 – Internet Options (Cont.)</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14644356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53</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11.2.3 – Network and Internet Control Panels</a:t>
            </a:r>
            <a:endParaRPr lang="en-GB" b="0" dirty="0"/>
          </a:p>
          <a:p>
            <a:pPr>
              <a:lnSpc>
                <a:spcPct val="80000"/>
              </a:lnSpc>
              <a:buFontTx/>
              <a:buNone/>
            </a:pPr>
            <a:r>
              <a:rPr lang="en-US" dirty="0">
                <a:latin typeface="Arial" charset="0"/>
              </a:rPr>
              <a:t>11.2.3.3 – Network and Sharing Center</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256715589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54</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11.2.3 – Network and Internet Control Panels </a:t>
            </a:r>
            <a:endParaRPr lang="en-GB" b="0" dirty="0"/>
          </a:p>
          <a:p>
            <a:pPr>
              <a:lnSpc>
                <a:spcPct val="80000"/>
              </a:lnSpc>
              <a:buFontTx/>
              <a:buNone/>
            </a:pPr>
            <a:r>
              <a:rPr lang="en-US" dirty="0">
                <a:latin typeface="Arial" charset="0"/>
              </a:rPr>
              <a:t>11.2.3.4 – </a:t>
            </a:r>
            <a:r>
              <a:rPr lang="en-US" dirty="0" err="1">
                <a:latin typeface="Arial" charset="0"/>
              </a:rPr>
              <a:t>HomeGroup</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107068510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55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11.2.3 – Network and Internet Control Panels </a:t>
            </a:r>
            <a:endParaRPr lang="en-GB" b="0" dirty="0"/>
          </a:p>
          <a:p>
            <a:pPr>
              <a:lnSpc>
                <a:spcPct val="80000"/>
              </a:lnSpc>
              <a:buFontTx/>
              <a:buNone/>
            </a:pPr>
            <a:r>
              <a:rPr lang="en-US" dirty="0">
                <a:latin typeface="Arial" charset="0"/>
              </a:rPr>
              <a:t>11.2.3.5 – Lab – Configure Browser Settings</a:t>
            </a:r>
          </a:p>
          <a:p>
            <a:pPr>
              <a:lnSpc>
                <a:spcPct val="80000"/>
              </a:lnSpc>
              <a:buFontTx/>
              <a:buNone/>
            </a:pPr>
            <a:r>
              <a:rPr lang="en-US" baseline="0" dirty="0">
                <a:latin typeface="Arial" charset="0"/>
              </a:rPr>
              <a:t>11.2.3.6 – Check Your Understanding – Network and Internet Control Panel</a:t>
            </a:r>
          </a:p>
          <a:p>
            <a:pPr>
              <a:lnSpc>
                <a:spcPct val="80000"/>
              </a:lnSpc>
              <a:buFontTx/>
              <a:buNone/>
            </a:pPr>
            <a:endParaRPr lang="en-US" dirty="0"/>
          </a:p>
        </p:txBody>
      </p:sp>
    </p:spTree>
    <p:extLst>
      <p:ext uri="{BB962C8B-B14F-4D97-AF65-F5344CB8AC3E}">
        <p14:creationId xmlns:p14="http://schemas.microsoft.com/office/powerpoint/2010/main" val="103541317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56</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11.2.4 – Display Settings and Control Panel </a:t>
            </a:r>
            <a:endParaRPr lang="en-GB" b="0" dirty="0"/>
          </a:p>
          <a:p>
            <a:pPr>
              <a:lnSpc>
                <a:spcPct val="80000"/>
              </a:lnSpc>
              <a:buFontTx/>
              <a:buNone/>
            </a:pPr>
            <a:r>
              <a:rPr lang="en-US" dirty="0">
                <a:latin typeface="Arial" charset="0"/>
              </a:rPr>
              <a:t>11.2.4.1 – Display Settings and Configuration</a:t>
            </a:r>
          </a:p>
        </p:txBody>
      </p:sp>
    </p:spTree>
    <p:extLst>
      <p:ext uri="{BB962C8B-B14F-4D97-AF65-F5344CB8AC3E}">
        <p14:creationId xmlns:p14="http://schemas.microsoft.com/office/powerpoint/2010/main" val="264900835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57</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11.2.4 – Display Settings and Control Panel </a:t>
            </a:r>
            <a:endParaRPr lang="en-GB" b="0" dirty="0"/>
          </a:p>
          <a:p>
            <a:pPr>
              <a:lnSpc>
                <a:spcPct val="80000"/>
              </a:lnSpc>
              <a:buFontTx/>
              <a:buNone/>
            </a:pPr>
            <a:r>
              <a:rPr lang="en-US" dirty="0">
                <a:latin typeface="Arial" charset="0"/>
              </a:rPr>
              <a:t>11.2.4.2 – Display Features</a:t>
            </a:r>
          </a:p>
          <a:p>
            <a:pPr marL="0" marR="0" lvl="0" indent="0" algn="l" defTabSz="457200" rtl="0" eaLnBrk="1" fontAlgn="auto" latinLnBrk="0" hangingPunct="1">
              <a:lnSpc>
                <a:spcPct val="80000"/>
              </a:lnSpc>
              <a:spcBef>
                <a:spcPts val="0"/>
              </a:spcBef>
              <a:spcAft>
                <a:spcPts val="0"/>
              </a:spcAft>
              <a:buClrTx/>
              <a:buSzTx/>
              <a:buFontTx/>
              <a:buNone/>
              <a:tabLst/>
              <a:defRPr/>
            </a:pPr>
            <a:r>
              <a:rPr lang="en-US" baseline="0" dirty="0">
                <a:latin typeface="Arial" charset="0"/>
              </a:rPr>
              <a:t>11.2.4.3 – Check Your Understanding – Display Features</a:t>
            </a:r>
          </a:p>
          <a:p>
            <a:pPr>
              <a:lnSpc>
                <a:spcPct val="80000"/>
              </a:lnSpc>
              <a:buFontTx/>
              <a:buNone/>
            </a:pPr>
            <a:endParaRPr lang="en-US" dirty="0">
              <a:latin typeface="Arial" charset="0"/>
            </a:endParaRPr>
          </a:p>
        </p:txBody>
      </p:sp>
    </p:spTree>
    <p:extLst>
      <p:ext uri="{BB962C8B-B14F-4D97-AF65-F5344CB8AC3E}">
        <p14:creationId xmlns:p14="http://schemas.microsoft.com/office/powerpoint/2010/main" val="75200745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58</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11.2.5 – Power and System Control Panels </a:t>
            </a:r>
            <a:endParaRPr lang="en-GB" b="0" dirty="0"/>
          </a:p>
          <a:p>
            <a:pPr>
              <a:lnSpc>
                <a:spcPct val="80000"/>
              </a:lnSpc>
              <a:buFontTx/>
              <a:buNone/>
            </a:pPr>
            <a:r>
              <a:rPr lang="en-US" dirty="0">
                <a:latin typeface="Arial" charset="0"/>
              </a:rPr>
              <a:t>11.2.5.1 – Power Options</a:t>
            </a:r>
          </a:p>
        </p:txBody>
      </p:sp>
    </p:spTree>
    <p:extLst>
      <p:ext uri="{BB962C8B-B14F-4D97-AF65-F5344CB8AC3E}">
        <p14:creationId xmlns:p14="http://schemas.microsoft.com/office/powerpoint/2010/main" val="84644959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59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11.2.5 – Power and System Control Panels </a:t>
            </a:r>
            <a:endParaRPr lang="en-GB" b="0" dirty="0"/>
          </a:p>
          <a:p>
            <a:pPr>
              <a:lnSpc>
                <a:spcPct val="80000"/>
              </a:lnSpc>
              <a:buFontTx/>
              <a:buNone/>
            </a:pPr>
            <a:r>
              <a:rPr lang="en-US" dirty="0">
                <a:latin typeface="Arial" charset="0"/>
              </a:rPr>
              <a:t>11.2.5.2 – Power Options Settings</a:t>
            </a:r>
          </a:p>
        </p:txBody>
      </p:sp>
    </p:spTree>
    <p:extLst>
      <p:ext uri="{BB962C8B-B14F-4D97-AF65-F5344CB8AC3E}">
        <p14:creationId xmlns:p14="http://schemas.microsoft.com/office/powerpoint/2010/main" val="41748399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60</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11.2.5 – Power and System Control Panels </a:t>
            </a:r>
            <a:endParaRPr lang="en-GB" b="0" dirty="0"/>
          </a:p>
          <a:p>
            <a:pPr>
              <a:lnSpc>
                <a:spcPct val="80000"/>
              </a:lnSpc>
              <a:buFontTx/>
              <a:buNone/>
            </a:pPr>
            <a:r>
              <a:rPr lang="en-US" dirty="0">
                <a:latin typeface="Arial" charset="0"/>
              </a:rPr>
              <a:t>11.2.5.3 – Power Options Actions</a:t>
            </a:r>
          </a:p>
          <a:p>
            <a:pPr>
              <a:lnSpc>
                <a:spcPct val="80000"/>
              </a:lnSpc>
              <a:buFontTx/>
              <a:buNone/>
            </a:pPr>
            <a:r>
              <a:rPr lang="en-US" dirty="0">
                <a:latin typeface="Arial" charset="0"/>
              </a:rPr>
              <a:t>11.2.5.4 – Check Your Understanding – Power Options</a:t>
            </a:r>
          </a:p>
        </p:txBody>
      </p:sp>
    </p:spTree>
    <p:extLst>
      <p:ext uri="{BB962C8B-B14F-4D97-AF65-F5344CB8AC3E}">
        <p14:creationId xmlns:p14="http://schemas.microsoft.com/office/powerpoint/2010/main" val="3072045818"/>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61</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11.2.5 – Power and System Control Panels </a:t>
            </a:r>
            <a:endParaRPr lang="en-GB" b="0" dirty="0"/>
          </a:p>
          <a:p>
            <a:pPr>
              <a:lnSpc>
                <a:spcPct val="80000"/>
              </a:lnSpc>
              <a:buFontTx/>
              <a:buNone/>
            </a:pPr>
            <a:r>
              <a:rPr lang="en-US" dirty="0">
                <a:latin typeface="Arial" charset="0"/>
              </a:rPr>
              <a:t>11.2.5.5 – System Control Panel Item</a:t>
            </a:r>
          </a:p>
        </p:txBody>
      </p:sp>
    </p:spTree>
    <p:extLst>
      <p:ext uri="{BB962C8B-B14F-4D97-AF65-F5344CB8AC3E}">
        <p14:creationId xmlns:p14="http://schemas.microsoft.com/office/powerpoint/2010/main" val="319384170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62</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11.2.5 – Power and System Control Panels </a:t>
            </a:r>
            <a:endParaRPr lang="en-GB" b="0" dirty="0"/>
          </a:p>
          <a:p>
            <a:pPr>
              <a:lnSpc>
                <a:spcPct val="80000"/>
              </a:lnSpc>
              <a:buFontTx/>
              <a:buNone/>
            </a:pPr>
            <a:r>
              <a:rPr lang="en-US" dirty="0">
                <a:latin typeface="Arial" charset="0"/>
              </a:rPr>
              <a:t>11.2.5.6 – System Properties</a:t>
            </a:r>
          </a:p>
        </p:txBody>
      </p:sp>
    </p:spTree>
    <p:extLst>
      <p:ext uri="{BB962C8B-B14F-4D97-AF65-F5344CB8AC3E}">
        <p14:creationId xmlns:p14="http://schemas.microsoft.com/office/powerpoint/2010/main" val="318350372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63</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11.2.5 – Power and System Control Panels </a:t>
            </a:r>
            <a:endParaRPr lang="en-GB" b="0" dirty="0"/>
          </a:p>
          <a:p>
            <a:pPr>
              <a:lnSpc>
                <a:spcPct val="80000"/>
              </a:lnSpc>
              <a:buFontTx/>
              <a:buNone/>
            </a:pPr>
            <a:r>
              <a:rPr lang="en-US" dirty="0">
                <a:latin typeface="Arial" charset="0"/>
              </a:rPr>
              <a:t>11.2.5.7 – Increasing Performance</a:t>
            </a:r>
          </a:p>
        </p:txBody>
      </p:sp>
    </p:spTree>
    <p:extLst>
      <p:ext uri="{BB962C8B-B14F-4D97-AF65-F5344CB8AC3E}">
        <p14:creationId xmlns:p14="http://schemas.microsoft.com/office/powerpoint/2010/main" val="709520978"/>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64</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11.2.5 – Power and System Control Panels </a:t>
            </a:r>
            <a:endParaRPr lang="en-GB" b="0" dirty="0"/>
          </a:p>
          <a:p>
            <a:pPr>
              <a:lnSpc>
                <a:spcPct val="80000"/>
              </a:lnSpc>
              <a:buFontTx/>
              <a:buNone/>
            </a:pPr>
            <a:r>
              <a:rPr lang="en-US" dirty="0">
                <a:latin typeface="Arial" charset="0"/>
              </a:rPr>
              <a:t>11.2.5.8 – Lab – Manage Virtual Memory</a:t>
            </a:r>
          </a:p>
          <a:p>
            <a:pPr>
              <a:lnSpc>
                <a:spcPct val="80000"/>
              </a:lnSpc>
              <a:buFontTx/>
              <a:buNone/>
            </a:pPr>
            <a:r>
              <a:rPr lang="en-US" dirty="0">
                <a:latin typeface="Arial" charset="0"/>
              </a:rPr>
              <a:t>11.2.5.9 – Check Your Understanding – Power Options and System Properties</a:t>
            </a:r>
          </a:p>
        </p:txBody>
      </p:sp>
    </p:spTree>
    <p:extLst>
      <p:ext uri="{BB962C8B-B14F-4D97-AF65-F5344CB8AC3E}">
        <p14:creationId xmlns:p14="http://schemas.microsoft.com/office/powerpoint/2010/main" val="1450557558"/>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65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11.2.6 – Hardware and Sound Control Panels </a:t>
            </a:r>
            <a:endParaRPr lang="en-GB" b="0" dirty="0"/>
          </a:p>
          <a:p>
            <a:pPr>
              <a:lnSpc>
                <a:spcPct val="80000"/>
              </a:lnSpc>
              <a:buFontTx/>
              <a:buNone/>
            </a:pPr>
            <a:r>
              <a:rPr lang="en-US" dirty="0">
                <a:latin typeface="Arial" charset="0"/>
              </a:rPr>
              <a:t>11.2.6.1 – Device Manager</a:t>
            </a:r>
          </a:p>
        </p:txBody>
      </p:sp>
    </p:spTree>
    <p:extLst>
      <p:ext uri="{BB962C8B-B14F-4D97-AF65-F5344CB8AC3E}">
        <p14:creationId xmlns:p14="http://schemas.microsoft.com/office/powerpoint/2010/main" val="531370028"/>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66</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11.2.6 – Hardware and Sound Control Panels </a:t>
            </a:r>
            <a:endParaRPr lang="en-GB" b="0" dirty="0"/>
          </a:p>
          <a:p>
            <a:pPr>
              <a:lnSpc>
                <a:spcPct val="80000"/>
              </a:lnSpc>
              <a:buFontTx/>
              <a:buNone/>
            </a:pPr>
            <a:r>
              <a:rPr lang="en-US" dirty="0">
                <a:latin typeface="Arial" charset="0"/>
              </a:rPr>
              <a:t>11.2.6.2 – Lab – Use Device Manager</a:t>
            </a:r>
          </a:p>
        </p:txBody>
      </p:sp>
    </p:spTree>
    <p:extLst>
      <p:ext uri="{BB962C8B-B14F-4D97-AF65-F5344CB8AC3E}">
        <p14:creationId xmlns:p14="http://schemas.microsoft.com/office/powerpoint/2010/main" val="4120040625"/>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67</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11.2.6 – Hardware and Sound Control Panels </a:t>
            </a:r>
            <a:endParaRPr lang="en-GB" b="0" dirty="0"/>
          </a:p>
          <a:p>
            <a:pPr>
              <a:lnSpc>
                <a:spcPct val="80000"/>
              </a:lnSpc>
              <a:buFontTx/>
              <a:buNone/>
            </a:pPr>
            <a:r>
              <a:rPr lang="en-US" dirty="0">
                <a:latin typeface="Arial" charset="0"/>
              </a:rPr>
              <a:t>11.2.6.3 – Devices and Printers</a:t>
            </a:r>
          </a:p>
        </p:txBody>
      </p:sp>
    </p:spTree>
    <p:extLst>
      <p:ext uri="{BB962C8B-B14F-4D97-AF65-F5344CB8AC3E}">
        <p14:creationId xmlns:p14="http://schemas.microsoft.com/office/powerpoint/2010/main" val="3933161948"/>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68</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11.2.6 – Hardware and Sound Control Panels </a:t>
            </a:r>
            <a:endParaRPr lang="en-GB" b="0" dirty="0"/>
          </a:p>
          <a:p>
            <a:pPr>
              <a:lnSpc>
                <a:spcPct val="80000"/>
              </a:lnSpc>
              <a:buFontTx/>
              <a:buNone/>
            </a:pPr>
            <a:r>
              <a:rPr lang="en-US" dirty="0">
                <a:latin typeface="Arial" charset="0"/>
              </a:rPr>
              <a:t>11.2.6.4 – Sound</a:t>
            </a:r>
            <a:br>
              <a:rPr lang="en-US" dirty="0">
                <a:latin typeface="Arial" charset="0"/>
              </a:rPr>
            </a:br>
            <a:r>
              <a:rPr lang="en-US" dirty="0">
                <a:latin typeface="Arial" charset="0"/>
              </a:rPr>
              <a:t>11.2.6.5 – Check Your Understanding – Device Manager Alerts</a:t>
            </a:r>
          </a:p>
        </p:txBody>
      </p:sp>
    </p:spTree>
    <p:extLst>
      <p:ext uri="{BB962C8B-B14F-4D97-AF65-F5344CB8AC3E}">
        <p14:creationId xmlns:p14="http://schemas.microsoft.com/office/powerpoint/2010/main" val="12996176"/>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69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11.2.7 – Clock, Region, and Language </a:t>
            </a:r>
            <a:endParaRPr lang="en-GB" b="0" dirty="0"/>
          </a:p>
          <a:p>
            <a:pPr>
              <a:lnSpc>
                <a:spcPct val="80000"/>
              </a:lnSpc>
              <a:buFontTx/>
              <a:buNone/>
            </a:pPr>
            <a:r>
              <a:rPr lang="en-US" dirty="0">
                <a:latin typeface="Arial" charset="0"/>
              </a:rPr>
              <a:t>11.2.7.1 – Clock</a:t>
            </a:r>
          </a:p>
        </p:txBody>
      </p:sp>
    </p:spTree>
    <p:extLst>
      <p:ext uri="{BB962C8B-B14F-4D97-AF65-F5344CB8AC3E}">
        <p14:creationId xmlns:p14="http://schemas.microsoft.com/office/powerpoint/2010/main" val="2761616783"/>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70</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11.2.7 – Clock, Region, and Language </a:t>
            </a:r>
            <a:endParaRPr lang="en-GB" b="0" dirty="0"/>
          </a:p>
          <a:p>
            <a:pPr>
              <a:lnSpc>
                <a:spcPct val="80000"/>
              </a:lnSpc>
              <a:buFontTx/>
              <a:buNone/>
            </a:pPr>
            <a:r>
              <a:rPr lang="en-US" dirty="0">
                <a:latin typeface="Arial" charset="0"/>
              </a:rPr>
              <a:t>11.2.7.2 – Region</a:t>
            </a:r>
          </a:p>
        </p:txBody>
      </p:sp>
    </p:spTree>
    <p:extLst>
      <p:ext uri="{BB962C8B-B14F-4D97-AF65-F5344CB8AC3E}">
        <p14:creationId xmlns:p14="http://schemas.microsoft.com/office/powerpoint/2010/main" val="153552288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71</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11.2.7 – Clock, Region, and Language </a:t>
            </a:r>
            <a:endParaRPr lang="en-GB" b="0" dirty="0"/>
          </a:p>
          <a:p>
            <a:pPr>
              <a:lnSpc>
                <a:spcPct val="80000"/>
              </a:lnSpc>
              <a:buFontTx/>
              <a:buNone/>
            </a:pPr>
            <a:r>
              <a:rPr lang="en-US" dirty="0">
                <a:latin typeface="Arial" charset="0"/>
              </a:rPr>
              <a:t>11.2.7.3 – Language</a:t>
            </a:r>
          </a:p>
        </p:txBody>
      </p:sp>
    </p:spTree>
    <p:extLst>
      <p:ext uri="{BB962C8B-B14F-4D97-AF65-F5344CB8AC3E}">
        <p14:creationId xmlns:p14="http://schemas.microsoft.com/office/powerpoint/2010/main" val="69445209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72</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11.2.7 – Clock, Region, and Language </a:t>
            </a:r>
            <a:endParaRPr lang="en-GB" b="0" dirty="0"/>
          </a:p>
          <a:p>
            <a:pPr>
              <a:lnSpc>
                <a:spcPct val="80000"/>
              </a:lnSpc>
              <a:buFontTx/>
              <a:buNone/>
            </a:pPr>
            <a:r>
              <a:rPr lang="en-US" dirty="0">
                <a:latin typeface="Arial" charset="0"/>
              </a:rPr>
              <a:t>11.2.7.4 – Lab – Region and Language Options</a:t>
            </a:r>
          </a:p>
          <a:p>
            <a:pPr>
              <a:lnSpc>
                <a:spcPct val="80000"/>
              </a:lnSpc>
              <a:buFontTx/>
              <a:buNone/>
            </a:pPr>
            <a:r>
              <a:rPr lang="en-US" dirty="0">
                <a:latin typeface="Arial" charset="0"/>
              </a:rPr>
              <a:t>11.2.7.5 – Check Your Understanding – Clock, Region, and Language</a:t>
            </a:r>
          </a:p>
        </p:txBody>
      </p:sp>
    </p:spTree>
    <p:extLst>
      <p:ext uri="{BB962C8B-B14F-4D97-AF65-F5344CB8AC3E}">
        <p14:creationId xmlns:p14="http://schemas.microsoft.com/office/powerpoint/2010/main" val="200598453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73</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11.2.8 – Programs and Features Control Panels </a:t>
            </a:r>
            <a:endParaRPr lang="en-GB" b="0" dirty="0"/>
          </a:p>
          <a:p>
            <a:pPr>
              <a:lnSpc>
                <a:spcPct val="80000"/>
              </a:lnSpc>
              <a:buFontTx/>
              <a:buNone/>
            </a:pPr>
            <a:r>
              <a:rPr lang="en-US" dirty="0">
                <a:latin typeface="Arial" charset="0"/>
              </a:rPr>
              <a:t>11.2.8.1 – Programs</a:t>
            </a:r>
          </a:p>
        </p:txBody>
      </p:sp>
    </p:spTree>
    <p:extLst>
      <p:ext uri="{BB962C8B-B14F-4D97-AF65-F5344CB8AC3E}">
        <p14:creationId xmlns:p14="http://schemas.microsoft.com/office/powerpoint/2010/main" val="3166909142"/>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74</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11.2.8 – Programs and Features Control Panels </a:t>
            </a:r>
            <a:endParaRPr lang="en-GB" b="0" dirty="0"/>
          </a:p>
          <a:p>
            <a:pPr>
              <a:lnSpc>
                <a:spcPct val="80000"/>
              </a:lnSpc>
              <a:buFontTx/>
              <a:buNone/>
            </a:pPr>
            <a:r>
              <a:rPr lang="en-US" dirty="0">
                <a:latin typeface="Arial" charset="0"/>
              </a:rPr>
              <a:t>11.2.8.2 – Windows Features and Updates</a:t>
            </a:r>
          </a:p>
        </p:txBody>
      </p:sp>
    </p:spTree>
    <p:extLst>
      <p:ext uri="{BB962C8B-B14F-4D97-AF65-F5344CB8AC3E}">
        <p14:creationId xmlns:p14="http://schemas.microsoft.com/office/powerpoint/2010/main" val="97473385"/>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75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11.2.8 – Programs and Features Control Panels </a:t>
            </a:r>
            <a:endParaRPr lang="en-GB" b="0" dirty="0"/>
          </a:p>
          <a:p>
            <a:pPr>
              <a:lnSpc>
                <a:spcPct val="80000"/>
              </a:lnSpc>
              <a:buFontTx/>
              <a:buNone/>
            </a:pPr>
            <a:r>
              <a:rPr lang="en-US" dirty="0">
                <a:latin typeface="Arial" charset="0"/>
              </a:rPr>
              <a:t>11.2.8.3 – Default Programs</a:t>
            </a:r>
          </a:p>
          <a:p>
            <a:pPr>
              <a:lnSpc>
                <a:spcPct val="80000"/>
              </a:lnSpc>
              <a:buFontTx/>
              <a:buNone/>
            </a:pPr>
            <a:r>
              <a:rPr lang="en-US" dirty="0">
                <a:latin typeface="Arial" charset="0"/>
              </a:rPr>
              <a:t>11.2.8.4 – Check Your Understanding – Programs and Features</a:t>
            </a:r>
          </a:p>
        </p:txBody>
      </p:sp>
    </p:spTree>
    <p:extLst>
      <p:ext uri="{BB962C8B-B14F-4D97-AF65-F5344CB8AC3E}">
        <p14:creationId xmlns:p14="http://schemas.microsoft.com/office/powerpoint/2010/main" val="1678039926"/>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76</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11.2.9 – Other Control Panels </a:t>
            </a:r>
            <a:endParaRPr lang="en-GB" b="0" dirty="0"/>
          </a:p>
          <a:p>
            <a:pPr>
              <a:lnSpc>
                <a:spcPct val="80000"/>
              </a:lnSpc>
              <a:buFontTx/>
              <a:buNone/>
            </a:pPr>
            <a:r>
              <a:rPr lang="en-US" dirty="0">
                <a:latin typeface="Arial" charset="0"/>
              </a:rPr>
              <a:t>11.2.9.1 – Troubleshooting</a:t>
            </a:r>
          </a:p>
        </p:txBody>
      </p:sp>
    </p:spTree>
    <p:extLst>
      <p:ext uri="{BB962C8B-B14F-4D97-AF65-F5344CB8AC3E}">
        <p14:creationId xmlns:p14="http://schemas.microsoft.com/office/powerpoint/2010/main" val="3284082454"/>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77</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11.2.9 – Other Control Panels </a:t>
            </a:r>
            <a:endParaRPr lang="en-GB" b="0" dirty="0"/>
          </a:p>
          <a:p>
            <a:pPr>
              <a:lnSpc>
                <a:spcPct val="80000"/>
              </a:lnSpc>
              <a:buFontTx/>
              <a:buNone/>
            </a:pPr>
            <a:r>
              <a:rPr lang="en-US" dirty="0">
                <a:latin typeface="Arial" charset="0"/>
              </a:rPr>
              <a:t>11.2.9.2 – BitLocker Drive Encryption</a:t>
            </a:r>
          </a:p>
        </p:txBody>
      </p:sp>
    </p:spTree>
    <p:extLst>
      <p:ext uri="{BB962C8B-B14F-4D97-AF65-F5344CB8AC3E}">
        <p14:creationId xmlns:p14="http://schemas.microsoft.com/office/powerpoint/2010/main" val="1857032174"/>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78</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11.2 – Configure Windows with Control Panels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11.2.9 – Other Control Panels </a:t>
            </a:r>
            <a:endParaRPr lang="en-GB" b="0" dirty="0"/>
          </a:p>
          <a:p>
            <a:pPr>
              <a:lnSpc>
                <a:spcPct val="80000"/>
              </a:lnSpc>
              <a:buFontTx/>
              <a:buNone/>
            </a:pPr>
            <a:r>
              <a:rPr lang="en-US" dirty="0">
                <a:latin typeface="Arial" charset="0"/>
              </a:rPr>
              <a:t>11.2.9.3 – File Explorer and Folder Options</a:t>
            </a:r>
          </a:p>
          <a:p>
            <a:pPr>
              <a:lnSpc>
                <a:spcPct val="80000"/>
              </a:lnSpc>
              <a:buFontTx/>
              <a:buNone/>
            </a:pPr>
            <a:r>
              <a:rPr lang="en-US" dirty="0">
                <a:latin typeface="Arial" charset="0"/>
              </a:rPr>
              <a:t>11.2.9.4 – Check Your Understanding – Other Control Panels</a:t>
            </a:r>
          </a:p>
        </p:txBody>
      </p:sp>
    </p:spTree>
    <p:extLst>
      <p:ext uri="{BB962C8B-B14F-4D97-AF65-F5344CB8AC3E}">
        <p14:creationId xmlns:p14="http://schemas.microsoft.com/office/powerpoint/2010/main" val="871949699"/>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11 – Windows Configuration</a:t>
            </a:r>
          </a:p>
          <a:p>
            <a:pPr>
              <a:buFontTx/>
              <a:buNone/>
            </a:pPr>
            <a:r>
              <a:rPr lang="en-US" sz="1200" b="0" dirty="0"/>
              <a:t>11.3 – System Administration</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79</a:t>
            </a:fld>
            <a:endParaRPr lang="en-US" dirty="0"/>
          </a:p>
        </p:txBody>
      </p:sp>
    </p:spTree>
    <p:extLst>
      <p:ext uri="{BB962C8B-B14F-4D97-AF65-F5344CB8AC3E}">
        <p14:creationId xmlns:p14="http://schemas.microsoft.com/office/powerpoint/2010/main" val="3797088673"/>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80</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11.3.1 –  Administrative Tools</a:t>
            </a:r>
            <a:endParaRPr lang="en-GB" b="0" dirty="0"/>
          </a:p>
          <a:p>
            <a:pPr>
              <a:lnSpc>
                <a:spcPct val="80000"/>
              </a:lnSpc>
              <a:buFontTx/>
              <a:buNone/>
            </a:pPr>
            <a:r>
              <a:rPr lang="en-US" dirty="0">
                <a:latin typeface="Arial" charset="0"/>
              </a:rPr>
              <a:t>11.3.1.1 – Administrative Tools Control Panel Item</a:t>
            </a:r>
          </a:p>
        </p:txBody>
      </p:sp>
    </p:spTree>
    <p:extLst>
      <p:ext uri="{BB962C8B-B14F-4D97-AF65-F5344CB8AC3E}">
        <p14:creationId xmlns:p14="http://schemas.microsoft.com/office/powerpoint/2010/main" val="3882363339"/>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81</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11.3.1 –  Administrative Tools</a:t>
            </a:r>
            <a:endParaRPr lang="en-GB" b="0" dirty="0"/>
          </a:p>
          <a:p>
            <a:pPr>
              <a:lnSpc>
                <a:spcPct val="80000"/>
              </a:lnSpc>
              <a:buFontTx/>
              <a:buNone/>
            </a:pPr>
            <a:r>
              <a:rPr lang="en-US" dirty="0">
                <a:latin typeface="Arial" charset="0"/>
              </a:rPr>
              <a:t>11.3.1.2 – Computer Management</a:t>
            </a:r>
          </a:p>
        </p:txBody>
      </p:sp>
    </p:spTree>
    <p:extLst>
      <p:ext uri="{BB962C8B-B14F-4D97-AF65-F5344CB8AC3E}">
        <p14:creationId xmlns:p14="http://schemas.microsoft.com/office/powerpoint/2010/main" val="42654657"/>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82</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11.3.1 –  Administrative Tools</a:t>
            </a:r>
            <a:endParaRPr lang="en-GB" b="0" dirty="0"/>
          </a:p>
          <a:p>
            <a:pPr>
              <a:lnSpc>
                <a:spcPct val="80000"/>
              </a:lnSpc>
              <a:buFontTx/>
              <a:buNone/>
            </a:pPr>
            <a:r>
              <a:rPr lang="en-US" dirty="0">
                <a:latin typeface="Arial" charset="0"/>
              </a:rPr>
              <a:t>11.3.1.3 – Event Viewer</a:t>
            </a:r>
          </a:p>
        </p:txBody>
      </p:sp>
    </p:spTree>
    <p:extLst>
      <p:ext uri="{BB962C8B-B14F-4D97-AF65-F5344CB8AC3E}">
        <p14:creationId xmlns:p14="http://schemas.microsoft.com/office/powerpoint/2010/main" val="2107958173"/>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83</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11.3.1 –  Administrative Tools</a:t>
            </a:r>
            <a:endParaRPr lang="en-GB" b="0" dirty="0"/>
          </a:p>
          <a:p>
            <a:pPr>
              <a:lnSpc>
                <a:spcPct val="80000"/>
              </a:lnSpc>
              <a:buFontTx/>
              <a:buNone/>
            </a:pPr>
            <a:r>
              <a:rPr lang="en-US" dirty="0">
                <a:latin typeface="Arial" charset="0"/>
              </a:rPr>
              <a:t>11.3.1.4 – Local Users and Groups</a:t>
            </a:r>
          </a:p>
        </p:txBody>
      </p:sp>
    </p:spTree>
    <p:extLst>
      <p:ext uri="{BB962C8B-B14F-4D97-AF65-F5344CB8AC3E}">
        <p14:creationId xmlns:p14="http://schemas.microsoft.com/office/powerpoint/2010/main" val="493103934"/>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84</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11.3.1 –  Administrative Tools</a:t>
            </a:r>
            <a:endParaRPr lang="en-GB" b="0" dirty="0"/>
          </a:p>
          <a:p>
            <a:pPr>
              <a:lnSpc>
                <a:spcPct val="80000"/>
              </a:lnSpc>
              <a:buFontTx/>
              <a:buNone/>
            </a:pPr>
            <a:r>
              <a:rPr lang="en-US" dirty="0">
                <a:latin typeface="Arial" charset="0"/>
              </a:rPr>
              <a:t>11.3.1.5 – Performance Monitor</a:t>
            </a:r>
          </a:p>
        </p:txBody>
      </p:sp>
    </p:spTree>
    <p:extLst>
      <p:ext uri="{BB962C8B-B14F-4D97-AF65-F5344CB8AC3E}">
        <p14:creationId xmlns:p14="http://schemas.microsoft.com/office/powerpoint/2010/main" val="3586896899"/>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85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11.3.1 –  Administrative Tools</a:t>
            </a:r>
            <a:endParaRPr lang="en-GB" b="0" dirty="0"/>
          </a:p>
          <a:p>
            <a:pPr>
              <a:lnSpc>
                <a:spcPct val="80000"/>
              </a:lnSpc>
              <a:buFontTx/>
              <a:buNone/>
            </a:pPr>
            <a:r>
              <a:rPr lang="en-US" dirty="0">
                <a:latin typeface="Arial" charset="0"/>
              </a:rPr>
              <a:t>11.3.1.6 – Component Services and Data Sources</a:t>
            </a:r>
          </a:p>
        </p:txBody>
      </p:sp>
    </p:spTree>
    <p:extLst>
      <p:ext uri="{BB962C8B-B14F-4D97-AF65-F5344CB8AC3E}">
        <p14:creationId xmlns:p14="http://schemas.microsoft.com/office/powerpoint/2010/main" val="3488613624"/>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86</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11.3.1 –  Administrative Tools</a:t>
            </a:r>
            <a:endParaRPr lang="en-GB" b="0" dirty="0"/>
          </a:p>
          <a:p>
            <a:pPr>
              <a:lnSpc>
                <a:spcPct val="80000"/>
              </a:lnSpc>
              <a:buFontTx/>
              <a:buNone/>
            </a:pPr>
            <a:r>
              <a:rPr lang="en-US" dirty="0">
                <a:latin typeface="Arial" charset="0"/>
              </a:rPr>
              <a:t>11.3.1.7 – Services</a:t>
            </a:r>
          </a:p>
        </p:txBody>
      </p:sp>
    </p:spTree>
    <p:extLst>
      <p:ext uri="{BB962C8B-B14F-4D97-AF65-F5344CB8AC3E}">
        <p14:creationId xmlns:p14="http://schemas.microsoft.com/office/powerpoint/2010/main" val="1454801961"/>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87</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11.3.1 –  Administrative Tools</a:t>
            </a:r>
            <a:endParaRPr lang="en-GB" b="0" dirty="0"/>
          </a:p>
          <a:p>
            <a:pPr>
              <a:lnSpc>
                <a:spcPct val="80000"/>
              </a:lnSpc>
              <a:buFontTx/>
              <a:buNone/>
            </a:pPr>
            <a:r>
              <a:rPr lang="en-US" dirty="0">
                <a:latin typeface="Arial" charset="0"/>
              </a:rPr>
              <a:t>11.3.1.8 – Data Sources</a:t>
            </a:r>
          </a:p>
        </p:txBody>
      </p:sp>
    </p:spTree>
    <p:extLst>
      <p:ext uri="{BB962C8B-B14F-4D97-AF65-F5344CB8AC3E}">
        <p14:creationId xmlns:p14="http://schemas.microsoft.com/office/powerpoint/2010/main" val="31160368"/>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88</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11.3.1 –  Administrative Tools</a:t>
            </a:r>
            <a:endParaRPr lang="en-GB" b="0" dirty="0"/>
          </a:p>
          <a:p>
            <a:pPr>
              <a:lnSpc>
                <a:spcPct val="80000"/>
              </a:lnSpc>
              <a:buFontTx/>
              <a:buNone/>
            </a:pPr>
            <a:r>
              <a:rPr lang="en-US" dirty="0">
                <a:latin typeface="Arial" charset="0"/>
              </a:rPr>
              <a:t>11.3.1.9 – Print Management</a:t>
            </a:r>
          </a:p>
        </p:txBody>
      </p:sp>
    </p:spTree>
    <p:extLst>
      <p:ext uri="{BB962C8B-B14F-4D97-AF65-F5344CB8AC3E}">
        <p14:creationId xmlns:p14="http://schemas.microsoft.com/office/powerpoint/2010/main" val="2753849829"/>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89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11.3.1 –  Administrative Tools</a:t>
            </a:r>
            <a:endParaRPr lang="en-GB" b="0" dirty="0"/>
          </a:p>
          <a:p>
            <a:pPr>
              <a:lnSpc>
                <a:spcPct val="80000"/>
              </a:lnSpc>
              <a:buFontTx/>
              <a:buNone/>
            </a:pPr>
            <a:r>
              <a:rPr lang="en-US" dirty="0">
                <a:latin typeface="Arial" charset="0"/>
              </a:rPr>
              <a:t>11.3.1.10 – Windows Memory Diagnostics</a:t>
            </a:r>
          </a:p>
        </p:txBody>
      </p:sp>
    </p:spTree>
    <p:extLst>
      <p:ext uri="{BB962C8B-B14F-4D97-AF65-F5344CB8AC3E}">
        <p14:creationId xmlns:p14="http://schemas.microsoft.com/office/powerpoint/2010/main" val="3887817844"/>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90</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11.3.1 –  Administrative Tools</a:t>
            </a:r>
            <a:endParaRPr lang="en-GB" b="0" dirty="0"/>
          </a:p>
          <a:p>
            <a:pPr>
              <a:lnSpc>
                <a:spcPct val="80000"/>
              </a:lnSpc>
              <a:buFontTx/>
              <a:buNone/>
            </a:pPr>
            <a:r>
              <a:rPr lang="en-US" dirty="0">
                <a:latin typeface="Arial" charset="0"/>
              </a:rPr>
              <a:t>11.3.1.11 – Lab – Monitor and Manage System Resources</a:t>
            </a:r>
          </a:p>
          <a:p>
            <a:pPr>
              <a:lnSpc>
                <a:spcPct val="80000"/>
              </a:lnSpc>
              <a:buFontTx/>
              <a:buNone/>
            </a:pPr>
            <a:r>
              <a:rPr lang="en-US" dirty="0">
                <a:latin typeface="Arial" charset="0"/>
              </a:rPr>
              <a:t>11.3.1.12 – Check Your Understanding – Administrative Tools</a:t>
            </a:r>
          </a:p>
        </p:txBody>
      </p:sp>
    </p:spTree>
    <p:extLst>
      <p:ext uri="{BB962C8B-B14F-4D97-AF65-F5344CB8AC3E}">
        <p14:creationId xmlns:p14="http://schemas.microsoft.com/office/powerpoint/2010/main" val="1825979249"/>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91</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11.3.2 –  System Utilities</a:t>
            </a:r>
            <a:endParaRPr lang="en-GB" b="0" dirty="0"/>
          </a:p>
          <a:p>
            <a:pPr>
              <a:lnSpc>
                <a:spcPct val="80000"/>
              </a:lnSpc>
              <a:buFontTx/>
              <a:buNone/>
            </a:pPr>
            <a:r>
              <a:rPr lang="en-US" dirty="0">
                <a:latin typeface="Arial" charset="0"/>
              </a:rPr>
              <a:t>11.3.2.1 – System Information</a:t>
            </a:r>
          </a:p>
        </p:txBody>
      </p:sp>
    </p:spTree>
    <p:extLst>
      <p:ext uri="{BB962C8B-B14F-4D97-AF65-F5344CB8AC3E}">
        <p14:creationId xmlns:p14="http://schemas.microsoft.com/office/powerpoint/2010/main" val="3145210554"/>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92</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11.3.2 –  System Utilities</a:t>
            </a:r>
            <a:endParaRPr lang="en-GB" b="0" dirty="0"/>
          </a:p>
          <a:p>
            <a:pPr>
              <a:lnSpc>
                <a:spcPct val="80000"/>
              </a:lnSpc>
              <a:buFontTx/>
              <a:buNone/>
            </a:pPr>
            <a:r>
              <a:rPr lang="en-US" dirty="0">
                <a:latin typeface="Arial" charset="0"/>
              </a:rPr>
              <a:t>11.3.2.2 – System Configuration</a:t>
            </a:r>
          </a:p>
        </p:txBody>
      </p:sp>
    </p:spTree>
    <p:extLst>
      <p:ext uri="{BB962C8B-B14F-4D97-AF65-F5344CB8AC3E}">
        <p14:creationId xmlns:p14="http://schemas.microsoft.com/office/powerpoint/2010/main" val="606317402"/>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93</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11.3.2 –  System Utilities</a:t>
            </a:r>
            <a:endParaRPr lang="en-GB" b="0" dirty="0"/>
          </a:p>
          <a:p>
            <a:pPr>
              <a:lnSpc>
                <a:spcPct val="80000"/>
              </a:lnSpc>
              <a:buFontTx/>
              <a:buNone/>
            </a:pPr>
            <a:r>
              <a:rPr lang="en-US" dirty="0">
                <a:latin typeface="Arial" charset="0"/>
              </a:rPr>
              <a:t>11.3.2.3 – The Registry</a:t>
            </a:r>
          </a:p>
        </p:txBody>
      </p:sp>
    </p:spTree>
    <p:extLst>
      <p:ext uri="{BB962C8B-B14F-4D97-AF65-F5344CB8AC3E}">
        <p14:creationId xmlns:p14="http://schemas.microsoft.com/office/powerpoint/2010/main" val="1012358876"/>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94</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11.3.2 –  System Utilities</a:t>
            </a:r>
            <a:endParaRPr lang="en-GB" b="0" dirty="0"/>
          </a:p>
          <a:p>
            <a:pPr>
              <a:lnSpc>
                <a:spcPct val="80000"/>
              </a:lnSpc>
              <a:buFontTx/>
              <a:buNone/>
            </a:pPr>
            <a:r>
              <a:rPr lang="en-US" dirty="0">
                <a:latin typeface="Arial" charset="0"/>
              </a:rPr>
              <a:t>11.3.2.4 – Regedit</a:t>
            </a:r>
          </a:p>
        </p:txBody>
      </p:sp>
    </p:spTree>
    <p:extLst>
      <p:ext uri="{BB962C8B-B14F-4D97-AF65-F5344CB8AC3E}">
        <p14:creationId xmlns:p14="http://schemas.microsoft.com/office/powerpoint/2010/main" val="340046085"/>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95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11.3.2 –  System Utilities</a:t>
            </a:r>
            <a:endParaRPr lang="en-GB" b="0" dirty="0"/>
          </a:p>
          <a:p>
            <a:pPr>
              <a:lnSpc>
                <a:spcPct val="80000"/>
              </a:lnSpc>
              <a:buFontTx/>
              <a:buNone/>
            </a:pPr>
            <a:r>
              <a:rPr lang="en-US" dirty="0">
                <a:latin typeface="Arial" charset="0"/>
              </a:rPr>
              <a:t>11.3.2.5 – Microsoft Management Console</a:t>
            </a:r>
          </a:p>
        </p:txBody>
      </p:sp>
    </p:spTree>
    <p:extLst>
      <p:ext uri="{BB962C8B-B14F-4D97-AF65-F5344CB8AC3E}">
        <p14:creationId xmlns:p14="http://schemas.microsoft.com/office/powerpoint/2010/main" val="2097487832"/>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96</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11.3.2 –  System Utilities</a:t>
            </a:r>
            <a:endParaRPr lang="en-GB" b="0" dirty="0"/>
          </a:p>
          <a:p>
            <a:pPr>
              <a:lnSpc>
                <a:spcPct val="80000"/>
              </a:lnSpc>
              <a:buFontTx/>
              <a:buNone/>
            </a:pPr>
            <a:r>
              <a:rPr lang="en-US" dirty="0">
                <a:latin typeface="Arial" charset="0"/>
              </a:rPr>
              <a:t>11.3.2.6 – </a:t>
            </a:r>
            <a:r>
              <a:rPr lang="en-US" dirty="0" err="1">
                <a:latin typeface="Arial" charset="0"/>
              </a:rPr>
              <a:t>DxDiag</a:t>
            </a:r>
            <a:endParaRPr lang="en-US" dirty="0">
              <a:latin typeface="Arial" charset="0"/>
            </a:endParaRPr>
          </a:p>
        </p:txBody>
      </p:sp>
    </p:spTree>
    <p:extLst>
      <p:ext uri="{BB962C8B-B14F-4D97-AF65-F5344CB8AC3E}">
        <p14:creationId xmlns:p14="http://schemas.microsoft.com/office/powerpoint/2010/main" val="2635870158"/>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97</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11.3.2 –  System Utilities</a:t>
            </a:r>
            <a:endParaRPr lang="en-GB" b="0" dirty="0"/>
          </a:p>
          <a:p>
            <a:pPr>
              <a:lnSpc>
                <a:spcPct val="80000"/>
              </a:lnSpc>
              <a:buFontTx/>
              <a:buNone/>
            </a:pPr>
            <a:r>
              <a:rPr lang="en-US" dirty="0">
                <a:latin typeface="Arial" charset="0"/>
              </a:rPr>
              <a:t>11.3.2.7 – Lab – System Utilities</a:t>
            </a:r>
          </a:p>
        </p:txBody>
      </p:sp>
    </p:spTree>
    <p:extLst>
      <p:ext uri="{BB962C8B-B14F-4D97-AF65-F5344CB8AC3E}">
        <p14:creationId xmlns:p14="http://schemas.microsoft.com/office/powerpoint/2010/main" val="193315829"/>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98</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11.3.2 –  System Utilities</a:t>
            </a:r>
            <a:endParaRPr lang="en-GB" b="0" dirty="0"/>
          </a:p>
          <a:p>
            <a:pPr>
              <a:lnSpc>
                <a:spcPct val="80000"/>
              </a:lnSpc>
              <a:buFontTx/>
              <a:buNone/>
            </a:pPr>
            <a:r>
              <a:rPr lang="en-US" dirty="0">
                <a:latin typeface="Arial" charset="0"/>
              </a:rPr>
              <a:t>11.3.2.8 – Lab – Manage System Files</a:t>
            </a:r>
          </a:p>
          <a:p>
            <a:pPr>
              <a:lnSpc>
                <a:spcPct val="80000"/>
              </a:lnSpc>
              <a:buFontTx/>
              <a:buNone/>
            </a:pPr>
            <a:r>
              <a:rPr lang="en-US" dirty="0">
                <a:latin typeface="Arial" charset="0"/>
              </a:rPr>
              <a:t>11.3.2.9 – Check Your Understanding – System Utilities</a:t>
            </a:r>
          </a:p>
          <a:p>
            <a:pPr>
              <a:lnSpc>
                <a:spcPct val="80000"/>
              </a:lnSpc>
              <a:buFontTx/>
              <a:buNone/>
            </a:pPr>
            <a:r>
              <a:rPr lang="en-US" dirty="0">
                <a:latin typeface="Arial" charset="0"/>
              </a:rPr>
              <a:t>11.3.3.1 – What Do You Know Already? Disk Operations</a:t>
            </a:r>
          </a:p>
        </p:txBody>
      </p:sp>
    </p:spTree>
    <p:extLst>
      <p:ext uri="{BB962C8B-B14F-4D97-AF65-F5344CB8AC3E}">
        <p14:creationId xmlns:p14="http://schemas.microsoft.com/office/powerpoint/2010/main" val="2096586922"/>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99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11.3.3 –  Disk Management</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11.3.3.1 – What Do You Already Know? – Disk Operations</a:t>
            </a:r>
            <a:endParaRPr lang="en-GB" b="0" dirty="0"/>
          </a:p>
          <a:p>
            <a:pPr>
              <a:lnSpc>
                <a:spcPct val="80000"/>
              </a:lnSpc>
              <a:buFontTx/>
              <a:buNone/>
            </a:pPr>
            <a:r>
              <a:rPr lang="en-US" dirty="0">
                <a:latin typeface="Arial" charset="0"/>
              </a:rPr>
              <a:t>11.3.3.2 – Disk Management Utility</a:t>
            </a:r>
          </a:p>
        </p:txBody>
      </p:sp>
    </p:spTree>
    <p:extLst>
      <p:ext uri="{BB962C8B-B14F-4D97-AF65-F5344CB8AC3E}">
        <p14:creationId xmlns:p14="http://schemas.microsoft.com/office/powerpoint/2010/main" val="3310929241"/>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100</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11.3.3 –  Disk Management</a:t>
            </a:r>
            <a:endParaRPr lang="en-GB" b="0" dirty="0"/>
          </a:p>
          <a:p>
            <a:pPr>
              <a:lnSpc>
                <a:spcPct val="80000"/>
              </a:lnSpc>
              <a:buFontTx/>
              <a:buNone/>
            </a:pPr>
            <a:r>
              <a:rPr lang="en-US" dirty="0">
                <a:latin typeface="Arial" charset="0"/>
              </a:rPr>
              <a:t>11.3.3.3 – Drive Status</a:t>
            </a:r>
          </a:p>
        </p:txBody>
      </p:sp>
    </p:spTree>
    <p:extLst>
      <p:ext uri="{BB962C8B-B14F-4D97-AF65-F5344CB8AC3E}">
        <p14:creationId xmlns:p14="http://schemas.microsoft.com/office/powerpoint/2010/main" val="566453197"/>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101</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11.3.3 –  Disk Management</a:t>
            </a:r>
            <a:endParaRPr lang="en-GB" b="0" dirty="0"/>
          </a:p>
          <a:p>
            <a:pPr>
              <a:lnSpc>
                <a:spcPct val="80000"/>
              </a:lnSpc>
              <a:buFontTx/>
              <a:buNone/>
            </a:pPr>
            <a:r>
              <a:rPr lang="en-US" dirty="0">
                <a:latin typeface="Arial" charset="0"/>
              </a:rPr>
              <a:t>11.3.3.4 – Mounting a Drive</a:t>
            </a:r>
          </a:p>
        </p:txBody>
      </p:sp>
    </p:spTree>
    <p:extLst>
      <p:ext uri="{BB962C8B-B14F-4D97-AF65-F5344CB8AC3E}">
        <p14:creationId xmlns:p14="http://schemas.microsoft.com/office/powerpoint/2010/main" val="2153402953"/>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102</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11.3.3 –  Disk Management</a:t>
            </a:r>
            <a:endParaRPr lang="en-GB" b="0" dirty="0"/>
          </a:p>
          <a:p>
            <a:pPr>
              <a:lnSpc>
                <a:spcPct val="80000"/>
              </a:lnSpc>
              <a:buFontTx/>
              <a:buNone/>
            </a:pPr>
            <a:r>
              <a:rPr lang="en-US" dirty="0">
                <a:latin typeface="Arial" charset="0"/>
              </a:rPr>
              <a:t>11.3.3.5 – Adding Arrays</a:t>
            </a:r>
          </a:p>
        </p:txBody>
      </p:sp>
    </p:spTree>
    <p:extLst>
      <p:ext uri="{BB962C8B-B14F-4D97-AF65-F5344CB8AC3E}">
        <p14:creationId xmlns:p14="http://schemas.microsoft.com/office/powerpoint/2010/main" val="3905155512"/>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103</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11.3.3 –  Disk Management</a:t>
            </a:r>
            <a:endParaRPr lang="en-GB" b="0" dirty="0"/>
          </a:p>
          <a:p>
            <a:pPr>
              <a:lnSpc>
                <a:spcPct val="80000"/>
              </a:lnSpc>
              <a:buFontTx/>
              <a:buNone/>
            </a:pPr>
            <a:r>
              <a:rPr lang="en-US" dirty="0">
                <a:latin typeface="Arial" charset="0"/>
              </a:rPr>
              <a:t>11.3.3.6 – Disk Optimization</a:t>
            </a:r>
          </a:p>
        </p:txBody>
      </p:sp>
    </p:spTree>
    <p:extLst>
      <p:ext uri="{BB962C8B-B14F-4D97-AF65-F5344CB8AC3E}">
        <p14:creationId xmlns:p14="http://schemas.microsoft.com/office/powerpoint/2010/main" val="2792654138"/>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104</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11.3.3 –  Disk Management</a:t>
            </a:r>
            <a:endParaRPr lang="en-GB" b="0" dirty="0"/>
          </a:p>
          <a:p>
            <a:pPr>
              <a:lnSpc>
                <a:spcPct val="80000"/>
              </a:lnSpc>
              <a:buFontTx/>
              <a:buNone/>
            </a:pPr>
            <a:r>
              <a:rPr lang="en-US" dirty="0">
                <a:latin typeface="Arial" charset="0"/>
              </a:rPr>
              <a:t>11.3.3.7 – Disk Error-Checking</a:t>
            </a:r>
          </a:p>
        </p:txBody>
      </p:sp>
    </p:spTree>
    <p:extLst>
      <p:ext uri="{BB962C8B-B14F-4D97-AF65-F5344CB8AC3E}">
        <p14:creationId xmlns:p14="http://schemas.microsoft.com/office/powerpoint/2010/main" val="638737772"/>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105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11.3.3 –  Disk Management</a:t>
            </a:r>
            <a:endParaRPr lang="en-GB" b="0" dirty="0"/>
          </a:p>
          <a:p>
            <a:pPr>
              <a:lnSpc>
                <a:spcPct val="80000"/>
              </a:lnSpc>
              <a:buFontTx/>
              <a:buNone/>
            </a:pPr>
            <a:r>
              <a:rPr lang="en-US" dirty="0">
                <a:latin typeface="Arial" charset="0"/>
              </a:rPr>
              <a:t>11.3.3.8 – Lab – Hard Drive Maintenance</a:t>
            </a:r>
          </a:p>
          <a:p>
            <a:pPr>
              <a:lnSpc>
                <a:spcPct val="80000"/>
              </a:lnSpc>
              <a:buFontTx/>
              <a:buNone/>
            </a:pPr>
            <a:r>
              <a:rPr lang="en-US" dirty="0">
                <a:latin typeface="Arial" charset="0"/>
              </a:rPr>
              <a:t>11.3.3.9 – Check Your Understanding – Disk Management</a:t>
            </a:r>
          </a:p>
        </p:txBody>
      </p:sp>
    </p:spTree>
    <p:extLst>
      <p:ext uri="{BB962C8B-B14F-4D97-AF65-F5344CB8AC3E}">
        <p14:creationId xmlns:p14="http://schemas.microsoft.com/office/powerpoint/2010/main" val="984947461"/>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106</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11.3.4 –  Application Installation and Configuration</a:t>
            </a:r>
            <a:endParaRPr lang="en-GB" b="0" dirty="0"/>
          </a:p>
          <a:p>
            <a:pPr>
              <a:lnSpc>
                <a:spcPct val="80000"/>
              </a:lnSpc>
              <a:buFontTx/>
              <a:buNone/>
            </a:pPr>
            <a:r>
              <a:rPr lang="en-US" dirty="0">
                <a:latin typeface="Arial" charset="0"/>
              </a:rPr>
              <a:t>11.3.4.1 – System Requirements</a:t>
            </a:r>
          </a:p>
        </p:txBody>
      </p:sp>
    </p:spTree>
    <p:extLst>
      <p:ext uri="{BB962C8B-B14F-4D97-AF65-F5344CB8AC3E}">
        <p14:creationId xmlns:p14="http://schemas.microsoft.com/office/powerpoint/2010/main" val="630298333"/>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107</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11.3.4 –  Application Installation and Configuration</a:t>
            </a:r>
            <a:endParaRPr lang="en-GB" b="0" dirty="0"/>
          </a:p>
          <a:p>
            <a:pPr>
              <a:lnSpc>
                <a:spcPct val="80000"/>
              </a:lnSpc>
              <a:buFontTx/>
              <a:buNone/>
            </a:pPr>
            <a:r>
              <a:rPr lang="en-US" dirty="0">
                <a:latin typeface="Arial" charset="0"/>
              </a:rPr>
              <a:t>11.3.4.2 – Installation Methods</a:t>
            </a:r>
          </a:p>
        </p:txBody>
      </p:sp>
    </p:spTree>
    <p:extLst>
      <p:ext uri="{BB962C8B-B14F-4D97-AF65-F5344CB8AC3E}">
        <p14:creationId xmlns:p14="http://schemas.microsoft.com/office/powerpoint/2010/main" val="1823241841"/>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108</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11.3.4 –  Application Installation and Configuration</a:t>
            </a:r>
            <a:endParaRPr lang="en-GB" b="0" dirty="0"/>
          </a:p>
          <a:p>
            <a:pPr>
              <a:lnSpc>
                <a:spcPct val="80000"/>
              </a:lnSpc>
              <a:buFontTx/>
              <a:buNone/>
            </a:pPr>
            <a:r>
              <a:rPr lang="en-US" dirty="0">
                <a:latin typeface="Arial" charset="0"/>
              </a:rPr>
              <a:t>11.3.4.3 – Installation an Application</a:t>
            </a:r>
          </a:p>
        </p:txBody>
      </p:sp>
    </p:spTree>
    <p:extLst>
      <p:ext uri="{BB962C8B-B14F-4D97-AF65-F5344CB8AC3E}">
        <p14:creationId xmlns:p14="http://schemas.microsoft.com/office/powerpoint/2010/main" val="379803923"/>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109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11.3.4 –  Application Installation and Configuration</a:t>
            </a:r>
            <a:endParaRPr lang="en-GB" b="0" dirty="0"/>
          </a:p>
          <a:p>
            <a:pPr>
              <a:lnSpc>
                <a:spcPct val="80000"/>
              </a:lnSpc>
              <a:buFontTx/>
              <a:buNone/>
            </a:pPr>
            <a:r>
              <a:rPr lang="en-US" dirty="0">
                <a:latin typeface="Arial" charset="0"/>
              </a:rPr>
              <a:t>11.3.4.4 – Compatibility Mode</a:t>
            </a:r>
          </a:p>
        </p:txBody>
      </p:sp>
    </p:spTree>
    <p:extLst>
      <p:ext uri="{BB962C8B-B14F-4D97-AF65-F5344CB8AC3E}">
        <p14:creationId xmlns:p14="http://schemas.microsoft.com/office/powerpoint/2010/main" val="2116245937"/>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110</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11.3.4 –  Application Installation and Configuration</a:t>
            </a:r>
            <a:endParaRPr lang="en-GB" b="0" dirty="0"/>
          </a:p>
          <a:p>
            <a:pPr>
              <a:lnSpc>
                <a:spcPct val="80000"/>
              </a:lnSpc>
              <a:buFontTx/>
              <a:buNone/>
            </a:pPr>
            <a:r>
              <a:rPr lang="en-US" dirty="0">
                <a:latin typeface="Arial" charset="0"/>
              </a:rPr>
              <a:t>11.3.4.5 – Uninstalling or Changing a Program</a:t>
            </a:r>
          </a:p>
        </p:txBody>
      </p:sp>
    </p:spTree>
    <p:extLst>
      <p:ext uri="{BB962C8B-B14F-4D97-AF65-F5344CB8AC3E}">
        <p14:creationId xmlns:p14="http://schemas.microsoft.com/office/powerpoint/2010/main" val="3454212804"/>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111</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11.3.4 –  Application Installation and Configuration</a:t>
            </a:r>
            <a:endParaRPr lang="en-GB" b="0" dirty="0"/>
          </a:p>
          <a:p>
            <a:pPr>
              <a:lnSpc>
                <a:spcPct val="80000"/>
              </a:lnSpc>
              <a:buFontTx/>
              <a:buNone/>
            </a:pPr>
            <a:r>
              <a:rPr lang="en-US" dirty="0">
                <a:latin typeface="Arial" charset="0"/>
              </a:rPr>
              <a:t>11.3.4.6 – Lab - Install Third-Party Software</a:t>
            </a:r>
          </a:p>
        </p:txBody>
      </p:sp>
    </p:spTree>
    <p:extLst>
      <p:ext uri="{BB962C8B-B14F-4D97-AF65-F5344CB8AC3E}">
        <p14:creationId xmlns:p14="http://schemas.microsoft.com/office/powerpoint/2010/main" val="2037006731"/>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112</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11.3 – System Administration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11.3.4 –  Application Installation and Configuration</a:t>
            </a:r>
            <a:endParaRPr lang="en-GB" b="0" dirty="0"/>
          </a:p>
          <a:p>
            <a:pPr>
              <a:lnSpc>
                <a:spcPct val="80000"/>
              </a:lnSpc>
              <a:buFontTx/>
              <a:buNone/>
            </a:pPr>
            <a:r>
              <a:rPr lang="en-US" dirty="0">
                <a:latin typeface="Arial" charset="0"/>
              </a:rPr>
              <a:t>11.3.4.7 – Security Considerations</a:t>
            </a:r>
          </a:p>
          <a:p>
            <a:pPr>
              <a:lnSpc>
                <a:spcPct val="80000"/>
              </a:lnSpc>
              <a:buFontTx/>
              <a:buNone/>
            </a:pPr>
            <a:r>
              <a:rPr lang="en-US" dirty="0">
                <a:latin typeface="Arial" charset="0"/>
              </a:rPr>
              <a:t>11.3.4.8 – Check Your Understanding – Application Installation and Configuration</a:t>
            </a:r>
          </a:p>
        </p:txBody>
      </p:sp>
    </p:spTree>
    <p:extLst>
      <p:ext uri="{BB962C8B-B14F-4D97-AF65-F5344CB8AC3E}">
        <p14:creationId xmlns:p14="http://schemas.microsoft.com/office/powerpoint/2010/main" val="603327686"/>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11 – Windows Configuration</a:t>
            </a:r>
          </a:p>
          <a:p>
            <a:pPr>
              <a:buFontTx/>
              <a:buNone/>
            </a:pPr>
            <a:r>
              <a:rPr lang="en-US" sz="1200" b="0" dirty="0"/>
              <a:t>11.4 – Command-Line Tools</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113</a:t>
            </a:fld>
            <a:endParaRPr lang="en-US" dirty="0"/>
          </a:p>
        </p:txBody>
      </p:sp>
    </p:spTree>
    <p:extLst>
      <p:ext uri="{BB962C8B-B14F-4D97-AF65-F5344CB8AC3E}">
        <p14:creationId xmlns:p14="http://schemas.microsoft.com/office/powerpoint/2010/main" val="1219941776"/>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114</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11.4 – Command-Line Tools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11.4.1 –  Using Windows CLI</a:t>
            </a:r>
            <a:endParaRPr lang="en-GB" b="0" dirty="0"/>
          </a:p>
          <a:p>
            <a:pPr>
              <a:lnSpc>
                <a:spcPct val="80000"/>
              </a:lnSpc>
              <a:buFontTx/>
              <a:buNone/>
            </a:pPr>
            <a:r>
              <a:rPr lang="en-US" dirty="0">
                <a:latin typeface="Arial" charset="0"/>
              </a:rPr>
              <a:t>11.4.1.1 – PowerShell</a:t>
            </a:r>
          </a:p>
        </p:txBody>
      </p:sp>
    </p:spTree>
    <p:extLst>
      <p:ext uri="{BB962C8B-B14F-4D97-AF65-F5344CB8AC3E}">
        <p14:creationId xmlns:p14="http://schemas.microsoft.com/office/powerpoint/2010/main" val="1919704076"/>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115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11.4 – Command-Line Tools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11.4.1 –  Using Windows CLI</a:t>
            </a:r>
            <a:endParaRPr lang="en-GB" b="0" dirty="0"/>
          </a:p>
          <a:p>
            <a:pPr>
              <a:lnSpc>
                <a:spcPct val="80000"/>
              </a:lnSpc>
              <a:buFontTx/>
              <a:buNone/>
            </a:pPr>
            <a:r>
              <a:rPr lang="en-US" dirty="0">
                <a:latin typeface="Arial" charset="0"/>
              </a:rPr>
              <a:t>11.4.1.2 – The Command Shell</a:t>
            </a:r>
          </a:p>
        </p:txBody>
      </p:sp>
    </p:spTree>
    <p:extLst>
      <p:ext uri="{BB962C8B-B14F-4D97-AF65-F5344CB8AC3E}">
        <p14:creationId xmlns:p14="http://schemas.microsoft.com/office/powerpoint/2010/main" val="158216775"/>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116</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11.4 – Command-Line Tools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11.4.1 –  Using Windows CLI</a:t>
            </a:r>
            <a:endParaRPr lang="en-GB" b="0" dirty="0"/>
          </a:p>
          <a:p>
            <a:pPr>
              <a:lnSpc>
                <a:spcPct val="80000"/>
              </a:lnSpc>
              <a:buFontTx/>
              <a:buNone/>
            </a:pPr>
            <a:r>
              <a:rPr lang="en-US" dirty="0">
                <a:latin typeface="Arial" charset="0"/>
              </a:rPr>
              <a:t>11.4.1.3 – Basic Commands</a:t>
            </a:r>
          </a:p>
        </p:txBody>
      </p:sp>
    </p:spTree>
    <p:extLst>
      <p:ext uri="{BB962C8B-B14F-4D97-AF65-F5344CB8AC3E}">
        <p14:creationId xmlns:p14="http://schemas.microsoft.com/office/powerpoint/2010/main" val="4244922984"/>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117</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11.4 – Command-Line Tools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11.4.1 –  Using Windows CLI</a:t>
            </a:r>
            <a:endParaRPr lang="en-GB" b="0" dirty="0"/>
          </a:p>
          <a:p>
            <a:pPr>
              <a:lnSpc>
                <a:spcPct val="80000"/>
              </a:lnSpc>
              <a:buFontTx/>
              <a:buNone/>
            </a:pPr>
            <a:r>
              <a:rPr lang="en-US" dirty="0">
                <a:latin typeface="Arial" charset="0"/>
              </a:rPr>
              <a:t>11.4.1.4 – Video Demonstration – Managing Command Line Sessions</a:t>
            </a:r>
          </a:p>
        </p:txBody>
      </p:sp>
    </p:spTree>
    <p:extLst>
      <p:ext uri="{BB962C8B-B14F-4D97-AF65-F5344CB8AC3E}">
        <p14:creationId xmlns:p14="http://schemas.microsoft.com/office/powerpoint/2010/main" val="1941459444"/>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118</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11.4 – Command-Line Tools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11.4.1 –  Using Windows CLI</a:t>
            </a:r>
            <a:endParaRPr lang="en-GB" b="0" dirty="0"/>
          </a:p>
          <a:p>
            <a:pPr>
              <a:lnSpc>
                <a:spcPct val="80000"/>
              </a:lnSpc>
              <a:buFontTx/>
              <a:buNone/>
            </a:pPr>
            <a:r>
              <a:rPr lang="en-US" dirty="0">
                <a:latin typeface="Arial" charset="0"/>
              </a:rPr>
              <a:t>11.4.1.5 – Lab – Work in the Windows Command Shell</a:t>
            </a:r>
          </a:p>
          <a:p>
            <a:pPr>
              <a:lnSpc>
                <a:spcPct val="80000"/>
              </a:lnSpc>
              <a:buFontTx/>
              <a:buNone/>
            </a:pPr>
            <a:r>
              <a:rPr lang="en-US" dirty="0">
                <a:latin typeface="Arial" charset="0"/>
              </a:rPr>
              <a:t>11.4.1.6 – Check Your Understanding – Basic Command Line Commands</a:t>
            </a:r>
          </a:p>
        </p:txBody>
      </p:sp>
    </p:spTree>
    <p:extLst>
      <p:ext uri="{BB962C8B-B14F-4D97-AF65-F5344CB8AC3E}">
        <p14:creationId xmlns:p14="http://schemas.microsoft.com/office/powerpoint/2010/main" val="320474060"/>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119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11.4 – Command-Line Tools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11.4.2 –  File System CLI Commands</a:t>
            </a:r>
            <a:endParaRPr lang="en-GB" b="0" dirty="0"/>
          </a:p>
          <a:p>
            <a:pPr>
              <a:lnSpc>
                <a:spcPct val="80000"/>
              </a:lnSpc>
              <a:buFontTx/>
              <a:buNone/>
            </a:pPr>
            <a:r>
              <a:rPr lang="en-US" dirty="0">
                <a:latin typeface="Arial" charset="0"/>
              </a:rPr>
              <a:t>11.4.2.1 – Command Syntax Conventions</a:t>
            </a:r>
          </a:p>
        </p:txBody>
      </p:sp>
    </p:spTree>
    <p:extLst>
      <p:ext uri="{BB962C8B-B14F-4D97-AF65-F5344CB8AC3E}">
        <p14:creationId xmlns:p14="http://schemas.microsoft.com/office/powerpoint/2010/main" val="2688415650"/>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120</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11.4 – Command-Line Tools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11.4.2 –  File System CLI Commands</a:t>
            </a:r>
            <a:endParaRPr lang="en-GB" b="0" dirty="0"/>
          </a:p>
          <a:p>
            <a:pPr>
              <a:lnSpc>
                <a:spcPct val="80000"/>
              </a:lnSpc>
              <a:buFontTx/>
              <a:buNone/>
            </a:pPr>
            <a:r>
              <a:rPr lang="en-US" dirty="0">
                <a:latin typeface="Arial" charset="0"/>
              </a:rPr>
              <a:t>11.4.2.2 – File System Navigation</a:t>
            </a:r>
          </a:p>
        </p:txBody>
      </p:sp>
    </p:spTree>
    <p:extLst>
      <p:ext uri="{BB962C8B-B14F-4D97-AF65-F5344CB8AC3E}">
        <p14:creationId xmlns:p14="http://schemas.microsoft.com/office/powerpoint/2010/main" val="750000641"/>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121</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11.4 – Command-Line Tools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11.4.2 –  File System CLI Commands</a:t>
            </a:r>
            <a:endParaRPr lang="en-GB" b="0" dirty="0"/>
          </a:p>
          <a:p>
            <a:pPr>
              <a:lnSpc>
                <a:spcPct val="80000"/>
              </a:lnSpc>
              <a:buFontTx/>
              <a:buNone/>
            </a:pPr>
            <a:r>
              <a:rPr lang="en-US" dirty="0">
                <a:latin typeface="Arial" charset="0"/>
              </a:rPr>
              <a:t>11.4.2.3 – File System Navigation - Commands</a:t>
            </a:r>
          </a:p>
        </p:txBody>
      </p:sp>
    </p:spTree>
    <p:extLst>
      <p:ext uri="{BB962C8B-B14F-4D97-AF65-F5344CB8AC3E}">
        <p14:creationId xmlns:p14="http://schemas.microsoft.com/office/powerpoint/2010/main" val="1598753013"/>
      </p:ext>
    </p:extLst>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122</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11.4 – Command-Line Tools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11.4.2 –  File System CLI Commands</a:t>
            </a:r>
            <a:endParaRPr lang="en-GB" b="0" dirty="0"/>
          </a:p>
          <a:p>
            <a:pPr>
              <a:lnSpc>
                <a:spcPct val="80000"/>
              </a:lnSpc>
              <a:buFontTx/>
              <a:buNone/>
            </a:pPr>
            <a:r>
              <a:rPr lang="en-US" dirty="0">
                <a:latin typeface="Arial" charset="0"/>
              </a:rPr>
              <a:t>11.4.2.4 – Video Demonstration – Working with Files Folders</a:t>
            </a:r>
          </a:p>
        </p:txBody>
      </p:sp>
    </p:spTree>
    <p:extLst>
      <p:ext uri="{BB962C8B-B14F-4D97-AF65-F5344CB8AC3E}">
        <p14:creationId xmlns:p14="http://schemas.microsoft.com/office/powerpoint/2010/main" val="3893760869"/>
      </p:ext>
    </p:extLst>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123</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11.4 – Command-Line Tools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11.4.2 –  File System CLI Commands</a:t>
            </a:r>
            <a:endParaRPr lang="en-GB" b="0" dirty="0"/>
          </a:p>
          <a:p>
            <a:pPr>
              <a:lnSpc>
                <a:spcPct val="80000"/>
              </a:lnSpc>
              <a:buFontTx/>
              <a:buNone/>
            </a:pPr>
            <a:r>
              <a:rPr lang="en-US" dirty="0">
                <a:latin typeface="Arial" charset="0"/>
              </a:rPr>
              <a:t>11.4.2.5 – Manipulating Folders - Commands</a:t>
            </a:r>
          </a:p>
        </p:txBody>
      </p:sp>
    </p:spTree>
    <p:extLst>
      <p:ext uri="{BB962C8B-B14F-4D97-AF65-F5344CB8AC3E}">
        <p14:creationId xmlns:p14="http://schemas.microsoft.com/office/powerpoint/2010/main" val="544305140"/>
      </p:ext>
    </p:extLst>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124</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11.4 – Command-Line Tools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11.4.2 –  File System CLI Commands</a:t>
            </a:r>
            <a:endParaRPr lang="en-GB" b="0" dirty="0"/>
          </a:p>
          <a:p>
            <a:pPr>
              <a:lnSpc>
                <a:spcPct val="80000"/>
              </a:lnSpc>
              <a:buFontTx/>
              <a:buNone/>
            </a:pPr>
            <a:r>
              <a:rPr lang="en-US" dirty="0">
                <a:latin typeface="Arial" charset="0"/>
              </a:rPr>
              <a:t>11.4.2.6 – Manipulating Files - Commands</a:t>
            </a:r>
          </a:p>
        </p:txBody>
      </p:sp>
    </p:spTree>
    <p:extLst>
      <p:ext uri="{BB962C8B-B14F-4D97-AF65-F5344CB8AC3E}">
        <p14:creationId xmlns:p14="http://schemas.microsoft.com/office/powerpoint/2010/main" val="915161275"/>
      </p:ext>
    </p:extLst>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125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11.4 – Command-Line Tools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11.4.2 –  File System CLI Commands</a:t>
            </a:r>
            <a:endParaRPr lang="en-GB" b="0" dirty="0"/>
          </a:p>
          <a:p>
            <a:pPr>
              <a:lnSpc>
                <a:spcPct val="80000"/>
              </a:lnSpc>
              <a:buFontTx/>
              <a:buNone/>
            </a:pPr>
            <a:r>
              <a:rPr lang="en-US" dirty="0">
                <a:latin typeface="Arial" charset="0"/>
              </a:rPr>
              <a:t>11.4.2.7 – Lab - File System Commands</a:t>
            </a:r>
          </a:p>
          <a:p>
            <a:pPr>
              <a:lnSpc>
                <a:spcPct val="80000"/>
              </a:lnSpc>
              <a:buFontTx/>
              <a:buNone/>
            </a:pPr>
            <a:r>
              <a:rPr lang="en-US" dirty="0">
                <a:latin typeface="Arial" charset="0"/>
              </a:rPr>
              <a:t>11.4.2.8 – Check Your Understanding – File System CLI Commands</a:t>
            </a:r>
          </a:p>
        </p:txBody>
      </p:sp>
    </p:spTree>
    <p:extLst>
      <p:ext uri="{BB962C8B-B14F-4D97-AF65-F5344CB8AC3E}">
        <p14:creationId xmlns:p14="http://schemas.microsoft.com/office/powerpoint/2010/main" val="3967362746"/>
      </p:ext>
    </p:extLst>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126</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11.4 – Command-Line Tools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11.4.3 –  Disk CLI Commands</a:t>
            </a:r>
            <a:endParaRPr lang="en-GB" b="0" dirty="0"/>
          </a:p>
          <a:p>
            <a:pPr>
              <a:lnSpc>
                <a:spcPct val="80000"/>
              </a:lnSpc>
              <a:buFontTx/>
              <a:buNone/>
            </a:pPr>
            <a:r>
              <a:rPr lang="en-US" dirty="0">
                <a:latin typeface="Arial" charset="0"/>
              </a:rPr>
              <a:t>11.4.3.1 – Disk Operations - Commands</a:t>
            </a:r>
          </a:p>
        </p:txBody>
      </p:sp>
    </p:spTree>
    <p:extLst>
      <p:ext uri="{BB962C8B-B14F-4D97-AF65-F5344CB8AC3E}">
        <p14:creationId xmlns:p14="http://schemas.microsoft.com/office/powerpoint/2010/main" val="438139808"/>
      </p:ext>
    </p:extLst>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127</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11.4 – Command-Line Tools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11.4.3 –  Disk CLI Commands</a:t>
            </a:r>
            <a:endParaRPr lang="en-GB" b="0" dirty="0"/>
          </a:p>
          <a:p>
            <a:pPr>
              <a:lnSpc>
                <a:spcPct val="80000"/>
              </a:lnSpc>
              <a:buFontTx/>
              <a:buNone/>
            </a:pPr>
            <a:r>
              <a:rPr lang="en-US" dirty="0">
                <a:latin typeface="Arial" charset="0"/>
              </a:rPr>
              <a:t>11.4.3.2 – Lab - Disk CLI Commands</a:t>
            </a:r>
          </a:p>
          <a:p>
            <a:pPr>
              <a:lnSpc>
                <a:spcPct val="80000"/>
              </a:lnSpc>
              <a:buFontTx/>
              <a:buNone/>
            </a:pPr>
            <a:r>
              <a:rPr lang="en-US" dirty="0">
                <a:latin typeface="Arial" charset="0"/>
              </a:rPr>
              <a:t>11.4.3.3 – Check Your Understanding – Disk Operations Commands</a:t>
            </a:r>
          </a:p>
        </p:txBody>
      </p:sp>
    </p:spTree>
    <p:extLst>
      <p:ext uri="{BB962C8B-B14F-4D97-AF65-F5344CB8AC3E}">
        <p14:creationId xmlns:p14="http://schemas.microsoft.com/office/powerpoint/2010/main" val="575916387"/>
      </p:ext>
    </p:extLst>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128</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11.4 – Command-Line Tools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11.4.4 –  Task and System CLI Commands</a:t>
            </a:r>
            <a:endParaRPr lang="en-GB" b="0" dirty="0"/>
          </a:p>
          <a:p>
            <a:pPr>
              <a:lnSpc>
                <a:spcPct val="80000"/>
              </a:lnSpc>
              <a:buFontTx/>
              <a:buNone/>
            </a:pPr>
            <a:r>
              <a:rPr lang="en-US" dirty="0">
                <a:latin typeface="Arial" charset="0"/>
              </a:rPr>
              <a:t>11.4.4.1 – System CLI Commands</a:t>
            </a:r>
          </a:p>
        </p:txBody>
      </p:sp>
    </p:spTree>
    <p:extLst>
      <p:ext uri="{BB962C8B-B14F-4D97-AF65-F5344CB8AC3E}">
        <p14:creationId xmlns:p14="http://schemas.microsoft.com/office/powerpoint/2010/main" val="343485110"/>
      </p:ext>
    </p:extLst>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129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11.4 – Command-Line Tools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11.4.4 –  Task and System CLI Commands</a:t>
            </a:r>
            <a:endParaRPr lang="en-GB" b="0" dirty="0"/>
          </a:p>
          <a:p>
            <a:pPr>
              <a:lnSpc>
                <a:spcPct val="80000"/>
              </a:lnSpc>
              <a:buFontTx/>
              <a:buNone/>
            </a:pPr>
            <a:r>
              <a:rPr lang="en-US" dirty="0">
                <a:latin typeface="Arial" charset="0"/>
              </a:rPr>
              <a:t>11.4.4.2 – Lab - </a:t>
            </a:r>
            <a:r>
              <a:rPr lang="en-US" sz="1200" b="0" dirty="0"/>
              <a:t>Task and System CLI Commands</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11.4.4.3 – Check Your Understanding – Task and System Commands</a:t>
            </a:r>
          </a:p>
          <a:p>
            <a:pPr>
              <a:lnSpc>
                <a:spcPct val="80000"/>
              </a:lnSpc>
              <a:buFontTx/>
              <a:buNone/>
            </a:pPr>
            <a:endParaRPr lang="en-US" dirty="0">
              <a:latin typeface="Arial" charset="0"/>
            </a:endParaRPr>
          </a:p>
        </p:txBody>
      </p:sp>
    </p:spTree>
    <p:extLst>
      <p:ext uri="{BB962C8B-B14F-4D97-AF65-F5344CB8AC3E}">
        <p14:creationId xmlns:p14="http://schemas.microsoft.com/office/powerpoint/2010/main" val="1659393549"/>
      </p:ext>
    </p:extLst>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130</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11.4 – Command-Line Tools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11.4.5 –  Other Useful CLI Commands</a:t>
            </a:r>
            <a:endParaRPr lang="en-GB" b="0" dirty="0"/>
          </a:p>
          <a:p>
            <a:pPr>
              <a:lnSpc>
                <a:spcPct val="80000"/>
              </a:lnSpc>
              <a:buFontTx/>
              <a:buNone/>
            </a:pPr>
            <a:r>
              <a:rPr lang="en-US" dirty="0">
                <a:latin typeface="Arial" charset="0"/>
              </a:rPr>
              <a:t>11.4.5.1 – Other Useful</a:t>
            </a:r>
            <a:r>
              <a:rPr lang="en-US" sz="1200" b="0" dirty="0"/>
              <a:t> Commands</a:t>
            </a:r>
            <a:endParaRPr lang="en-US" dirty="0">
              <a:latin typeface="Arial" charset="0"/>
            </a:endParaRPr>
          </a:p>
        </p:txBody>
      </p:sp>
    </p:spTree>
    <p:extLst>
      <p:ext uri="{BB962C8B-B14F-4D97-AF65-F5344CB8AC3E}">
        <p14:creationId xmlns:p14="http://schemas.microsoft.com/office/powerpoint/2010/main" val="259103251"/>
      </p:ext>
    </p:extLst>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131</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11.4 – Command-Line Tools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11.4.5 –  Other Useful CLI Commands</a:t>
            </a:r>
            <a:endParaRPr lang="en-GB" b="0" dirty="0"/>
          </a:p>
          <a:p>
            <a:pPr>
              <a:lnSpc>
                <a:spcPct val="80000"/>
              </a:lnSpc>
              <a:buFontTx/>
              <a:buNone/>
            </a:pPr>
            <a:r>
              <a:rPr lang="en-US" dirty="0">
                <a:latin typeface="Arial" charset="0"/>
              </a:rPr>
              <a:t>11.4.5.2 – Running System Utilities</a:t>
            </a:r>
          </a:p>
        </p:txBody>
      </p:sp>
    </p:spTree>
    <p:extLst>
      <p:ext uri="{BB962C8B-B14F-4D97-AF65-F5344CB8AC3E}">
        <p14:creationId xmlns:p14="http://schemas.microsoft.com/office/powerpoint/2010/main" val="27404135"/>
      </p:ext>
    </p:extLst>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132</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11.4 – Command-Line Tools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11.4.5 –  Other Useful CLI Commands</a:t>
            </a:r>
            <a:endParaRPr lang="en-GB" b="0" dirty="0"/>
          </a:p>
          <a:p>
            <a:pPr>
              <a:lnSpc>
                <a:spcPct val="80000"/>
              </a:lnSpc>
              <a:buFontTx/>
              <a:buNone/>
            </a:pPr>
            <a:r>
              <a:rPr lang="en-US" dirty="0">
                <a:latin typeface="Arial" charset="0"/>
              </a:rPr>
              <a:t>11.4.5.3 – Lab - </a:t>
            </a:r>
            <a:r>
              <a:rPr lang="en-US" sz="1200" b="0" dirty="0"/>
              <a:t>Other Useful Commands</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11.4.5.4 – Check Your Understanding - </a:t>
            </a:r>
            <a:r>
              <a:rPr lang="en-US" sz="1200" b="0" dirty="0"/>
              <a:t>Other Useful CLI Commands</a:t>
            </a:r>
            <a:endParaRPr lang="en-US" dirty="0">
              <a:latin typeface="Arial" charset="0"/>
            </a:endParaRPr>
          </a:p>
          <a:p>
            <a:pPr>
              <a:lnSpc>
                <a:spcPct val="80000"/>
              </a:lnSpc>
              <a:buFontTx/>
              <a:buNone/>
            </a:pPr>
            <a:endParaRPr lang="en-US" dirty="0">
              <a:latin typeface="Arial" charset="0"/>
            </a:endParaRPr>
          </a:p>
        </p:txBody>
      </p:sp>
    </p:spTree>
    <p:extLst>
      <p:ext uri="{BB962C8B-B14F-4D97-AF65-F5344CB8AC3E}">
        <p14:creationId xmlns:p14="http://schemas.microsoft.com/office/powerpoint/2010/main" val="1338580899"/>
      </p:ext>
    </p:extLst>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11 – Windows Configuration</a:t>
            </a:r>
          </a:p>
          <a:p>
            <a:pPr>
              <a:buFontTx/>
              <a:buNone/>
            </a:pPr>
            <a:r>
              <a:rPr lang="en-US" sz="1200" b="0" dirty="0"/>
              <a:t>11.5 – Windows Networking</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133</a:t>
            </a:fld>
            <a:endParaRPr lang="en-US" dirty="0"/>
          </a:p>
        </p:txBody>
      </p:sp>
    </p:spTree>
    <p:extLst>
      <p:ext uri="{BB962C8B-B14F-4D97-AF65-F5344CB8AC3E}">
        <p14:creationId xmlns:p14="http://schemas.microsoft.com/office/powerpoint/2010/main" val="1803158308"/>
      </p:ext>
    </p:extLst>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134</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11.5 – Windows Networking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11.5.1 –  Network Sharing and Mapping Drives</a:t>
            </a:r>
            <a:endParaRPr lang="en-GB" b="0" dirty="0"/>
          </a:p>
          <a:p>
            <a:pPr>
              <a:lnSpc>
                <a:spcPct val="80000"/>
              </a:lnSpc>
              <a:buFontTx/>
              <a:buNone/>
            </a:pPr>
            <a:r>
              <a:rPr lang="en-US" dirty="0">
                <a:latin typeface="Arial" charset="0"/>
              </a:rPr>
              <a:t>11.5.1.1 – Domain and Workgroup</a:t>
            </a:r>
            <a:endParaRPr lang="en-US" sz="1200" b="0" dirty="0"/>
          </a:p>
        </p:txBody>
      </p:sp>
    </p:spTree>
    <p:extLst>
      <p:ext uri="{BB962C8B-B14F-4D97-AF65-F5344CB8AC3E}">
        <p14:creationId xmlns:p14="http://schemas.microsoft.com/office/powerpoint/2010/main" val="356801114"/>
      </p:ext>
    </p:extLst>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135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11.5 – Windows Networking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11.5.1 –  Network Sharing and Mapping Drives</a:t>
            </a:r>
            <a:endParaRPr lang="en-GB" b="0" dirty="0"/>
          </a:p>
          <a:p>
            <a:pPr>
              <a:lnSpc>
                <a:spcPct val="80000"/>
              </a:lnSpc>
              <a:buFontTx/>
              <a:buNone/>
            </a:pPr>
            <a:r>
              <a:rPr lang="en-US" dirty="0">
                <a:latin typeface="Arial" charset="0"/>
              </a:rPr>
              <a:t>11.5.1.2 – Homegroup</a:t>
            </a:r>
            <a:endParaRPr lang="en-US" sz="1200" b="0" dirty="0"/>
          </a:p>
        </p:txBody>
      </p:sp>
    </p:spTree>
    <p:extLst>
      <p:ext uri="{BB962C8B-B14F-4D97-AF65-F5344CB8AC3E}">
        <p14:creationId xmlns:p14="http://schemas.microsoft.com/office/powerpoint/2010/main" val="1232730202"/>
      </p:ext>
    </p:extLst>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136</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11.5 – Windows Networking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11.5.1 –  Network Sharing and Mapping Drives</a:t>
            </a:r>
            <a:endParaRPr lang="en-GB" b="0" dirty="0"/>
          </a:p>
          <a:p>
            <a:pPr>
              <a:lnSpc>
                <a:spcPct val="80000"/>
              </a:lnSpc>
              <a:buFontTx/>
              <a:buNone/>
            </a:pPr>
            <a:r>
              <a:rPr lang="en-US" dirty="0">
                <a:latin typeface="Arial" charset="0"/>
              </a:rPr>
              <a:t>11.5.1.3 – Video Demonstration - Connecting to a Workgroup or Domain</a:t>
            </a:r>
            <a:endParaRPr lang="en-US" sz="1200" b="0" dirty="0"/>
          </a:p>
        </p:txBody>
      </p:sp>
    </p:spTree>
    <p:extLst>
      <p:ext uri="{BB962C8B-B14F-4D97-AF65-F5344CB8AC3E}">
        <p14:creationId xmlns:p14="http://schemas.microsoft.com/office/powerpoint/2010/main" val="3709825332"/>
      </p:ext>
    </p:extLst>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137</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11.5 – Windows Networking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11.5.1 –  Network Sharing and Mapping Drives</a:t>
            </a:r>
            <a:endParaRPr lang="en-GB" b="0" dirty="0"/>
          </a:p>
          <a:p>
            <a:pPr>
              <a:lnSpc>
                <a:spcPct val="80000"/>
              </a:lnSpc>
              <a:buFontTx/>
              <a:buNone/>
            </a:pPr>
            <a:r>
              <a:rPr lang="en-US" dirty="0">
                <a:latin typeface="Arial" charset="0"/>
              </a:rPr>
              <a:t>11.5.1.4 – Network Shares and Mapping Drives</a:t>
            </a:r>
            <a:endParaRPr lang="en-US" sz="1200" b="0" dirty="0"/>
          </a:p>
        </p:txBody>
      </p:sp>
    </p:spTree>
    <p:extLst>
      <p:ext uri="{BB962C8B-B14F-4D97-AF65-F5344CB8AC3E}">
        <p14:creationId xmlns:p14="http://schemas.microsoft.com/office/powerpoint/2010/main" val="371056166"/>
      </p:ext>
    </p:extLst>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138</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11.5 – Windows Networking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11.5.1 –  Network Sharing and Mapping Drives</a:t>
            </a:r>
            <a:endParaRPr lang="en-GB" b="0" dirty="0"/>
          </a:p>
          <a:p>
            <a:pPr>
              <a:lnSpc>
                <a:spcPct val="80000"/>
              </a:lnSpc>
              <a:buFontTx/>
              <a:buNone/>
            </a:pPr>
            <a:r>
              <a:rPr lang="en-US" dirty="0">
                <a:latin typeface="Arial" charset="0"/>
              </a:rPr>
              <a:t>11.5.1.5 – Administrative Shares</a:t>
            </a:r>
            <a:endParaRPr lang="en-US" sz="1200" b="0" dirty="0"/>
          </a:p>
        </p:txBody>
      </p:sp>
    </p:spTree>
    <p:extLst>
      <p:ext uri="{BB962C8B-B14F-4D97-AF65-F5344CB8AC3E}">
        <p14:creationId xmlns:p14="http://schemas.microsoft.com/office/powerpoint/2010/main" val="157371949"/>
      </p:ext>
    </p:extLst>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139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11.5 – Windows Networking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11.5.2 –  Sharing Local Resources with Others</a:t>
            </a:r>
            <a:endParaRPr lang="en-GB" b="0" dirty="0"/>
          </a:p>
          <a:p>
            <a:pPr>
              <a:lnSpc>
                <a:spcPct val="80000"/>
              </a:lnSpc>
              <a:buFontTx/>
              <a:buNone/>
            </a:pPr>
            <a:r>
              <a:rPr lang="en-US" dirty="0">
                <a:latin typeface="Arial" charset="0"/>
              </a:rPr>
              <a:t>11.5.2.1 – Sharing Local Resources</a:t>
            </a:r>
            <a:endParaRPr lang="en-US" sz="1200" b="0" dirty="0"/>
          </a:p>
        </p:txBody>
      </p:sp>
    </p:spTree>
    <p:extLst>
      <p:ext uri="{BB962C8B-B14F-4D97-AF65-F5344CB8AC3E}">
        <p14:creationId xmlns:p14="http://schemas.microsoft.com/office/powerpoint/2010/main" val="3822594563"/>
      </p:ext>
    </p:extLst>
  </p:cSld>
  <p:clrMapOvr>
    <a:masterClrMapping/>
  </p:clrMapOvr>
</p:notes>
</file>

<file path=ppt/notesSlides/notesSlide1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140</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11.5 – Windows Networking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11.5.2 –  Sharing Local Resources with Others</a:t>
            </a:r>
            <a:endParaRPr lang="en-GB" b="0" dirty="0"/>
          </a:p>
          <a:p>
            <a:pPr>
              <a:lnSpc>
                <a:spcPct val="80000"/>
              </a:lnSpc>
              <a:buFontTx/>
              <a:buNone/>
            </a:pPr>
            <a:r>
              <a:rPr lang="en-US" dirty="0">
                <a:latin typeface="Arial" charset="0"/>
              </a:rPr>
              <a:t>11.5.2.2 – Printer Sharing vs. Network Printer Mapping</a:t>
            </a:r>
            <a:endParaRPr lang="en-US" sz="1200" b="0" dirty="0"/>
          </a:p>
        </p:txBody>
      </p:sp>
    </p:spTree>
    <p:extLst>
      <p:ext uri="{BB962C8B-B14F-4D97-AF65-F5344CB8AC3E}">
        <p14:creationId xmlns:p14="http://schemas.microsoft.com/office/powerpoint/2010/main" val="3725096017"/>
      </p:ext>
    </p:extLst>
  </p:cSld>
  <p:clrMapOvr>
    <a:masterClrMapping/>
  </p:clrMapOvr>
</p:notes>
</file>

<file path=ppt/notesSlides/notesSlide1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141</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11.5 – Windows Networking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11.5.2 –  Sharing Local Resources with Others</a:t>
            </a:r>
            <a:endParaRPr lang="en-GB" b="0" dirty="0"/>
          </a:p>
          <a:p>
            <a:pPr>
              <a:lnSpc>
                <a:spcPct val="80000"/>
              </a:lnSpc>
              <a:buFontTx/>
              <a:buNone/>
            </a:pPr>
            <a:r>
              <a:rPr lang="en-US" dirty="0">
                <a:latin typeface="Arial" charset="0"/>
              </a:rPr>
              <a:t>11.5.2.3 – Video Demonstration - Share a Folder</a:t>
            </a:r>
            <a:endParaRPr lang="en-US" sz="1200" b="0" dirty="0"/>
          </a:p>
        </p:txBody>
      </p:sp>
    </p:spTree>
    <p:extLst>
      <p:ext uri="{BB962C8B-B14F-4D97-AF65-F5344CB8AC3E}">
        <p14:creationId xmlns:p14="http://schemas.microsoft.com/office/powerpoint/2010/main" val="1872209486"/>
      </p:ext>
    </p:extLst>
  </p:cSld>
  <p:clrMapOvr>
    <a:masterClrMapping/>
  </p:clrMapOvr>
</p:notes>
</file>

<file path=ppt/notesSlides/notesSlide1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142</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11.5 – Windows Networking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11.5.2 –  Sharing Local Resources with Others</a:t>
            </a:r>
            <a:endParaRPr lang="en-GB" b="0" dirty="0"/>
          </a:p>
          <a:p>
            <a:pPr>
              <a:lnSpc>
                <a:spcPct val="80000"/>
              </a:lnSpc>
              <a:buFontTx/>
              <a:buNone/>
            </a:pPr>
            <a:r>
              <a:rPr lang="en-US" dirty="0">
                <a:latin typeface="Arial" charset="0"/>
              </a:rPr>
              <a:t>11.5.2.4 – Lab - Share Resources</a:t>
            </a:r>
            <a:endParaRPr lang="en-US" sz="1200" b="0" dirty="0"/>
          </a:p>
        </p:txBody>
      </p:sp>
    </p:spTree>
    <p:extLst>
      <p:ext uri="{BB962C8B-B14F-4D97-AF65-F5344CB8AC3E}">
        <p14:creationId xmlns:p14="http://schemas.microsoft.com/office/powerpoint/2010/main" val="1031970370"/>
      </p:ext>
    </p:extLst>
  </p:cSld>
  <p:clrMapOvr>
    <a:masterClrMapping/>
  </p:clrMapOvr>
</p:notes>
</file>

<file path=ppt/notesSlides/notesSlide1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143</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11.5 – Windows Networking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11.5.3 –  Configure a Wired Network Connection</a:t>
            </a:r>
            <a:endParaRPr lang="en-GB" b="0" dirty="0"/>
          </a:p>
          <a:p>
            <a:pPr>
              <a:lnSpc>
                <a:spcPct val="80000"/>
              </a:lnSpc>
              <a:buFontTx/>
              <a:buNone/>
            </a:pPr>
            <a:r>
              <a:rPr lang="en-US" dirty="0">
                <a:latin typeface="Arial" charset="0"/>
              </a:rPr>
              <a:t>11.5.3.1 – Configuring Wired Network Interfaces in Windows 10</a:t>
            </a:r>
            <a:endParaRPr lang="en-US" sz="1200" b="0" dirty="0"/>
          </a:p>
        </p:txBody>
      </p:sp>
    </p:spTree>
    <p:extLst>
      <p:ext uri="{BB962C8B-B14F-4D97-AF65-F5344CB8AC3E}">
        <p14:creationId xmlns:p14="http://schemas.microsoft.com/office/powerpoint/2010/main" val="622796439"/>
      </p:ext>
    </p:extLst>
  </p:cSld>
  <p:clrMapOvr>
    <a:masterClrMapping/>
  </p:clrMapOvr>
</p:notes>
</file>

<file path=ppt/notesSlides/notesSlide1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144</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11.5 – Windows Networking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11.5.3 –  Configure a Wired Network Connection</a:t>
            </a:r>
            <a:endParaRPr lang="en-GB" b="0" dirty="0"/>
          </a:p>
          <a:p>
            <a:pPr>
              <a:lnSpc>
                <a:spcPct val="80000"/>
              </a:lnSpc>
              <a:buFontTx/>
              <a:buNone/>
            </a:pPr>
            <a:r>
              <a:rPr lang="en-US" dirty="0">
                <a:latin typeface="Arial" charset="0"/>
              </a:rPr>
              <a:t>11.5.3.2 – Configuring a Wired NIC</a:t>
            </a:r>
            <a:endParaRPr lang="en-US" sz="1200" b="0" dirty="0"/>
          </a:p>
        </p:txBody>
      </p:sp>
    </p:spTree>
    <p:extLst>
      <p:ext uri="{BB962C8B-B14F-4D97-AF65-F5344CB8AC3E}">
        <p14:creationId xmlns:p14="http://schemas.microsoft.com/office/powerpoint/2010/main" val="1223024920"/>
      </p:ext>
    </p:extLst>
  </p:cSld>
  <p:clrMapOvr>
    <a:masterClrMapping/>
  </p:clrMapOvr>
</p:notes>
</file>

<file path=ppt/notesSlides/notesSlide1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145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11.5 – Windows Networking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11.5.3 –  Configure a Wired Network Connection</a:t>
            </a:r>
            <a:endParaRPr lang="en-GB" b="0" dirty="0"/>
          </a:p>
          <a:p>
            <a:pPr>
              <a:lnSpc>
                <a:spcPct val="80000"/>
              </a:lnSpc>
              <a:buFontTx/>
              <a:buNone/>
            </a:pPr>
            <a:r>
              <a:rPr lang="en-US" dirty="0">
                <a:latin typeface="Arial" charset="0"/>
              </a:rPr>
              <a:t>11.5.3.3 – Setting a Network Profile</a:t>
            </a:r>
            <a:endParaRPr lang="en-US" sz="1200" b="0" dirty="0"/>
          </a:p>
        </p:txBody>
      </p:sp>
    </p:spTree>
    <p:extLst>
      <p:ext uri="{BB962C8B-B14F-4D97-AF65-F5344CB8AC3E}">
        <p14:creationId xmlns:p14="http://schemas.microsoft.com/office/powerpoint/2010/main" val="263314702"/>
      </p:ext>
    </p:extLst>
  </p:cSld>
  <p:clrMapOvr>
    <a:masterClrMapping/>
  </p:clrMapOvr>
</p:notes>
</file>

<file path=ppt/notesSlides/notesSlide1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146</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11.5 – Windows Networking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11.5.3 –  Configure a Wired Network Connection</a:t>
            </a:r>
            <a:endParaRPr lang="en-GB" b="0" dirty="0"/>
          </a:p>
          <a:p>
            <a:pPr>
              <a:lnSpc>
                <a:spcPct val="80000"/>
              </a:lnSpc>
              <a:buFontTx/>
              <a:buNone/>
            </a:pPr>
            <a:r>
              <a:rPr lang="en-US" dirty="0">
                <a:latin typeface="Arial" charset="0"/>
              </a:rPr>
              <a:t>11.5.3.4 – Verify Connectivity with the Windows GUI</a:t>
            </a:r>
            <a:endParaRPr lang="en-US" sz="1200" b="0" dirty="0"/>
          </a:p>
        </p:txBody>
      </p:sp>
    </p:spTree>
    <p:extLst>
      <p:ext uri="{BB962C8B-B14F-4D97-AF65-F5344CB8AC3E}">
        <p14:creationId xmlns:p14="http://schemas.microsoft.com/office/powerpoint/2010/main" val="2175402695"/>
      </p:ext>
    </p:extLst>
  </p:cSld>
  <p:clrMapOvr>
    <a:masterClrMapping/>
  </p:clrMapOvr>
</p:notes>
</file>

<file path=ppt/notesSlides/notesSlide1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147</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11.5 – Windows Networking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11.5.3 –  Configure a Wired Network Connection</a:t>
            </a:r>
            <a:endParaRPr lang="en-GB" b="0" dirty="0"/>
          </a:p>
          <a:p>
            <a:pPr>
              <a:lnSpc>
                <a:spcPct val="80000"/>
              </a:lnSpc>
              <a:buFontTx/>
              <a:buNone/>
            </a:pPr>
            <a:r>
              <a:rPr lang="en-US" dirty="0">
                <a:latin typeface="Arial" charset="0"/>
              </a:rPr>
              <a:t>11.5.3.5 – ipconfig Command</a:t>
            </a:r>
            <a:endParaRPr lang="en-US" sz="1200" b="0" dirty="0"/>
          </a:p>
        </p:txBody>
      </p:sp>
    </p:spTree>
    <p:extLst>
      <p:ext uri="{BB962C8B-B14F-4D97-AF65-F5344CB8AC3E}">
        <p14:creationId xmlns:p14="http://schemas.microsoft.com/office/powerpoint/2010/main" val="1573519156"/>
      </p:ext>
    </p:extLst>
  </p:cSld>
  <p:clrMapOvr>
    <a:masterClrMapping/>
  </p:clrMapOvr>
</p:notes>
</file>

<file path=ppt/notesSlides/notesSlide1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148</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11.5 – Windows Networking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11.5.3 –  Configure a Wired Network Connection</a:t>
            </a:r>
            <a:endParaRPr lang="en-GB" b="0" dirty="0"/>
          </a:p>
          <a:p>
            <a:pPr>
              <a:lnSpc>
                <a:spcPct val="80000"/>
              </a:lnSpc>
              <a:buFontTx/>
              <a:buNone/>
            </a:pPr>
            <a:r>
              <a:rPr lang="en-US" dirty="0">
                <a:latin typeface="Arial" charset="0"/>
              </a:rPr>
              <a:t>11.5.3.6 – Network CLI Commands</a:t>
            </a:r>
            <a:endParaRPr lang="en-US" sz="1200" b="0" dirty="0"/>
          </a:p>
        </p:txBody>
      </p:sp>
    </p:spTree>
    <p:extLst>
      <p:ext uri="{BB962C8B-B14F-4D97-AF65-F5344CB8AC3E}">
        <p14:creationId xmlns:p14="http://schemas.microsoft.com/office/powerpoint/2010/main" val="1164773161"/>
      </p:ext>
    </p:extLst>
  </p:cSld>
  <p:clrMapOvr>
    <a:masterClrMapping/>
  </p:clrMapOvr>
</p:notes>
</file>

<file path=ppt/notesSlides/notesSlide1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149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11.5 – Windows Networking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11.5.3 –  Configure a Wired Network Connection</a:t>
            </a:r>
            <a:endParaRPr lang="en-GB" b="0" dirty="0"/>
          </a:p>
          <a:p>
            <a:pPr>
              <a:lnSpc>
                <a:spcPct val="80000"/>
              </a:lnSpc>
              <a:buFontTx/>
              <a:buNone/>
            </a:pPr>
            <a:r>
              <a:rPr lang="en-US" dirty="0">
                <a:latin typeface="Arial" charset="0"/>
              </a:rPr>
              <a:t>11.5.3.7 – Video Demonstration - Network Testing and Verification with CLI Commands</a:t>
            </a:r>
            <a:endParaRPr lang="en-US" sz="1200" b="0" dirty="0"/>
          </a:p>
        </p:txBody>
      </p:sp>
    </p:spTree>
    <p:extLst>
      <p:ext uri="{BB962C8B-B14F-4D97-AF65-F5344CB8AC3E}">
        <p14:creationId xmlns:p14="http://schemas.microsoft.com/office/powerpoint/2010/main" val="1530367508"/>
      </p:ext>
    </p:extLst>
  </p:cSld>
  <p:clrMapOvr>
    <a:masterClrMapping/>
  </p:clrMapOvr>
</p:notes>
</file>

<file path=ppt/notesSlides/notesSlide1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150</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11.5 – Windows Networking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11.5.4 –  Configure a Wireless Network Interfaces in Windows</a:t>
            </a:r>
            <a:endParaRPr lang="en-GB" b="0" dirty="0"/>
          </a:p>
          <a:p>
            <a:pPr>
              <a:lnSpc>
                <a:spcPct val="80000"/>
              </a:lnSpc>
              <a:buFontTx/>
              <a:buNone/>
            </a:pPr>
            <a:r>
              <a:rPr lang="en-US" dirty="0">
                <a:latin typeface="Arial" charset="0"/>
              </a:rPr>
              <a:t>11.5.4.1 – Wireless Settings</a:t>
            </a:r>
            <a:endParaRPr lang="en-US" sz="1200" b="0" dirty="0"/>
          </a:p>
        </p:txBody>
      </p:sp>
    </p:spTree>
    <p:extLst>
      <p:ext uri="{BB962C8B-B14F-4D97-AF65-F5344CB8AC3E}">
        <p14:creationId xmlns:p14="http://schemas.microsoft.com/office/powerpoint/2010/main" val="256908746"/>
      </p:ext>
    </p:extLst>
  </p:cSld>
  <p:clrMapOvr>
    <a:masterClrMapping/>
  </p:clrMapOvr>
</p:notes>
</file>

<file path=ppt/notesSlides/notesSlide1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151</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11.5 – Windows Networking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11.5.4 –  Configure a Wireless Network Interfaces in Windows</a:t>
            </a:r>
            <a:endParaRPr lang="en-GB" b="0" dirty="0"/>
          </a:p>
          <a:p>
            <a:pPr>
              <a:lnSpc>
                <a:spcPct val="80000"/>
              </a:lnSpc>
              <a:buFontTx/>
              <a:buNone/>
            </a:pPr>
            <a:r>
              <a:rPr lang="en-US" dirty="0">
                <a:latin typeface="Arial" charset="0"/>
              </a:rPr>
              <a:t>11.5.4.2 – Lab – Connect and Test the Wireless Connection</a:t>
            </a:r>
            <a:endParaRPr lang="en-US" sz="1200" b="0" dirty="0"/>
          </a:p>
        </p:txBody>
      </p:sp>
    </p:spTree>
    <p:extLst>
      <p:ext uri="{BB962C8B-B14F-4D97-AF65-F5344CB8AC3E}">
        <p14:creationId xmlns:p14="http://schemas.microsoft.com/office/powerpoint/2010/main" val="2437302958"/>
      </p:ext>
    </p:extLst>
  </p:cSld>
  <p:clrMapOvr>
    <a:masterClrMapping/>
  </p:clrMapOvr>
</p:notes>
</file>

<file path=ppt/notesSlides/notesSlide1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152</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11.5 – Windows Networking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11.5.5 –  Remote Access Protocols</a:t>
            </a:r>
            <a:endParaRPr lang="en-GB" b="0" dirty="0"/>
          </a:p>
          <a:p>
            <a:pPr>
              <a:lnSpc>
                <a:spcPct val="80000"/>
              </a:lnSpc>
              <a:buFontTx/>
              <a:buNone/>
            </a:pPr>
            <a:r>
              <a:rPr lang="en-US" dirty="0">
                <a:latin typeface="Arial" charset="0"/>
              </a:rPr>
              <a:t>11.5.5.1 – VPN Access in Windows</a:t>
            </a:r>
            <a:endParaRPr lang="en-US" sz="1200" b="0" dirty="0"/>
          </a:p>
        </p:txBody>
      </p:sp>
    </p:spTree>
    <p:extLst>
      <p:ext uri="{BB962C8B-B14F-4D97-AF65-F5344CB8AC3E}">
        <p14:creationId xmlns:p14="http://schemas.microsoft.com/office/powerpoint/2010/main" val="1617476205"/>
      </p:ext>
    </p:extLst>
  </p:cSld>
  <p:clrMapOvr>
    <a:masterClrMapping/>
  </p:clrMapOvr>
</p:notes>
</file>

<file path=ppt/notesSlides/notesSlide1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153</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11.5 – Windows Networking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11.5.5 –  Remote Access Protocols</a:t>
            </a:r>
            <a:endParaRPr lang="en-GB" b="0" dirty="0"/>
          </a:p>
          <a:p>
            <a:pPr>
              <a:lnSpc>
                <a:spcPct val="80000"/>
              </a:lnSpc>
              <a:buFontTx/>
              <a:buNone/>
            </a:pPr>
            <a:r>
              <a:rPr lang="en-US" dirty="0">
                <a:latin typeface="Arial" charset="0"/>
              </a:rPr>
              <a:t>11.5.5.2 – Telnet and SSH</a:t>
            </a:r>
            <a:endParaRPr lang="en-US" sz="1200" b="0" dirty="0"/>
          </a:p>
        </p:txBody>
      </p:sp>
    </p:spTree>
    <p:extLst>
      <p:ext uri="{BB962C8B-B14F-4D97-AF65-F5344CB8AC3E}">
        <p14:creationId xmlns:p14="http://schemas.microsoft.com/office/powerpoint/2010/main" val="3435727538"/>
      </p:ext>
    </p:extLst>
  </p:cSld>
  <p:clrMapOvr>
    <a:masterClrMapping/>
  </p:clrMapOvr>
</p:notes>
</file>

<file path=ppt/notesSlides/notesSlide1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154</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11.5 – Windows Networking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11.5.5 –  Remote Access Protocols</a:t>
            </a:r>
            <a:endParaRPr lang="en-GB" b="0" dirty="0"/>
          </a:p>
          <a:p>
            <a:pPr>
              <a:lnSpc>
                <a:spcPct val="80000"/>
              </a:lnSpc>
              <a:buFontTx/>
              <a:buNone/>
            </a:pPr>
            <a:r>
              <a:rPr lang="en-US" dirty="0">
                <a:latin typeface="Arial" charset="0"/>
              </a:rPr>
              <a:t>11.5.5.3 – Packet Tracer - Using Telnet and SSH</a:t>
            </a:r>
            <a:endParaRPr lang="en-US" sz="1200" b="0" dirty="0"/>
          </a:p>
        </p:txBody>
      </p:sp>
    </p:spTree>
    <p:extLst>
      <p:ext uri="{BB962C8B-B14F-4D97-AF65-F5344CB8AC3E}">
        <p14:creationId xmlns:p14="http://schemas.microsoft.com/office/powerpoint/2010/main" val="2405276271"/>
      </p:ext>
    </p:extLst>
  </p:cSld>
  <p:clrMapOvr>
    <a:masterClrMapping/>
  </p:clrMapOvr>
</p:notes>
</file>

<file path=ppt/notesSlides/notesSlide1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155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11.5 – Windows Networking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11.5.6 –  Remote Desktop and Assistance</a:t>
            </a:r>
            <a:endParaRPr lang="en-GB" b="0" dirty="0"/>
          </a:p>
          <a:p>
            <a:pPr>
              <a:lnSpc>
                <a:spcPct val="80000"/>
              </a:lnSpc>
              <a:buFontTx/>
              <a:buNone/>
            </a:pPr>
            <a:r>
              <a:rPr lang="en-US" dirty="0">
                <a:latin typeface="Arial" charset="0"/>
              </a:rPr>
              <a:t>11.5.6.1 – Video Demonstration – Remote Desktop and Remote Assistance</a:t>
            </a:r>
            <a:endParaRPr lang="en-US" sz="1200" b="0" dirty="0"/>
          </a:p>
        </p:txBody>
      </p:sp>
    </p:spTree>
    <p:extLst>
      <p:ext uri="{BB962C8B-B14F-4D97-AF65-F5344CB8AC3E}">
        <p14:creationId xmlns:p14="http://schemas.microsoft.com/office/powerpoint/2010/main" val="2102982771"/>
      </p:ext>
    </p:extLst>
  </p:cSld>
  <p:clrMapOvr>
    <a:masterClrMapping/>
  </p:clrMapOvr>
</p:notes>
</file>

<file path=ppt/notesSlides/notesSlide1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156</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11.5 – Windows Networking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11.5.6 –  Remote Desktop and Assistance</a:t>
            </a:r>
            <a:endParaRPr lang="en-GB" b="0" dirty="0"/>
          </a:p>
          <a:p>
            <a:pPr>
              <a:lnSpc>
                <a:spcPct val="80000"/>
              </a:lnSpc>
              <a:buFontTx/>
              <a:buNone/>
            </a:pPr>
            <a:r>
              <a:rPr lang="en-US" dirty="0">
                <a:latin typeface="Arial" charset="0"/>
              </a:rPr>
              <a:t>11.5.6.2 – Lab – Windows Remote Desktop and Assistance</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11.5.6.3 – Check Your Understanding – Remote Desktop and Assistance</a:t>
            </a:r>
            <a:endParaRPr lang="en-US" sz="1200" b="0" dirty="0"/>
          </a:p>
          <a:p>
            <a:pPr>
              <a:lnSpc>
                <a:spcPct val="80000"/>
              </a:lnSpc>
              <a:buFontTx/>
              <a:buNone/>
            </a:pPr>
            <a:endParaRPr lang="en-US" sz="1200" b="0" dirty="0"/>
          </a:p>
        </p:txBody>
      </p:sp>
    </p:spTree>
    <p:extLst>
      <p:ext uri="{BB962C8B-B14F-4D97-AF65-F5344CB8AC3E}">
        <p14:creationId xmlns:p14="http://schemas.microsoft.com/office/powerpoint/2010/main" val="1579358777"/>
      </p:ext>
    </p:extLst>
  </p:cSld>
  <p:clrMapOvr>
    <a:masterClrMapping/>
  </p:clrMapOvr>
</p:notes>
</file>

<file path=ppt/notesSlides/notesSlide1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11 – Windows Configuration</a:t>
            </a:r>
          </a:p>
          <a:p>
            <a:pPr>
              <a:buFontTx/>
              <a:buNone/>
            </a:pPr>
            <a:r>
              <a:rPr lang="en-US" sz="1200" b="0" dirty="0"/>
              <a:t>11.6 – Common Preventive Maintenance Techniques for Operating Systems</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157</a:t>
            </a:fld>
            <a:endParaRPr lang="en-US" dirty="0"/>
          </a:p>
        </p:txBody>
      </p:sp>
    </p:spTree>
    <p:extLst>
      <p:ext uri="{BB962C8B-B14F-4D97-AF65-F5344CB8AC3E}">
        <p14:creationId xmlns:p14="http://schemas.microsoft.com/office/powerpoint/2010/main" val="1733328387"/>
      </p:ext>
    </p:extLst>
  </p:cSld>
  <p:clrMapOvr>
    <a:masterClrMapping/>
  </p:clrMapOvr>
</p:notes>
</file>

<file path=ppt/notesSlides/notesSlide1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158</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11.6 – Common </a:t>
            </a:r>
            <a:r>
              <a:rPr lang="en-US" dirty="0">
                <a:latin typeface="Arial" charset="0"/>
              </a:rPr>
              <a:t>Preventive Maintenance Techniques for Operating Systems </a:t>
            </a:r>
            <a:endParaRPr lang="en-US" sz="1200" b="0"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11.6.1 –  OS </a:t>
            </a:r>
            <a:r>
              <a:rPr lang="en-US" dirty="0">
                <a:latin typeface="Arial" charset="0"/>
              </a:rPr>
              <a:t>Preventive Maintenance Plan </a:t>
            </a:r>
            <a:endParaRPr lang="en-GB" b="0" dirty="0"/>
          </a:p>
          <a:p>
            <a:pPr>
              <a:lnSpc>
                <a:spcPct val="80000"/>
              </a:lnSpc>
              <a:buFontTx/>
              <a:buNone/>
            </a:pPr>
            <a:r>
              <a:rPr lang="en-US" dirty="0">
                <a:latin typeface="Arial" charset="0"/>
              </a:rPr>
              <a:t>11.6.1.1 – Preventive Maintenance Plan Contents</a:t>
            </a:r>
            <a:endParaRPr lang="en-US" sz="1200" b="0" dirty="0"/>
          </a:p>
        </p:txBody>
      </p:sp>
    </p:spTree>
    <p:extLst>
      <p:ext uri="{BB962C8B-B14F-4D97-AF65-F5344CB8AC3E}">
        <p14:creationId xmlns:p14="http://schemas.microsoft.com/office/powerpoint/2010/main" val="775959871"/>
      </p:ext>
    </p:extLst>
  </p:cSld>
  <p:clrMapOvr>
    <a:masterClrMapping/>
  </p:clrMapOvr>
</p:notes>
</file>

<file path=ppt/notesSlides/notesSlide1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159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11.6 – Common </a:t>
            </a:r>
            <a:r>
              <a:rPr lang="en-US" dirty="0">
                <a:latin typeface="Arial" charset="0"/>
              </a:rPr>
              <a:t>Preventive Maintenance Techniques for Operating Systems </a:t>
            </a:r>
            <a:endParaRPr lang="en-US" sz="1200" b="0"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11.6.1 –  OS </a:t>
            </a:r>
            <a:r>
              <a:rPr lang="en-US" dirty="0">
                <a:latin typeface="Arial" charset="0"/>
              </a:rPr>
              <a:t>Preventive Maintenance Plan </a:t>
            </a:r>
            <a:endParaRPr lang="en-GB" b="0" dirty="0"/>
          </a:p>
          <a:p>
            <a:pPr>
              <a:lnSpc>
                <a:spcPct val="80000"/>
              </a:lnSpc>
              <a:buFontTx/>
              <a:buNone/>
            </a:pPr>
            <a:r>
              <a:rPr lang="en-US" dirty="0">
                <a:latin typeface="Arial" charset="0"/>
              </a:rPr>
              <a:t>11.6.1.2 – Lab – Manage the Startup Folder</a:t>
            </a:r>
            <a:endParaRPr lang="en-US" sz="1200" b="0" dirty="0"/>
          </a:p>
        </p:txBody>
      </p:sp>
    </p:spTree>
    <p:extLst>
      <p:ext uri="{BB962C8B-B14F-4D97-AF65-F5344CB8AC3E}">
        <p14:creationId xmlns:p14="http://schemas.microsoft.com/office/powerpoint/2010/main" val="3265216721"/>
      </p:ext>
    </p:extLst>
  </p:cSld>
  <p:clrMapOvr>
    <a:masterClrMapping/>
  </p:clrMapOvr>
</p:notes>
</file>

<file path=ppt/notesSlides/notesSlide1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160</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11.6 – Common </a:t>
            </a:r>
            <a:r>
              <a:rPr lang="en-US" dirty="0">
                <a:latin typeface="Arial" charset="0"/>
              </a:rPr>
              <a:t>Preventive Maintenance Techniques for Operating Systems </a:t>
            </a:r>
            <a:endParaRPr lang="en-US" sz="1200" b="0"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11.6.1 –  OS </a:t>
            </a:r>
            <a:r>
              <a:rPr lang="en-US" dirty="0">
                <a:latin typeface="Arial" charset="0"/>
              </a:rPr>
              <a:t>Preventive Maintenance Plan </a:t>
            </a:r>
            <a:endParaRPr lang="en-GB" b="0" dirty="0"/>
          </a:p>
          <a:p>
            <a:pPr>
              <a:lnSpc>
                <a:spcPct val="80000"/>
              </a:lnSpc>
              <a:buFontTx/>
              <a:buNone/>
            </a:pPr>
            <a:r>
              <a:rPr lang="en-US" dirty="0">
                <a:latin typeface="Arial" charset="0"/>
              </a:rPr>
              <a:t>11.6.1.3 – Windows Updates</a:t>
            </a:r>
            <a:endParaRPr lang="en-US" sz="1200" b="0" dirty="0"/>
          </a:p>
        </p:txBody>
      </p:sp>
    </p:spTree>
    <p:extLst>
      <p:ext uri="{BB962C8B-B14F-4D97-AF65-F5344CB8AC3E}">
        <p14:creationId xmlns:p14="http://schemas.microsoft.com/office/powerpoint/2010/main" val="96847593"/>
      </p:ext>
    </p:extLst>
  </p:cSld>
  <p:clrMapOvr>
    <a:masterClrMapping/>
  </p:clrMapOvr>
</p:notes>
</file>

<file path=ppt/notesSlides/notesSlide1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161</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11.6 – Common </a:t>
            </a:r>
            <a:r>
              <a:rPr lang="en-US" dirty="0">
                <a:latin typeface="Arial" charset="0"/>
              </a:rPr>
              <a:t>Preventive Maintenance Techniques for Operating Systems </a:t>
            </a:r>
            <a:endParaRPr lang="en-US" sz="1200" b="0"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11.6.1 –  OS </a:t>
            </a:r>
            <a:r>
              <a:rPr lang="en-US" dirty="0">
                <a:latin typeface="Arial" charset="0"/>
              </a:rPr>
              <a:t>Preventive Maintenance Plan </a:t>
            </a:r>
            <a:endParaRPr lang="en-GB" b="0" dirty="0"/>
          </a:p>
          <a:p>
            <a:pPr>
              <a:lnSpc>
                <a:spcPct val="80000"/>
              </a:lnSpc>
              <a:buFontTx/>
              <a:buNone/>
            </a:pPr>
            <a:r>
              <a:rPr lang="en-US" dirty="0">
                <a:latin typeface="Arial" charset="0"/>
              </a:rPr>
              <a:t>11.6.1.4 – Video Demonstration – Scheduling Tasks</a:t>
            </a:r>
            <a:endParaRPr lang="en-US" sz="1200" b="0" dirty="0"/>
          </a:p>
        </p:txBody>
      </p:sp>
    </p:spTree>
    <p:extLst>
      <p:ext uri="{BB962C8B-B14F-4D97-AF65-F5344CB8AC3E}">
        <p14:creationId xmlns:p14="http://schemas.microsoft.com/office/powerpoint/2010/main" val="486231718"/>
      </p:ext>
    </p:extLst>
  </p:cSld>
  <p:clrMapOvr>
    <a:masterClrMapping/>
  </p:clrMapOvr>
</p:notes>
</file>

<file path=ppt/notesSlides/notesSlide1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162</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11.6 – Common </a:t>
            </a:r>
            <a:r>
              <a:rPr lang="en-US" dirty="0">
                <a:latin typeface="Arial" charset="0"/>
              </a:rPr>
              <a:t>Preventive Maintenance Techniques for Operating Systems </a:t>
            </a:r>
            <a:endParaRPr lang="en-US" sz="1200" b="0"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11.6.1 –  OS </a:t>
            </a:r>
            <a:r>
              <a:rPr lang="en-US" dirty="0">
                <a:latin typeface="Arial" charset="0"/>
              </a:rPr>
              <a:t>Preventive Maintenance Plan </a:t>
            </a:r>
            <a:endParaRPr lang="en-GB" b="0" dirty="0"/>
          </a:p>
          <a:p>
            <a:pPr>
              <a:lnSpc>
                <a:spcPct val="80000"/>
              </a:lnSpc>
              <a:buFontTx/>
              <a:buNone/>
            </a:pPr>
            <a:r>
              <a:rPr lang="en-US" dirty="0">
                <a:latin typeface="Arial" charset="0"/>
              </a:rPr>
              <a:t>11.6.1.5 – Lab – Schedule a Task Using the GUI and at the Command Line</a:t>
            </a:r>
            <a:endParaRPr lang="en-US" sz="1200" b="0" dirty="0"/>
          </a:p>
        </p:txBody>
      </p:sp>
    </p:spTree>
    <p:extLst>
      <p:ext uri="{BB962C8B-B14F-4D97-AF65-F5344CB8AC3E}">
        <p14:creationId xmlns:p14="http://schemas.microsoft.com/office/powerpoint/2010/main" val="354779336"/>
      </p:ext>
    </p:extLst>
  </p:cSld>
  <p:clrMapOvr>
    <a:masterClrMapping/>
  </p:clrMapOvr>
</p:notes>
</file>

<file path=ppt/notesSlides/notesSlide1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163</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11.6 – Common </a:t>
            </a:r>
            <a:r>
              <a:rPr lang="en-US" dirty="0">
                <a:latin typeface="Arial" charset="0"/>
              </a:rPr>
              <a:t>Preventive Maintenance Techniques for Operating Systems </a:t>
            </a:r>
            <a:endParaRPr lang="en-US" sz="1200" b="0"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11.6.2 –  Backup and Restore</a:t>
            </a:r>
            <a:r>
              <a:rPr lang="en-US" dirty="0">
                <a:latin typeface="Arial" charset="0"/>
              </a:rPr>
              <a:t> </a:t>
            </a:r>
            <a:endParaRPr lang="en-GB" b="0" dirty="0"/>
          </a:p>
          <a:p>
            <a:pPr>
              <a:lnSpc>
                <a:spcPct val="80000"/>
              </a:lnSpc>
              <a:buFontTx/>
              <a:buNone/>
            </a:pPr>
            <a:r>
              <a:rPr lang="en-US" dirty="0">
                <a:latin typeface="Arial" charset="0"/>
              </a:rPr>
              <a:t>11.6.2.1 – Restore Points</a:t>
            </a:r>
            <a:endParaRPr lang="en-US" sz="1200" b="0" dirty="0"/>
          </a:p>
        </p:txBody>
      </p:sp>
    </p:spTree>
    <p:extLst>
      <p:ext uri="{BB962C8B-B14F-4D97-AF65-F5344CB8AC3E}">
        <p14:creationId xmlns:p14="http://schemas.microsoft.com/office/powerpoint/2010/main" val="1438269332"/>
      </p:ext>
    </p:extLst>
  </p:cSld>
  <p:clrMapOvr>
    <a:masterClrMapping/>
  </p:clrMapOvr>
</p:notes>
</file>

<file path=ppt/notesSlides/notesSlide1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164</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11.6 – Common </a:t>
            </a:r>
            <a:r>
              <a:rPr lang="en-US" dirty="0">
                <a:latin typeface="Arial" charset="0"/>
              </a:rPr>
              <a:t>Preventive Maintenance Techniques for Operating Systems </a:t>
            </a:r>
            <a:endParaRPr lang="en-US" sz="1200" b="0"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11.6.2 –  Backup and Restore</a:t>
            </a:r>
            <a:r>
              <a:rPr lang="en-US" dirty="0">
                <a:latin typeface="Arial" charset="0"/>
              </a:rPr>
              <a:t> </a:t>
            </a:r>
            <a:endParaRPr lang="en-GB" b="0" dirty="0"/>
          </a:p>
          <a:p>
            <a:pPr>
              <a:lnSpc>
                <a:spcPct val="80000"/>
              </a:lnSpc>
              <a:buFontTx/>
              <a:buNone/>
            </a:pPr>
            <a:r>
              <a:rPr lang="en-US" dirty="0">
                <a:latin typeface="Arial" charset="0"/>
              </a:rPr>
              <a:t>11.6.2.2 – Hard Drive Backup</a:t>
            </a:r>
            <a:endParaRPr lang="en-US" sz="1200" b="0" dirty="0"/>
          </a:p>
        </p:txBody>
      </p:sp>
    </p:spTree>
    <p:extLst>
      <p:ext uri="{BB962C8B-B14F-4D97-AF65-F5344CB8AC3E}">
        <p14:creationId xmlns:p14="http://schemas.microsoft.com/office/powerpoint/2010/main" val="1563928872"/>
      </p:ext>
    </p:extLst>
  </p:cSld>
  <p:clrMapOvr>
    <a:masterClrMapping/>
  </p:clrMapOvr>
</p:notes>
</file>

<file path=ppt/notesSlides/notesSlide1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165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11.6 – Common </a:t>
            </a:r>
            <a:r>
              <a:rPr lang="en-US" dirty="0">
                <a:latin typeface="Arial" charset="0"/>
              </a:rPr>
              <a:t>Preventive Maintenance Techniques for Operating Systems </a:t>
            </a:r>
            <a:endParaRPr lang="en-US" sz="1200" b="0"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11.6.2 –  Backup and Restore</a:t>
            </a:r>
            <a:r>
              <a:rPr lang="en-US" dirty="0">
                <a:latin typeface="Arial" charset="0"/>
              </a:rPr>
              <a:t> </a:t>
            </a:r>
            <a:endParaRPr lang="en-GB" b="0" dirty="0"/>
          </a:p>
          <a:p>
            <a:pPr>
              <a:lnSpc>
                <a:spcPct val="80000"/>
              </a:lnSpc>
              <a:buFontTx/>
              <a:buNone/>
            </a:pPr>
            <a:r>
              <a:rPr lang="en-US" dirty="0">
                <a:latin typeface="Arial" charset="0"/>
              </a:rPr>
              <a:t>11.6.2.3 – Video Demonstration - Hard Drive Backup Tools</a:t>
            </a:r>
            <a:endParaRPr lang="en-US" sz="1200" b="0" dirty="0"/>
          </a:p>
        </p:txBody>
      </p:sp>
    </p:spTree>
    <p:extLst>
      <p:ext uri="{BB962C8B-B14F-4D97-AF65-F5344CB8AC3E}">
        <p14:creationId xmlns:p14="http://schemas.microsoft.com/office/powerpoint/2010/main" val="3119511225"/>
      </p:ext>
    </p:extLst>
  </p:cSld>
  <p:clrMapOvr>
    <a:masterClrMapping/>
  </p:clrMapOvr>
</p:notes>
</file>

<file path=ppt/notesSlides/notesSlide1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166</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11.6 – Common </a:t>
            </a:r>
            <a:r>
              <a:rPr lang="en-US" dirty="0">
                <a:latin typeface="Arial" charset="0"/>
              </a:rPr>
              <a:t>Preventive Maintenance Techniques for Operating Systems </a:t>
            </a:r>
            <a:endParaRPr lang="en-US" sz="1200" b="0"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11.6.2 –  Backup and Restore</a:t>
            </a:r>
            <a:r>
              <a:rPr lang="en-US" dirty="0">
                <a:latin typeface="Arial" charset="0"/>
              </a:rPr>
              <a:t> </a:t>
            </a:r>
            <a:endParaRPr lang="en-GB" b="0" dirty="0"/>
          </a:p>
          <a:p>
            <a:pPr>
              <a:lnSpc>
                <a:spcPct val="80000"/>
              </a:lnSpc>
              <a:buFontTx/>
              <a:buNone/>
            </a:pPr>
            <a:r>
              <a:rPr lang="en-US" dirty="0">
                <a:latin typeface="Arial" charset="0"/>
              </a:rPr>
              <a:t>11.6.2.4 – Lab – System Restore and Hard Drive Backup</a:t>
            </a:r>
            <a:endParaRPr lang="en-US" sz="1200" b="0" dirty="0"/>
          </a:p>
        </p:txBody>
      </p:sp>
    </p:spTree>
    <p:extLst>
      <p:ext uri="{BB962C8B-B14F-4D97-AF65-F5344CB8AC3E}">
        <p14:creationId xmlns:p14="http://schemas.microsoft.com/office/powerpoint/2010/main" val="4273972725"/>
      </p:ext>
    </p:extLst>
  </p:cSld>
  <p:clrMapOvr>
    <a:masterClrMapping/>
  </p:clrMapOvr>
</p:notes>
</file>

<file path=ppt/notesSlides/notesSlide1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11 – Windows Configuration</a:t>
            </a:r>
          </a:p>
          <a:p>
            <a:pPr>
              <a:buFontTx/>
              <a:buNone/>
            </a:pPr>
            <a:r>
              <a:rPr lang="en-US" sz="1200" b="0" dirty="0"/>
              <a:t>11.7 – Applying Troubleshooting Process to Windows Operating Systems</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167</a:t>
            </a:fld>
            <a:endParaRPr lang="en-US" dirty="0"/>
          </a:p>
        </p:txBody>
      </p:sp>
    </p:spTree>
    <p:extLst>
      <p:ext uri="{BB962C8B-B14F-4D97-AF65-F5344CB8AC3E}">
        <p14:creationId xmlns:p14="http://schemas.microsoft.com/office/powerpoint/2010/main" val="1358761530"/>
      </p:ext>
    </p:extLst>
  </p:cSld>
  <p:clrMapOvr>
    <a:masterClrMapping/>
  </p:clrMapOvr>
</p:notes>
</file>

<file path=ppt/notesSlides/notesSlide1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168</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11.7 – Basic Troubleshooting Process for Windows Operating Systems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11.7.1 –  Applying Troubleshooting Process to Windows Operating Systems</a:t>
            </a:r>
            <a:r>
              <a:rPr lang="en-US" dirty="0">
                <a:latin typeface="Arial" charset="0"/>
              </a:rPr>
              <a:t> </a:t>
            </a:r>
            <a:endParaRPr lang="en-GB" b="0" dirty="0"/>
          </a:p>
          <a:p>
            <a:pPr>
              <a:lnSpc>
                <a:spcPct val="80000"/>
              </a:lnSpc>
              <a:buFontTx/>
              <a:buNone/>
            </a:pPr>
            <a:r>
              <a:rPr lang="en-US" dirty="0">
                <a:latin typeface="Arial" charset="0"/>
              </a:rPr>
              <a:t>11.7.1.1 – The Six Steps of the Troubleshooting Process</a:t>
            </a:r>
            <a:endParaRPr lang="en-US" sz="1200" b="0" dirty="0"/>
          </a:p>
        </p:txBody>
      </p:sp>
    </p:spTree>
    <p:extLst>
      <p:ext uri="{BB962C8B-B14F-4D97-AF65-F5344CB8AC3E}">
        <p14:creationId xmlns:p14="http://schemas.microsoft.com/office/powerpoint/2010/main" val="2160493053"/>
      </p:ext>
    </p:extLst>
  </p:cSld>
  <p:clrMapOvr>
    <a:masterClrMapping/>
  </p:clrMapOvr>
</p:notes>
</file>

<file path=ppt/notesSlides/notesSlide1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169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11.7 – Basic Troubleshooting Process for Windows Operating Systems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11.7.1 –  Applying Troubleshooting Process to Windows Operating Systems</a:t>
            </a:r>
            <a:r>
              <a:rPr lang="en-US" dirty="0">
                <a:latin typeface="Arial" charset="0"/>
              </a:rPr>
              <a:t> </a:t>
            </a:r>
            <a:endParaRPr lang="en-GB" b="0" dirty="0"/>
          </a:p>
          <a:p>
            <a:pPr>
              <a:lnSpc>
                <a:spcPct val="80000"/>
              </a:lnSpc>
              <a:buFontTx/>
              <a:buNone/>
            </a:pPr>
            <a:r>
              <a:rPr lang="en-US" dirty="0">
                <a:latin typeface="Arial" charset="0"/>
              </a:rPr>
              <a:t>11.7.1.2 – Identify the Problem</a:t>
            </a:r>
            <a:endParaRPr lang="en-US" sz="1200" b="0" dirty="0"/>
          </a:p>
        </p:txBody>
      </p:sp>
    </p:spTree>
    <p:extLst>
      <p:ext uri="{BB962C8B-B14F-4D97-AF65-F5344CB8AC3E}">
        <p14:creationId xmlns:p14="http://schemas.microsoft.com/office/powerpoint/2010/main" val="187675199"/>
      </p:ext>
    </p:extLst>
  </p:cSld>
  <p:clrMapOvr>
    <a:masterClrMapping/>
  </p:clrMapOvr>
</p:notes>
</file>

<file path=ppt/notesSlides/notesSlide1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170</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11.7 – Basic Troubleshooting Process for Windows Operating Systems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11.7.1 –  Applying Troubleshooting Process to Windows Operating Systems</a:t>
            </a:r>
            <a:r>
              <a:rPr lang="en-US" dirty="0">
                <a:latin typeface="Arial" charset="0"/>
              </a:rPr>
              <a:t> </a:t>
            </a:r>
            <a:endParaRPr lang="en-GB" b="0" dirty="0"/>
          </a:p>
          <a:p>
            <a:pPr>
              <a:lnSpc>
                <a:spcPct val="80000"/>
              </a:lnSpc>
              <a:buFontTx/>
              <a:buNone/>
            </a:pPr>
            <a:r>
              <a:rPr lang="en-US" dirty="0">
                <a:latin typeface="Arial" charset="0"/>
              </a:rPr>
              <a:t>11.7.1.3 – Establish a Theory of Probable Cause</a:t>
            </a:r>
            <a:endParaRPr lang="en-US" sz="1200" b="0" dirty="0"/>
          </a:p>
        </p:txBody>
      </p:sp>
    </p:spTree>
    <p:extLst>
      <p:ext uri="{BB962C8B-B14F-4D97-AF65-F5344CB8AC3E}">
        <p14:creationId xmlns:p14="http://schemas.microsoft.com/office/powerpoint/2010/main" val="2685681988"/>
      </p:ext>
    </p:extLst>
  </p:cSld>
  <p:clrMapOvr>
    <a:masterClrMapping/>
  </p:clrMapOvr>
</p:notes>
</file>

<file path=ppt/notesSlides/notesSlide1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171</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11.7 – Basic Troubleshooting Process for Windows Operating Systems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11.7.1 –  Applying Troubleshooting Process to Windows Operating Systems</a:t>
            </a:r>
            <a:r>
              <a:rPr lang="en-US" dirty="0">
                <a:latin typeface="Arial" charset="0"/>
              </a:rPr>
              <a:t> </a:t>
            </a:r>
            <a:endParaRPr lang="en-GB" b="0" dirty="0"/>
          </a:p>
          <a:p>
            <a:pPr>
              <a:lnSpc>
                <a:spcPct val="80000"/>
              </a:lnSpc>
              <a:buFontTx/>
              <a:buNone/>
            </a:pPr>
            <a:r>
              <a:rPr lang="en-US" dirty="0">
                <a:latin typeface="Arial" charset="0"/>
              </a:rPr>
              <a:t>11.7.1.4 – Test the Theory to Determine Cause</a:t>
            </a:r>
            <a:endParaRPr lang="en-US" sz="1200" b="0" dirty="0"/>
          </a:p>
        </p:txBody>
      </p:sp>
    </p:spTree>
    <p:extLst>
      <p:ext uri="{BB962C8B-B14F-4D97-AF65-F5344CB8AC3E}">
        <p14:creationId xmlns:p14="http://schemas.microsoft.com/office/powerpoint/2010/main" val="3141447758"/>
      </p:ext>
    </p:extLst>
  </p:cSld>
  <p:clrMapOvr>
    <a:masterClrMapping/>
  </p:clrMapOvr>
</p:notes>
</file>

<file path=ppt/notesSlides/notesSlide1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172</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11.7 – Basic Troubleshooting Process for Windows Operating Systems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11.7.1 –  Applying Troubleshooting Process to Windows Operating Systems</a:t>
            </a:r>
            <a:r>
              <a:rPr lang="en-US" dirty="0">
                <a:latin typeface="Arial" charset="0"/>
              </a:rPr>
              <a:t> </a:t>
            </a:r>
            <a:endParaRPr lang="en-GB" b="0" dirty="0"/>
          </a:p>
          <a:p>
            <a:pPr>
              <a:lnSpc>
                <a:spcPct val="80000"/>
              </a:lnSpc>
              <a:buFontTx/>
              <a:buNone/>
            </a:pPr>
            <a:r>
              <a:rPr lang="en-US" dirty="0">
                <a:latin typeface="Arial" charset="0"/>
              </a:rPr>
              <a:t>11.7.1.5 – Establish a Plan of Action to Resolve the Problem and Implement the Solution</a:t>
            </a:r>
          </a:p>
          <a:p>
            <a:pPr>
              <a:lnSpc>
                <a:spcPct val="80000"/>
              </a:lnSpc>
              <a:buFontTx/>
              <a:buNone/>
            </a:pPr>
            <a:endParaRPr lang="en-US" sz="1200" b="0" dirty="0"/>
          </a:p>
        </p:txBody>
      </p:sp>
    </p:spTree>
    <p:extLst>
      <p:ext uri="{BB962C8B-B14F-4D97-AF65-F5344CB8AC3E}">
        <p14:creationId xmlns:p14="http://schemas.microsoft.com/office/powerpoint/2010/main" val="254717518"/>
      </p:ext>
    </p:extLst>
  </p:cSld>
  <p:clrMapOvr>
    <a:masterClrMapping/>
  </p:clrMapOvr>
</p:notes>
</file>

<file path=ppt/notesSlides/notesSlide1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173</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11.7 – Basic Troubleshooting Process for Windows Operating Systems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11.7.1 –  Applying Troubleshooting Process to Windows Operating Systems</a:t>
            </a:r>
            <a:r>
              <a:rPr lang="en-US" dirty="0">
                <a:latin typeface="Arial" charset="0"/>
              </a:rPr>
              <a:t> </a:t>
            </a:r>
            <a:endParaRPr lang="en-GB" b="0" dirty="0"/>
          </a:p>
          <a:p>
            <a:pPr>
              <a:lnSpc>
                <a:spcPct val="80000"/>
              </a:lnSpc>
              <a:buFontTx/>
              <a:buNone/>
            </a:pPr>
            <a:r>
              <a:rPr lang="en-US" dirty="0">
                <a:latin typeface="Arial" charset="0"/>
              </a:rPr>
              <a:t>11.7.1.6 – Verify Full System Functionality and if Applicable, Implement Preventive Measures</a:t>
            </a:r>
          </a:p>
          <a:p>
            <a:pPr>
              <a:lnSpc>
                <a:spcPct val="80000"/>
              </a:lnSpc>
              <a:buFontTx/>
              <a:buNone/>
            </a:pPr>
            <a:endParaRPr lang="en-US" sz="1200" b="0" dirty="0"/>
          </a:p>
        </p:txBody>
      </p:sp>
    </p:spTree>
    <p:extLst>
      <p:ext uri="{BB962C8B-B14F-4D97-AF65-F5344CB8AC3E}">
        <p14:creationId xmlns:p14="http://schemas.microsoft.com/office/powerpoint/2010/main" val="2081435145"/>
      </p:ext>
    </p:extLst>
  </p:cSld>
  <p:clrMapOvr>
    <a:masterClrMapping/>
  </p:clrMapOvr>
</p:notes>
</file>

<file path=ppt/notesSlides/notesSlide1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174</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11.7 – Basic Troubleshooting Process for Windows Operating Systems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11.7.1 –  Applying Troubleshooting Process to Windows Operating Systems</a:t>
            </a:r>
            <a:r>
              <a:rPr lang="en-US" dirty="0">
                <a:latin typeface="Arial" charset="0"/>
              </a:rPr>
              <a:t> </a:t>
            </a:r>
            <a:endParaRPr lang="en-GB" b="0" dirty="0"/>
          </a:p>
          <a:p>
            <a:pPr>
              <a:lnSpc>
                <a:spcPct val="80000"/>
              </a:lnSpc>
              <a:buFontTx/>
              <a:buNone/>
            </a:pPr>
            <a:r>
              <a:rPr lang="en-US" dirty="0">
                <a:latin typeface="Arial" charset="0"/>
              </a:rPr>
              <a:t>11.7.1.7 – Document Findings, Actions, and Outcomes</a:t>
            </a:r>
          </a:p>
          <a:p>
            <a:pPr>
              <a:lnSpc>
                <a:spcPct val="80000"/>
              </a:lnSpc>
              <a:buFontTx/>
              <a:buNone/>
            </a:pPr>
            <a:endParaRPr lang="en-US" sz="1200" b="0" dirty="0"/>
          </a:p>
        </p:txBody>
      </p:sp>
    </p:spTree>
    <p:extLst>
      <p:ext uri="{BB962C8B-B14F-4D97-AF65-F5344CB8AC3E}">
        <p14:creationId xmlns:p14="http://schemas.microsoft.com/office/powerpoint/2010/main" val="4169747678"/>
      </p:ext>
    </p:extLst>
  </p:cSld>
  <p:clrMapOvr>
    <a:masterClrMapping/>
  </p:clrMapOvr>
</p:notes>
</file>

<file path=ppt/notesSlides/notesSlide1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175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11.7 – Basic Troubleshooting Process for Windows Operating Systems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11.7.2 – Common Problems and Solutions for Windows Operating Systems</a:t>
            </a:r>
            <a:endParaRPr lang="en-GB" b="0" dirty="0"/>
          </a:p>
          <a:p>
            <a:pPr>
              <a:lnSpc>
                <a:spcPct val="80000"/>
              </a:lnSpc>
              <a:buFontTx/>
              <a:buNone/>
            </a:pPr>
            <a:r>
              <a:rPr lang="en-US" dirty="0">
                <a:latin typeface="Arial" charset="0"/>
              </a:rPr>
              <a:t>11.7.2.1 – Common Problems and Solutions</a:t>
            </a:r>
          </a:p>
          <a:p>
            <a:pPr>
              <a:lnSpc>
                <a:spcPct val="80000"/>
              </a:lnSpc>
              <a:buFontTx/>
              <a:buNone/>
            </a:pPr>
            <a:endParaRPr lang="en-US" sz="1200" b="0" dirty="0"/>
          </a:p>
        </p:txBody>
      </p:sp>
    </p:spTree>
    <p:extLst>
      <p:ext uri="{BB962C8B-B14F-4D97-AF65-F5344CB8AC3E}">
        <p14:creationId xmlns:p14="http://schemas.microsoft.com/office/powerpoint/2010/main" val="470274488"/>
      </p:ext>
    </p:extLst>
  </p:cSld>
  <p:clrMapOvr>
    <a:masterClrMapping/>
  </p:clrMapOvr>
</p:notes>
</file>

<file path=ppt/notesSlides/notesSlide1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176</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11.7 – Basic Troubleshooting Process for Windows Operating Systems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11.7.3 – Advanced Troubleshooting for Windows Operating Systems</a:t>
            </a:r>
            <a:endParaRPr lang="en-GB" b="0" dirty="0"/>
          </a:p>
          <a:p>
            <a:pPr>
              <a:lnSpc>
                <a:spcPct val="80000"/>
              </a:lnSpc>
              <a:buFontTx/>
              <a:buNone/>
            </a:pPr>
            <a:r>
              <a:rPr lang="en-US" dirty="0">
                <a:latin typeface="Arial" charset="0"/>
              </a:rPr>
              <a:t>11.7.3.1 – Advanced Problems and Solutions for Operating Systems</a:t>
            </a:r>
          </a:p>
          <a:p>
            <a:pPr>
              <a:lnSpc>
                <a:spcPct val="80000"/>
              </a:lnSpc>
              <a:buFontTx/>
              <a:buNone/>
            </a:pPr>
            <a:endParaRPr lang="en-US" sz="1200" b="0" dirty="0"/>
          </a:p>
        </p:txBody>
      </p:sp>
    </p:spTree>
    <p:extLst>
      <p:ext uri="{BB962C8B-B14F-4D97-AF65-F5344CB8AC3E}">
        <p14:creationId xmlns:p14="http://schemas.microsoft.com/office/powerpoint/2010/main" val="3019928511"/>
      </p:ext>
    </p:extLst>
  </p:cSld>
  <p:clrMapOvr>
    <a:masterClrMapping/>
  </p:clrMapOvr>
</p:notes>
</file>

<file path=ppt/notesSlides/notesSlide1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177</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11 – Windows Configuration</a:t>
            </a:r>
          </a:p>
          <a:p>
            <a:pPr>
              <a:buFontTx/>
              <a:buNone/>
            </a:pPr>
            <a:r>
              <a:rPr lang="en-US" sz="1200" b="0" dirty="0"/>
              <a:t>11.7 – Basic Troubleshooting Process for Windows Operating Systems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11.7.3 – Advanced Troubleshooting for Windows Operating Systems</a:t>
            </a:r>
            <a:endParaRPr lang="en-GB" b="0" dirty="0"/>
          </a:p>
          <a:p>
            <a:pPr>
              <a:lnSpc>
                <a:spcPct val="80000"/>
              </a:lnSpc>
              <a:buFontTx/>
              <a:buNone/>
            </a:pPr>
            <a:r>
              <a:rPr lang="en-US" dirty="0">
                <a:latin typeface="Arial" charset="0"/>
              </a:rPr>
              <a:t>11.7.3.2 – Lab – Troubleshoot Operating System Problems</a:t>
            </a:r>
          </a:p>
          <a:p>
            <a:pPr>
              <a:lnSpc>
                <a:spcPct val="80000"/>
              </a:lnSpc>
              <a:buFontTx/>
              <a:buNone/>
            </a:pPr>
            <a:endParaRPr lang="en-US" sz="1200" b="0" dirty="0"/>
          </a:p>
        </p:txBody>
      </p:sp>
    </p:spTree>
    <p:extLst>
      <p:ext uri="{BB962C8B-B14F-4D97-AF65-F5344CB8AC3E}">
        <p14:creationId xmlns:p14="http://schemas.microsoft.com/office/powerpoint/2010/main" val="135140057"/>
      </p:ext>
    </p:extLst>
  </p:cSld>
  <p:clrMapOvr>
    <a:masterClrMapping/>
  </p:clrMapOvr>
</p:notes>
</file>

<file path=ppt/notesSlides/notesSlide1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11 – Windows Configuration</a:t>
            </a:r>
          </a:p>
          <a:p>
            <a:pPr>
              <a:buFontTx/>
              <a:buNone/>
            </a:pPr>
            <a:r>
              <a:rPr lang="en-US" sz="1200" b="0" dirty="0"/>
              <a:t>11.8 – Chapter Summary</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178</a:t>
            </a:fld>
            <a:endParaRPr lang="en-US" dirty="0"/>
          </a:p>
        </p:txBody>
      </p:sp>
    </p:spTree>
    <p:extLst>
      <p:ext uri="{BB962C8B-B14F-4D97-AF65-F5344CB8AC3E}">
        <p14:creationId xmlns:p14="http://schemas.microsoft.com/office/powerpoint/2010/main" val="176410064"/>
      </p:ext>
    </p:extLst>
  </p:cSld>
  <p:clrMapOvr>
    <a:masterClrMapping/>
  </p:clrMapOvr>
</p:notes>
</file>

<file path=ppt/notesSlides/notesSlide1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11 – Windows Configuration</a:t>
            </a:r>
          </a:p>
          <a:p>
            <a:pPr>
              <a:buFontTx/>
              <a:buNone/>
            </a:pPr>
            <a:r>
              <a:rPr lang="en-US" sz="1200" b="0" dirty="0"/>
              <a:t>11.8 – Chapter Summary</a:t>
            </a:r>
          </a:p>
          <a:p>
            <a:pPr>
              <a:buFontTx/>
              <a:buNone/>
            </a:pPr>
            <a:r>
              <a:rPr lang="en-US" sz="1200" b="0" dirty="0"/>
              <a:t>11.8.1 – Conclusion</a:t>
            </a:r>
          </a:p>
          <a:p>
            <a:pPr>
              <a:buFontTx/>
              <a:buNone/>
            </a:pPr>
            <a:r>
              <a:rPr lang="en-US" sz="1200" b="0" dirty="0"/>
              <a:t>11.8.1.1 - Windows Configuration</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179</a:t>
            </a:fld>
            <a:endParaRPr lang="en-US" dirty="0">
              <a:solidFill>
                <a:prstClr val="black"/>
              </a:solidFill>
            </a:endParaRPr>
          </a:p>
        </p:txBody>
      </p:sp>
    </p:spTree>
    <p:extLst>
      <p:ext uri="{BB962C8B-B14F-4D97-AF65-F5344CB8AC3E}">
        <p14:creationId xmlns:p14="http://schemas.microsoft.com/office/powerpoint/2010/main" val="2399892083"/>
      </p:ext>
    </p:extLst>
  </p:cSld>
  <p:clrMapOvr>
    <a:masterClrMapping/>
  </p:clrMapOvr>
</p:notes>
</file>

<file path=ppt/notesSlides/notesSlide1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solidFill>
                  <a:prstClr val="black"/>
                </a:solidFill>
              </a:rPr>
              <a:pPr/>
              <a:t>180</a:t>
            </a:fld>
            <a:endParaRPr lang="en-US" sz="800" dirty="0">
              <a:solidFill>
                <a:prstClr val="black"/>
              </a:solidFill>
            </a:endParaRPr>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a:latin typeface="Arial" charset="0"/>
              </a:rPr>
              <a:t>New Terms and Commands</a:t>
            </a:r>
            <a:endParaRPr lang="en-US" dirty="0"/>
          </a:p>
        </p:txBody>
      </p:sp>
    </p:spTree>
    <p:extLst>
      <p:ext uri="{BB962C8B-B14F-4D97-AF65-F5344CB8AC3E}">
        <p14:creationId xmlns:p14="http://schemas.microsoft.com/office/powerpoint/2010/main" val="22467429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a:t>Click to edit Master title style</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dirty="0"/>
              <a:t>Click to edit Master title style</a:t>
            </a:r>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dirty="0"/>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dirty="0"/>
              <a:t>Click to edit Master title style</a:t>
            </a:r>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dirty="0">
                <a:sym typeface="Arial" pitchFamily="34" charset="0"/>
              </a:rPr>
              <a:t>Click to edit Master text styles</a:t>
            </a:r>
          </a:p>
          <a:p>
            <a:pPr lvl="1"/>
            <a:r>
              <a:rPr lang="en-US" dirty="0">
                <a:sym typeface="Arial" pitchFamily="34" charset="0"/>
              </a:rPr>
              <a:t>Second level</a:t>
            </a:r>
          </a:p>
          <a:p>
            <a:pPr lvl="2"/>
            <a:r>
              <a:rPr lang="en-US" dirty="0">
                <a:sym typeface="Arial" pitchFamily="34" charset="0"/>
              </a:rPr>
              <a:t>Third level</a:t>
            </a:r>
          </a:p>
          <a:p>
            <a:pPr lvl="3"/>
            <a:r>
              <a:rPr lang="en-US" dirty="0">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dirty="0">
                <a:sym typeface="Arial" pitchFamily="34" charset="0"/>
              </a:rPr>
              <a:t>Click to edit Master title style</a:t>
            </a: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3.xml"/><Relationship Id="rId1" Type="http://schemas.openxmlformats.org/officeDocument/2006/relationships/tags" Target="../tags/tag5.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3.xml"/><Relationship Id="rId1" Type="http://schemas.openxmlformats.org/officeDocument/2006/relationships/tags" Target="../tags/tag6.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3.xml"/><Relationship Id="rId1" Type="http://schemas.openxmlformats.org/officeDocument/2006/relationships/tags" Target="../tags/tag7.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3.xml"/><Relationship Id="rId1" Type="http://schemas.openxmlformats.org/officeDocument/2006/relationships/tags" Target="../tags/tag9.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3.xml"/><Relationship Id="rId1" Type="http://schemas.openxmlformats.org/officeDocument/2006/relationships/tags" Target="../tags/tag10.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3.xml"/><Relationship Id="rId1" Type="http://schemas.openxmlformats.org/officeDocument/2006/relationships/tags" Target="../tags/tag11.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3.xml"/><Relationship Id="rId1" Type="http://schemas.openxmlformats.org/officeDocument/2006/relationships/tags" Target="../tags/tag12.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3.xml"/><Relationship Id="rId1" Type="http://schemas.openxmlformats.org/officeDocument/2006/relationships/tags" Target="../tags/tag13.xml"/><Relationship Id="rId5" Type="http://schemas.openxmlformats.org/officeDocument/2006/relationships/image" Target="../media/image8.pn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3.xml"/><Relationship Id="rId1" Type="http://schemas.openxmlformats.org/officeDocument/2006/relationships/tags" Target="../tags/tag14.xml"/><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3.xml"/><Relationship Id="rId1" Type="http://schemas.openxmlformats.org/officeDocument/2006/relationships/tags" Target="../tags/tag15.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3.xml"/><Relationship Id="rId1" Type="http://schemas.openxmlformats.org/officeDocument/2006/relationships/tags" Target="../tags/tag16.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3.xml"/><Relationship Id="rId1" Type="http://schemas.openxmlformats.org/officeDocument/2006/relationships/tags" Target="../tags/tag17.xml"/><Relationship Id="rId5" Type="http://schemas.openxmlformats.org/officeDocument/2006/relationships/image" Target="../media/image13.png"/><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3.xml"/><Relationship Id="rId1" Type="http://schemas.openxmlformats.org/officeDocument/2006/relationships/tags" Target="../tags/tag18.xml"/><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3.xml"/><Relationship Id="rId1" Type="http://schemas.openxmlformats.org/officeDocument/2006/relationships/tags" Target="../tags/tag19.xml"/><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3.xml"/><Relationship Id="rId1" Type="http://schemas.openxmlformats.org/officeDocument/2006/relationships/tags" Target="../tags/tag20.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3.xml"/><Relationship Id="rId1" Type="http://schemas.openxmlformats.org/officeDocument/2006/relationships/tags" Target="../tags/tag21.xml"/><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3.xml"/><Relationship Id="rId1" Type="http://schemas.openxmlformats.org/officeDocument/2006/relationships/tags" Target="../tags/tag22.xml"/><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3.xml"/><Relationship Id="rId1" Type="http://schemas.openxmlformats.org/officeDocument/2006/relationships/tags" Target="../tags/tag23.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3.xml"/><Relationship Id="rId1" Type="http://schemas.openxmlformats.org/officeDocument/2006/relationships/tags" Target="../tags/tag24.xml"/><Relationship Id="rId4" Type="http://schemas.openxmlformats.org/officeDocument/2006/relationships/image" Target="../media/image21.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13.xml"/><Relationship Id="rId1" Type="http://schemas.openxmlformats.org/officeDocument/2006/relationships/tags" Target="../tags/tag25.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3.xml"/><Relationship Id="rId1" Type="http://schemas.openxmlformats.org/officeDocument/2006/relationships/tags" Target="../tags/tag26.xml"/><Relationship Id="rId4" Type="http://schemas.openxmlformats.org/officeDocument/2006/relationships/image" Target="../media/image22.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3.xml"/><Relationship Id="rId1" Type="http://schemas.openxmlformats.org/officeDocument/2006/relationships/tags" Target="../tags/tag27.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3.xml"/><Relationship Id="rId1" Type="http://schemas.openxmlformats.org/officeDocument/2006/relationships/tags" Target="../tags/tag28.xml"/><Relationship Id="rId4" Type="http://schemas.openxmlformats.org/officeDocument/2006/relationships/image" Target="../media/image23.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13.xml"/><Relationship Id="rId1" Type="http://schemas.openxmlformats.org/officeDocument/2006/relationships/tags" Target="../tags/tag29.xml"/><Relationship Id="rId4" Type="http://schemas.openxmlformats.org/officeDocument/2006/relationships/image" Target="../media/image24.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13.xml"/><Relationship Id="rId1" Type="http://schemas.openxmlformats.org/officeDocument/2006/relationships/tags" Target="../tags/tag30.xml"/><Relationship Id="rId5" Type="http://schemas.openxmlformats.org/officeDocument/2006/relationships/image" Target="../media/image26.png"/><Relationship Id="rId4" Type="http://schemas.openxmlformats.org/officeDocument/2006/relationships/image" Target="../media/image25.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13.xml"/><Relationship Id="rId1" Type="http://schemas.openxmlformats.org/officeDocument/2006/relationships/tags" Target="../tags/tag31.xml"/><Relationship Id="rId4" Type="http://schemas.openxmlformats.org/officeDocument/2006/relationships/image" Target="../media/image27.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13.xml"/><Relationship Id="rId1" Type="http://schemas.openxmlformats.org/officeDocument/2006/relationships/tags" Target="../tags/tag32.xml"/><Relationship Id="rId4" Type="http://schemas.openxmlformats.org/officeDocument/2006/relationships/image" Target="../media/image28.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3.xml"/><Relationship Id="rId1" Type="http://schemas.openxmlformats.org/officeDocument/2006/relationships/tags" Target="../tags/tag33.xml"/><Relationship Id="rId5" Type="http://schemas.openxmlformats.org/officeDocument/2006/relationships/image" Target="../media/image30.png"/><Relationship Id="rId4" Type="http://schemas.openxmlformats.org/officeDocument/2006/relationships/image" Target="../media/image29.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13.xml"/><Relationship Id="rId1" Type="http://schemas.openxmlformats.org/officeDocument/2006/relationships/tags" Target="../tags/tag34.xml"/><Relationship Id="rId4" Type="http://schemas.openxmlformats.org/officeDocument/2006/relationships/image" Target="../media/image31.pn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13.xml"/><Relationship Id="rId1" Type="http://schemas.openxmlformats.org/officeDocument/2006/relationships/tags" Target="../tags/tag35.xml"/><Relationship Id="rId4" Type="http://schemas.openxmlformats.org/officeDocument/2006/relationships/image" Target="../media/image32.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13.xml"/><Relationship Id="rId1" Type="http://schemas.openxmlformats.org/officeDocument/2006/relationships/tags" Target="../tags/tag36.xml"/><Relationship Id="rId4" Type="http://schemas.openxmlformats.org/officeDocument/2006/relationships/image" Target="../media/image33.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13.xml"/><Relationship Id="rId1" Type="http://schemas.openxmlformats.org/officeDocument/2006/relationships/tags" Target="../tags/tag37.xml"/><Relationship Id="rId4" Type="http://schemas.openxmlformats.org/officeDocument/2006/relationships/image" Target="../media/image34.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13.xml"/><Relationship Id="rId1" Type="http://schemas.openxmlformats.org/officeDocument/2006/relationships/tags" Target="../tags/tag38.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4.xml"/><Relationship Id="rId1" Type="http://schemas.openxmlformats.org/officeDocument/2006/relationships/tags" Target="../tags/tag39.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13.xml"/><Relationship Id="rId1" Type="http://schemas.openxmlformats.org/officeDocument/2006/relationships/tags" Target="../tags/tag40.xml"/><Relationship Id="rId5" Type="http://schemas.openxmlformats.org/officeDocument/2006/relationships/image" Target="../media/image36.png"/><Relationship Id="rId4" Type="http://schemas.openxmlformats.org/officeDocument/2006/relationships/image" Target="../media/image35.pn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13.xml"/><Relationship Id="rId1" Type="http://schemas.openxmlformats.org/officeDocument/2006/relationships/tags" Target="../tags/tag41.xml"/><Relationship Id="rId4" Type="http://schemas.openxmlformats.org/officeDocument/2006/relationships/image" Target="../media/image37.pn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13.xml"/><Relationship Id="rId1" Type="http://schemas.openxmlformats.org/officeDocument/2006/relationships/tags" Target="../tags/tag42.xml"/><Relationship Id="rId5" Type="http://schemas.openxmlformats.org/officeDocument/2006/relationships/image" Target="../media/image39.png"/><Relationship Id="rId4" Type="http://schemas.openxmlformats.org/officeDocument/2006/relationships/image" Target="../media/image38.png"/></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13.xml"/><Relationship Id="rId1" Type="http://schemas.openxmlformats.org/officeDocument/2006/relationships/tags" Target="../tags/tag43.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13.xml"/><Relationship Id="rId1" Type="http://schemas.openxmlformats.org/officeDocument/2006/relationships/tags" Target="../tags/tag44.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13.xml"/><Relationship Id="rId1" Type="http://schemas.openxmlformats.org/officeDocument/2006/relationships/tags" Target="../tags/tag45.xml"/><Relationship Id="rId4" Type="http://schemas.openxmlformats.org/officeDocument/2006/relationships/image" Target="../media/image40.png"/></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13.xml"/><Relationship Id="rId1" Type="http://schemas.openxmlformats.org/officeDocument/2006/relationships/tags" Target="../tags/tag46.xml"/><Relationship Id="rId4" Type="http://schemas.openxmlformats.org/officeDocument/2006/relationships/image" Target="../media/image41.png"/></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13.xml"/><Relationship Id="rId1" Type="http://schemas.openxmlformats.org/officeDocument/2006/relationships/tags" Target="../tags/tag47.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13.xml"/><Relationship Id="rId1" Type="http://schemas.openxmlformats.org/officeDocument/2006/relationships/tags" Target="../tags/tag48.xml"/><Relationship Id="rId4" Type="http://schemas.openxmlformats.org/officeDocument/2006/relationships/image" Target="../media/image42.png"/></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13.xml"/><Relationship Id="rId1" Type="http://schemas.openxmlformats.org/officeDocument/2006/relationships/tags" Target="../tags/tag49.xml"/><Relationship Id="rId4" Type="http://schemas.openxmlformats.org/officeDocument/2006/relationships/image" Target="../media/image43.png"/></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13.xml"/><Relationship Id="rId1" Type="http://schemas.openxmlformats.org/officeDocument/2006/relationships/tags" Target="../tags/tag50.xml"/><Relationship Id="rId4" Type="http://schemas.openxmlformats.org/officeDocument/2006/relationships/image" Target="../media/image44.png"/></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13.xml"/><Relationship Id="rId1" Type="http://schemas.openxmlformats.org/officeDocument/2006/relationships/tags" Target="../tags/tag51.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13.xml"/><Relationship Id="rId1" Type="http://schemas.openxmlformats.org/officeDocument/2006/relationships/tags" Target="../tags/tag52.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13.xml"/><Relationship Id="rId1" Type="http://schemas.openxmlformats.org/officeDocument/2006/relationships/tags" Target="../tags/tag53.xml"/><Relationship Id="rId4" Type="http://schemas.openxmlformats.org/officeDocument/2006/relationships/image" Target="../media/image51.png"/></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13.xml"/><Relationship Id="rId1" Type="http://schemas.openxmlformats.org/officeDocument/2006/relationships/tags" Target="../tags/tag54.xml"/><Relationship Id="rId4" Type="http://schemas.openxmlformats.org/officeDocument/2006/relationships/image" Target="../media/image52.png"/></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13.xml"/><Relationship Id="rId1" Type="http://schemas.openxmlformats.org/officeDocument/2006/relationships/tags" Target="../tags/tag55.xml"/><Relationship Id="rId4" Type="http://schemas.openxmlformats.org/officeDocument/2006/relationships/image" Target="../media/image53.png"/></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55.xml"/><Relationship Id="rId2" Type="http://schemas.openxmlformats.org/officeDocument/2006/relationships/slideLayout" Target="../slideLayouts/slideLayout13.xml"/><Relationship Id="rId1" Type="http://schemas.openxmlformats.org/officeDocument/2006/relationships/tags" Target="../tags/tag56.xml"/></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13.xml"/><Relationship Id="rId1" Type="http://schemas.openxmlformats.org/officeDocument/2006/relationships/tags" Target="../tags/tag57.xml"/><Relationship Id="rId4" Type="http://schemas.openxmlformats.org/officeDocument/2006/relationships/image" Target="../media/image54.png"/></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13.xml"/><Relationship Id="rId1" Type="http://schemas.openxmlformats.org/officeDocument/2006/relationships/tags" Target="../tags/tag58.xml"/><Relationship Id="rId4" Type="http://schemas.openxmlformats.org/officeDocument/2006/relationships/image" Target="../media/image55.png"/></Relationships>
</file>

<file path=ppt/slides/_rels/slide58.xml.rels><?xml version="1.0" encoding="UTF-8" standalone="yes"?>
<Relationships xmlns="http://schemas.openxmlformats.org/package/2006/relationships"><Relationship Id="rId3" Type="http://schemas.openxmlformats.org/officeDocument/2006/relationships/notesSlide" Target="../notesSlides/notesSlide58.xml"/><Relationship Id="rId2" Type="http://schemas.openxmlformats.org/officeDocument/2006/relationships/slideLayout" Target="../slideLayouts/slideLayout13.xml"/><Relationship Id="rId1" Type="http://schemas.openxmlformats.org/officeDocument/2006/relationships/tags" Target="../tags/tag59.xml"/><Relationship Id="rId4" Type="http://schemas.openxmlformats.org/officeDocument/2006/relationships/image" Target="../media/image56.png"/></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59.xml"/><Relationship Id="rId2" Type="http://schemas.openxmlformats.org/officeDocument/2006/relationships/slideLayout" Target="../slideLayouts/slideLayout13.xml"/><Relationship Id="rId1" Type="http://schemas.openxmlformats.org/officeDocument/2006/relationships/tags" Target="../tags/tag60.xml"/><Relationship Id="rId4" Type="http://schemas.openxmlformats.org/officeDocument/2006/relationships/image" Target="../media/image57.png"/></Relationships>
</file>

<file path=ppt/slides/_rels/slide60.xml.rels><?xml version="1.0" encoding="UTF-8" standalone="yes"?>
<Relationships xmlns="http://schemas.openxmlformats.org/package/2006/relationships"><Relationship Id="rId3" Type="http://schemas.openxmlformats.org/officeDocument/2006/relationships/notesSlide" Target="../notesSlides/notesSlide60.xml"/><Relationship Id="rId2" Type="http://schemas.openxmlformats.org/officeDocument/2006/relationships/slideLayout" Target="../slideLayouts/slideLayout13.xml"/><Relationship Id="rId1" Type="http://schemas.openxmlformats.org/officeDocument/2006/relationships/tags" Target="../tags/tag61.xml"/><Relationship Id="rId4" Type="http://schemas.openxmlformats.org/officeDocument/2006/relationships/image" Target="../media/image58.png"/></Relationships>
</file>

<file path=ppt/slides/_rels/slide61.xml.rels><?xml version="1.0" encoding="UTF-8" standalone="yes"?>
<Relationships xmlns="http://schemas.openxmlformats.org/package/2006/relationships"><Relationship Id="rId3" Type="http://schemas.openxmlformats.org/officeDocument/2006/relationships/notesSlide" Target="../notesSlides/notesSlide61.xml"/><Relationship Id="rId2" Type="http://schemas.openxmlformats.org/officeDocument/2006/relationships/slideLayout" Target="../slideLayouts/slideLayout13.xml"/><Relationship Id="rId1" Type="http://schemas.openxmlformats.org/officeDocument/2006/relationships/tags" Target="../tags/tag62.xml"/><Relationship Id="rId4" Type="http://schemas.openxmlformats.org/officeDocument/2006/relationships/image" Target="../media/image59.png"/></Relationships>
</file>

<file path=ppt/slides/_rels/slide62.xml.rels><?xml version="1.0" encoding="UTF-8" standalone="yes"?>
<Relationships xmlns="http://schemas.openxmlformats.org/package/2006/relationships"><Relationship Id="rId3" Type="http://schemas.openxmlformats.org/officeDocument/2006/relationships/notesSlide" Target="../notesSlides/notesSlide62.xml"/><Relationship Id="rId2" Type="http://schemas.openxmlformats.org/officeDocument/2006/relationships/slideLayout" Target="../slideLayouts/slideLayout13.xml"/><Relationship Id="rId1" Type="http://schemas.openxmlformats.org/officeDocument/2006/relationships/tags" Target="../tags/tag63.xml"/><Relationship Id="rId4" Type="http://schemas.openxmlformats.org/officeDocument/2006/relationships/image" Target="../media/image60.png"/></Relationships>
</file>

<file path=ppt/slides/_rels/slide63.xml.rels><?xml version="1.0" encoding="UTF-8" standalone="yes"?>
<Relationships xmlns="http://schemas.openxmlformats.org/package/2006/relationships"><Relationship Id="rId3" Type="http://schemas.openxmlformats.org/officeDocument/2006/relationships/notesSlide" Target="../notesSlides/notesSlide63.xml"/><Relationship Id="rId2" Type="http://schemas.openxmlformats.org/officeDocument/2006/relationships/slideLayout" Target="../slideLayouts/slideLayout13.xml"/><Relationship Id="rId1" Type="http://schemas.openxmlformats.org/officeDocument/2006/relationships/tags" Target="../tags/tag64.xml"/><Relationship Id="rId4" Type="http://schemas.openxmlformats.org/officeDocument/2006/relationships/image" Target="../media/image61.png"/></Relationships>
</file>

<file path=ppt/slides/_rels/slide64.xml.rels><?xml version="1.0" encoding="UTF-8" standalone="yes"?>
<Relationships xmlns="http://schemas.openxmlformats.org/package/2006/relationships"><Relationship Id="rId3" Type="http://schemas.openxmlformats.org/officeDocument/2006/relationships/notesSlide" Target="../notesSlides/notesSlide64.xml"/><Relationship Id="rId2" Type="http://schemas.openxmlformats.org/officeDocument/2006/relationships/slideLayout" Target="../slideLayouts/slideLayout13.xml"/><Relationship Id="rId1" Type="http://schemas.openxmlformats.org/officeDocument/2006/relationships/tags" Target="../tags/tag65.xml"/></Relationships>
</file>

<file path=ppt/slides/_rels/slide65.xml.rels><?xml version="1.0" encoding="UTF-8" standalone="yes"?>
<Relationships xmlns="http://schemas.openxmlformats.org/package/2006/relationships"><Relationship Id="rId3" Type="http://schemas.openxmlformats.org/officeDocument/2006/relationships/notesSlide" Target="../notesSlides/notesSlide65.xml"/><Relationship Id="rId2" Type="http://schemas.openxmlformats.org/officeDocument/2006/relationships/slideLayout" Target="../slideLayouts/slideLayout13.xml"/><Relationship Id="rId1" Type="http://schemas.openxmlformats.org/officeDocument/2006/relationships/tags" Target="../tags/tag66.xml"/><Relationship Id="rId5" Type="http://schemas.openxmlformats.org/officeDocument/2006/relationships/image" Target="../media/image63.png"/><Relationship Id="rId4" Type="http://schemas.openxmlformats.org/officeDocument/2006/relationships/image" Target="../media/image62.png"/></Relationships>
</file>

<file path=ppt/slides/_rels/slide66.xml.rels><?xml version="1.0" encoding="UTF-8" standalone="yes"?>
<Relationships xmlns="http://schemas.openxmlformats.org/package/2006/relationships"><Relationship Id="rId3" Type="http://schemas.openxmlformats.org/officeDocument/2006/relationships/notesSlide" Target="../notesSlides/notesSlide66.xml"/><Relationship Id="rId2" Type="http://schemas.openxmlformats.org/officeDocument/2006/relationships/slideLayout" Target="../slideLayouts/slideLayout13.xml"/><Relationship Id="rId1" Type="http://schemas.openxmlformats.org/officeDocument/2006/relationships/tags" Target="../tags/tag67.xml"/></Relationships>
</file>

<file path=ppt/slides/_rels/slide67.xml.rels><?xml version="1.0" encoding="UTF-8" standalone="yes"?>
<Relationships xmlns="http://schemas.openxmlformats.org/package/2006/relationships"><Relationship Id="rId3" Type="http://schemas.openxmlformats.org/officeDocument/2006/relationships/notesSlide" Target="../notesSlides/notesSlide67.xml"/><Relationship Id="rId2" Type="http://schemas.openxmlformats.org/officeDocument/2006/relationships/slideLayout" Target="../slideLayouts/slideLayout13.xml"/><Relationship Id="rId1" Type="http://schemas.openxmlformats.org/officeDocument/2006/relationships/tags" Target="../tags/tag68.xml"/><Relationship Id="rId4" Type="http://schemas.openxmlformats.org/officeDocument/2006/relationships/image" Target="../media/image64.png"/></Relationships>
</file>

<file path=ppt/slides/_rels/slide68.xml.rels><?xml version="1.0" encoding="UTF-8" standalone="yes"?>
<Relationships xmlns="http://schemas.openxmlformats.org/package/2006/relationships"><Relationship Id="rId3" Type="http://schemas.openxmlformats.org/officeDocument/2006/relationships/notesSlide" Target="../notesSlides/notesSlide68.xml"/><Relationship Id="rId2" Type="http://schemas.openxmlformats.org/officeDocument/2006/relationships/slideLayout" Target="../slideLayouts/slideLayout13.xml"/><Relationship Id="rId1" Type="http://schemas.openxmlformats.org/officeDocument/2006/relationships/tags" Target="../tags/tag69.xml"/><Relationship Id="rId4" Type="http://schemas.openxmlformats.org/officeDocument/2006/relationships/image" Target="../media/image65.png"/></Relationships>
</file>

<file path=ppt/slides/_rels/slide69.xml.rels><?xml version="1.0" encoding="UTF-8" standalone="yes"?>
<Relationships xmlns="http://schemas.openxmlformats.org/package/2006/relationships"><Relationship Id="rId3" Type="http://schemas.openxmlformats.org/officeDocument/2006/relationships/notesSlide" Target="../notesSlides/notesSlide69.xml"/><Relationship Id="rId2" Type="http://schemas.openxmlformats.org/officeDocument/2006/relationships/slideLayout" Target="../slideLayouts/slideLayout13.xml"/><Relationship Id="rId1" Type="http://schemas.openxmlformats.org/officeDocument/2006/relationships/tags" Target="../tags/tag70.xml"/><Relationship Id="rId4" Type="http://schemas.openxmlformats.org/officeDocument/2006/relationships/image" Target="../media/image66.png"/></Relationships>
</file>

<file path=ppt/slides/_rels/slide70.xml.rels><?xml version="1.0" encoding="UTF-8" standalone="yes"?>
<Relationships xmlns="http://schemas.openxmlformats.org/package/2006/relationships"><Relationship Id="rId3" Type="http://schemas.openxmlformats.org/officeDocument/2006/relationships/notesSlide" Target="../notesSlides/notesSlide70.xml"/><Relationship Id="rId2" Type="http://schemas.openxmlformats.org/officeDocument/2006/relationships/slideLayout" Target="../slideLayouts/slideLayout13.xml"/><Relationship Id="rId1" Type="http://schemas.openxmlformats.org/officeDocument/2006/relationships/tags" Target="../tags/tag71.xml"/><Relationship Id="rId4" Type="http://schemas.openxmlformats.org/officeDocument/2006/relationships/image" Target="../media/image67.png"/></Relationships>
</file>

<file path=ppt/slides/_rels/slide71.xml.rels><?xml version="1.0" encoding="UTF-8" standalone="yes"?>
<Relationships xmlns="http://schemas.openxmlformats.org/package/2006/relationships"><Relationship Id="rId3" Type="http://schemas.openxmlformats.org/officeDocument/2006/relationships/notesSlide" Target="../notesSlides/notesSlide71.xml"/><Relationship Id="rId2" Type="http://schemas.openxmlformats.org/officeDocument/2006/relationships/slideLayout" Target="../slideLayouts/slideLayout13.xml"/><Relationship Id="rId1" Type="http://schemas.openxmlformats.org/officeDocument/2006/relationships/tags" Target="../tags/tag72.xml"/><Relationship Id="rId4" Type="http://schemas.openxmlformats.org/officeDocument/2006/relationships/image" Target="../media/image68.png"/></Relationships>
</file>

<file path=ppt/slides/_rels/slide72.xml.rels><?xml version="1.0" encoding="UTF-8" standalone="yes"?>
<Relationships xmlns="http://schemas.openxmlformats.org/package/2006/relationships"><Relationship Id="rId3" Type="http://schemas.openxmlformats.org/officeDocument/2006/relationships/notesSlide" Target="../notesSlides/notesSlide72.xml"/><Relationship Id="rId2" Type="http://schemas.openxmlformats.org/officeDocument/2006/relationships/slideLayout" Target="../slideLayouts/slideLayout13.xml"/><Relationship Id="rId1" Type="http://schemas.openxmlformats.org/officeDocument/2006/relationships/tags" Target="../tags/tag73.xml"/></Relationships>
</file>

<file path=ppt/slides/_rels/slide73.xml.rels><?xml version="1.0" encoding="UTF-8" standalone="yes"?>
<Relationships xmlns="http://schemas.openxmlformats.org/package/2006/relationships"><Relationship Id="rId3" Type="http://schemas.openxmlformats.org/officeDocument/2006/relationships/notesSlide" Target="../notesSlides/notesSlide73.xml"/><Relationship Id="rId2" Type="http://schemas.openxmlformats.org/officeDocument/2006/relationships/slideLayout" Target="../slideLayouts/slideLayout13.xml"/><Relationship Id="rId1" Type="http://schemas.openxmlformats.org/officeDocument/2006/relationships/tags" Target="../tags/tag74.xml"/><Relationship Id="rId4" Type="http://schemas.openxmlformats.org/officeDocument/2006/relationships/image" Target="../media/image69.png"/></Relationships>
</file>

<file path=ppt/slides/_rels/slide74.xml.rels><?xml version="1.0" encoding="UTF-8" standalone="yes"?>
<Relationships xmlns="http://schemas.openxmlformats.org/package/2006/relationships"><Relationship Id="rId3" Type="http://schemas.openxmlformats.org/officeDocument/2006/relationships/notesSlide" Target="../notesSlides/notesSlide74.xml"/><Relationship Id="rId2" Type="http://schemas.openxmlformats.org/officeDocument/2006/relationships/slideLayout" Target="../slideLayouts/slideLayout13.xml"/><Relationship Id="rId1" Type="http://schemas.openxmlformats.org/officeDocument/2006/relationships/tags" Target="../tags/tag75.xml"/><Relationship Id="rId4" Type="http://schemas.openxmlformats.org/officeDocument/2006/relationships/image" Target="../media/image70.png"/></Relationships>
</file>

<file path=ppt/slides/_rels/slide75.xml.rels><?xml version="1.0" encoding="UTF-8" standalone="yes"?>
<Relationships xmlns="http://schemas.openxmlformats.org/package/2006/relationships"><Relationship Id="rId3" Type="http://schemas.openxmlformats.org/officeDocument/2006/relationships/notesSlide" Target="../notesSlides/notesSlide75.xml"/><Relationship Id="rId2" Type="http://schemas.openxmlformats.org/officeDocument/2006/relationships/slideLayout" Target="../slideLayouts/slideLayout13.xml"/><Relationship Id="rId1" Type="http://schemas.openxmlformats.org/officeDocument/2006/relationships/tags" Target="../tags/tag76.xml"/><Relationship Id="rId4" Type="http://schemas.openxmlformats.org/officeDocument/2006/relationships/image" Target="../media/image71.png"/></Relationships>
</file>

<file path=ppt/slides/_rels/slide76.xml.rels><?xml version="1.0" encoding="UTF-8" standalone="yes"?>
<Relationships xmlns="http://schemas.openxmlformats.org/package/2006/relationships"><Relationship Id="rId3" Type="http://schemas.openxmlformats.org/officeDocument/2006/relationships/notesSlide" Target="../notesSlides/notesSlide76.xml"/><Relationship Id="rId2" Type="http://schemas.openxmlformats.org/officeDocument/2006/relationships/slideLayout" Target="../slideLayouts/slideLayout13.xml"/><Relationship Id="rId1" Type="http://schemas.openxmlformats.org/officeDocument/2006/relationships/tags" Target="../tags/tag77.xml"/><Relationship Id="rId4" Type="http://schemas.openxmlformats.org/officeDocument/2006/relationships/image" Target="../media/image72.png"/></Relationships>
</file>

<file path=ppt/slides/_rels/slide77.xml.rels><?xml version="1.0" encoding="UTF-8" standalone="yes"?>
<Relationships xmlns="http://schemas.openxmlformats.org/package/2006/relationships"><Relationship Id="rId3" Type="http://schemas.openxmlformats.org/officeDocument/2006/relationships/notesSlide" Target="../notesSlides/notesSlide77.xml"/><Relationship Id="rId2" Type="http://schemas.openxmlformats.org/officeDocument/2006/relationships/slideLayout" Target="../slideLayouts/slideLayout13.xml"/><Relationship Id="rId1" Type="http://schemas.openxmlformats.org/officeDocument/2006/relationships/tags" Target="../tags/tag78.xml"/><Relationship Id="rId4" Type="http://schemas.openxmlformats.org/officeDocument/2006/relationships/image" Target="../media/image73.png"/></Relationships>
</file>

<file path=ppt/slides/_rels/slide78.xml.rels><?xml version="1.0" encoding="UTF-8" standalone="yes"?>
<Relationships xmlns="http://schemas.openxmlformats.org/package/2006/relationships"><Relationship Id="rId3" Type="http://schemas.openxmlformats.org/officeDocument/2006/relationships/notesSlide" Target="../notesSlides/notesSlide78.xml"/><Relationship Id="rId2" Type="http://schemas.openxmlformats.org/officeDocument/2006/relationships/slideLayout" Target="../slideLayouts/slideLayout13.xml"/><Relationship Id="rId1" Type="http://schemas.openxmlformats.org/officeDocument/2006/relationships/tags" Target="../tags/tag79.xml"/><Relationship Id="rId4" Type="http://schemas.openxmlformats.org/officeDocument/2006/relationships/image" Target="../media/image74.png"/></Relationships>
</file>

<file path=ppt/slides/_rels/slide79.xml.rels><?xml version="1.0" encoding="UTF-8" standalone="yes"?>
<Relationships xmlns="http://schemas.openxmlformats.org/package/2006/relationships"><Relationship Id="rId3" Type="http://schemas.openxmlformats.org/officeDocument/2006/relationships/notesSlide" Target="../notesSlides/notesSlide79.xml"/><Relationship Id="rId2" Type="http://schemas.openxmlformats.org/officeDocument/2006/relationships/slideLayout" Target="../slideLayouts/slideLayout4.xml"/><Relationship Id="rId1" Type="http://schemas.openxmlformats.org/officeDocument/2006/relationships/tags" Target="../tags/tag80.xml"/></Relationships>
</file>

<file path=ppt/slides/_rels/slide80.xml.rels><?xml version="1.0" encoding="UTF-8" standalone="yes"?>
<Relationships xmlns="http://schemas.openxmlformats.org/package/2006/relationships"><Relationship Id="rId3" Type="http://schemas.openxmlformats.org/officeDocument/2006/relationships/notesSlide" Target="../notesSlides/notesSlide80.xml"/><Relationship Id="rId2" Type="http://schemas.openxmlformats.org/officeDocument/2006/relationships/slideLayout" Target="../slideLayouts/slideLayout13.xml"/><Relationship Id="rId1" Type="http://schemas.openxmlformats.org/officeDocument/2006/relationships/tags" Target="../tags/tag81.xml"/><Relationship Id="rId4" Type="http://schemas.openxmlformats.org/officeDocument/2006/relationships/image" Target="../media/image75.png"/></Relationships>
</file>

<file path=ppt/slides/_rels/slide81.xml.rels><?xml version="1.0" encoding="UTF-8" standalone="yes"?>
<Relationships xmlns="http://schemas.openxmlformats.org/package/2006/relationships"><Relationship Id="rId3" Type="http://schemas.openxmlformats.org/officeDocument/2006/relationships/notesSlide" Target="../notesSlides/notesSlide81.xml"/><Relationship Id="rId2" Type="http://schemas.openxmlformats.org/officeDocument/2006/relationships/slideLayout" Target="../slideLayouts/slideLayout13.xml"/><Relationship Id="rId1" Type="http://schemas.openxmlformats.org/officeDocument/2006/relationships/tags" Target="../tags/tag82.xml"/><Relationship Id="rId4" Type="http://schemas.openxmlformats.org/officeDocument/2006/relationships/image" Target="../media/image76.png"/></Relationships>
</file>

<file path=ppt/slides/_rels/slide82.xml.rels><?xml version="1.0" encoding="UTF-8" standalone="yes"?>
<Relationships xmlns="http://schemas.openxmlformats.org/package/2006/relationships"><Relationship Id="rId3" Type="http://schemas.openxmlformats.org/officeDocument/2006/relationships/notesSlide" Target="../notesSlides/notesSlide82.xml"/><Relationship Id="rId2" Type="http://schemas.openxmlformats.org/officeDocument/2006/relationships/slideLayout" Target="../slideLayouts/slideLayout13.xml"/><Relationship Id="rId1" Type="http://schemas.openxmlformats.org/officeDocument/2006/relationships/tags" Target="../tags/tag83.xml"/><Relationship Id="rId4" Type="http://schemas.openxmlformats.org/officeDocument/2006/relationships/image" Target="../media/image77.png"/></Relationships>
</file>

<file path=ppt/slides/_rels/slide83.xml.rels><?xml version="1.0" encoding="UTF-8" standalone="yes"?>
<Relationships xmlns="http://schemas.openxmlformats.org/package/2006/relationships"><Relationship Id="rId3" Type="http://schemas.openxmlformats.org/officeDocument/2006/relationships/notesSlide" Target="../notesSlides/notesSlide83.xml"/><Relationship Id="rId2" Type="http://schemas.openxmlformats.org/officeDocument/2006/relationships/slideLayout" Target="../slideLayouts/slideLayout13.xml"/><Relationship Id="rId1" Type="http://schemas.openxmlformats.org/officeDocument/2006/relationships/tags" Target="../tags/tag84.xml"/><Relationship Id="rId4" Type="http://schemas.openxmlformats.org/officeDocument/2006/relationships/image" Target="../media/image78.png"/></Relationships>
</file>

<file path=ppt/slides/_rels/slide84.xml.rels><?xml version="1.0" encoding="UTF-8" standalone="yes"?>
<Relationships xmlns="http://schemas.openxmlformats.org/package/2006/relationships"><Relationship Id="rId3" Type="http://schemas.openxmlformats.org/officeDocument/2006/relationships/notesSlide" Target="../notesSlides/notesSlide84.xml"/><Relationship Id="rId2" Type="http://schemas.openxmlformats.org/officeDocument/2006/relationships/slideLayout" Target="../slideLayouts/slideLayout13.xml"/><Relationship Id="rId1" Type="http://schemas.openxmlformats.org/officeDocument/2006/relationships/tags" Target="../tags/tag85.xml"/><Relationship Id="rId4" Type="http://schemas.openxmlformats.org/officeDocument/2006/relationships/image" Target="../media/image79.png"/></Relationships>
</file>

<file path=ppt/slides/_rels/slide85.xml.rels><?xml version="1.0" encoding="UTF-8" standalone="yes"?>
<Relationships xmlns="http://schemas.openxmlformats.org/package/2006/relationships"><Relationship Id="rId3" Type="http://schemas.openxmlformats.org/officeDocument/2006/relationships/notesSlide" Target="../notesSlides/notesSlide85.xml"/><Relationship Id="rId2" Type="http://schemas.openxmlformats.org/officeDocument/2006/relationships/slideLayout" Target="../slideLayouts/slideLayout13.xml"/><Relationship Id="rId1" Type="http://schemas.openxmlformats.org/officeDocument/2006/relationships/tags" Target="../tags/tag86.xml"/><Relationship Id="rId4" Type="http://schemas.openxmlformats.org/officeDocument/2006/relationships/image" Target="../media/image80.png"/></Relationships>
</file>

<file path=ppt/slides/_rels/slide86.xml.rels><?xml version="1.0" encoding="UTF-8" standalone="yes"?>
<Relationships xmlns="http://schemas.openxmlformats.org/package/2006/relationships"><Relationship Id="rId3" Type="http://schemas.openxmlformats.org/officeDocument/2006/relationships/notesSlide" Target="../notesSlides/notesSlide86.xml"/><Relationship Id="rId2" Type="http://schemas.openxmlformats.org/officeDocument/2006/relationships/slideLayout" Target="../slideLayouts/slideLayout13.xml"/><Relationship Id="rId1" Type="http://schemas.openxmlformats.org/officeDocument/2006/relationships/tags" Target="../tags/tag87.xml"/><Relationship Id="rId4" Type="http://schemas.openxmlformats.org/officeDocument/2006/relationships/image" Target="../media/image81.png"/></Relationships>
</file>

<file path=ppt/slides/_rels/slide87.xml.rels><?xml version="1.0" encoding="UTF-8" standalone="yes"?>
<Relationships xmlns="http://schemas.openxmlformats.org/package/2006/relationships"><Relationship Id="rId3" Type="http://schemas.openxmlformats.org/officeDocument/2006/relationships/notesSlide" Target="../notesSlides/notesSlide87.xml"/><Relationship Id="rId2" Type="http://schemas.openxmlformats.org/officeDocument/2006/relationships/slideLayout" Target="../slideLayouts/slideLayout13.xml"/><Relationship Id="rId1" Type="http://schemas.openxmlformats.org/officeDocument/2006/relationships/tags" Target="../tags/tag88.xml"/><Relationship Id="rId4" Type="http://schemas.openxmlformats.org/officeDocument/2006/relationships/image" Target="../media/image82.png"/></Relationships>
</file>

<file path=ppt/slides/_rels/slide88.xml.rels><?xml version="1.0" encoding="UTF-8" standalone="yes"?>
<Relationships xmlns="http://schemas.openxmlformats.org/package/2006/relationships"><Relationship Id="rId3" Type="http://schemas.openxmlformats.org/officeDocument/2006/relationships/notesSlide" Target="../notesSlides/notesSlide88.xml"/><Relationship Id="rId2" Type="http://schemas.openxmlformats.org/officeDocument/2006/relationships/slideLayout" Target="../slideLayouts/slideLayout13.xml"/><Relationship Id="rId1" Type="http://schemas.openxmlformats.org/officeDocument/2006/relationships/tags" Target="../tags/tag89.xml"/><Relationship Id="rId4" Type="http://schemas.openxmlformats.org/officeDocument/2006/relationships/image" Target="../media/image83.png"/></Relationships>
</file>

<file path=ppt/slides/_rels/slide89.xml.rels><?xml version="1.0" encoding="UTF-8" standalone="yes"?>
<Relationships xmlns="http://schemas.openxmlformats.org/package/2006/relationships"><Relationship Id="rId3" Type="http://schemas.openxmlformats.org/officeDocument/2006/relationships/notesSlide" Target="../notesSlides/notesSlide89.xml"/><Relationship Id="rId2" Type="http://schemas.openxmlformats.org/officeDocument/2006/relationships/slideLayout" Target="../slideLayouts/slideLayout13.xml"/><Relationship Id="rId1" Type="http://schemas.openxmlformats.org/officeDocument/2006/relationships/tags" Target="../tags/tag90.xml"/><Relationship Id="rId4" Type="http://schemas.openxmlformats.org/officeDocument/2006/relationships/image" Target="../media/image84.png"/></Relationships>
</file>

<file path=ppt/slides/_rels/slide90.xml.rels><?xml version="1.0" encoding="UTF-8" standalone="yes"?>
<Relationships xmlns="http://schemas.openxmlformats.org/package/2006/relationships"><Relationship Id="rId3" Type="http://schemas.openxmlformats.org/officeDocument/2006/relationships/notesSlide" Target="../notesSlides/notesSlide90.xml"/><Relationship Id="rId2" Type="http://schemas.openxmlformats.org/officeDocument/2006/relationships/slideLayout" Target="../slideLayouts/slideLayout13.xml"/><Relationship Id="rId1" Type="http://schemas.openxmlformats.org/officeDocument/2006/relationships/tags" Target="../tags/tag91.xml"/></Relationships>
</file>

<file path=ppt/slides/_rels/slide91.xml.rels><?xml version="1.0" encoding="UTF-8" standalone="yes"?>
<Relationships xmlns="http://schemas.openxmlformats.org/package/2006/relationships"><Relationship Id="rId3" Type="http://schemas.openxmlformats.org/officeDocument/2006/relationships/notesSlide" Target="../notesSlides/notesSlide91.xml"/><Relationship Id="rId2" Type="http://schemas.openxmlformats.org/officeDocument/2006/relationships/slideLayout" Target="../slideLayouts/slideLayout13.xml"/><Relationship Id="rId1" Type="http://schemas.openxmlformats.org/officeDocument/2006/relationships/tags" Target="../tags/tag92.xml"/><Relationship Id="rId4" Type="http://schemas.openxmlformats.org/officeDocument/2006/relationships/image" Target="../media/image85.png"/></Relationships>
</file>

<file path=ppt/slides/_rels/slide92.xml.rels><?xml version="1.0" encoding="UTF-8" standalone="yes"?>
<Relationships xmlns="http://schemas.openxmlformats.org/package/2006/relationships"><Relationship Id="rId3" Type="http://schemas.openxmlformats.org/officeDocument/2006/relationships/notesSlide" Target="../notesSlides/notesSlide92.xml"/><Relationship Id="rId2" Type="http://schemas.openxmlformats.org/officeDocument/2006/relationships/slideLayout" Target="../slideLayouts/slideLayout13.xml"/><Relationship Id="rId1" Type="http://schemas.openxmlformats.org/officeDocument/2006/relationships/tags" Target="../tags/tag93.xml"/></Relationships>
</file>

<file path=ppt/slides/_rels/slide93.xml.rels><?xml version="1.0" encoding="UTF-8" standalone="yes"?>
<Relationships xmlns="http://schemas.openxmlformats.org/package/2006/relationships"><Relationship Id="rId3" Type="http://schemas.openxmlformats.org/officeDocument/2006/relationships/notesSlide" Target="../notesSlides/notesSlide93.xml"/><Relationship Id="rId2" Type="http://schemas.openxmlformats.org/officeDocument/2006/relationships/slideLayout" Target="../slideLayouts/slideLayout13.xml"/><Relationship Id="rId1" Type="http://schemas.openxmlformats.org/officeDocument/2006/relationships/tags" Target="../tags/tag94.xml"/><Relationship Id="rId4" Type="http://schemas.openxmlformats.org/officeDocument/2006/relationships/image" Target="../media/image86.png"/></Relationships>
</file>

<file path=ppt/slides/_rels/slide94.xml.rels><?xml version="1.0" encoding="UTF-8" standalone="yes"?>
<Relationships xmlns="http://schemas.openxmlformats.org/package/2006/relationships"><Relationship Id="rId3" Type="http://schemas.openxmlformats.org/officeDocument/2006/relationships/notesSlide" Target="../notesSlides/notesSlide94.xml"/><Relationship Id="rId2" Type="http://schemas.openxmlformats.org/officeDocument/2006/relationships/slideLayout" Target="../slideLayouts/slideLayout13.xml"/><Relationship Id="rId1" Type="http://schemas.openxmlformats.org/officeDocument/2006/relationships/tags" Target="../tags/tag95.xml"/><Relationship Id="rId4" Type="http://schemas.openxmlformats.org/officeDocument/2006/relationships/image" Target="../media/image87.png"/></Relationships>
</file>

<file path=ppt/slides/_rels/slide95.xml.rels><?xml version="1.0" encoding="UTF-8" standalone="yes"?>
<Relationships xmlns="http://schemas.openxmlformats.org/package/2006/relationships"><Relationship Id="rId3" Type="http://schemas.openxmlformats.org/officeDocument/2006/relationships/notesSlide" Target="../notesSlides/notesSlide95.xml"/><Relationship Id="rId2" Type="http://schemas.openxmlformats.org/officeDocument/2006/relationships/slideLayout" Target="../slideLayouts/slideLayout13.xml"/><Relationship Id="rId1" Type="http://schemas.openxmlformats.org/officeDocument/2006/relationships/tags" Target="../tags/tag96.xml"/><Relationship Id="rId4" Type="http://schemas.openxmlformats.org/officeDocument/2006/relationships/image" Target="../media/image88.png"/></Relationships>
</file>

<file path=ppt/slides/_rels/slide96.xml.rels><?xml version="1.0" encoding="UTF-8" standalone="yes"?>
<Relationships xmlns="http://schemas.openxmlformats.org/package/2006/relationships"><Relationship Id="rId3" Type="http://schemas.openxmlformats.org/officeDocument/2006/relationships/notesSlide" Target="../notesSlides/notesSlide96.xml"/><Relationship Id="rId2" Type="http://schemas.openxmlformats.org/officeDocument/2006/relationships/slideLayout" Target="../slideLayouts/slideLayout13.xml"/><Relationship Id="rId1" Type="http://schemas.openxmlformats.org/officeDocument/2006/relationships/tags" Target="../tags/tag97.xml"/><Relationship Id="rId4" Type="http://schemas.openxmlformats.org/officeDocument/2006/relationships/image" Target="../media/image89.png"/></Relationships>
</file>

<file path=ppt/slides/_rels/slide97.xml.rels><?xml version="1.0" encoding="UTF-8" standalone="yes"?>
<Relationships xmlns="http://schemas.openxmlformats.org/package/2006/relationships"><Relationship Id="rId3" Type="http://schemas.openxmlformats.org/officeDocument/2006/relationships/notesSlide" Target="../notesSlides/notesSlide97.xml"/><Relationship Id="rId2" Type="http://schemas.openxmlformats.org/officeDocument/2006/relationships/slideLayout" Target="../slideLayouts/slideLayout13.xml"/><Relationship Id="rId1" Type="http://schemas.openxmlformats.org/officeDocument/2006/relationships/tags" Target="../tags/tag98.xml"/></Relationships>
</file>

<file path=ppt/slides/_rels/slide98.xml.rels><?xml version="1.0" encoding="UTF-8" standalone="yes"?>
<Relationships xmlns="http://schemas.openxmlformats.org/package/2006/relationships"><Relationship Id="rId3" Type="http://schemas.openxmlformats.org/officeDocument/2006/relationships/notesSlide" Target="../notesSlides/notesSlide98.xml"/><Relationship Id="rId2" Type="http://schemas.openxmlformats.org/officeDocument/2006/relationships/slideLayout" Target="../slideLayouts/slideLayout13.xml"/><Relationship Id="rId1" Type="http://schemas.openxmlformats.org/officeDocument/2006/relationships/tags" Target="../tags/tag99.xml"/></Relationships>
</file>

<file path=ppt/slides/_rels/slide99.xml.rels><?xml version="1.0" encoding="UTF-8" standalone="yes"?>
<Relationships xmlns="http://schemas.openxmlformats.org/package/2006/relationships"><Relationship Id="rId3" Type="http://schemas.openxmlformats.org/officeDocument/2006/relationships/notesSlide" Target="../notesSlides/notesSlide99.xml"/><Relationship Id="rId2" Type="http://schemas.openxmlformats.org/officeDocument/2006/relationships/slideLayout" Target="../slideLayouts/slideLayout13.xml"/><Relationship Id="rId1" Type="http://schemas.openxmlformats.org/officeDocument/2006/relationships/tags" Target="../tags/tag100.xml"/><Relationship Id="rId4" Type="http://schemas.openxmlformats.org/officeDocument/2006/relationships/image" Target="../media/image90.png"/></Relationships>
</file>

<file path=ppt/slides/_rels/slide100.xml.rels><?xml version="1.0" encoding="UTF-8" standalone="yes"?>
<Relationships xmlns="http://schemas.openxmlformats.org/package/2006/relationships"><Relationship Id="rId3" Type="http://schemas.openxmlformats.org/officeDocument/2006/relationships/notesSlide" Target="../notesSlides/notesSlide100.xml"/><Relationship Id="rId2" Type="http://schemas.openxmlformats.org/officeDocument/2006/relationships/slideLayout" Target="../slideLayouts/slideLayout13.xml"/><Relationship Id="rId1" Type="http://schemas.openxmlformats.org/officeDocument/2006/relationships/tags" Target="../tags/tag101.xml"/><Relationship Id="rId4" Type="http://schemas.openxmlformats.org/officeDocument/2006/relationships/image" Target="../media/image91.png"/></Relationships>
</file>

<file path=ppt/slides/_rels/slide101.xml.rels><?xml version="1.0" encoding="UTF-8" standalone="yes"?>
<Relationships xmlns="http://schemas.openxmlformats.org/package/2006/relationships"><Relationship Id="rId3" Type="http://schemas.openxmlformats.org/officeDocument/2006/relationships/notesSlide" Target="../notesSlides/notesSlide101.xml"/><Relationship Id="rId2" Type="http://schemas.openxmlformats.org/officeDocument/2006/relationships/slideLayout" Target="../slideLayouts/slideLayout13.xml"/><Relationship Id="rId1" Type="http://schemas.openxmlformats.org/officeDocument/2006/relationships/tags" Target="../tags/tag102.xml"/><Relationship Id="rId4" Type="http://schemas.openxmlformats.org/officeDocument/2006/relationships/image" Target="../media/image92.png"/></Relationships>
</file>

<file path=ppt/slides/_rels/slide102.xml.rels><?xml version="1.0" encoding="UTF-8" standalone="yes"?>
<Relationships xmlns="http://schemas.openxmlformats.org/package/2006/relationships"><Relationship Id="rId3" Type="http://schemas.openxmlformats.org/officeDocument/2006/relationships/notesSlide" Target="../notesSlides/notesSlide102.xml"/><Relationship Id="rId2" Type="http://schemas.openxmlformats.org/officeDocument/2006/relationships/slideLayout" Target="../slideLayouts/slideLayout13.xml"/><Relationship Id="rId1" Type="http://schemas.openxmlformats.org/officeDocument/2006/relationships/tags" Target="../tags/tag103.xml"/><Relationship Id="rId5" Type="http://schemas.openxmlformats.org/officeDocument/2006/relationships/image" Target="../media/image94.png"/><Relationship Id="rId4" Type="http://schemas.openxmlformats.org/officeDocument/2006/relationships/image" Target="../media/image93.png"/></Relationships>
</file>

<file path=ppt/slides/_rels/slide103.xml.rels><?xml version="1.0" encoding="UTF-8" standalone="yes"?>
<Relationships xmlns="http://schemas.openxmlformats.org/package/2006/relationships"><Relationship Id="rId3" Type="http://schemas.openxmlformats.org/officeDocument/2006/relationships/notesSlide" Target="../notesSlides/notesSlide103.xml"/><Relationship Id="rId2" Type="http://schemas.openxmlformats.org/officeDocument/2006/relationships/slideLayout" Target="../slideLayouts/slideLayout13.xml"/><Relationship Id="rId1" Type="http://schemas.openxmlformats.org/officeDocument/2006/relationships/tags" Target="../tags/tag104.xml"/><Relationship Id="rId4" Type="http://schemas.openxmlformats.org/officeDocument/2006/relationships/image" Target="../media/image95.png"/></Relationships>
</file>

<file path=ppt/slides/_rels/slide104.xml.rels><?xml version="1.0" encoding="UTF-8" standalone="yes"?>
<Relationships xmlns="http://schemas.openxmlformats.org/package/2006/relationships"><Relationship Id="rId3" Type="http://schemas.openxmlformats.org/officeDocument/2006/relationships/notesSlide" Target="../notesSlides/notesSlide104.xml"/><Relationship Id="rId2" Type="http://schemas.openxmlformats.org/officeDocument/2006/relationships/slideLayout" Target="../slideLayouts/slideLayout13.xml"/><Relationship Id="rId1" Type="http://schemas.openxmlformats.org/officeDocument/2006/relationships/tags" Target="../tags/tag105.xml"/><Relationship Id="rId4" Type="http://schemas.openxmlformats.org/officeDocument/2006/relationships/image" Target="../media/image96.png"/></Relationships>
</file>

<file path=ppt/slides/_rels/slide105.xml.rels><?xml version="1.0" encoding="UTF-8" standalone="yes"?>
<Relationships xmlns="http://schemas.openxmlformats.org/package/2006/relationships"><Relationship Id="rId3" Type="http://schemas.openxmlformats.org/officeDocument/2006/relationships/notesSlide" Target="../notesSlides/notesSlide105.xml"/><Relationship Id="rId2" Type="http://schemas.openxmlformats.org/officeDocument/2006/relationships/slideLayout" Target="../slideLayouts/slideLayout13.xml"/><Relationship Id="rId1" Type="http://schemas.openxmlformats.org/officeDocument/2006/relationships/tags" Target="../tags/tag106.xml"/></Relationships>
</file>

<file path=ppt/slides/_rels/slide106.xml.rels><?xml version="1.0" encoding="UTF-8" standalone="yes"?>
<Relationships xmlns="http://schemas.openxmlformats.org/package/2006/relationships"><Relationship Id="rId3" Type="http://schemas.openxmlformats.org/officeDocument/2006/relationships/notesSlide" Target="../notesSlides/notesSlide106.xml"/><Relationship Id="rId2" Type="http://schemas.openxmlformats.org/officeDocument/2006/relationships/slideLayout" Target="../slideLayouts/slideLayout13.xml"/><Relationship Id="rId1" Type="http://schemas.openxmlformats.org/officeDocument/2006/relationships/tags" Target="../tags/tag107.xml"/><Relationship Id="rId4" Type="http://schemas.openxmlformats.org/officeDocument/2006/relationships/image" Target="../media/image97.png"/></Relationships>
</file>

<file path=ppt/slides/_rels/slide107.xml.rels><?xml version="1.0" encoding="UTF-8" standalone="yes"?>
<Relationships xmlns="http://schemas.openxmlformats.org/package/2006/relationships"><Relationship Id="rId3" Type="http://schemas.openxmlformats.org/officeDocument/2006/relationships/notesSlide" Target="../notesSlides/notesSlide107.xml"/><Relationship Id="rId2" Type="http://schemas.openxmlformats.org/officeDocument/2006/relationships/slideLayout" Target="../slideLayouts/slideLayout13.xml"/><Relationship Id="rId1" Type="http://schemas.openxmlformats.org/officeDocument/2006/relationships/tags" Target="../tags/tag108.xml"/><Relationship Id="rId4" Type="http://schemas.openxmlformats.org/officeDocument/2006/relationships/image" Target="../media/image98.png"/></Relationships>
</file>

<file path=ppt/slides/_rels/slide108.xml.rels><?xml version="1.0" encoding="UTF-8" standalone="yes"?>
<Relationships xmlns="http://schemas.openxmlformats.org/package/2006/relationships"><Relationship Id="rId3" Type="http://schemas.openxmlformats.org/officeDocument/2006/relationships/notesSlide" Target="../notesSlides/notesSlide108.xml"/><Relationship Id="rId2" Type="http://schemas.openxmlformats.org/officeDocument/2006/relationships/slideLayout" Target="../slideLayouts/slideLayout13.xml"/><Relationship Id="rId1" Type="http://schemas.openxmlformats.org/officeDocument/2006/relationships/tags" Target="../tags/tag109.xml"/><Relationship Id="rId4" Type="http://schemas.openxmlformats.org/officeDocument/2006/relationships/image" Target="../media/image99.png"/></Relationships>
</file>

<file path=ppt/slides/_rels/slide109.xml.rels><?xml version="1.0" encoding="UTF-8" standalone="yes"?>
<Relationships xmlns="http://schemas.openxmlformats.org/package/2006/relationships"><Relationship Id="rId3" Type="http://schemas.openxmlformats.org/officeDocument/2006/relationships/notesSlide" Target="../notesSlides/notesSlide109.xml"/><Relationship Id="rId2" Type="http://schemas.openxmlformats.org/officeDocument/2006/relationships/slideLayout" Target="../slideLayouts/slideLayout13.xml"/><Relationship Id="rId1" Type="http://schemas.openxmlformats.org/officeDocument/2006/relationships/tags" Target="../tags/tag110.xml"/><Relationship Id="rId4" Type="http://schemas.openxmlformats.org/officeDocument/2006/relationships/image" Target="../media/image100.png"/></Relationships>
</file>

<file path=ppt/slides/_rels/slide110.xml.rels><?xml version="1.0" encoding="UTF-8" standalone="yes"?>
<Relationships xmlns="http://schemas.openxmlformats.org/package/2006/relationships"><Relationship Id="rId3" Type="http://schemas.openxmlformats.org/officeDocument/2006/relationships/notesSlide" Target="../notesSlides/notesSlide110.xml"/><Relationship Id="rId2" Type="http://schemas.openxmlformats.org/officeDocument/2006/relationships/slideLayout" Target="../slideLayouts/slideLayout13.xml"/><Relationship Id="rId1" Type="http://schemas.openxmlformats.org/officeDocument/2006/relationships/tags" Target="../tags/tag111.xml"/><Relationship Id="rId4" Type="http://schemas.openxmlformats.org/officeDocument/2006/relationships/image" Target="../media/image101.png"/></Relationships>
</file>

<file path=ppt/slides/_rels/slide111.xml.rels><?xml version="1.0" encoding="UTF-8" standalone="yes"?>
<Relationships xmlns="http://schemas.openxmlformats.org/package/2006/relationships"><Relationship Id="rId3" Type="http://schemas.openxmlformats.org/officeDocument/2006/relationships/notesSlide" Target="../notesSlides/notesSlide111.xml"/><Relationship Id="rId2" Type="http://schemas.openxmlformats.org/officeDocument/2006/relationships/slideLayout" Target="../slideLayouts/slideLayout13.xml"/><Relationship Id="rId1" Type="http://schemas.openxmlformats.org/officeDocument/2006/relationships/tags" Target="../tags/tag112.xml"/></Relationships>
</file>

<file path=ppt/slides/_rels/slide112.xml.rels><?xml version="1.0" encoding="UTF-8" standalone="yes"?>
<Relationships xmlns="http://schemas.openxmlformats.org/package/2006/relationships"><Relationship Id="rId3" Type="http://schemas.openxmlformats.org/officeDocument/2006/relationships/notesSlide" Target="../notesSlides/notesSlide112.xml"/><Relationship Id="rId2" Type="http://schemas.openxmlformats.org/officeDocument/2006/relationships/slideLayout" Target="../slideLayouts/slideLayout13.xml"/><Relationship Id="rId1" Type="http://schemas.openxmlformats.org/officeDocument/2006/relationships/tags" Target="../tags/tag113.xml"/><Relationship Id="rId4" Type="http://schemas.openxmlformats.org/officeDocument/2006/relationships/image" Target="../media/image102.png"/></Relationships>
</file>

<file path=ppt/slides/_rels/slide113.xml.rels><?xml version="1.0" encoding="UTF-8" standalone="yes"?>
<Relationships xmlns="http://schemas.openxmlformats.org/package/2006/relationships"><Relationship Id="rId3" Type="http://schemas.openxmlformats.org/officeDocument/2006/relationships/notesSlide" Target="../notesSlides/notesSlide113.xml"/><Relationship Id="rId2" Type="http://schemas.openxmlformats.org/officeDocument/2006/relationships/slideLayout" Target="../slideLayouts/slideLayout4.xml"/><Relationship Id="rId1" Type="http://schemas.openxmlformats.org/officeDocument/2006/relationships/tags" Target="../tags/tag114.xml"/></Relationships>
</file>

<file path=ppt/slides/_rels/slide114.xml.rels><?xml version="1.0" encoding="UTF-8" standalone="yes"?>
<Relationships xmlns="http://schemas.openxmlformats.org/package/2006/relationships"><Relationship Id="rId3" Type="http://schemas.openxmlformats.org/officeDocument/2006/relationships/notesSlide" Target="../notesSlides/notesSlide114.xml"/><Relationship Id="rId2" Type="http://schemas.openxmlformats.org/officeDocument/2006/relationships/slideLayout" Target="../slideLayouts/slideLayout13.xml"/><Relationship Id="rId1" Type="http://schemas.openxmlformats.org/officeDocument/2006/relationships/tags" Target="../tags/tag115.xml"/><Relationship Id="rId4" Type="http://schemas.openxmlformats.org/officeDocument/2006/relationships/image" Target="../media/image103.png"/></Relationships>
</file>

<file path=ppt/slides/_rels/slide115.xml.rels><?xml version="1.0" encoding="UTF-8" standalone="yes"?>
<Relationships xmlns="http://schemas.openxmlformats.org/package/2006/relationships"><Relationship Id="rId3" Type="http://schemas.openxmlformats.org/officeDocument/2006/relationships/notesSlide" Target="../notesSlides/notesSlide115.xml"/><Relationship Id="rId2" Type="http://schemas.openxmlformats.org/officeDocument/2006/relationships/slideLayout" Target="../slideLayouts/slideLayout13.xml"/><Relationship Id="rId1" Type="http://schemas.openxmlformats.org/officeDocument/2006/relationships/tags" Target="../tags/tag116.xml"/><Relationship Id="rId4" Type="http://schemas.openxmlformats.org/officeDocument/2006/relationships/image" Target="../media/image104.png"/></Relationships>
</file>

<file path=ppt/slides/_rels/slide116.xml.rels><?xml version="1.0" encoding="UTF-8" standalone="yes"?>
<Relationships xmlns="http://schemas.openxmlformats.org/package/2006/relationships"><Relationship Id="rId3" Type="http://schemas.openxmlformats.org/officeDocument/2006/relationships/notesSlide" Target="../notesSlides/notesSlide116.xml"/><Relationship Id="rId2" Type="http://schemas.openxmlformats.org/officeDocument/2006/relationships/slideLayout" Target="../slideLayouts/slideLayout13.xml"/><Relationship Id="rId1" Type="http://schemas.openxmlformats.org/officeDocument/2006/relationships/tags" Target="../tags/tag117.xml"/><Relationship Id="rId4" Type="http://schemas.openxmlformats.org/officeDocument/2006/relationships/image" Target="../media/image105.png"/></Relationships>
</file>

<file path=ppt/slides/_rels/slide117.xml.rels><?xml version="1.0" encoding="UTF-8" standalone="yes"?>
<Relationships xmlns="http://schemas.openxmlformats.org/package/2006/relationships"><Relationship Id="rId3" Type="http://schemas.openxmlformats.org/officeDocument/2006/relationships/notesSlide" Target="../notesSlides/notesSlide117.xml"/><Relationship Id="rId2" Type="http://schemas.openxmlformats.org/officeDocument/2006/relationships/slideLayout" Target="../slideLayouts/slideLayout13.xml"/><Relationship Id="rId1" Type="http://schemas.openxmlformats.org/officeDocument/2006/relationships/tags" Target="../tags/tag118.xml"/><Relationship Id="rId4" Type="http://schemas.openxmlformats.org/officeDocument/2006/relationships/image" Target="../media/image106.png"/></Relationships>
</file>

<file path=ppt/slides/_rels/slide118.xml.rels><?xml version="1.0" encoding="UTF-8" standalone="yes"?>
<Relationships xmlns="http://schemas.openxmlformats.org/package/2006/relationships"><Relationship Id="rId3" Type="http://schemas.openxmlformats.org/officeDocument/2006/relationships/notesSlide" Target="../notesSlides/notesSlide118.xml"/><Relationship Id="rId2" Type="http://schemas.openxmlformats.org/officeDocument/2006/relationships/slideLayout" Target="../slideLayouts/slideLayout13.xml"/><Relationship Id="rId1" Type="http://schemas.openxmlformats.org/officeDocument/2006/relationships/tags" Target="../tags/tag119.xml"/></Relationships>
</file>

<file path=ppt/slides/_rels/slide119.xml.rels><?xml version="1.0" encoding="UTF-8" standalone="yes"?>
<Relationships xmlns="http://schemas.openxmlformats.org/package/2006/relationships"><Relationship Id="rId3" Type="http://schemas.openxmlformats.org/officeDocument/2006/relationships/notesSlide" Target="../notesSlides/notesSlide119.xml"/><Relationship Id="rId2" Type="http://schemas.openxmlformats.org/officeDocument/2006/relationships/slideLayout" Target="../slideLayouts/slideLayout13.xml"/><Relationship Id="rId1" Type="http://schemas.openxmlformats.org/officeDocument/2006/relationships/tags" Target="../tags/tag120.xml"/><Relationship Id="rId4" Type="http://schemas.openxmlformats.org/officeDocument/2006/relationships/image" Target="../media/image107.png"/></Relationships>
</file>

<file path=ppt/slides/_rels/slide120.xml.rels><?xml version="1.0" encoding="UTF-8" standalone="yes"?>
<Relationships xmlns="http://schemas.openxmlformats.org/package/2006/relationships"><Relationship Id="rId3" Type="http://schemas.openxmlformats.org/officeDocument/2006/relationships/notesSlide" Target="../notesSlides/notesSlide120.xml"/><Relationship Id="rId2" Type="http://schemas.openxmlformats.org/officeDocument/2006/relationships/slideLayout" Target="../slideLayouts/slideLayout13.xml"/><Relationship Id="rId1" Type="http://schemas.openxmlformats.org/officeDocument/2006/relationships/tags" Target="../tags/tag121.xml"/><Relationship Id="rId4" Type="http://schemas.openxmlformats.org/officeDocument/2006/relationships/image" Target="../media/image108.png"/></Relationships>
</file>

<file path=ppt/slides/_rels/slide121.xml.rels><?xml version="1.0" encoding="UTF-8" standalone="yes"?>
<Relationships xmlns="http://schemas.openxmlformats.org/package/2006/relationships"><Relationship Id="rId3" Type="http://schemas.openxmlformats.org/officeDocument/2006/relationships/notesSlide" Target="../notesSlides/notesSlide121.xml"/><Relationship Id="rId2" Type="http://schemas.openxmlformats.org/officeDocument/2006/relationships/slideLayout" Target="../slideLayouts/slideLayout13.xml"/><Relationship Id="rId1" Type="http://schemas.openxmlformats.org/officeDocument/2006/relationships/tags" Target="../tags/tag122.xml"/><Relationship Id="rId6" Type="http://schemas.openxmlformats.org/officeDocument/2006/relationships/image" Target="../media/image111.png"/><Relationship Id="rId5" Type="http://schemas.openxmlformats.org/officeDocument/2006/relationships/image" Target="../media/image110.png"/><Relationship Id="rId4" Type="http://schemas.openxmlformats.org/officeDocument/2006/relationships/image" Target="../media/image109.png"/></Relationships>
</file>

<file path=ppt/slides/_rels/slide122.xml.rels><?xml version="1.0" encoding="UTF-8" standalone="yes"?>
<Relationships xmlns="http://schemas.openxmlformats.org/package/2006/relationships"><Relationship Id="rId3" Type="http://schemas.openxmlformats.org/officeDocument/2006/relationships/notesSlide" Target="../notesSlides/notesSlide122.xml"/><Relationship Id="rId2" Type="http://schemas.openxmlformats.org/officeDocument/2006/relationships/slideLayout" Target="../slideLayouts/slideLayout13.xml"/><Relationship Id="rId1" Type="http://schemas.openxmlformats.org/officeDocument/2006/relationships/tags" Target="../tags/tag123.xml"/><Relationship Id="rId4" Type="http://schemas.openxmlformats.org/officeDocument/2006/relationships/image" Target="../media/image112.png"/></Relationships>
</file>

<file path=ppt/slides/_rels/slide123.xml.rels><?xml version="1.0" encoding="UTF-8" standalone="yes"?>
<Relationships xmlns="http://schemas.openxmlformats.org/package/2006/relationships"><Relationship Id="rId3" Type="http://schemas.openxmlformats.org/officeDocument/2006/relationships/notesSlide" Target="../notesSlides/notesSlide123.xml"/><Relationship Id="rId2" Type="http://schemas.openxmlformats.org/officeDocument/2006/relationships/slideLayout" Target="../slideLayouts/slideLayout13.xml"/><Relationship Id="rId1" Type="http://schemas.openxmlformats.org/officeDocument/2006/relationships/tags" Target="../tags/tag124.xml"/><Relationship Id="rId4" Type="http://schemas.openxmlformats.org/officeDocument/2006/relationships/image" Target="../media/image113.png"/></Relationships>
</file>

<file path=ppt/slides/_rels/slide124.xml.rels><?xml version="1.0" encoding="UTF-8" standalone="yes"?>
<Relationships xmlns="http://schemas.openxmlformats.org/package/2006/relationships"><Relationship Id="rId3" Type="http://schemas.openxmlformats.org/officeDocument/2006/relationships/notesSlide" Target="../notesSlides/notesSlide124.xml"/><Relationship Id="rId2" Type="http://schemas.openxmlformats.org/officeDocument/2006/relationships/slideLayout" Target="../slideLayouts/slideLayout13.xml"/><Relationship Id="rId1" Type="http://schemas.openxmlformats.org/officeDocument/2006/relationships/tags" Target="../tags/tag125.xml"/><Relationship Id="rId4" Type="http://schemas.openxmlformats.org/officeDocument/2006/relationships/image" Target="../media/image114.png"/></Relationships>
</file>

<file path=ppt/slides/_rels/slide125.xml.rels><?xml version="1.0" encoding="UTF-8" standalone="yes"?>
<Relationships xmlns="http://schemas.openxmlformats.org/package/2006/relationships"><Relationship Id="rId3" Type="http://schemas.openxmlformats.org/officeDocument/2006/relationships/notesSlide" Target="../notesSlides/notesSlide125.xml"/><Relationship Id="rId2" Type="http://schemas.openxmlformats.org/officeDocument/2006/relationships/slideLayout" Target="../slideLayouts/slideLayout13.xml"/><Relationship Id="rId1" Type="http://schemas.openxmlformats.org/officeDocument/2006/relationships/tags" Target="../tags/tag126.xml"/></Relationships>
</file>

<file path=ppt/slides/_rels/slide126.xml.rels><?xml version="1.0" encoding="UTF-8" standalone="yes"?>
<Relationships xmlns="http://schemas.openxmlformats.org/package/2006/relationships"><Relationship Id="rId3" Type="http://schemas.openxmlformats.org/officeDocument/2006/relationships/notesSlide" Target="../notesSlides/notesSlide126.xml"/><Relationship Id="rId2" Type="http://schemas.openxmlformats.org/officeDocument/2006/relationships/slideLayout" Target="../slideLayouts/slideLayout13.xml"/><Relationship Id="rId1" Type="http://schemas.openxmlformats.org/officeDocument/2006/relationships/tags" Target="../tags/tag127.xml"/><Relationship Id="rId4" Type="http://schemas.openxmlformats.org/officeDocument/2006/relationships/image" Target="../media/image115.png"/></Relationships>
</file>

<file path=ppt/slides/_rels/slide127.xml.rels><?xml version="1.0" encoding="UTF-8" standalone="yes"?>
<Relationships xmlns="http://schemas.openxmlformats.org/package/2006/relationships"><Relationship Id="rId3" Type="http://schemas.openxmlformats.org/officeDocument/2006/relationships/notesSlide" Target="../notesSlides/notesSlide127.xml"/><Relationship Id="rId2" Type="http://schemas.openxmlformats.org/officeDocument/2006/relationships/slideLayout" Target="../slideLayouts/slideLayout13.xml"/><Relationship Id="rId1" Type="http://schemas.openxmlformats.org/officeDocument/2006/relationships/tags" Target="../tags/tag128.xml"/></Relationships>
</file>

<file path=ppt/slides/_rels/slide128.xml.rels><?xml version="1.0" encoding="UTF-8" standalone="yes"?>
<Relationships xmlns="http://schemas.openxmlformats.org/package/2006/relationships"><Relationship Id="rId3" Type="http://schemas.openxmlformats.org/officeDocument/2006/relationships/notesSlide" Target="../notesSlides/notesSlide128.xml"/><Relationship Id="rId2" Type="http://schemas.openxmlformats.org/officeDocument/2006/relationships/slideLayout" Target="../slideLayouts/slideLayout13.xml"/><Relationship Id="rId1" Type="http://schemas.openxmlformats.org/officeDocument/2006/relationships/tags" Target="../tags/tag129.xml"/><Relationship Id="rId4" Type="http://schemas.openxmlformats.org/officeDocument/2006/relationships/image" Target="../media/image116.png"/></Relationships>
</file>

<file path=ppt/slides/_rels/slide129.xml.rels><?xml version="1.0" encoding="UTF-8" standalone="yes"?>
<Relationships xmlns="http://schemas.openxmlformats.org/package/2006/relationships"><Relationship Id="rId3" Type="http://schemas.openxmlformats.org/officeDocument/2006/relationships/notesSlide" Target="../notesSlides/notesSlide129.xml"/><Relationship Id="rId2" Type="http://schemas.openxmlformats.org/officeDocument/2006/relationships/slideLayout" Target="../slideLayouts/slideLayout13.xml"/><Relationship Id="rId1" Type="http://schemas.openxmlformats.org/officeDocument/2006/relationships/tags" Target="../tags/tag130.xml"/></Relationships>
</file>

<file path=ppt/slides/_rels/slide130.xml.rels><?xml version="1.0" encoding="UTF-8" standalone="yes"?>
<Relationships xmlns="http://schemas.openxmlformats.org/package/2006/relationships"><Relationship Id="rId3" Type="http://schemas.openxmlformats.org/officeDocument/2006/relationships/notesSlide" Target="../notesSlides/notesSlide130.xml"/><Relationship Id="rId2" Type="http://schemas.openxmlformats.org/officeDocument/2006/relationships/slideLayout" Target="../slideLayouts/slideLayout13.xml"/><Relationship Id="rId1" Type="http://schemas.openxmlformats.org/officeDocument/2006/relationships/tags" Target="../tags/tag131.xml"/><Relationship Id="rId4" Type="http://schemas.openxmlformats.org/officeDocument/2006/relationships/image" Target="../media/image117.png"/></Relationships>
</file>

<file path=ppt/slides/_rels/slide131.xml.rels><?xml version="1.0" encoding="UTF-8" standalone="yes"?>
<Relationships xmlns="http://schemas.openxmlformats.org/package/2006/relationships"><Relationship Id="rId3" Type="http://schemas.openxmlformats.org/officeDocument/2006/relationships/notesSlide" Target="../notesSlides/notesSlide131.xml"/><Relationship Id="rId2" Type="http://schemas.openxmlformats.org/officeDocument/2006/relationships/slideLayout" Target="../slideLayouts/slideLayout13.xml"/><Relationship Id="rId1" Type="http://schemas.openxmlformats.org/officeDocument/2006/relationships/tags" Target="../tags/tag132.xml"/><Relationship Id="rId4" Type="http://schemas.openxmlformats.org/officeDocument/2006/relationships/image" Target="../media/image118.png"/></Relationships>
</file>

<file path=ppt/slides/_rels/slide132.xml.rels><?xml version="1.0" encoding="UTF-8" standalone="yes"?>
<Relationships xmlns="http://schemas.openxmlformats.org/package/2006/relationships"><Relationship Id="rId3" Type="http://schemas.openxmlformats.org/officeDocument/2006/relationships/notesSlide" Target="../notesSlides/notesSlide132.xml"/><Relationship Id="rId2" Type="http://schemas.openxmlformats.org/officeDocument/2006/relationships/slideLayout" Target="../slideLayouts/slideLayout13.xml"/><Relationship Id="rId1" Type="http://schemas.openxmlformats.org/officeDocument/2006/relationships/tags" Target="../tags/tag133.xml"/></Relationships>
</file>

<file path=ppt/slides/_rels/slide133.xml.rels><?xml version="1.0" encoding="UTF-8" standalone="yes"?>
<Relationships xmlns="http://schemas.openxmlformats.org/package/2006/relationships"><Relationship Id="rId3" Type="http://schemas.openxmlformats.org/officeDocument/2006/relationships/notesSlide" Target="../notesSlides/notesSlide133.xml"/><Relationship Id="rId2" Type="http://schemas.openxmlformats.org/officeDocument/2006/relationships/slideLayout" Target="../slideLayouts/slideLayout4.xml"/><Relationship Id="rId1" Type="http://schemas.openxmlformats.org/officeDocument/2006/relationships/tags" Target="../tags/tag134.xml"/></Relationships>
</file>

<file path=ppt/slides/_rels/slide134.xml.rels><?xml version="1.0" encoding="UTF-8" standalone="yes"?>
<Relationships xmlns="http://schemas.openxmlformats.org/package/2006/relationships"><Relationship Id="rId3" Type="http://schemas.openxmlformats.org/officeDocument/2006/relationships/notesSlide" Target="../notesSlides/notesSlide134.xml"/><Relationship Id="rId2" Type="http://schemas.openxmlformats.org/officeDocument/2006/relationships/slideLayout" Target="../slideLayouts/slideLayout13.xml"/><Relationship Id="rId1" Type="http://schemas.openxmlformats.org/officeDocument/2006/relationships/tags" Target="../tags/tag135.xml"/><Relationship Id="rId4" Type="http://schemas.openxmlformats.org/officeDocument/2006/relationships/image" Target="../media/image119.png"/></Relationships>
</file>

<file path=ppt/slides/_rels/slide135.xml.rels><?xml version="1.0" encoding="UTF-8" standalone="yes"?>
<Relationships xmlns="http://schemas.openxmlformats.org/package/2006/relationships"><Relationship Id="rId3" Type="http://schemas.openxmlformats.org/officeDocument/2006/relationships/notesSlide" Target="../notesSlides/notesSlide135.xml"/><Relationship Id="rId2" Type="http://schemas.openxmlformats.org/officeDocument/2006/relationships/slideLayout" Target="../slideLayouts/slideLayout13.xml"/><Relationship Id="rId1" Type="http://schemas.openxmlformats.org/officeDocument/2006/relationships/tags" Target="../tags/tag136.xml"/><Relationship Id="rId4" Type="http://schemas.openxmlformats.org/officeDocument/2006/relationships/image" Target="../media/image120.png"/></Relationships>
</file>

<file path=ppt/slides/_rels/slide136.xml.rels><?xml version="1.0" encoding="UTF-8" standalone="yes"?>
<Relationships xmlns="http://schemas.openxmlformats.org/package/2006/relationships"><Relationship Id="rId3" Type="http://schemas.openxmlformats.org/officeDocument/2006/relationships/notesSlide" Target="../notesSlides/notesSlide136.xml"/><Relationship Id="rId2" Type="http://schemas.openxmlformats.org/officeDocument/2006/relationships/slideLayout" Target="../slideLayouts/slideLayout13.xml"/><Relationship Id="rId1" Type="http://schemas.openxmlformats.org/officeDocument/2006/relationships/tags" Target="../tags/tag137.xml"/><Relationship Id="rId4" Type="http://schemas.openxmlformats.org/officeDocument/2006/relationships/image" Target="../media/image121.png"/></Relationships>
</file>

<file path=ppt/slides/_rels/slide137.xml.rels><?xml version="1.0" encoding="UTF-8" standalone="yes"?>
<Relationships xmlns="http://schemas.openxmlformats.org/package/2006/relationships"><Relationship Id="rId3" Type="http://schemas.openxmlformats.org/officeDocument/2006/relationships/notesSlide" Target="../notesSlides/notesSlide137.xml"/><Relationship Id="rId2" Type="http://schemas.openxmlformats.org/officeDocument/2006/relationships/slideLayout" Target="../slideLayouts/slideLayout13.xml"/><Relationship Id="rId1" Type="http://schemas.openxmlformats.org/officeDocument/2006/relationships/tags" Target="../tags/tag138.xml"/><Relationship Id="rId4" Type="http://schemas.openxmlformats.org/officeDocument/2006/relationships/image" Target="../media/image122.png"/></Relationships>
</file>

<file path=ppt/slides/_rels/slide138.xml.rels><?xml version="1.0" encoding="UTF-8" standalone="yes"?>
<Relationships xmlns="http://schemas.openxmlformats.org/package/2006/relationships"><Relationship Id="rId3" Type="http://schemas.openxmlformats.org/officeDocument/2006/relationships/notesSlide" Target="../notesSlides/notesSlide138.xml"/><Relationship Id="rId2" Type="http://schemas.openxmlformats.org/officeDocument/2006/relationships/slideLayout" Target="../slideLayouts/slideLayout13.xml"/><Relationship Id="rId1" Type="http://schemas.openxmlformats.org/officeDocument/2006/relationships/tags" Target="../tags/tag139.xml"/><Relationship Id="rId4" Type="http://schemas.openxmlformats.org/officeDocument/2006/relationships/image" Target="../media/image123.png"/></Relationships>
</file>

<file path=ppt/slides/_rels/slide139.xml.rels><?xml version="1.0" encoding="UTF-8" standalone="yes"?>
<Relationships xmlns="http://schemas.openxmlformats.org/package/2006/relationships"><Relationship Id="rId3" Type="http://schemas.openxmlformats.org/officeDocument/2006/relationships/notesSlide" Target="../notesSlides/notesSlide139.xml"/><Relationship Id="rId2" Type="http://schemas.openxmlformats.org/officeDocument/2006/relationships/slideLayout" Target="../slideLayouts/slideLayout13.xml"/><Relationship Id="rId1" Type="http://schemas.openxmlformats.org/officeDocument/2006/relationships/tags" Target="../tags/tag140.xml"/><Relationship Id="rId4" Type="http://schemas.openxmlformats.org/officeDocument/2006/relationships/image" Target="../media/image124.png"/></Relationships>
</file>

<file path=ppt/slides/_rels/slide140.xml.rels><?xml version="1.0" encoding="UTF-8" standalone="yes"?>
<Relationships xmlns="http://schemas.openxmlformats.org/package/2006/relationships"><Relationship Id="rId3" Type="http://schemas.openxmlformats.org/officeDocument/2006/relationships/notesSlide" Target="../notesSlides/notesSlide140.xml"/><Relationship Id="rId2" Type="http://schemas.openxmlformats.org/officeDocument/2006/relationships/slideLayout" Target="../slideLayouts/slideLayout13.xml"/><Relationship Id="rId1" Type="http://schemas.openxmlformats.org/officeDocument/2006/relationships/tags" Target="../tags/tag141.xml"/><Relationship Id="rId4" Type="http://schemas.openxmlformats.org/officeDocument/2006/relationships/image" Target="../media/image125.png"/></Relationships>
</file>

<file path=ppt/slides/_rels/slide141.xml.rels><?xml version="1.0" encoding="UTF-8" standalone="yes"?>
<Relationships xmlns="http://schemas.openxmlformats.org/package/2006/relationships"><Relationship Id="rId3" Type="http://schemas.openxmlformats.org/officeDocument/2006/relationships/notesSlide" Target="../notesSlides/notesSlide141.xml"/><Relationship Id="rId2" Type="http://schemas.openxmlformats.org/officeDocument/2006/relationships/slideLayout" Target="../slideLayouts/slideLayout13.xml"/><Relationship Id="rId1" Type="http://schemas.openxmlformats.org/officeDocument/2006/relationships/tags" Target="../tags/tag142.xml"/><Relationship Id="rId4" Type="http://schemas.openxmlformats.org/officeDocument/2006/relationships/image" Target="../media/image126.png"/></Relationships>
</file>

<file path=ppt/slides/_rels/slide142.xml.rels><?xml version="1.0" encoding="UTF-8" standalone="yes"?>
<Relationships xmlns="http://schemas.openxmlformats.org/package/2006/relationships"><Relationship Id="rId3" Type="http://schemas.openxmlformats.org/officeDocument/2006/relationships/notesSlide" Target="../notesSlides/notesSlide142.xml"/><Relationship Id="rId2" Type="http://schemas.openxmlformats.org/officeDocument/2006/relationships/slideLayout" Target="../slideLayouts/slideLayout13.xml"/><Relationship Id="rId1" Type="http://schemas.openxmlformats.org/officeDocument/2006/relationships/tags" Target="../tags/tag143.xml"/></Relationships>
</file>

<file path=ppt/slides/_rels/slide143.xml.rels><?xml version="1.0" encoding="UTF-8" standalone="yes"?>
<Relationships xmlns="http://schemas.openxmlformats.org/package/2006/relationships"><Relationship Id="rId3" Type="http://schemas.openxmlformats.org/officeDocument/2006/relationships/notesSlide" Target="../notesSlides/notesSlide143.xml"/><Relationship Id="rId2" Type="http://schemas.openxmlformats.org/officeDocument/2006/relationships/slideLayout" Target="../slideLayouts/slideLayout13.xml"/><Relationship Id="rId1" Type="http://schemas.openxmlformats.org/officeDocument/2006/relationships/tags" Target="../tags/tag144.xml"/><Relationship Id="rId4" Type="http://schemas.openxmlformats.org/officeDocument/2006/relationships/image" Target="../media/image127.png"/></Relationships>
</file>

<file path=ppt/slides/_rels/slide144.xml.rels><?xml version="1.0" encoding="UTF-8" standalone="yes"?>
<Relationships xmlns="http://schemas.openxmlformats.org/package/2006/relationships"><Relationship Id="rId3" Type="http://schemas.openxmlformats.org/officeDocument/2006/relationships/notesSlide" Target="../notesSlides/notesSlide144.xml"/><Relationship Id="rId2" Type="http://schemas.openxmlformats.org/officeDocument/2006/relationships/slideLayout" Target="../slideLayouts/slideLayout13.xml"/><Relationship Id="rId1" Type="http://schemas.openxmlformats.org/officeDocument/2006/relationships/tags" Target="../tags/tag145.xml"/><Relationship Id="rId5" Type="http://schemas.openxmlformats.org/officeDocument/2006/relationships/image" Target="../media/image129.png"/><Relationship Id="rId4" Type="http://schemas.openxmlformats.org/officeDocument/2006/relationships/image" Target="../media/image128.png"/></Relationships>
</file>

<file path=ppt/slides/_rels/slide145.xml.rels><?xml version="1.0" encoding="UTF-8" standalone="yes"?>
<Relationships xmlns="http://schemas.openxmlformats.org/package/2006/relationships"><Relationship Id="rId3" Type="http://schemas.openxmlformats.org/officeDocument/2006/relationships/notesSlide" Target="../notesSlides/notesSlide145.xml"/><Relationship Id="rId2" Type="http://schemas.openxmlformats.org/officeDocument/2006/relationships/slideLayout" Target="../slideLayouts/slideLayout13.xml"/><Relationship Id="rId1" Type="http://schemas.openxmlformats.org/officeDocument/2006/relationships/tags" Target="../tags/tag146.xml"/><Relationship Id="rId4" Type="http://schemas.openxmlformats.org/officeDocument/2006/relationships/image" Target="../media/image130.png"/></Relationships>
</file>

<file path=ppt/slides/_rels/slide146.xml.rels><?xml version="1.0" encoding="UTF-8" standalone="yes"?>
<Relationships xmlns="http://schemas.openxmlformats.org/package/2006/relationships"><Relationship Id="rId3" Type="http://schemas.openxmlformats.org/officeDocument/2006/relationships/notesSlide" Target="../notesSlides/notesSlide146.xml"/><Relationship Id="rId2" Type="http://schemas.openxmlformats.org/officeDocument/2006/relationships/slideLayout" Target="../slideLayouts/slideLayout13.xml"/><Relationship Id="rId1" Type="http://schemas.openxmlformats.org/officeDocument/2006/relationships/tags" Target="../tags/tag147.xml"/><Relationship Id="rId4" Type="http://schemas.openxmlformats.org/officeDocument/2006/relationships/image" Target="../media/image131.png"/></Relationships>
</file>

<file path=ppt/slides/_rels/slide147.xml.rels><?xml version="1.0" encoding="UTF-8" standalone="yes"?>
<Relationships xmlns="http://schemas.openxmlformats.org/package/2006/relationships"><Relationship Id="rId3" Type="http://schemas.openxmlformats.org/officeDocument/2006/relationships/notesSlide" Target="../notesSlides/notesSlide147.xml"/><Relationship Id="rId2" Type="http://schemas.openxmlformats.org/officeDocument/2006/relationships/slideLayout" Target="../slideLayouts/slideLayout13.xml"/><Relationship Id="rId1" Type="http://schemas.openxmlformats.org/officeDocument/2006/relationships/tags" Target="../tags/tag148.xml"/><Relationship Id="rId4" Type="http://schemas.openxmlformats.org/officeDocument/2006/relationships/image" Target="../media/image132.png"/></Relationships>
</file>

<file path=ppt/slides/_rels/slide148.xml.rels><?xml version="1.0" encoding="UTF-8" standalone="yes"?>
<Relationships xmlns="http://schemas.openxmlformats.org/package/2006/relationships"><Relationship Id="rId3" Type="http://schemas.openxmlformats.org/officeDocument/2006/relationships/notesSlide" Target="../notesSlides/notesSlide148.xml"/><Relationship Id="rId2" Type="http://schemas.openxmlformats.org/officeDocument/2006/relationships/slideLayout" Target="../slideLayouts/slideLayout13.xml"/><Relationship Id="rId1" Type="http://schemas.openxmlformats.org/officeDocument/2006/relationships/tags" Target="../tags/tag149.xml"/><Relationship Id="rId4" Type="http://schemas.openxmlformats.org/officeDocument/2006/relationships/image" Target="../media/image133.png"/></Relationships>
</file>

<file path=ppt/slides/_rels/slide149.xml.rels><?xml version="1.0" encoding="UTF-8" standalone="yes"?>
<Relationships xmlns="http://schemas.openxmlformats.org/package/2006/relationships"><Relationship Id="rId3" Type="http://schemas.openxmlformats.org/officeDocument/2006/relationships/notesSlide" Target="../notesSlides/notesSlide149.xml"/><Relationship Id="rId2" Type="http://schemas.openxmlformats.org/officeDocument/2006/relationships/slideLayout" Target="../slideLayouts/slideLayout13.xml"/><Relationship Id="rId1" Type="http://schemas.openxmlformats.org/officeDocument/2006/relationships/tags" Target="../tags/tag150.xml"/><Relationship Id="rId4" Type="http://schemas.openxmlformats.org/officeDocument/2006/relationships/image" Target="../media/image134.png"/></Relationships>
</file>

<file path=ppt/slides/_rels/slide150.xml.rels><?xml version="1.0" encoding="UTF-8" standalone="yes"?>
<Relationships xmlns="http://schemas.openxmlformats.org/package/2006/relationships"><Relationship Id="rId3" Type="http://schemas.openxmlformats.org/officeDocument/2006/relationships/notesSlide" Target="../notesSlides/notesSlide150.xml"/><Relationship Id="rId2" Type="http://schemas.openxmlformats.org/officeDocument/2006/relationships/slideLayout" Target="../slideLayouts/slideLayout13.xml"/><Relationship Id="rId1" Type="http://schemas.openxmlformats.org/officeDocument/2006/relationships/tags" Target="../tags/tag151.xml"/><Relationship Id="rId4" Type="http://schemas.openxmlformats.org/officeDocument/2006/relationships/image" Target="../media/image135.png"/></Relationships>
</file>

<file path=ppt/slides/_rels/slide151.xml.rels><?xml version="1.0" encoding="UTF-8" standalone="yes"?>
<Relationships xmlns="http://schemas.openxmlformats.org/package/2006/relationships"><Relationship Id="rId3" Type="http://schemas.openxmlformats.org/officeDocument/2006/relationships/notesSlide" Target="../notesSlides/notesSlide151.xml"/><Relationship Id="rId2" Type="http://schemas.openxmlformats.org/officeDocument/2006/relationships/slideLayout" Target="../slideLayouts/slideLayout13.xml"/><Relationship Id="rId1" Type="http://schemas.openxmlformats.org/officeDocument/2006/relationships/tags" Target="../tags/tag152.xml"/></Relationships>
</file>

<file path=ppt/slides/_rels/slide152.xml.rels><?xml version="1.0" encoding="UTF-8" standalone="yes"?>
<Relationships xmlns="http://schemas.openxmlformats.org/package/2006/relationships"><Relationship Id="rId3" Type="http://schemas.openxmlformats.org/officeDocument/2006/relationships/notesSlide" Target="../notesSlides/notesSlide152.xml"/><Relationship Id="rId2" Type="http://schemas.openxmlformats.org/officeDocument/2006/relationships/slideLayout" Target="../slideLayouts/slideLayout13.xml"/><Relationship Id="rId1" Type="http://schemas.openxmlformats.org/officeDocument/2006/relationships/tags" Target="../tags/tag153.xml"/><Relationship Id="rId4" Type="http://schemas.openxmlformats.org/officeDocument/2006/relationships/image" Target="../media/image136.png"/></Relationships>
</file>

<file path=ppt/slides/_rels/slide153.xml.rels><?xml version="1.0" encoding="UTF-8" standalone="yes"?>
<Relationships xmlns="http://schemas.openxmlformats.org/package/2006/relationships"><Relationship Id="rId3" Type="http://schemas.openxmlformats.org/officeDocument/2006/relationships/notesSlide" Target="../notesSlides/notesSlide153.xml"/><Relationship Id="rId2" Type="http://schemas.openxmlformats.org/officeDocument/2006/relationships/slideLayout" Target="../slideLayouts/slideLayout13.xml"/><Relationship Id="rId1" Type="http://schemas.openxmlformats.org/officeDocument/2006/relationships/tags" Target="../tags/tag154.xml"/><Relationship Id="rId4" Type="http://schemas.openxmlformats.org/officeDocument/2006/relationships/image" Target="../media/image137.png"/></Relationships>
</file>

<file path=ppt/slides/_rels/slide154.xml.rels><?xml version="1.0" encoding="UTF-8" standalone="yes"?>
<Relationships xmlns="http://schemas.openxmlformats.org/package/2006/relationships"><Relationship Id="rId3" Type="http://schemas.openxmlformats.org/officeDocument/2006/relationships/notesSlide" Target="../notesSlides/notesSlide154.xml"/><Relationship Id="rId2" Type="http://schemas.openxmlformats.org/officeDocument/2006/relationships/slideLayout" Target="../slideLayouts/slideLayout13.xml"/><Relationship Id="rId1" Type="http://schemas.openxmlformats.org/officeDocument/2006/relationships/tags" Target="../tags/tag155.xml"/></Relationships>
</file>

<file path=ppt/slides/_rels/slide155.xml.rels><?xml version="1.0" encoding="UTF-8" standalone="yes"?>
<Relationships xmlns="http://schemas.openxmlformats.org/package/2006/relationships"><Relationship Id="rId3" Type="http://schemas.openxmlformats.org/officeDocument/2006/relationships/notesSlide" Target="../notesSlides/notesSlide155.xml"/><Relationship Id="rId2" Type="http://schemas.openxmlformats.org/officeDocument/2006/relationships/slideLayout" Target="../slideLayouts/slideLayout13.xml"/><Relationship Id="rId1" Type="http://schemas.openxmlformats.org/officeDocument/2006/relationships/tags" Target="../tags/tag156.xml"/><Relationship Id="rId4" Type="http://schemas.openxmlformats.org/officeDocument/2006/relationships/image" Target="../media/image138.png"/></Relationships>
</file>

<file path=ppt/slides/_rels/slide156.xml.rels><?xml version="1.0" encoding="UTF-8" standalone="yes"?>
<Relationships xmlns="http://schemas.openxmlformats.org/package/2006/relationships"><Relationship Id="rId3" Type="http://schemas.openxmlformats.org/officeDocument/2006/relationships/notesSlide" Target="../notesSlides/notesSlide156.xml"/><Relationship Id="rId2" Type="http://schemas.openxmlformats.org/officeDocument/2006/relationships/slideLayout" Target="../slideLayouts/slideLayout13.xml"/><Relationship Id="rId1" Type="http://schemas.openxmlformats.org/officeDocument/2006/relationships/tags" Target="../tags/tag157.xml"/></Relationships>
</file>

<file path=ppt/slides/_rels/slide157.xml.rels><?xml version="1.0" encoding="UTF-8" standalone="yes"?>
<Relationships xmlns="http://schemas.openxmlformats.org/package/2006/relationships"><Relationship Id="rId3" Type="http://schemas.openxmlformats.org/officeDocument/2006/relationships/notesSlide" Target="../notesSlides/notesSlide157.xml"/><Relationship Id="rId2" Type="http://schemas.openxmlformats.org/officeDocument/2006/relationships/slideLayout" Target="../slideLayouts/slideLayout4.xml"/><Relationship Id="rId1" Type="http://schemas.openxmlformats.org/officeDocument/2006/relationships/tags" Target="../tags/tag158.xml"/></Relationships>
</file>

<file path=ppt/slides/_rels/slide158.xml.rels><?xml version="1.0" encoding="UTF-8" standalone="yes"?>
<Relationships xmlns="http://schemas.openxmlformats.org/package/2006/relationships"><Relationship Id="rId3" Type="http://schemas.openxmlformats.org/officeDocument/2006/relationships/notesSlide" Target="../notesSlides/notesSlide158.xml"/><Relationship Id="rId2" Type="http://schemas.openxmlformats.org/officeDocument/2006/relationships/slideLayout" Target="../slideLayouts/slideLayout13.xml"/><Relationship Id="rId1" Type="http://schemas.openxmlformats.org/officeDocument/2006/relationships/tags" Target="../tags/tag159.xml"/><Relationship Id="rId4" Type="http://schemas.openxmlformats.org/officeDocument/2006/relationships/image" Target="../media/image139.png"/></Relationships>
</file>

<file path=ppt/slides/_rels/slide159.xml.rels><?xml version="1.0" encoding="UTF-8" standalone="yes"?>
<Relationships xmlns="http://schemas.openxmlformats.org/package/2006/relationships"><Relationship Id="rId3" Type="http://schemas.openxmlformats.org/officeDocument/2006/relationships/notesSlide" Target="../notesSlides/notesSlide159.xml"/><Relationship Id="rId2" Type="http://schemas.openxmlformats.org/officeDocument/2006/relationships/slideLayout" Target="../slideLayouts/slideLayout13.xml"/><Relationship Id="rId1" Type="http://schemas.openxmlformats.org/officeDocument/2006/relationships/tags" Target="../tags/tag160.xml"/></Relationships>
</file>

<file path=ppt/slides/_rels/slide160.xml.rels><?xml version="1.0" encoding="UTF-8" standalone="yes"?>
<Relationships xmlns="http://schemas.openxmlformats.org/package/2006/relationships"><Relationship Id="rId3" Type="http://schemas.openxmlformats.org/officeDocument/2006/relationships/notesSlide" Target="../notesSlides/notesSlide160.xml"/><Relationship Id="rId2" Type="http://schemas.openxmlformats.org/officeDocument/2006/relationships/slideLayout" Target="../slideLayouts/slideLayout13.xml"/><Relationship Id="rId1" Type="http://schemas.openxmlformats.org/officeDocument/2006/relationships/tags" Target="../tags/tag161.xml"/><Relationship Id="rId4" Type="http://schemas.openxmlformats.org/officeDocument/2006/relationships/image" Target="../media/image140.png"/></Relationships>
</file>

<file path=ppt/slides/_rels/slide161.xml.rels><?xml version="1.0" encoding="UTF-8" standalone="yes"?>
<Relationships xmlns="http://schemas.openxmlformats.org/package/2006/relationships"><Relationship Id="rId3" Type="http://schemas.openxmlformats.org/officeDocument/2006/relationships/notesSlide" Target="../notesSlides/notesSlide161.xml"/><Relationship Id="rId2" Type="http://schemas.openxmlformats.org/officeDocument/2006/relationships/slideLayout" Target="../slideLayouts/slideLayout13.xml"/><Relationship Id="rId1" Type="http://schemas.openxmlformats.org/officeDocument/2006/relationships/tags" Target="../tags/tag162.xml"/><Relationship Id="rId4" Type="http://schemas.openxmlformats.org/officeDocument/2006/relationships/image" Target="../media/image141.png"/></Relationships>
</file>

<file path=ppt/slides/_rels/slide162.xml.rels><?xml version="1.0" encoding="UTF-8" standalone="yes"?>
<Relationships xmlns="http://schemas.openxmlformats.org/package/2006/relationships"><Relationship Id="rId3" Type="http://schemas.openxmlformats.org/officeDocument/2006/relationships/notesSlide" Target="../notesSlides/notesSlide162.xml"/><Relationship Id="rId2" Type="http://schemas.openxmlformats.org/officeDocument/2006/relationships/slideLayout" Target="../slideLayouts/slideLayout13.xml"/><Relationship Id="rId1" Type="http://schemas.openxmlformats.org/officeDocument/2006/relationships/tags" Target="../tags/tag163.xml"/></Relationships>
</file>

<file path=ppt/slides/_rels/slide163.xml.rels><?xml version="1.0" encoding="UTF-8" standalone="yes"?>
<Relationships xmlns="http://schemas.openxmlformats.org/package/2006/relationships"><Relationship Id="rId3" Type="http://schemas.openxmlformats.org/officeDocument/2006/relationships/notesSlide" Target="../notesSlides/notesSlide163.xml"/><Relationship Id="rId2" Type="http://schemas.openxmlformats.org/officeDocument/2006/relationships/slideLayout" Target="../slideLayouts/slideLayout13.xml"/><Relationship Id="rId1" Type="http://schemas.openxmlformats.org/officeDocument/2006/relationships/tags" Target="../tags/tag164.xml"/><Relationship Id="rId4" Type="http://schemas.openxmlformats.org/officeDocument/2006/relationships/image" Target="../media/image142.png"/></Relationships>
</file>

<file path=ppt/slides/_rels/slide164.xml.rels><?xml version="1.0" encoding="UTF-8" standalone="yes"?>
<Relationships xmlns="http://schemas.openxmlformats.org/package/2006/relationships"><Relationship Id="rId3" Type="http://schemas.openxmlformats.org/officeDocument/2006/relationships/notesSlide" Target="../notesSlides/notesSlide164.xml"/><Relationship Id="rId2" Type="http://schemas.openxmlformats.org/officeDocument/2006/relationships/slideLayout" Target="../slideLayouts/slideLayout13.xml"/><Relationship Id="rId1" Type="http://schemas.openxmlformats.org/officeDocument/2006/relationships/tags" Target="../tags/tag165.xml"/><Relationship Id="rId4" Type="http://schemas.openxmlformats.org/officeDocument/2006/relationships/image" Target="../media/image143.png"/></Relationships>
</file>

<file path=ppt/slides/_rels/slide165.xml.rels><?xml version="1.0" encoding="UTF-8" standalone="yes"?>
<Relationships xmlns="http://schemas.openxmlformats.org/package/2006/relationships"><Relationship Id="rId3" Type="http://schemas.openxmlformats.org/officeDocument/2006/relationships/notesSlide" Target="../notesSlides/notesSlide165.xml"/><Relationship Id="rId2" Type="http://schemas.openxmlformats.org/officeDocument/2006/relationships/slideLayout" Target="../slideLayouts/slideLayout13.xml"/><Relationship Id="rId1" Type="http://schemas.openxmlformats.org/officeDocument/2006/relationships/tags" Target="../tags/tag166.xml"/><Relationship Id="rId4" Type="http://schemas.openxmlformats.org/officeDocument/2006/relationships/image" Target="../media/image144.png"/></Relationships>
</file>

<file path=ppt/slides/_rels/slide166.xml.rels><?xml version="1.0" encoding="UTF-8" standalone="yes"?>
<Relationships xmlns="http://schemas.openxmlformats.org/package/2006/relationships"><Relationship Id="rId3" Type="http://schemas.openxmlformats.org/officeDocument/2006/relationships/notesSlide" Target="../notesSlides/notesSlide166.xml"/><Relationship Id="rId2" Type="http://schemas.openxmlformats.org/officeDocument/2006/relationships/slideLayout" Target="../slideLayouts/slideLayout13.xml"/><Relationship Id="rId1" Type="http://schemas.openxmlformats.org/officeDocument/2006/relationships/tags" Target="../tags/tag167.xml"/></Relationships>
</file>

<file path=ppt/slides/_rels/slide167.xml.rels><?xml version="1.0" encoding="UTF-8" standalone="yes"?>
<Relationships xmlns="http://schemas.openxmlformats.org/package/2006/relationships"><Relationship Id="rId3" Type="http://schemas.openxmlformats.org/officeDocument/2006/relationships/notesSlide" Target="../notesSlides/notesSlide167.xml"/><Relationship Id="rId2" Type="http://schemas.openxmlformats.org/officeDocument/2006/relationships/slideLayout" Target="../slideLayouts/slideLayout4.xml"/><Relationship Id="rId1" Type="http://schemas.openxmlformats.org/officeDocument/2006/relationships/tags" Target="../tags/tag168.xml"/></Relationships>
</file>

<file path=ppt/slides/_rels/slide168.xml.rels><?xml version="1.0" encoding="UTF-8" standalone="yes"?>
<Relationships xmlns="http://schemas.openxmlformats.org/package/2006/relationships"><Relationship Id="rId3" Type="http://schemas.openxmlformats.org/officeDocument/2006/relationships/notesSlide" Target="../notesSlides/notesSlide168.xml"/><Relationship Id="rId2" Type="http://schemas.openxmlformats.org/officeDocument/2006/relationships/slideLayout" Target="../slideLayouts/slideLayout13.xml"/><Relationship Id="rId1" Type="http://schemas.openxmlformats.org/officeDocument/2006/relationships/tags" Target="../tags/tag169.xml"/><Relationship Id="rId4" Type="http://schemas.openxmlformats.org/officeDocument/2006/relationships/image" Target="../media/image145.png"/></Relationships>
</file>

<file path=ppt/slides/_rels/slide169.xml.rels><?xml version="1.0" encoding="UTF-8" standalone="yes"?>
<Relationships xmlns="http://schemas.openxmlformats.org/package/2006/relationships"><Relationship Id="rId3" Type="http://schemas.openxmlformats.org/officeDocument/2006/relationships/notesSlide" Target="../notesSlides/notesSlide169.xml"/><Relationship Id="rId2" Type="http://schemas.openxmlformats.org/officeDocument/2006/relationships/slideLayout" Target="../slideLayouts/slideLayout13.xml"/><Relationship Id="rId1" Type="http://schemas.openxmlformats.org/officeDocument/2006/relationships/tags" Target="../tags/tag170.xml"/><Relationship Id="rId4" Type="http://schemas.openxmlformats.org/officeDocument/2006/relationships/image" Target="../media/image146.png"/></Relationships>
</file>

<file path=ppt/slides/_rels/slide170.xml.rels><?xml version="1.0" encoding="UTF-8" standalone="yes"?>
<Relationships xmlns="http://schemas.openxmlformats.org/package/2006/relationships"><Relationship Id="rId3" Type="http://schemas.openxmlformats.org/officeDocument/2006/relationships/notesSlide" Target="../notesSlides/notesSlide170.xml"/><Relationship Id="rId2" Type="http://schemas.openxmlformats.org/officeDocument/2006/relationships/slideLayout" Target="../slideLayouts/slideLayout13.xml"/><Relationship Id="rId1" Type="http://schemas.openxmlformats.org/officeDocument/2006/relationships/tags" Target="../tags/tag171.xml"/><Relationship Id="rId4" Type="http://schemas.openxmlformats.org/officeDocument/2006/relationships/image" Target="../media/image147.png"/></Relationships>
</file>

<file path=ppt/slides/_rels/slide171.xml.rels><?xml version="1.0" encoding="UTF-8" standalone="yes"?>
<Relationships xmlns="http://schemas.openxmlformats.org/package/2006/relationships"><Relationship Id="rId3" Type="http://schemas.openxmlformats.org/officeDocument/2006/relationships/notesSlide" Target="../notesSlides/notesSlide171.xml"/><Relationship Id="rId2" Type="http://schemas.openxmlformats.org/officeDocument/2006/relationships/slideLayout" Target="../slideLayouts/slideLayout13.xml"/><Relationship Id="rId1" Type="http://schemas.openxmlformats.org/officeDocument/2006/relationships/tags" Target="../tags/tag172.xml"/><Relationship Id="rId4" Type="http://schemas.openxmlformats.org/officeDocument/2006/relationships/image" Target="../media/image148.png"/></Relationships>
</file>

<file path=ppt/slides/_rels/slide172.xml.rels><?xml version="1.0" encoding="UTF-8" standalone="yes"?>
<Relationships xmlns="http://schemas.openxmlformats.org/package/2006/relationships"><Relationship Id="rId3" Type="http://schemas.openxmlformats.org/officeDocument/2006/relationships/notesSlide" Target="../notesSlides/notesSlide172.xml"/><Relationship Id="rId2" Type="http://schemas.openxmlformats.org/officeDocument/2006/relationships/slideLayout" Target="../slideLayouts/slideLayout13.xml"/><Relationship Id="rId1" Type="http://schemas.openxmlformats.org/officeDocument/2006/relationships/tags" Target="../tags/tag173.xml"/><Relationship Id="rId4" Type="http://schemas.openxmlformats.org/officeDocument/2006/relationships/image" Target="../media/image149.png"/></Relationships>
</file>

<file path=ppt/slides/_rels/slide173.xml.rels><?xml version="1.0" encoding="UTF-8" standalone="yes"?>
<Relationships xmlns="http://schemas.openxmlformats.org/package/2006/relationships"><Relationship Id="rId3" Type="http://schemas.openxmlformats.org/officeDocument/2006/relationships/notesSlide" Target="../notesSlides/notesSlide173.xml"/><Relationship Id="rId2" Type="http://schemas.openxmlformats.org/officeDocument/2006/relationships/slideLayout" Target="../slideLayouts/slideLayout13.xml"/><Relationship Id="rId1" Type="http://schemas.openxmlformats.org/officeDocument/2006/relationships/tags" Target="../tags/tag174.xml"/><Relationship Id="rId4" Type="http://schemas.openxmlformats.org/officeDocument/2006/relationships/image" Target="../media/image150.png"/></Relationships>
</file>

<file path=ppt/slides/_rels/slide174.xml.rels><?xml version="1.0" encoding="UTF-8" standalone="yes"?>
<Relationships xmlns="http://schemas.openxmlformats.org/package/2006/relationships"><Relationship Id="rId3" Type="http://schemas.openxmlformats.org/officeDocument/2006/relationships/notesSlide" Target="../notesSlides/notesSlide174.xml"/><Relationship Id="rId2" Type="http://schemas.openxmlformats.org/officeDocument/2006/relationships/slideLayout" Target="../slideLayouts/slideLayout13.xml"/><Relationship Id="rId1" Type="http://schemas.openxmlformats.org/officeDocument/2006/relationships/tags" Target="../tags/tag175.xml"/><Relationship Id="rId4" Type="http://schemas.openxmlformats.org/officeDocument/2006/relationships/image" Target="../media/image151.png"/></Relationships>
</file>

<file path=ppt/slides/_rels/slide175.xml.rels><?xml version="1.0" encoding="UTF-8" standalone="yes"?>
<Relationships xmlns="http://schemas.openxmlformats.org/package/2006/relationships"><Relationship Id="rId3" Type="http://schemas.openxmlformats.org/officeDocument/2006/relationships/notesSlide" Target="../notesSlides/notesSlide175.xml"/><Relationship Id="rId2" Type="http://schemas.openxmlformats.org/officeDocument/2006/relationships/slideLayout" Target="../slideLayouts/slideLayout13.xml"/><Relationship Id="rId1" Type="http://schemas.openxmlformats.org/officeDocument/2006/relationships/tags" Target="../tags/tag176.xml"/><Relationship Id="rId4" Type="http://schemas.openxmlformats.org/officeDocument/2006/relationships/image" Target="../media/image152.png"/></Relationships>
</file>

<file path=ppt/slides/_rels/slide176.xml.rels><?xml version="1.0" encoding="UTF-8" standalone="yes"?>
<Relationships xmlns="http://schemas.openxmlformats.org/package/2006/relationships"><Relationship Id="rId3" Type="http://schemas.openxmlformats.org/officeDocument/2006/relationships/notesSlide" Target="../notesSlides/notesSlide176.xml"/><Relationship Id="rId2" Type="http://schemas.openxmlformats.org/officeDocument/2006/relationships/slideLayout" Target="../slideLayouts/slideLayout13.xml"/><Relationship Id="rId1" Type="http://schemas.openxmlformats.org/officeDocument/2006/relationships/tags" Target="../tags/tag177.xml"/><Relationship Id="rId4" Type="http://schemas.openxmlformats.org/officeDocument/2006/relationships/image" Target="../media/image153.png"/></Relationships>
</file>

<file path=ppt/slides/_rels/slide177.xml.rels><?xml version="1.0" encoding="UTF-8" standalone="yes"?>
<Relationships xmlns="http://schemas.openxmlformats.org/package/2006/relationships"><Relationship Id="rId3" Type="http://schemas.openxmlformats.org/officeDocument/2006/relationships/notesSlide" Target="../notesSlides/notesSlide177.xml"/><Relationship Id="rId2" Type="http://schemas.openxmlformats.org/officeDocument/2006/relationships/slideLayout" Target="../slideLayouts/slideLayout13.xml"/><Relationship Id="rId1" Type="http://schemas.openxmlformats.org/officeDocument/2006/relationships/tags" Target="../tags/tag178.xml"/></Relationships>
</file>

<file path=ppt/slides/_rels/slide178.xml.rels><?xml version="1.0" encoding="UTF-8" standalone="yes"?>
<Relationships xmlns="http://schemas.openxmlformats.org/package/2006/relationships"><Relationship Id="rId3" Type="http://schemas.openxmlformats.org/officeDocument/2006/relationships/notesSlide" Target="../notesSlides/notesSlide178.xml"/><Relationship Id="rId2" Type="http://schemas.openxmlformats.org/officeDocument/2006/relationships/slideLayout" Target="../slideLayouts/slideLayout4.xml"/><Relationship Id="rId1" Type="http://schemas.openxmlformats.org/officeDocument/2006/relationships/tags" Target="../tags/tag179.xml"/></Relationships>
</file>

<file path=ppt/slides/_rels/slide179.xml.rels><?xml version="1.0" encoding="UTF-8" standalone="yes"?>
<Relationships xmlns="http://schemas.openxmlformats.org/package/2006/relationships"><Relationship Id="rId3" Type="http://schemas.openxmlformats.org/officeDocument/2006/relationships/notesSlide" Target="../notesSlides/notesSlide179.xml"/><Relationship Id="rId2" Type="http://schemas.openxmlformats.org/officeDocument/2006/relationships/slideLayout" Target="../slideLayouts/slideLayout13.xml"/><Relationship Id="rId1" Type="http://schemas.openxmlformats.org/officeDocument/2006/relationships/tags" Target="../tags/tag180.xml"/></Relationships>
</file>

<file path=ppt/slides/_rels/slide180.xml.rels><?xml version="1.0" encoding="UTF-8" standalone="yes"?>
<Relationships xmlns="http://schemas.openxmlformats.org/package/2006/relationships"><Relationship Id="rId3" Type="http://schemas.openxmlformats.org/officeDocument/2006/relationships/notesSlide" Target="../notesSlides/notesSlide180.xml"/><Relationship Id="rId2" Type="http://schemas.openxmlformats.org/officeDocument/2006/relationships/slideLayout" Target="../slideLayouts/slideLayout13.xml"/><Relationship Id="rId1" Type="http://schemas.openxmlformats.org/officeDocument/2006/relationships/tags" Target="../tags/tag181.xml"/></Relationships>
</file>

<file path=ppt/slides/_rels/slide181.xml.rels><?xml version="1.0" encoding="UTF-8" standalone="yes"?>
<Relationships xmlns="http://schemas.openxmlformats.org/package/2006/relationships"><Relationship Id="rId2" Type="http://schemas.openxmlformats.org/officeDocument/2006/relationships/slideLayout" Target="../slideLayouts/slideLayout10.xml"/><Relationship Id="rId1" Type="http://schemas.openxmlformats.org/officeDocument/2006/relationships/tags" Target="../tags/tag18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201647" y="1960091"/>
            <a:ext cx="7741082" cy="644730"/>
          </a:xfrm>
        </p:spPr>
        <p:txBody>
          <a:bodyPr/>
          <a:lstStyle/>
          <a:p>
            <a:r>
              <a:rPr lang="en-US" dirty="0">
                <a:solidFill>
                  <a:schemeClr val="accent5">
                    <a:lumMod val="40000"/>
                    <a:lumOff val="60000"/>
                  </a:schemeClr>
                </a:solidFill>
              </a:rPr>
              <a:t>Chapter 11: Windows Configuration</a:t>
            </a:r>
          </a:p>
        </p:txBody>
      </p:sp>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IT Essentials v7.0</a:t>
            </a:r>
          </a:p>
          <a:p>
            <a:endParaRPr lang="en-US" dirty="0">
              <a:solidFill>
                <a:schemeClr val="accent5">
                  <a:lumMod val="40000"/>
                  <a:lumOff val="60000"/>
                </a:schemeClr>
              </a:solidFill>
            </a:endParaRPr>
          </a:p>
        </p:txBody>
      </p:sp>
    </p:spTree>
    <p:custDataLst>
      <p:tags r:id="rId1"/>
    </p:custDataLst>
    <p:extLst>
      <p:ext uri="{BB962C8B-B14F-4D97-AF65-F5344CB8AC3E}">
        <p14:creationId xmlns:p14="http://schemas.microsoft.com/office/powerpoint/2010/main" val="178293801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Chapter 11 - Sections &amp; Objectives</a:t>
            </a:r>
          </a:p>
        </p:txBody>
      </p:sp>
      <p:sp>
        <p:nvSpPr>
          <p:cNvPr id="4099" name="Rectangle 34"/>
          <p:cNvSpPr>
            <a:spLocks noGrp="1" noChangeArrowheads="1"/>
          </p:cNvSpPr>
          <p:nvPr>
            <p:ph idx="1"/>
          </p:nvPr>
        </p:nvSpPr>
        <p:spPr>
          <a:xfrm>
            <a:off x="135356" y="720567"/>
            <a:ext cx="7101466" cy="4155319"/>
          </a:xfrm>
        </p:spPr>
        <p:txBody>
          <a:bodyPr/>
          <a:lstStyle/>
          <a:p>
            <a:pPr marL="0" indent="0">
              <a:buNone/>
            </a:pPr>
            <a:r>
              <a:rPr lang="en-CA" sz="1600" dirty="0"/>
              <a:t>11.1 Windows Desktop and File Explorer</a:t>
            </a:r>
          </a:p>
          <a:p>
            <a:r>
              <a:rPr lang="en-CA" sz="1400" dirty="0"/>
              <a:t>Configure the Windows Desktop and File Explorer</a:t>
            </a:r>
          </a:p>
          <a:p>
            <a:pPr marL="542131" lvl="2" indent="-214313">
              <a:buFont typeface="Arial" panose="020B0604020202020204" pitchFamily="34" charset="0"/>
              <a:buChar char="•"/>
            </a:pPr>
            <a:r>
              <a:rPr lang="en-US" dirty="0"/>
              <a:t>Compare versions of Windows 7, 8, 8.1, and 10.</a:t>
            </a:r>
          </a:p>
          <a:p>
            <a:pPr marL="542131" lvl="2" indent="-214313">
              <a:buFont typeface="Arial" panose="020B0604020202020204" pitchFamily="34" charset="0"/>
              <a:buChar char="•"/>
            </a:pPr>
            <a:r>
              <a:rPr lang="en-US" dirty="0"/>
              <a:t>Use features of the Windows desktop.</a:t>
            </a:r>
          </a:p>
          <a:p>
            <a:pPr marL="542131" lvl="2" indent="-214313">
              <a:buFont typeface="Arial" panose="020B0604020202020204" pitchFamily="34" charset="0"/>
              <a:buChar char="•"/>
            </a:pPr>
            <a:r>
              <a:rPr lang="en-US" dirty="0"/>
              <a:t>Use Windows Task Manager to manage running processes and services.</a:t>
            </a:r>
          </a:p>
          <a:p>
            <a:pPr marL="542131" lvl="2" indent="-214313">
              <a:buFont typeface="Arial" panose="020B0604020202020204" pitchFamily="34" charset="0"/>
              <a:buChar char="•"/>
            </a:pPr>
            <a:r>
              <a:rPr lang="en-US" dirty="0"/>
              <a:t>Use File Explorer to manage files, folders, and applications.</a:t>
            </a:r>
          </a:p>
          <a:p>
            <a:pPr marL="542131" lvl="2" indent="-214313">
              <a:buFont typeface="Arial" panose="020B0604020202020204" pitchFamily="34" charset="0"/>
              <a:buChar char="•"/>
            </a:pPr>
            <a:endParaRPr lang="en-US" sz="1150" dirty="0"/>
          </a:p>
          <a:p>
            <a:pPr marL="327818" lvl="2" indent="0">
              <a:buNone/>
            </a:pPr>
            <a:endParaRPr lang="en-US" sz="1150" dirty="0"/>
          </a:p>
        </p:txBody>
      </p:sp>
    </p:spTree>
    <p:custDataLst>
      <p:tags r:id="rId1"/>
    </p:custDataLst>
    <p:extLst>
      <p:ext uri="{BB962C8B-B14F-4D97-AF65-F5344CB8AC3E}">
        <p14:creationId xmlns:p14="http://schemas.microsoft.com/office/powerpoint/2010/main" val="111192384"/>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Chapter 11 - Sections &amp; Objectives (Cont.)</a:t>
            </a:r>
          </a:p>
        </p:txBody>
      </p:sp>
      <p:sp>
        <p:nvSpPr>
          <p:cNvPr id="6" name="Rectangle 5">
            <a:extLst>
              <a:ext uri="{FF2B5EF4-FFF2-40B4-BE49-F238E27FC236}">
                <a16:creationId xmlns:a16="http://schemas.microsoft.com/office/drawing/2014/main" id="{6419018F-3895-4305-BFB6-79919FF33781}"/>
              </a:ext>
            </a:extLst>
          </p:cNvPr>
          <p:cNvSpPr/>
          <p:nvPr/>
        </p:nvSpPr>
        <p:spPr>
          <a:xfrm>
            <a:off x="278674" y="745415"/>
            <a:ext cx="8229600" cy="3085460"/>
          </a:xfrm>
          <a:prstGeom prst="rect">
            <a:avLst/>
          </a:prstGeom>
        </p:spPr>
        <p:txBody>
          <a:bodyPr wrap="square">
            <a:spAutoFit/>
          </a:bodyPr>
          <a:lstStyle/>
          <a:p>
            <a:pPr lvl="0" defTabSz="684213">
              <a:spcBef>
                <a:spcPts val="600"/>
              </a:spcBef>
              <a:spcAft>
                <a:spcPts val="600"/>
              </a:spcAft>
              <a:buClr>
                <a:srgbClr val="58585B"/>
              </a:buClr>
              <a:buSzPct val="90000"/>
            </a:pPr>
            <a:r>
              <a:rPr lang="en-CA" sz="1600" dirty="0">
                <a:solidFill>
                  <a:srgbClr val="000000"/>
                </a:solidFill>
                <a:latin typeface="Arial"/>
                <a:ea typeface="ＭＳ Ｐゴシック" charset="0"/>
              </a:rPr>
              <a:t>11.2 Configure Windows with Control Panels</a:t>
            </a:r>
          </a:p>
          <a:p>
            <a:pPr marL="169863" lvl="0" indent="-169863" defTabSz="684213">
              <a:spcBef>
                <a:spcPts val="600"/>
              </a:spcBef>
              <a:spcAft>
                <a:spcPts val="600"/>
              </a:spcAft>
              <a:buClr>
                <a:srgbClr val="58585B"/>
              </a:buClr>
              <a:buSzPct val="90000"/>
              <a:buFont typeface="Wingdings" panose="05000000000000000000" pitchFamily="2" charset="2"/>
              <a:buChar char="§"/>
            </a:pPr>
            <a:r>
              <a:rPr lang="en-CA" sz="1400" dirty="0">
                <a:solidFill>
                  <a:srgbClr val="000000"/>
                </a:solidFill>
                <a:latin typeface="Arial"/>
                <a:ea typeface="ＭＳ Ｐゴシック" charset="0"/>
              </a:rPr>
              <a:t>Configure Windows using Control Panels</a:t>
            </a: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Use Microsoft Windows control panel utilities.</a:t>
            </a: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Configure user accounts with control panels.</a:t>
            </a: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Configure internet and network connectivity using control panels.</a:t>
            </a: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Configure Windows display settings.</a:t>
            </a: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Use System and Power Options control panels.</a:t>
            </a: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Use hardware and sound control panels.</a:t>
            </a: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Use the clock, region, and language control panels or settings to configure a computer for a location.</a:t>
            </a: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Use the Programs and Features control panel to manage Windows software.</a:t>
            </a: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Explain how the Windows troubleshooting control panel to investigate system issues.</a:t>
            </a:r>
          </a:p>
        </p:txBody>
      </p:sp>
    </p:spTree>
    <p:custDataLst>
      <p:tags r:id="rId1"/>
    </p:custDataLst>
    <p:extLst>
      <p:ext uri="{BB962C8B-B14F-4D97-AF65-F5344CB8AC3E}">
        <p14:creationId xmlns:p14="http://schemas.microsoft.com/office/powerpoint/2010/main" val="2959430711"/>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Chapter 11 - Sections &amp; Objectives (Cont.)</a:t>
            </a:r>
          </a:p>
        </p:txBody>
      </p:sp>
      <p:sp>
        <p:nvSpPr>
          <p:cNvPr id="3" name="Rectangle 2">
            <a:extLst>
              <a:ext uri="{FF2B5EF4-FFF2-40B4-BE49-F238E27FC236}">
                <a16:creationId xmlns:a16="http://schemas.microsoft.com/office/drawing/2014/main" id="{A7B9DA06-EB07-4403-9C2D-83CBEBFDB96C}"/>
              </a:ext>
            </a:extLst>
          </p:cNvPr>
          <p:cNvSpPr/>
          <p:nvPr/>
        </p:nvSpPr>
        <p:spPr>
          <a:xfrm>
            <a:off x="278674" y="659688"/>
            <a:ext cx="8229600" cy="4393510"/>
          </a:xfrm>
          <a:prstGeom prst="rect">
            <a:avLst/>
          </a:prstGeom>
        </p:spPr>
        <p:txBody>
          <a:bodyPr wrap="square">
            <a:spAutoFit/>
          </a:bodyPr>
          <a:lstStyle/>
          <a:p>
            <a:pPr lvl="0" defTabSz="684213">
              <a:spcBef>
                <a:spcPts val="600"/>
              </a:spcBef>
              <a:spcAft>
                <a:spcPts val="600"/>
              </a:spcAft>
              <a:buClr>
                <a:srgbClr val="58585B"/>
              </a:buClr>
              <a:buSzPct val="90000"/>
            </a:pPr>
            <a:r>
              <a:rPr lang="en-CA" sz="1600" dirty="0">
                <a:solidFill>
                  <a:srgbClr val="000000"/>
                </a:solidFill>
                <a:latin typeface="Arial"/>
                <a:ea typeface="ＭＳ Ｐゴシック" charset="0"/>
              </a:rPr>
              <a:t>11.3 System Administration</a:t>
            </a:r>
          </a:p>
          <a:p>
            <a:pPr marL="169863" lvl="0" indent="-169863" defTabSz="684213">
              <a:spcBef>
                <a:spcPts val="600"/>
              </a:spcBef>
              <a:spcAft>
                <a:spcPts val="600"/>
              </a:spcAft>
              <a:buClr>
                <a:srgbClr val="58585B"/>
              </a:buClr>
              <a:buSzPct val="90000"/>
              <a:buFont typeface="Wingdings" panose="05000000000000000000" pitchFamily="2" charset="2"/>
              <a:buChar char="§"/>
            </a:pPr>
            <a:r>
              <a:rPr lang="en-CA" sz="1400" dirty="0">
                <a:solidFill>
                  <a:srgbClr val="000000"/>
                </a:solidFill>
                <a:latin typeface="Arial"/>
                <a:ea typeface="ＭＳ Ｐゴシック" charset="0"/>
              </a:rPr>
              <a:t>Use Windows tools and utilities to manage Windows systems.</a:t>
            </a: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Manage system resources with Microsoft Windows utilities.</a:t>
            </a: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Use Microsoft Windows utilities to manage system operation.</a:t>
            </a: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Manage system volume storage with Microsoft Windows utilities.</a:t>
            </a: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Manage software applications.</a:t>
            </a:r>
          </a:p>
          <a:p>
            <a:pPr lvl="0" defTabSz="684213">
              <a:spcBef>
                <a:spcPts val="600"/>
              </a:spcBef>
              <a:spcAft>
                <a:spcPts val="600"/>
              </a:spcAft>
              <a:buClr>
                <a:srgbClr val="58585B"/>
              </a:buClr>
              <a:buSzPct val="90000"/>
            </a:pPr>
            <a:r>
              <a:rPr lang="en-CA" sz="1600" dirty="0">
                <a:solidFill>
                  <a:srgbClr val="000000"/>
                </a:solidFill>
                <a:latin typeface="Arial"/>
                <a:ea typeface="ＭＳ Ｐゴシック" charset="0"/>
              </a:rPr>
              <a:t>11.4 Command-Line Tools</a:t>
            </a:r>
          </a:p>
          <a:p>
            <a:pPr marL="169863" lvl="0" indent="-169863" defTabSz="684213">
              <a:spcBef>
                <a:spcPts val="600"/>
              </a:spcBef>
              <a:spcAft>
                <a:spcPts val="600"/>
              </a:spcAft>
              <a:buClr>
                <a:srgbClr val="58585B"/>
              </a:buClr>
              <a:buSzPct val="90000"/>
              <a:buFont typeface="Wingdings" panose="05000000000000000000" pitchFamily="2" charset="2"/>
              <a:buChar char="§"/>
            </a:pPr>
            <a:r>
              <a:rPr lang="en-CA" sz="1400" dirty="0">
                <a:solidFill>
                  <a:srgbClr val="000000"/>
                </a:solidFill>
                <a:latin typeface="Arial"/>
                <a:ea typeface="ＭＳ Ｐゴシック" charset="0"/>
              </a:rPr>
              <a:t>Use </a:t>
            </a:r>
            <a:r>
              <a:rPr lang="en-US" sz="1400" dirty="0">
                <a:solidFill>
                  <a:srgbClr val="000000"/>
                </a:solidFill>
                <a:latin typeface="Arial"/>
                <a:ea typeface="ＭＳ Ｐゴシック" charset="0"/>
              </a:rPr>
              <a:t>Microsoft Windows command line tools.</a:t>
            </a:r>
            <a:r>
              <a:rPr lang="en-CA" sz="1400" dirty="0">
                <a:solidFill>
                  <a:srgbClr val="000000"/>
                </a:solidFill>
                <a:latin typeface="Arial"/>
                <a:ea typeface="ＭＳ Ｐゴシック" charset="0"/>
              </a:rPr>
              <a:t>.</a:t>
            </a: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Use the Windows command window CLI.</a:t>
            </a: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Use file system CLI commands to work with the Windows file system.</a:t>
            </a: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Use disk CLI commands to work with Windows disks.</a:t>
            </a: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Use task and system CLI commands to control Windows operation.</a:t>
            </a: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Use other CLI commands to accomplish Windows tasks.</a:t>
            </a:r>
          </a:p>
          <a:p>
            <a:pPr defTabSz="684213">
              <a:spcBef>
                <a:spcPts val="300"/>
              </a:spcBef>
              <a:spcAft>
                <a:spcPts val="300"/>
              </a:spcAft>
            </a:pPr>
            <a:endParaRPr lang="en-US" sz="1200" dirty="0">
              <a:solidFill>
                <a:srgbClr val="000000"/>
              </a:solidFill>
              <a:latin typeface="Arial"/>
              <a:ea typeface="ＭＳ Ｐゴシック" charset="0"/>
            </a:endParaRPr>
          </a:p>
          <a:p>
            <a:pPr marL="0" lvl="1" indent="-129382" defTabSz="684213">
              <a:spcBef>
                <a:spcPts val="300"/>
              </a:spcBef>
              <a:spcAft>
                <a:spcPts val="300"/>
              </a:spcAft>
            </a:pPr>
            <a:endParaRPr lang="en-US" sz="1200" dirty="0">
              <a:solidFill>
                <a:srgbClr val="000000"/>
              </a:solidFill>
              <a:latin typeface="Arial"/>
              <a:ea typeface="ＭＳ Ｐゴシック" charset="0"/>
            </a:endParaRPr>
          </a:p>
        </p:txBody>
      </p:sp>
    </p:spTree>
    <p:custDataLst>
      <p:tags r:id="rId1"/>
    </p:custDataLst>
    <p:extLst>
      <p:ext uri="{BB962C8B-B14F-4D97-AF65-F5344CB8AC3E}">
        <p14:creationId xmlns:p14="http://schemas.microsoft.com/office/powerpoint/2010/main" val="3515707968"/>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Chapter 11 - Sections &amp; Objectives (Cont.)</a:t>
            </a:r>
          </a:p>
        </p:txBody>
      </p:sp>
      <p:sp>
        <p:nvSpPr>
          <p:cNvPr id="2" name="Rectangle 1">
            <a:extLst>
              <a:ext uri="{FF2B5EF4-FFF2-40B4-BE49-F238E27FC236}">
                <a16:creationId xmlns:a16="http://schemas.microsoft.com/office/drawing/2014/main" id="{F828A6AD-7EA7-4376-B157-6F2E492AECB5}"/>
              </a:ext>
            </a:extLst>
          </p:cNvPr>
          <p:cNvSpPr/>
          <p:nvPr/>
        </p:nvSpPr>
        <p:spPr>
          <a:xfrm>
            <a:off x="100148" y="718179"/>
            <a:ext cx="8643257" cy="3870290"/>
          </a:xfrm>
          <a:prstGeom prst="rect">
            <a:avLst/>
          </a:prstGeom>
        </p:spPr>
        <p:txBody>
          <a:bodyPr wrap="square">
            <a:spAutoFit/>
          </a:bodyPr>
          <a:lstStyle/>
          <a:p>
            <a:pPr lvl="0" defTabSz="684213">
              <a:spcBef>
                <a:spcPts val="600"/>
              </a:spcBef>
              <a:spcAft>
                <a:spcPts val="600"/>
              </a:spcAft>
              <a:buClr>
                <a:srgbClr val="58585B"/>
              </a:buClr>
              <a:buSzPct val="90000"/>
            </a:pPr>
            <a:r>
              <a:rPr lang="en-CA" sz="1600" dirty="0">
                <a:solidFill>
                  <a:srgbClr val="000000"/>
                </a:solidFill>
                <a:latin typeface="Arial"/>
                <a:ea typeface="ＭＳ Ｐゴシック" charset="0"/>
              </a:rPr>
              <a:t>11.5 Windows Networking</a:t>
            </a:r>
          </a:p>
          <a:p>
            <a:pPr marL="169863" lvl="0" indent="-169863" defTabSz="684213">
              <a:spcBef>
                <a:spcPts val="600"/>
              </a:spcBef>
              <a:spcAft>
                <a:spcPts val="600"/>
              </a:spcAft>
              <a:buClr>
                <a:srgbClr val="58585B"/>
              </a:buClr>
              <a:buSzPct val="90000"/>
              <a:buFont typeface="Wingdings" panose="05000000000000000000" pitchFamily="2" charset="2"/>
              <a:buChar char="§"/>
            </a:pPr>
            <a:r>
              <a:rPr lang="en-US" sz="1400" dirty="0">
                <a:solidFill>
                  <a:srgbClr val="000000"/>
                </a:solidFill>
                <a:latin typeface="Arial"/>
                <a:ea typeface="ＭＳ Ｐゴシック" charset="0"/>
              </a:rPr>
              <a:t>Configure a Windows computer to work on a network.</a:t>
            </a:r>
            <a:endParaRPr lang="en-CA" sz="1400" dirty="0">
              <a:solidFill>
                <a:srgbClr val="000000"/>
              </a:solidFill>
              <a:latin typeface="Arial"/>
              <a:ea typeface="ＭＳ Ｐゴシック" charset="0"/>
            </a:endParaRP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Configure a Windows computer to share resources on a network.</a:t>
            </a: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Configure local resources to be shared with other network users.</a:t>
            </a: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Configure wired network interfaces in Windows.</a:t>
            </a: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Configure wireless network interfaces in Windows.</a:t>
            </a: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Use Windows applications to access remote computers.</a:t>
            </a: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Use remote Windows Remote Desktop and Remote Assistance to work with remote computers.</a:t>
            </a:r>
          </a:p>
          <a:p>
            <a:pPr lvl="0" defTabSz="684213">
              <a:spcBef>
                <a:spcPts val="600"/>
              </a:spcBef>
              <a:spcAft>
                <a:spcPts val="600"/>
              </a:spcAft>
              <a:buClr>
                <a:srgbClr val="58585B"/>
              </a:buClr>
              <a:buSzPct val="90000"/>
            </a:pPr>
            <a:r>
              <a:rPr lang="en-CA" sz="1600" dirty="0">
                <a:solidFill>
                  <a:srgbClr val="000000"/>
                </a:solidFill>
                <a:latin typeface="Arial"/>
                <a:ea typeface="ＭＳ Ｐゴシック" charset="0"/>
              </a:rPr>
              <a:t>11.6 </a:t>
            </a:r>
            <a:r>
              <a:rPr lang="en-US" sz="1600" dirty="0">
                <a:solidFill>
                  <a:srgbClr val="000000"/>
                </a:solidFill>
                <a:latin typeface="Arial"/>
                <a:ea typeface="ＭＳ Ｐゴシック" charset="0"/>
              </a:rPr>
              <a:t>Common Preventive Maintenance Techniques for Operating Systems</a:t>
            </a:r>
            <a:endParaRPr lang="en-CA" sz="1600" dirty="0">
              <a:solidFill>
                <a:srgbClr val="000000"/>
              </a:solidFill>
              <a:latin typeface="Arial"/>
              <a:ea typeface="ＭＳ Ｐゴシック" charset="0"/>
            </a:endParaRPr>
          </a:p>
          <a:p>
            <a:pPr marL="169863" lvl="0" indent="-169863" defTabSz="684213">
              <a:spcBef>
                <a:spcPts val="600"/>
              </a:spcBef>
              <a:spcAft>
                <a:spcPts val="600"/>
              </a:spcAft>
              <a:buClr>
                <a:srgbClr val="58585B"/>
              </a:buClr>
              <a:buSzPct val="90000"/>
              <a:buFont typeface="Wingdings" panose="05000000000000000000" pitchFamily="2" charset="2"/>
              <a:buChar char="§"/>
            </a:pPr>
            <a:r>
              <a:rPr lang="en-US" sz="1400" dirty="0">
                <a:solidFill>
                  <a:srgbClr val="000000"/>
                </a:solidFill>
                <a:latin typeface="Arial"/>
                <a:ea typeface="ＭＳ Ｐゴシック" charset="0"/>
              </a:rPr>
              <a:t>Use common preventive maintenance techniques for Microsoft Windows operating systems.</a:t>
            </a:r>
            <a:endParaRPr lang="en-CA" sz="1400" dirty="0">
              <a:solidFill>
                <a:srgbClr val="000000"/>
              </a:solidFill>
              <a:latin typeface="Arial"/>
              <a:ea typeface="ＭＳ Ｐゴシック" charset="0"/>
            </a:endParaRP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Perform preventive maintenance on a computer using Microsoft Windows tools.</a:t>
            </a: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Perform system restore procedures.</a:t>
            </a:r>
          </a:p>
          <a:p>
            <a:pPr marL="0" lvl="1" indent="-129382" defTabSz="684213">
              <a:spcBef>
                <a:spcPts val="300"/>
              </a:spcBef>
              <a:spcAft>
                <a:spcPts val="300"/>
              </a:spcAft>
            </a:pPr>
            <a:endParaRPr lang="en-US" sz="1200" dirty="0">
              <a:solidFill>
                <a:srgbClr val="000000"/>
              </a:solidFill>
              <a:latin typeface="Arial"/>
              <a:ea typeface="ＭＳ Ｐゴシック" charset="0"/>
            </a:endParaRPr>
          </a:p>
        </p:txBody>
      </p:sp>
    </p:spTree>
    <p:custDataLst>
      <p:tags r:id="rId1"/>
    </p:custDataLst>
    <p:extLst>
      <p:ext uri="{BB962C8B-B14F-4D97-AF65-F5344CB8AC3E}">
        <p14:creationId xmlns:p14="http://schemas.microsoft.com/office/powerpoint/2010/main" val="1809653778"/>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Chapter 11 - Sections &amp; Objectives (Cont.)</a:t>
            </a:r>
          </a:p>
        </p:txBody>
      </p:sp>
      <p:sp>
        <p:nvSpPr>
          <p:cNvPr id="2" name="Rectangle 1">
            <a:extLst>
              <a:ext uri="{FF2B5EF4-FFF2-40B4-BE49-F238E27FC236}">
                <a16:creationId xmlns:a16="http://schemas.microsoft.com/office/drawing/2014/main" id="{3C285410-2672-4418-B272-8A800EB918E9}"/>
              </a:ext>
            </a:extLst>
          </p:cNvPr>
          <p:cNvSpPr/>
          <p:nvPr/>
        </p:nvSpPr>
        <p:spPr>
          <a:xfrm>
            <a:off x="213360" y="798943"/>
            <a:ext cx="8530046" cy="1531188"/>
          </a:xfrm>
          <a:prstGeom prst="rect">
            <a:avLst/>
          </a:prstGeom>
        </p:spPr>
        <p:txBody>
          <a:bodyPr wrap="square">
            <a:spAutoFit/>
          </a:bodyPr>
          <a:lstStyle/>
          <a:p>
            <a:pPr lvl="0" defTabSz="684213">
              <a:spcBef>
                <a:spcPts val="600"/>
              </a:spcBef>
              <a:spcAft>
                <a:spcPts val="600"/>
              </a:spcAft>
              <a:buClr>
                <a:srgbClr val="58585B"/>
              </a:buClr>
              <a:buSzPct val="90000"/>
            </a:pPr>
            <a:r>
              <a:rPr lang="en-CA" sz="1600" dirty="0">
                <a:solidFill>
                  <a:srgbClr val="000000"/>
                </a:solidFill>
                <a:latin typeface="Arial"/>
                <a:ea typeface="ＭＳ Ｐゴシック" charset="0"/>
              </a:rPr>
              <a:t>11.7 </a:t>
            </a:r>
            <a:r>
              <a:rPr lang="en-US" sz="1600" dirty="0">
                <a:solidFill>
                  <a:srgbClr val="000000"/>
                </a:solidFill>
                <a:latin typeface="Arial"/>
                <a:ea typeface="ＭＳ Ｐゴシック" charset="0"/>
              </a:rPr>
              <a:t>Basic Troubleshooting Process for Windows Operating Systems</a:t>
            </a:r>
            <a:endParaRPr lang="en-CA" sz="1600" dirty="0">
              <a:solidFill>
                <a:srgbClr val="000000"/>
              </a:solidFill>
              <a:latin typeface="Arial"/>
              <a:ea typeface="ＭＳ Ｐゴシック" charset="0"/>
            </a:endParaRPr>
          </a:p>
          <a:p>
            <a:pPr marL="169863" lvl="0" indent="-169863" defTabSz="684213">
              <a:spcBef>
                <a:spcPts val="600"/>
              </a:spcBef>
              <a:spcAft>
                <a:spcPts val="600"/>
              </a:spcAft>
              <a:buClr>
                <a:srgbClr val="58585B"/>
              </a:buClr>
              <a:buSzPct val="90000"/>
              <a:buFont typeface="Wingdings" panose="05000000000000000000" pitchFamily="2" charset="2"/>
              <a:buChar char="§"/>
            </a:pPr>
            <a:r>
              <a:rPr lang="en-US" sz="1400" dirty="0">
                <a:solidFill>
                  <a:srgbClr val="000000"/>
                </a:solidFill>
                <a:latin typeface="Arial"/>
                <a:ea typeface="ＭＳ Ｐゴシック" charset="0"/>
              </a:rPr>
              <a:t>Troubleshoot Microsoft Windows operating systems.</a:t>
            </a:r>
            <a:endParaRPr lang="en-CA" sz="1400" dirty="0">
              <a:solidFill>
                <a:srgbClr val="000000"/>
              </a:solidFill>
              <a:latin typeface="Arial"/>
              <a:ea typeface="ＭＳ Ｐゴシック" charset="0"/>
            </a:endParaRP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Explain the six steps of troubleshooting a Microsoft Windows operating system.</a:t>
            </a: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Describe common problems and solutions related to Microsoft Windows operating systems.</a:t>
            </a:r>
          </a:p>
          <a:p>
            <a:pPr marL="542131" lvl="2" indent="-214313" defTabSz="684213">
              <a:spcBef>
                <a:spcPts val="300"/>
              </a:spcBef>
              <a:spcAft>
                <a:spcPts val="300"/>
              </a:spcAft>
              <a:buFont typeface="Arial" panose="020B0604020202020204" pitchFamily="34" charset="0"/>
              <a:buChar char="•"/>
            </a:pPr>
            <a:r>
              <a:rPr lang="en-US" sz="1200" dirty="0">
                <a:solidFill>
                  <a:srgbClr val="000000"/>
                </a:solidFill>
                <a:latin typeface="Arial"/>
                <a:ea typeface="ＭＳ Ｐゴシック" charset="0"/>
              </a:rPr>
              <a:t>Troubleshoot advanced Windows operating systems problems.</a:t>
            </a:r>
          </a:p>
        </p:txBody>
      </p:sp>
    </p:spTree>
    <p:custDataLst>
      <p:tags r:id="rId1"/>
    </p:custDataLst>
    <p:extLst>
      <p:ext uri="{BB962C8B-B14F-4D97-AF65-F5344CB8AC3E}">
        <p14:creationId xmlns:p14="http://schemas.microsoft.com/office/powerpoint/2010/main" val="1477449405"/>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solidFill>
                  <a:schemeClr val="accent5">
                    <a:lumMod val="40000"/>
                    <a:lumOff val="60000"/>
                  </a:schemeClr>
                </a:solidFill>
              </a:rPr>
              <a:t>11.1 Windows Desktop and File Explorer</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Comparing Windows Versions</a:t>
            </a:r>
            <a:r>
              <a:rPr lang="en-US" altLang="en-US" dirty="0"/>
              <a:t/>
            </a:r>
            <a:br>
              <a:rPr lang="en-US" altLang="en-US" dirty="0"/>
            </a:br>
            <a:r>
              <a:rPr lang="en-US" altLang="en-US" dirty="0"/>
              <a:t>Windows Versions</a:t>
            </a:r>
          </a:p>
        </p:txBody>
      </p:sp>
      <p:sp>
        <p:nvSpPr>
          <p:cNvPr id="8195" name="Rectangle 6"/>
          <p:cNvSpPr>
            <a:spLocks noGrp="1" noChangeArrowheads="1"/>
          </p:cNvSpPr>
          <p:nvPr>
            <p:ph idx="1"/>
          </p:nvPr>
        </p:nvSpPr>
        <p:spPr>
          <a:xfrm>
            <a:off x="5023283" y="798944"/>
            <a:ext cx="3974067" cy="4155319"/>
          </a:xfrm>
        </p:spPr>
        <p:txBody>
          <a:bodyPr/>
          <a:lstStyle/>
          <a:p>
            <a:r>
              <a:rPr lang="en-US" altLang="ja-JP" dirty="0"/>
              <a:t>Since 1985 there have been over 25 versions of Windows.</a:t>
            </a:r>
          </a:p>
          <a:p>
            <a:r>
              <a:rPr lang="en-US" altLang="ja-JP" dirty="0"/>
              <a:t>Windows comes in 32-bit or 64 bit editions.</a:t>
            </a:r>
          </a:p>
          <a:p>
            <a:r>
              <a:rPr lang="en-US" dirty="0"/>
              <a:t>In the case of Windows 10, twelve editions were developed and released, however, only nine are currently offered.</a:t>
            </a:r>
            <a:endParaRPr lang="en-US" altLang="ja-JP" dirty="0"/>
          </a:p>
        </p:txBody>
      </p:sp>
      <p:pic>
        <p:nvPicPr>
          <p:cNvPr id="3" name="Picture 2" descr="The image is of Microsoft Windows logos.">
            <a:extLst>
              <a:ext uri="{FF2B5EF4-FFF2-40B4-BE49-F238E27FC236}">
                <a16:creationId xmlns:a16="http://schemas.microsoft.com/office/drawing/2014/main" id="{F5D7E2A9-3BC3-466F-A648-C0489491A9C8}"/>
              </a:ext>
            </a:extLst>
          </p:cNvPr>
          <p:cNvPicPr>
            <a:picLocks noChangeAspect="1"/>
          </p:cNvPicPr>
          <p:nvPr/>
        </p:nvPicPr>
        <p:blipFill>
          <a:blip r:embed="rId4"/>
          <a:stretch>
            <a:fillRect/>
          </a:stretch>
        </p:blipFill>
        <p:spPr>
          <a:xfrm>
            <a:off x="712376" y="1188720"/>
            <a:ext cx="4164256" cy="2999429"/>
          </a:xfrm>
          <a:prstGeom prst="rect">
            <a:avLst/>
          </a:prstGeom>
        </p:spPr>
      </p:pic>
    </p:spTree>
    <p:custDataLst>
      <p:tags r:id="rId1"/>
    </p:custDataLst>
    <p:extLst>
      <p:ext uri="{BB962C8B-B14F-4D97-AF65-F5344CB8AC3E}">
        <p14:creationId xmlns:p14="http://schemas.microsoft.com/office/powerpoint/2010/main" val="2342478232"/>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Comparing Windows Versions</a:t>
            </a:r>
            <a:r>
              <a:rPr lang="en-US" altLang="en-US" dirty="0"/>
              <a:t/>
            </a:r>
            <a:br>
              <a:rPr lang="en-US" altLang="en-US" dirty="0"/>
            </a:br>
            <a:r>
              <a:rPr lang="en-US" altLang="en-US" dirty="0"/>
              <a:t>Windows 7</a:t>
            </a:r>
          </a:p>
        </p:txBody>
      </p:sp>
      <p:sp>
        <p:nvSpPr>
          <p:cNvPr id="8195" name="Rectangle 6"/>
          <p:cNvSpPr>
            <a:spLocks noGrp="1" noChangeArrowheads="1"/>
          </p:cNvSpPr>
          <p:nvPr>
            <p:ph idx="1"/>
          </p:nvPr>
        </p:nvSpPr>
        <p:spPr>
          <a:xfrm>
            <a:off x="160021" y="798944"/>
            <a:ext cx="8837330" cy="4155319"/>
          </a:xfrm>
        </p:spPr>
        <p:txBody>
          <a:bodyPr/>
          <a:lstStyle/>
          <a:p>
            <a:r>
              <a:rPr lang="en-US" altLang="ja-JP" dirty="0"/>
              <a:t>Released in October 2009, Windows 7 </a:t>
            </a:r>
            <a:r>
              <a:rPr lang="en-US" dirty="0"/>
              <a:t>was quite successful.</a:t>
            </a:r>
          </a:p>
          <a:p>
            <a:r>
              <a:rPr lang="en-US" dirty="0"/>
              <a:t>Offered improvements to the interface, performance, and File Explorer, including the first appearance of Libraries and HomeGroup file sharing.</a:t>
            </a:r>
          </a:p>
          <a:p>
            <a:r>
              <a:rPr lang="en-US" dirty="0"/>
              <a:t>Microsoft offers extended support for Windows 7 until January of 2020.</a:t>
            </a:r>
            <a:endParaRPr lang="en-US" altLang="ja-JP" dirty="0"/>
          </a:p>
        </p:txBody>
      </p:sp>
      <p:pic>
        <p:nvPicPr>
          <p:cNvPr id="4" name="Picture 3" descr="This image is of the Windows 7 logo.">
            <a:extLst>
              <a:ext uri="{FF2B5EF4-FFF2-40B4-BE49-F238E27FC236}">
                <a16:creationId xmlns:a16="http://schemas.microsoft.com/office/drawing/2014/main" id="{D6564AF8-C625-4CE7-A30B-1214A3A6E127}"/>
              </a:ext>
            </a:extLst>
          </p:cNvPr>
          <p:cNvPicPr>
            <a:picLocks noChangeAspect="1"/>
          </p:cNvPicPr>
          <p:nvPr/>
        </p:nvPicPr>
        <p:blipFill>
          <a:blip r:embed="rId4"/>
          <a:stretch>
            <a:fillRect/>
          </a:stretch>
        </p:blipFill>
        <p:spPr>
          <a:xfrm>
            <a:off x="1859049" y="2392590"/>
            <a:ext cx="5319221" cy="2080440"/>
          </a:xfrm>
          <a:prstGeom prst="rect">
            <a:avLst/>
          </a:prstGeom>
        </p:spPr>
      </p:pic>
    </p:spTree>
    <p:custDataLst>
      <p:tags r:id="rId1"/>
    </p:custDataLst>
    <p:extLst>
      <p:ext uri="{BB962C8B-B14F-4D97-AF65-F5344CB8AC3E}">
        <p14:creationId xmlns:p14="http://schemas.microsoft.com/office/powerpoint/2010/main" val="2086917123"/>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Comparing Windows Versions</a:t>
            </a:r>
            <a:r>
              <a:rPr lang="en-US" altLang="en-US" dirty="0"/>
              <a:t/>
            </a:r>
            <a:br>
              <a:rPr lang="en-US" altLang="en-US" dirty="0"/>
            </a:br>
            <a:r>
              <a:rPr lang="en-US" altLang="en-US" dirty="0"/>
              <a:t>Windows 8</a:t>
            </a:r>
          </a:p>
        </p:txBody>
      </p:sp>
      <p:sp>
        <p:nvSpPr>
          <p:cNvPr id="8195" name="Rectangle 6"/>
          <p:cNvSpPr>
            <a:spLocks noGrp="1" noChangeArrowheads="1"/>
          </p:cNvSpPr>
          <p:nvPr>
            <p:ph idx="1"/>
          </p:nvPr>
        </p:nvSpPr>
        <p:spPr>
          <a:xfrm>
            <a:off x="160021" y="798945"/>
            <a:ext cx="8837330" cy="1673678"/>
          </a:xfrm>
        </p:spPr>
        <p:txBody>
          <a:bodyPr/>
          <a:lstStyle/>
          <a:p>
            <a:r>
              <a:rPr lang="en-US" altLang="ja-JP" dirty="0"/>
              <a:t>Released in October 2012, Windows 8 included a major revision in the Windows interface.</a:t>
            </a:r>
            <a:endParaRPr lang="en-US" dirty="0"/>
          </a:p>
          <a:p>
            <a:r>
              <a:rPr lang="en-US" dirty="0"/>
              <a:t>Windows 8 was designed to be more compatible with touch screen, tablets and mobile devices.</a:t>
            </a:r>
          </a:p>
          <a:p>
            <a:r>
              <a:rPr lang="en-US" altLang="ja-JP" dirty="0"/>
              <a:t>The interface changes were unpopular and made it difficult for some users to learn.</a:t>
            </a:r>
          </a:p>
        </p:txBody>
      </p:sp>
      <p:pic>
        <p:nvPicPr>
          <p:cNvPr id="3" name="Picture 2" descr="Image is of the Windows 8 logo.">
            <a:extLst>
              <a:ext uri="{FF2B5EF4-FFF2-40B4-BE49-F238E27FC236}">
                <a16:creationId xmlns:a16="http://schemas.microsoft.com/office/drawing/2014/main" id="{4564AF81-D7FE-439D-B5B4-0551E19182FF}"/>
              </a:ext>
            </a:extLst>
          </p:cNvPr>
          <p:cNvPicPr>
            <a:picLocks noChangeAspect="1"/>
          </p:cNvPicPr>
          <p:nvPr/>
        </p:nvPicPr>
        <p:blipFill>
          <a:blip r:embed="rId4"/>
          <a:stretch>
            <a:fillRect/>
          </a:stretch>
        </p:blipFill>
        <p:spPr>
          <a:xfrm>
            <a:off x="2060992" y="2472622"/>
            <a:ext cx="5022015" cy="1554615"/>
          </a:xfrm>
          <a:prstGeom prst="rect">
            <a:avLst/>
          </a:prstGeom>
        </p:spPr>
      </p:pic>
    </p:spTree>
    <p:custDataLst>
      <p:tags r:id="rId1"/>
    </p:custDataLst>
    <p:extLst>
      <p:ext uri="{BB962C8B-B14F-4D97-AF65-F5344CB8AC3E}">
        <p14:creationId xmlns:p14="http://schemas.microsoft.com/office/powerpoint/2010/main" val="2649033608"/>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Comparing Windows Versions</a:t>
            </a:r>
            <a:r>
              <a:rPr lang="en-US" altLang="en-US" dirty="0"/>
              <a:t/>
            </a:r>
            <a:br>
              <a:rPr lang="en-US" altLang="en-US" dirty="0"/>
            </a:br>
            <a:r>
              <a:rPr lang="en-US" altLang="en-US" dirty="0"/>
              <a:t>Windows 8.1</a:t>
            </a:r>
          </a:p>
        </p:txBody>
      </p:sp>
      <p:sp>
        <p:nvSpPr>
          <p:cNvPr id="8195" name="Rectangle 6"/>
          <p:cNvSpPr>
            <a:spLocks noGrp="1" noChangeArrowheads="1"/>
          </p:cNvSpPr>
          <p:nvPr>
            <p:ph idx="1"/>
          </p:nvPr>
        </p:nvSpPr>
        <p:spPr>
          <a:xfrm>
            <a:off x="160021" y="798945"/>
            <a:ext cx="8837330" cy="1487056"/>
          </a:xfrm>
        </p:spPr>
        <p:txBody>
          <a:bodyPr/>
          <a:lstStyle/>
          <a:p>
            <a:r>
              <a:rPr lang="en-US" altLang="ja-JP" dirty="0"/>
              <a:t>Windows 8.1 was released one year after Windows 8 in October 2013.</a:t>
            </a:r>
            <a:endParaRPr lang="en-US" dirty="0"/>
          </a:p>
          <a:p>
            <a:r>
              <a:rPr lang="en-US" dirty="0"/>
              <a:t>Windows 8.1 included a Start screen familiar to users, and a full Start menu button in the taskbar.</a:t>
            </a:r>
          </a:p>
          <a:p>
            <a:r>
              <a:rPr lang="en-US" altLang="ja-JP" dirty="0"/>
              <a:t>It included new functionalities and easier configuration options for the desktop GUI interface.</a:t>
            </a:r>
          </a:p>
        </p:txBody>
      </p:sp>
      <p:pic>
        <p:nvPicPr>
          <p:cNvPr id="4" name="Picture 3" descr="This is an image of the windows 8.1 logo.">
            <a:extLst>
              <a:ext uri="{FF2B5EF4-FFF2-40B4-BE49-F238E27FC236}">
                <a16:creationId xmlns:a16="http://schemas.microsoft.com/office/drawing/2014/main" id="{61E8253D-EBF5-4B40-8A0F-A466564E423A}"/>
              </a:ext>
            </a:extLst>
          </p:cNvPr>
          <p:cNvPicPr>
            <a:picLocks noChangeAspect="1"/>
          </p:cNvPicPr>
          <p:nvPr/>
        </p:nvPicPr>
        <p:blipFill>
          <a:blip r:embed="rId4"/>
          <a:stretch>
            <a:fillRect/>
          </a:stretch>
        </p:blipFill>
        <p:spPr>
          <a:xfrm>
            <a:off x="1813315" y="1862976"/>
            <a:ext cx="5654530" cy="2621507"/>
          </a:xfrm>
          <a:prstGeom prst="rect">
            <a:avLst/>
          </a:prstGeom>
        </p:spPr>
      </p:pic>
    </p:spTree>
    <p:custDataLst>
      <p:tags r:id="rId1"/>
    </p:custDataLst>
    <p:extLst>
      <p:ext uri="{BB962C8B-B14F-4D97-AF65-F5344CB8AC3E}">
        <p14:creationId xmlns:p14="http://schemas.microsoft.com/office/powerpoint/2010/main" val="2193648421"/>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 y="41393"/>
            <a:ext cx="6200774" cy="757551"/>
          </a:xfrm>
        </p:spPr>
        <p:txBody>
          <a:bodyPr/>
          <a:lstStyle/>
          <a:p>
            <a:r>
              <a:rPr lang="en-US" altLang="en-US" sz="1600" dirty="0"/>
              <a:t>Comparing Windows Versions</a:t>
            </a:r>
            <a:r>
              <a:rPr lang="en-US" altLang="en-US" dirty="0"/>
              <a:t/>
            </a:r>
            <a:br>
              <a:rPr lang="en-US" altLang="en-US" dirty="0"/>
            </a:br>
            <a:r>
              <a:rPr lang="en-US" altLang="en-US" dirty="0"/>
              <a:t>Windows 10</a:t>
            </a:r>
          </a:p>
        </p:txBody>
      </p:sp>
      <p:pic>
        <p:nvPicPr>
          <p:cNvPr id="8" name="Picture 7" descr="This figure is a table of an overview of Windows versions in table format in 4 columns: Version, Release Date, Important Features, End of Support. Version: Windows 10. Released: July 2015, Important features: Improved desktop interface combines menu entries and tiles in the Start menu. Universal apps. Windows Action Center replaces charms. End of Support: Mainstream: October 2020, Extended: October 2025. Version: Windows 8.1. Released: October 2013. Important features: Start screen more similar to Windows 7. More interface configuration options. End of Support: January 2023. Version: Windows 8.0. Release Date: October 2012. Important Features: Interface optimized for mobile devices. Anti-virus included. File Explorer instead of Windows Explorer. Unpopular and considered hard to learn. End of Support: January 2016. Version: Windows 7. Release Date: October 2009. Important Features: Improved interface. Improved taskbar. Libraries. HomeGroup file sharing. End of Support: January 2020.">
            <a:extLst>
              <a:ext uri="{FF2B5EF4-FFF2-40B4-BE49-F238E27FC236}">
                <a16:creationId xmlns:a16="http://schemas.microsoft.com/office/drawing/2014/main" id="{9B481536-7DBE-4D3E-9DD8-7634851C3231}"/>
              </a:ext>
            </a:extLst>
          </p:cNvPr>
          <p:cNvPicPr>
            <a:picLocks noChangeAspect="1"/>
          </p:cNvPicPr>
          <p:nvPr/>
        </p:nvPicPr>
        <p:blipFill>
          <a:blip r:embed="rId4"/>
          <a:stretch>
            <a:fillRect/>
          </a:stretch>
        </p:blipFill>
        <p:spPr>
          <a:xfrm>
            <a:off x="213360" y="798944"/>
            <a:ext cx="6202585" cy="2797696"/>
          </a:xfrm>
          <a:prstGeom prst="rect">
            <a:avLst/>
          </a:prstGeom>
        </p:spPr>
      </p:pic>
      <p:sp>
        <p:nvSpPr>
          <p:cNvPr id="8195" name="Rectangle 6"/>
          <p:cNvSpPr>
            <a:spLocks noGrp="1" noChangeArrowheads="1"/>
          </p:cNvSpPr>
          <p:nvPr>
            <p:ph idx="1"/>
          </p:nvPr>
        </p:nvSpPr>
        <p:spPr>
          <a:xfrm>
            <a:off x="6385464" y="646544"/>
            <a:ext cx="2728056" cy="4336936"/>
          </a:xfrm>
        </p:spPr>
        <p:txBody>
          <a:bodyPr/>
          <a:lstStyle/>
          <a:p>
            <a:r>
              <a:rPr lang="en-US" altLang="ja-JP" sz="1400" dirty="0"/>
              <a:t>Windows 10 offers a return to a desktop-oriented interface.</a:t>
            </a:r>
            <a:endParaRPr lang="en-US" sz="1400" dirty="0"/>
          </a:p>
          <a:p>
            <a:r>
              <a:rPr lang="en-US" sz="1400" dirty="0"/>
              <a:t>Windows 10 supports universal apps that run on desktop and mobile devices.</a:t>
            </a:r>
          </a:p>
          <a:p>
            <a:r>
              <a:rPr lang="en-US" sz="1400" dirty="0"/>
              <a:t>Windows 10 introduced the Microsoft Edge web browser.</a:t>
            </a:r>
          </a:p>
          <a:p>
            <a:r>
              <a:rPr lang="en-US" altLang="ja-JP" sz="1400" dirty="0"/>
              <a:t>Charms were replaced with the Windows Action Center with notifications and quick settings.</a:t>
            </a:r>
          </a:p>
          <a:p>
            <a:r>
              <a:rPr lang="en-US" altLang="ja-JP" sz="1400" dirty="0"/>
              <a:t>New update model with feature updates twice yearly and quality or cumulative updates monthly.</a:t>
            </a:r>
          </a:p>
        </p:txBody>
      </p:sp>
      <p:pic>
        <p:nvPicPr>
          <p:cNvPr id="4" name="Picture 3">
            <a:extLst>
              <a:ext uri="{FF2B5EF4-FFF2-40B4-BE49-F238E27FC236}">
                <a16:creationId xmlns:a16="http://schemas.microsoft.com/office/drawing/2014/main" id="{61E8253D-EBF5-4B40-8A0F-A466564E423A}"/>
              </a:ext>
            </a:extLst>
          </p:cNvPr>
          <p:cNvPicPr>
            <a:picLocks noChangeAspect="1"/>
          </p:cNvPicPr>
          <p:nvPr/>
        </p:nvPicPr>
        <p:blipFill>
          <a:blip r:embed="rId5"/>
          <a:srcRect/>
          <a:stretch/>
        </p:blipFill>
        <p:spPr>
          <a:xfrm>
            <a:off x="1104899" y="3536012"/>
            <a:ext cx="4046465" cy="1335505"/>
          </a:xfrm>
          <a:prstGeom prst="rect">
            <a:avLst/>
          </a:prstGeom>
        </p:spPr>
      </p:pic>
    </p:spTree>
    <p:custDataLst>
      <p:tags r:id="rId1"/>
    </p:custDataLst>
    <p:extLst>
      <p:ext uri="{BB962C8B-B14F-4D97-AF65-F5344CB8AC3E}">
        <p14:creationId xmlns:p14="http://schemas.microsoft.com/office/powerpoint/2010/main" val="2798097034"/>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900612" cy="757551"/>
          </a:xfrm>
        </p:spPr>
        <p:txBody>
          <a:bodyPr/>
          <a:lstStyle/>
          <a:p>
            <a:r>
              <a:rPr lang="en-US" altLang="en-US" sz="1600" dirty="0"/>
              <a:t>The Windows Desktop</a:t>
            </a:r>
            <a:r>
              <a:rPr lang="en-US" altLang="en-US" dirty="0"/>
              <a:t/>
            </a:r>
            <a:br>
              <a:rPr lang="en-US" altLang="en-US" dirty="0"/>
            </a:br>
            <a:r>
              <a:rPr lang="en-US" altLang="en-US" dirty="0"/>
              <a:t>The Windows 7 Desktop</a:t>
            </a:r>
          </a:p>
        </p:txBody>
      </p:sp>
      <p:sp>
        <p:nvSpPr>
          <p:cNvPr id="8195" name="Rectangle 6"/>
          <p:cNvSpPr>
            <a:spLocks noGrp="1" noChangeArrowheads="1"/>
          </p:cNvSpPr>
          <p:nvPr>
            <p:ph idx="1"/>
          </p:nvPr>
        </p:nvSpPr>
        <p:spPr>
          <a:xfrm>
            <a:off x="124609" y="905949"/>
            <a:ext cx="4975969" cy="3719391"/>
          </a:xfrm>
        </p:spPr>
        <p:txBody>
          <a:bodyPr/>
          <a:lstStyle/>
          <a:p>
            <a:r>
              <a:rPr lang="en-US" altLang="ja-JP" dirty="0"/>
              <a:t>Windows 7 has a default theme named Aero.</a:t>
            </a:r>
          </a:p>
          <a:p>
            <a:r>
              <a:rPr lang="en-US" altLang="ja-JP" dirty="0"/>
              <a:t>Windows 7 Versions and above have the following features:</a:t>
            </a:r>
          </a:p>
          <a:p>
            <a:pPr lvl="1"/>
            <a:r>
              <a:rPr lang="en-US" altLang="ja-JP" b="1" dirty="0"/>
              <a:t>Shake</a:t>
            </a:r>
            <a:r>
              <a:rPr lang="en-US" altLang="ja-JP" dirty="0"/>
              <a:t> – minimize all windows not being used by clicking and shaking the window.</a:t>
            </a:r>
          </a:p>
          <a:p>
            <a:pPr lvl="1"/>
            <a:r>
              <a:rPr lang="en-US" altLang="ja-JP" b="1" dirty="0"/>
              <a:t>Peek</a:t>
            </a:r>
            <a:r>
              <a:rPr lang="en-US" altLang="ja-JP" dirty="0"/>
              <a:t> - View the desktop icons that are behind open windows by placing your cursor over the Show desktop button found at the right edge of the taskbar.</a:t>
            </a:r>
          </a:p>
          <a:p>
            <a:pPr lvl="1"/>
            <a:r>
              <a:rPr lang="en-US" altLang="ja-JP" b="1" dirty="0"/>
              <a:t>Snap</a:t>
            </a:r>
            <a:r>
              <a:rPr lang="en-US" altLang="ja-JP" dirty="0"/>
              <a:t> - Resize a window by dragging it to one of the edges of the screen.</a:t>
            </a:r>
          </a:p>
          <a:p>
            <a:r>
              <a:rPr lang="en-US" dirty="0"/>
              <a:t>Users can place Gadgets on the desktop. Gadgets are small applications, such as games, sticky notes, a calendar, or a clock. </a:t>
            </a:r>
            <a:endParaRPr lang="en-US" altLang="ja-JP" dirty="0"/>
          </a:p>
        </p:txBody>
      </p:sp>
      <p:pic>
        <p:nvPicPr>
          <p:cNvPr id="3" name="Picture 2" descr="The image is of an Aero Home screen. In the middle is the windows logo. "/>
          <p:cNvPicPr>
            <a:picLocks noChangeAspect="1"/>
          </p:cNvPicPr>
          <p:nvPr/>
        </p:nvPicPr>
        <p:blipFill>
          <a:blip r:embed="rId4"/>
          <a:srcRect/>
          <a:stretch/>
        </p:blipFill>
        <p:spPr>
          <a:xfrm>
            <a:off x="5100578" y="398145"/>
            <a:ext cx="3654802" cy="2657475"/>
          </a:xfrm>
          <a:prstGeom prst="rect">
            <a:avLst/>
          </a:prstGeom>
        </p:spPr>
      </p:pic>
      <p:sp>
        <p:nvSpPr>
          <p:cNvPr id="2" name="Rectangle 1">
            <a:extLst>
              <a:ext uri="{FF2B5EF4-FFF2-40B4-BE49-F238E27FC236}">
                <a16:creationId xmlns:a16="http://schemas.microsoft.com/office/drawing/2014/main" id="{AD6AE3C5-7735-47E7-AB2C-EA4C40FA8B42}"/>
              </a:ext>
            </a:extLst>
          </p:cNvPr>
          <p:cNvSpPr/>
          <p:nvPr/>
        </p:nvSpPr>
        <p:spPr>
          <a:xfrm>
            <a:off x="5318761" y="3458923"/>
            <a:ext cx="3436619" cy="892371"/>
          </a:xfrm>
          <a:prstGeom prst="rect">
            <a:avLst/>
          </a:prstGeom>
          <a:solidFill>
            <a:schemeClr val="accent6">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b="1" dirty="0">
                <a:solidFill>
                  <a:srgbClr val="000000"/>
                </a:solidFill>
              </a:rPr>
              <a:t>Note</a:t>
            </a:r>
            <a:r>
              <a:rPr lang="en-US" sz="1400" dirty="0">
                <a:solidFill>
                  <a:srgbClr val="000000"/>
                </a:solidFill>
              </a:rPr>
              <a:t>: Microsoft has retired the Gadgets feature in versions following Windows 7 because of security concerns.</a:t>
            </a:r>
          </a:p>
        </p:txBody>
      </p:sp>
    </p:spTree>
    <p:custDataLst>
      <p:tags r:id="rId1"/>
    </p:custDataLst>
    <p:extLst>
      <p:ext uri="{BB962C8B-B14F-4D97-AF65-F5344CB8AC3E}">
        <p14:creationId xmlns:p14="http://schemas.microsoft.com/office/powerpoint/2010/main" val="2638466440"/>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979193" cy="757551"/>
          </a:xfrm>
        </p:spPr>
        <p:txBody>
          <a:bodyPr/>
          <a:lstStyle/>
          <a:p>
            <a:r>
              <a:rPr lang="en-US" altLang="en-US" sz="1600" dirty="0"/>
              <a:t>The Windows Desktop</a:t>
            </a:r>
            <a:r>
              <a:rPr lang="en-US" altLang="en-US" dirty="0"/>
              <a:t/>
            </a:r>
            <a:br>
              <a:rPr lang="en-US" altLang="en-US" dirty="0"/>
            </a:br>
            <a:r>
              <a:rPr lang="en-US" altLang="en-US" dirty="0"/>
              <a:t>The Windows 8 Desktop</a:t>
            </a:r>
          </a:p>
        </p:txBody>
      </p:sp>
      <p:sp>
        <p:nvSpPr>
          <p:cNvPr id="8195" name="Rectangle 6"/>
          <p:cNvSpPr>
            <a:spLocks noGrp="1" noChangeArrowheads="1"/>
          </p:cNvSpPr>
          <p:nvPr>
            <p:ph idx="1"/>
          </p:nvPr>
        </p:nvSpPr>
        <p:spPr>
          <a:xfrm>
            <a:off x="134337" y="896222"/>
            <a:ext cx="4844857" cy="3797698"/>
          </a:xfrm>
        </p:spPr>
        <p:txBody>
          <a:bodyPr/>
          <a:lstStyle/>
          <a:p>
            <a:pPr marL="0" indent="0">
              <a:buNone/>
            </a:pPr>
            <a:r>
              <a:rPr lang="en-US" altLang="ja-JP" dirty="0"/>
              <a:t>Windows 8 desktop included:</a:t>
            </a:r>
          </a:p>
          <a:p>
            <a:r>
              <a:rPr lang="en-US" altLang="ja-JP" dirty="0"/>
              <a:t> Tiles on the Start screen</a:t>
            </a:r>
          </a:p>
          <a:p>
            <a:r>
              <a:rPr lang="en-US" altLang="ja-JP" dirty="0"/>
              <a:t>Desktop optimized for mobile devices</a:t>
            </a:r>
          </a:p>
          <a:p>
            <a:r>
              <a:rPr lang="en-US" altLang="ja-JP" dirty="0"/>
              <a:t>Revised task manager</a:t>
            </a:r>
          </a:p>
          <a:p>
            <a:r>
              <a:rPr lang="en-US" altLang="ja-JP" dirty="0"/>
              <a:t>Ribbon menu on the File Explorer </a:t>
            </a:r>
          </a:p>
          <a:p>
            <a:r>
              <a:rPr lang="en-US" altLang="ja-JP" dirty="0"/>
              <a:t>Windows Defender native antivirus</a:t>
            </a:r>
          </a:p>
          <a:p>
            <a:r>
              <a:rPr lang="en-US" altLang="ja-JP" dirty="0"/>
              <a:t>Charms bar of five icons, accessed by placing the cursor in the upper-right corner of the screen or swiping your finger in from the right side of the screen on a touchscreen</a:t>
            </a:r>
          </a:p>
          <a:p>
            <a:pPr marL="0" indent="0">
              <a:buNone/>
            </a:pPr>
            <a:r>
              <a:rPr lang="en-US" altLang="ja-JP" dirty="0"/>
              <a:t> </a:t>
            </a:r>
          </a:p>
        </p:txBody>
      </p:sp>
      <p:pic>
        <p:nvPicPr>
          <p:cNvPr id="4" name="Picture 3" descr="This image shows the start screen for the Windows 8 Desktop. This start screen shows an array of different tiles such as email tile, weather tile, health tile settings tile, etc. These were meant to be moved around and customizable and the are place in the center of the screen. At the upper left corner is the word start letting the user know they were on the start page, and the upper right corner is the user icon, at power icon and a search i"/>
          <p:cNvPicPr>
            <a:picLocks noChangeAspect="1"/>
          </p:cNvPicPr>
          <p:nvPr/>
        </p:nvPicPr>
        <p:blipFill>
          <a:blip r:embed="rId4"/>
          <a:srcRect/>
          <a:stretch/>
        </p:blipFill>
        <p:spPr>
          <a:xfrm>
            <a:off x="5096046" y="516980"/>
            <a:ext cx="3719908" cy="2668180"/>
          </a:xfrm>
          <a:prstGeom prst="rect">
            <a:avLst/>
          </a:prstGeom>
        </p:spPr>
      </p:pic>
    </p:spTree>
    <p:custDataLst>
      <p:tags r:id="rId1"/>
    </p:custDataLst>
    <p:extLst>
      <p:ext uri="{BB962C8B-B14F-4D97-AF65-F5344CB8AC3E}">
        <p14:creationId xmlns:p14="http://schemas.microsoft.com/office/powerpoint/2010/main" val="3707270558"/>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736305" cy="757551"/>
          </a:xfrm>
        </p:spPr>
        <p:txBody>
          <a:bodyPr/>
          <a:lstStyle/>
          <a:p>
            <a:r>
              <a:rPr lang="en-US" altLang="en-US" sz="1600" dirty="0"/>
              <a:t>The Windows Desktop</a:t>
            </a:r>
            <a:r>
              <a:rPr lang="en-US" altLang="en-US" dirty="0"/>
              <a:t/>
            </a:r>
            <a:br>
              <a:rPr lang="en-US" altLang="en-US" dirty="0"/>
            </a:br>
            <a:r>
              <a:rPr lang="en-US" altLang="en-US" dirty="0"/>
              <a:t>The Windows 8.1 Desktop</a:t>
            </a:r>
          </a:p>
        </p:txBody>
      </p:sp>
      <p:sp>
        <p:nvSpPr>
          <p:cNvPr id="8195" name="Rectangle 6"/>
          <p:cNvSpPr>
            <a:spLocks noGrp="1" noChangeArrowheads="1"/>
          </p:cNvSpPr>
          <p:nvPr>
            <p:ph idx="1"/>
          </p:nvPr>
        </p:nvSpPr>
        <p:spPr>
          <a:xfrm>
            <a:off x="134337" y="896222"/>
            <a:ext cx="4524749" cy="3797698"/>
          </a:xfrm>
        </p:spPr>
        <p:txBody>
          <a:bodyPr/>
          <a:lstStyle/>
          <a:p>
            <a:pPr marL="0" indent="0">
              <a:buNone/>
            </a:pPr>
            <a:r>
              <a:rPr lang="en-US" dirty="0"/>
              <a:t>The Windows 8.1 desktop interface includes:</a:t>
            </a:r>
          </a:p>
          <a:p>
            <a:r>
              <a:rPr lang="en-US" dirty="0"/>
              <a:t>Taskbar</a:t>
            </a:r>
          </a:p>
          <a:p>
            <a:r>
              <a:rPr lang="en-US" dirty="0"/>
              <a:t>Start button</a:t>
            </a:r>
          </a:p>
          <a:p>
            <a:r>
              <a:rPr lang="en-US" dirty="0"/>
              <a:t>Pinned program icons</a:t>
            </a:r>
          </a:p>
          <a:p>
            <a:pPr marL="0" indent="0">
              <a:buNone/>
            </a:pPr>
            <a:r>
              <a:rPr lang="en-US" dirty="0"/>
              <a:t>Clicking the Start button displays the Start screen that is very similar to the Windows 8 Start screen.</a:t>
            </a:r>
            <a:r>
              <a:rPr lang="en-US" altLang="ja-JP" dirty="0"/>
              <a:t> </a:t>
            </a:r>
          </a:p>
        </p:txBody>
      </p:sp>
      <p:pic>
        <p:nvPicPr>
          <p:cNvPr id="4" name="Picture 3" descr="This image is Windows 8.1 desktop interface. The upper left corner is the recycle bin icon (a wire mesh trash can). Along the bottom is the task bar that includes access to the different tile, internet explorer icon, file explorer icon and the Microsoft app store icon."/>
          <p:cNvPicPr>
            <a:picLocks noChangeAspect="1"/>
          </p:cNvPicPr>
          <p:nvPr/>
        </p:nvPicPr>
        <p:blipFill>
          <a:blip r:embed="rId4"/>
          <a:srcRect/>
          <a:stretch/>
        </p:blipFill>
        <p:spPr>
          <a:xfrm>
            <a:off x="4891600" y="611303"/>
            <a:ext cx="4118063" cy="2822051"/>
          </a:xfrm>
          <a:prstGeom prst="rect">
            <a:avLst/>
          </a:prstGeom>
        </p:spPr>
      </p:pic>
    </p:spTree>
    <p:custDataLst>
      <p:tags r:id="rId1"/>
    </p:custDataLst>
    <p:extLst>
      <p:ext uri="{BB962C8B-B14F-4D97-AF65-F5344CB8AC3E}">
        <p14:creationId xmlns:p14="http://schemas.microsoft.com/office/powerpoint/2010/main" val="2706123799"/>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5429249" cy="757551"/>
          </a:xfrm>
        </p:spPr>
        <p:txBody>
          <a:bodyPr/>
          <a:lstStyle/>
          <a:p>
            <a:r>
              <a:rPr lang="en-US" altLang="en-US" sz="1600" dirty="0"/>
              <a:t>The Windows Desktop</a:t>
            </a:r>
            <a:r>
              <a:rPr lang="en-US" altLang="en-US" dirty="0"/>
              <a:t/>
            </a:r>
            <a:br>
              <a:rPr lang="en-US" altLang="en-US" dirty="0"/>
            </a:br>
            <a:r>
              <a:rPr lang="en-US" altLang="en-US" dirty="0"/>
              <a:t>Personalizing the Windows Desktop</a:t>
            </a:r>
          </a:p>
        </p:txBody>
      </p:sp>
      <p:sp>
        <p:nvSpPr>
          <p:cNvPr id="8195" name="Rectangle 6"/>
          <p:cNvSpPr>
            <a:spLocks noGrp="1" noChangeArrowheads="1"/>
          </p:cNvSpPr>
          <p:nvPr>
            <p:ph idx="1"/>
          </p:nvPr>
        </p:nvSpPr>
        <p:spPr>
          <a:xfrm>
            <a:off x="134337" y="896222"/>
            <a:ext cx="4437663" cy="3797698"/>
          </a:xfrm>
        </p:spPr>
        <p:txBody>
          <a:bodyPr/>
          <a:lstStyle/>
          <a:p>
            <a:r>
              <a:rPr lang="en-US" b="1" dirty="0"/>
              <a:t>Themes </a:t>
            </a:r>
            <a:r>
              <a:rPr lang="en-US" dirty="0"/>
              <a:t>- fastest way to change the look and feel of the Windows GUI </a:t>
            </a:r>
          </a:p>
          <a:p>
            <a:r>
              <a:rPr lang="en-US" b="1" dirty="0"/>
              <a:t>Apps</a:t>
            </a:r>
            <a:r>
              <a:rPr lang="en-US" dirty="0"/>
              <a:t> </a:t>
            </a:r>
            <a:r>
              <a:rPr lang="en-US" b="1" dirty="0"/>
              <a:t>Environment</a:t>
            </a:r>
            <a:r>
              <a:rPr lang="en-US" dirty="0"/>
              <a:t> - desktop start screen</a:t>
            </a:r>
          </a:p>
          <a:p>
            <a:pPr lvl="1"/>
            <a:r>
              <a:rPr lang="en-US" b="1" dirty="0"/>
              <a:t>Tiles</a:t>
            </a:r>
            <a:r>
              <a:rPr lang="en-US" dirty="0"/>
              <a:t> - click and drag the tiles to rearrange them. </a:t>
            </a:r>
          </a:p>
          <a:p>
            <a:pPr lvl="1"/>
            <a:r>
              <a:rPr lang="en-US" b="1" dirty="0"/>
              <a:t>Start screen</a:t>
            </a:r>
            <a:r>
              <a:rPr lang="en-US" dirty="0"/>
              <a:t> - right-click the desired Windows app and select Pin to Start.</a:t>
            </a:r>
          </a:p>
          <a:p>
            <a:pPr lvl="1"/>
            <a:r>
              <a:rPr lang="en-US" b="1" dirty="0"/>
              <a:t>Search</a:t>
            </a:r>
            <a:r>
              <a:rPr lang="en-US" dirty="0"/>
              <a:t> - start typing the name of the app to auto search.</a:t>
            </a:r>
          </a:p>
          <a:p>
            <a:r>
              <a:rPr lang="en-US" b="1" dirty="0"/>
              <a:t>Personalization Window </a:t>
            </a:r>
            <a:r>
              <a:rPr lang="en-US" dirty="0"/>
              <a:t>- you can change the desktop appearance, display settings, and sound settings</a:t>
            </a:r>
            <a:endParaRPr lang="en-US" altLang="ja-JP" dirty="0"/>
          </a:p>
        </p:txBody>
      </p:sp>
      <p:pic>
        <p:nvPicPr>
          <p:cNvPr id="3" name="Picture 2" descr="The image is of themes with pictures of different backgrounds and themes settings that you could choose from for the desktop.">
            <a:extLst>
              <a:ext uri="{FF2B5EF4-FFF2-40B4-BE49-F238E27FC236}">
                <a16:creationId xmlns:a16="http://schemas.microsoft.com/office/drawing/2014/main" id="{36747C18-225B-4BC9-84B4-556E17491317}"/>
              </a:ext>
            </a:extLst>
          </p:cNvPr>
          <p:cNvPicPr>
            <a:picLocks noChangeAspect="1"/>
          </p:cNvPicPr>
          <p:nvPr/>
        </p:nvPicPr>
        <p:blipFill>
          <a:blip r:embed="rId4"/>
          <a:stretch>
            <a:fillRect/>
          </a:stretch>
        </p:blipFill>
        <p:spPr>
          <a:xfrm>
            <a:off x="5547359" y="235836"/>
            <a:ext cx="3124129" cy="1738437"/>
          </a:xfrm>
          <a:prstGeom prst="rect">
            <a:avLst/>
          </a:prstGeom>
        </p:spPr>
      </p:pic>
      <p:pic>
        <p:nvPicPr>
          <p:cNvPr id="4" name="Picture 3" descr="In the upper corner is “settings” under that is a list of customizing setting options such as background, colors, lock screen, themes, fonts, start, and task bar. "/>
          <p:cNvPicPr>
            <a:picLocks noChangeAspect="1"/>
          </p:cNvPicPr>
          <p:nvPr/>
        </p:nvPicPr>
        <p:blipFill>
          <a:blip r:embed="rId5"/>
          <a:srcRect/>
          <a:stretch/>
        </p:blipFill>
        <p:spPr>
          <a:xfrm>
            <a:off x="4826016" y="2202181"/>
            <a:ext cx="3595101" cy="2705484"/>
          </a:xfrm>
          <a:prstGeom prst="rect">
            <a:avLst/>
          </a:prstGeom>
        </p:spPr>
      </p:pic>
    </p:spTree>
    <p:custDataLst>
      <p:tags r:id="rId1"/>
    </p:custDataLst>
    <p:extLst>
      <p:ext uri="{BB962C8B-B14F-4D97-AF65-F5344CB8AC3E}">
        <p14:creationId xmlns:p14="http://schemas.microsoft.com/office/powerpoint/2010/main" val="1286013135"/>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a:t>The Windows Desktop</a:t>
            </a:r>
            <a:r>
              <a:rPr lang="en-US" altLang="en-US" dirty="0"/>
              <a:t/>
            </a:r>
            <a:br>
              <a:rPr lang="en-US" altLang="en-US" dirty="0"/>
            </a:br>
            <a:r>
              <a:rPr lang="en-US" altLang="en-US" dirty="0"/>
              <a:t>Video Explanation – The Windows 10 Desktop</a:t>
            </a:r>
            <a:endParaRPr lang="en-CA" altLang="en-US" dirty="0"/>
          </a:p>
        </p:txBody>
      </p:sp>
      <p:pic>
        <p:nvPicPr>
          <p:cNvPr id="5" name="Picture 4" descr="In this video demonstration, you will learn about:&#10;Desktop icons&#10;Start button&#10;Live tiles&#10;Task bar&#10;Notification area&#10;Taskbar settings" title="Windows 10 Desktop"/>
          <p:cNvPicPr>
            <a:picLocks noChangeAspect="1"/>
          </p:cNvPicPr>
          <p:nvPr/>
        </p:nvPicPr>
        <p:blipFill>
          <a:blip r:embed="rId4"/>
          <a:srcRect/>
          <a:stretch/>
        </p:blipFill>
        <p:spPr>
          <a:xfrm>
            <a:off x="1331886" y="881146"/>
            <a:ext cx="6480228" cy="3712790"/>
          </a:xfrm>
          <a:prstGeom prst="rect">
            <a:avLst/>
          </a:prstGeom>
        </p:spPr>
      </p:pic>
    </p:spTree>
    <p:custDataLst>
      <p:tags r:id="rId1"/>
    </p:custDataLst>
    <p:extLst>
      <p:ext uri="{BB962C8B-B14F-4D97-AF65-F5344CB8AC3E}">
        <p14:creationId xmlns:p14="http://schemas.microsoft.com/office/powerpoint/2010/main" val="2743610062"/>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920791" cy="757551"/>
          </a:xfrm>
        </p:spPr>
        <p:txBody>
          <a:bodyPr/>
          <a:lstStyle/>
          <a:p>
            <a:r>
              <a:rPr lang="en-US" altLang="en-US" sz="1600" dirty="0"/>
              <a:t>The Windows Desktop</a:t>
            </a:r>
            <a:r>
              <a:rPr lang="en-US" altLang="en-US" dirty="0"/>
              <a:t/>
            </a:r>
            <a:br>
              <a:rPr lang="en-US" altLang="en-US" dirty="0"/>
            </a:br>
            <a:r>
              <a:rPr lang="en-US" altLang="en-US" dirty="0"/>
              <a:t>The Windows 10 Start Menu</a:t>
            </a:r>
          </a:p>
        </p:txBody>
      </p:sp>
      <p:pic>
        <p:nvPicPr>
          <p:cNvPr id="4" name="Picture 3" descr="This is the image of an actual Windows 10 Start Menu."/>
          <p:cNvPicPr>
            <a:picLocks noChangeAspect="1"/>
          </p:cNvPicPr>
          <p:nvPr/>
        </p:nvPicPr>
        <p:blipFill>
          <a:blip r:embed="rId4"/>
          <a:srcRect/>
          <a:stretch/>
        </p:blipFill>
        <p:spPr>
          <a:xfrm>
            <a:off x="3888725" y="1239918"/>
            <a:ext cx="4692453" cy="3425100"/>
          </a:xfrm>
          <a:prstGeom prst="rect">
            <a:avLst/>
          </a:prstGeom>
        </p:spPr>
      </p:pic>
      <p:sp>
        <p:nvSpPr>
          <p:cNvPr id="2" name="Rectangle 1">
            <a:extLst>
              <a:ext uri="{FF2B5EF4-FFF2-40B4-BE49-F238E27FC236}">
                <a16:creationId xmlns:a16="http://schemas.microsoft.com/office/drawing/2014/main" id="{481FCBAE-8E47-4A91-841D-F10E6B784D57}"/>
              </a:ext>
            </a:extLst>
          </p:cNvPr>
          <p:cNvSpPr/>
          <p:nvPr/>
        </p:nvSpPr>
        <p:spPr>
          <a:xfrm>
            <a:off x="3824640" y="3090040"/>
            <a:ext cx="314078" cy="1574977"/>
          </a:xfrm>
          <a:prstGeom prst="rect">
            <a:avLst/>
          </a:prstGeom>
          <a:noFill/>
          <a:ln>
            <a:solidFill>
              <a:srgbClr val="FFC00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allout: Right Arrow 14">
            <a:extLst>
              <a:ext uri="{FF2B5EF4-FFF2-40B4-BE49-F238E27FC236}">
                <a16:creationId xmlns:a16="http://schemas.microsoft.com/office/drawing/2014/main" id="{B1707FDB-DDDF-4011-A654-7E36A218BEEE}"/>
              </a:ext>
            </a:extLst>
          </p:cNvPr>
          <p:cNvSpPr/>
          <p:nvPr/>
        </p:nvSpPr>
        <p:spPr>
          <a:xfrm>
            <a:off x="362817" y="3272483"/>
            <a:ext cx="3461823" cy="937671"/>
          </a:xfrm>
          <a:prstGeom prst="rightArrowCallout">
            <a:avLst>
              <a:gd name="adj1" fmla="val 25000"/>
              <a:gd name="adj2" fmla="val 25000"/>
              <a:gd name="adj3" fmla="val 25000"/>
              <a:gd name="adj4" fmla="val 84332"/>
            </a:avLst>
          </a:prstGeom>
          <a:solidFill>
            <a:schemeClr val="accent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Shortcuts to common libraries, including settings and shutdown buttons</a:t>
            </a:r>
          </a:p>
        </p:txBody>
      </p:sp>
      <p:sp>
        <p:nvSpPr>
          <p:cNvPr id="7" name="Rectangle 6">
            <a:extLst>
              <a:ext uri="{FF2B5EF4-FFF2-40B4-BE49-F238E27FC236}">
                <a16:creationId xmlns:a16="http://schemas.microsoft.com/office/drawing/2014/main" id="{19F16EA4-72E0-4B50-B655-34CDE1668DFF}"/>
              </a:ext>
            </a:extLst>
          </p:cNvPr>
          <p:cNvSpPr/>
          <p:nvPr/>
        </p:nvSpPr>
        <p:spPr>
          <a:xfrm>
            <a:off x="4194919" y="1223232"/>
            <a:ext cx="1132255" cy="3441786"/>
          </a:xfrm>
          <a:prstGeom prst="rect">
            <a:avLst/>
          </a:prstGeom>
          <a:noFill/>
          <a:ln>
            <a:solidFill>
              <a:schemeClr val="accent5">
                <a:lumMod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allout: Right Arrow 11">
            <a:extLst>
              <a:ext uri="{FF2B5EF4-FFF2-40B4-BE49-F238E27FC236}">
                <a16:creationId xmlns:a16="http://schemas.microsoft.com/office/drawing/2014/main" id="{44CF8701-8D8E-4DD2-83AC-5D0DD41122B6}"/>
              </a:ext>
            </a:extLst>
          </p:cNvPr>
          <p:cNvSpPr/>
          <p:nvPr/>
        </p:nvSpPr>
        <p:spPr>
          <a:xfrm>
            <a:off x="733096" y="1379937"/>
            <a:ext cx="3461823" cy="937671"/>
          </a:xfrm>
          <a:prstGeom prst="rightArrowCallout">
            <a:avLst>
              <a:gd name="adj1" fmla="val 25000"/>
              <a:gd name="adj2" fmla="val 25000"/>
              <a:gd name="adj3" fmla="val 25000"/>
              <a:gd name="adj4" fmla="val 84332"/>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Applications in alphabetical order, including most used and recently installed</a:t>
            </a:r>
          </a:p>
        </p:txBody>
      </p:sp>
      <p:sp>
        <p:nvSpPr>
          <p:cNvPr id="8" name="Rectangle 7">
            <a:extLst>
              <a:ext uri="{FF2B5EF4-FFF2-40B4-BE49-F238E27FC236}">
                <a16:creationId xmlns:a16="http://schemas.microsoft.com/office/drawing/2014/main" id="{8DD2FD4E-E699-499D-89E9-92A9D3A11B97}"/>
              </a:ext>
            </a:extLst>
          </p:cNvPr>
          <p:cNvSpPr/>
          <p:nvPr/>
        </p:nvSpPr>
        <p:spPr>
          <a:xfrm>
            <a:off x="5410573" y="1223232"/>
            <a:ext cx="3226806" cy="3441786"/>
          </a:xfrm>
          <a:prstGeom prst="rect">
            <a:avLst/>
          </a:prstGeom>
          <a:noFill/>
          <a:ln>
            <a:solidFill>
              <a:srgbClr val="FF000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Arrow Connector 5">
            <a:extLst>
              <a:ext uri="{FF2B5EF4-FFF2-40B4-BE49-F238E27FC236}">
                <a16:creationId xmlns:a16="http://schemas.microsoft.com/office/drawing/2014/main" id="{50F41F3B-2FF3-4E30-88DA-D89865EB084C}"/>
              </a:ext>
            </a:extLst>
          </p:cNvPr>
          <p:cNvCxnSpPr/>
          <p:nvPr/>
        </p:nvCxnSpPr>
        <p:spPr>
          <a:xfrm flipH="1">
            <a:off x="7588968" y="1269578"/>
            <a:ext cx="471547" cy="63062"/>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1" name="Callout: Down Arrow 10">
            <a:extLst>
              <a:ext uri="{FF2B5EF4-FFF2-40B4-BE49-F238E27FC236}">
                <a16:creationId xmlns:a16="http://schemas.microsoft.com/office/drawing/2014/main" id="{06374321-0CAD-4E2D-B395-864149DF619A}"/>
              </a:ext>
            </a:extLst>
          </p:cNvPr>
          <p:cNvSpPr/>
          <p:nvPr/>
        </p:nvSpPr>
        <p:spPr>
          <a:xfrm>
            <a:off x="5021320" y="283492"/>
            <a:ext cx="3736427" cy="930413"/>
          </a:xfrm>
          <a:prstGeom prst="downArrowCallout">
            <a:avLst>
              <a:gd name="adj1" fmla="val 25000"/>
              <a:gd name="adj2" fmla="val 25000"/>
              <a:gd name="adj3" fmla="val 22005"/>
              <a:gd name="adj4" fmla="val 62981"/>
            </a:avLst>
          </a:prstGeom>
          <a:solidFill>
            <a:srgbClr val="FF00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Tiles for Apps arranged by category, such as games, creative software, etc.</a:t>
            </a:r>
          </a:p>
        </p:txBody>
      </p:sp>
    </p:spTree>
    <p:custDataLst>
      <p:tags r:id="rId1"/>
    </p:custDataLst>
    <p:extLst>
      <p:ext uri="{BB962C8B-B14F-4D97-AF65-F5344CB8AC3E}">
        <p14:creationId xmlns:p14="http://schemas.microsoft.com/office/powerpoint/2010/main" val="3381828949"/>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5507735" cy="757551"/>
          </a:xfrm>
        </p:spPr>
        <p:txBody>
          <a:bodyPr/>
          <a:lstStyle/>
          <a:p>
            <a:r>
              <a:rPr lang="en-US" altLang="en-US" sz="1600" dirty="0"/>
              <a:t>The Windows Desktop</a:t>
            </a:r>
            <a:r>
              <a:rPr lang="en-US" altLang="en-US" dirty="0"/>
              <a:t/>
            </a:r>
            <a:br>
              <a:rPr lang="en-US" altLang="en-US" dirty="0"/>
            </a:br>
            <a:r>
              <a:rPr lang="en-US" altLang="en-US" dirty="0"/>
              <a:t>The Windows 8.1 and 8.0 Start Menu</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284317" y="1067376"/>
            <a:ext cx="3434434" cy="457768"/>
          </a:xfrm>
        </p:spPr>
        <p:txBody>
          <a:bodyPr/>
          <a:lstStyle/>
          <a:p>
            <a:r>
              <a:rPr lang="en-US" altLang="ja-JP" dirty="0"/>
              <a:t>Windows 8.1 Limited Start Menu</a:t>
            </a:r>
          </a:p>
        </p:txBody>
      </p:sp>
      <p:pic>
        <p:nvPicPr>
          <p:cNvPr id="4" name="Picture 3" descr="An image of the limited start menu."/>
          <p:cNvPicPr>
            <a:picLocks noChangeAspect="1"/>
          </p:cNvPicPr>
          <p:nvPr/>
        </p:nvPicPr>
        <p:blipFill>
          <a:blip r:embed="rId4"/>
          <a:srcRect/>
          <a:stretch/>
        </p:blipFill>
        <p:spPr>
          <a:xfrm>
            <a:off x="418328" y="1656364"/>
            <a:ext cx="3121030" cy="2890052"/>
          </a:xfrm>
          <a:prstGeom prst="rect">
            <a:avLst/>
          </a:prstGeom>
          <a:ln w="38100">
            <a:solidFill>
              <a:schemeClr val="accent5">
                <a:lumMod val="75000"/>
              </a:schemeClr>
            </a:solidFill>
          </a:ln>
        </p:spPr>
      </p:pic>
      <p:sp>
        <p:nvSpPr>
          <p:cNvPr id="17" name="Rectangle 6">
            <a:extLst>
              <a:ext uri="{FF2B5EF4-FFF2-40B4-BE49-F238E27FC236}">
                <a16:creationId xmlns:a16="http://schemas.microsoft.com/office/drawing/2014/main" id="{9481D201-2493-4EDC-A936-FBB354F1D9E5}"/>
              </a:ext>
            </a:extLst>
          </p:cNvPr>
          <p:cNvSpPr txBox="1">
            <a:spLocks noChangeArrowheads="1"/>
          </p:cNvSpPr>
          <p:nvPr/>
        </p:nvSpPr>
        <p:spPr bwMode="auto">
          <a:xfrm>
            <a:off x="5507736" y="551910"/>
            <a:ext cx="3434434" cy="5150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ja-JP" dirty="0"/>
              <a:t>Windows 8 Start screen and Apps screen</a:t>
            </a:r>
          </a:p>
        </p:txBody>
      </p:sp>
      <p:pic>
        <p:nvPicPr>
          <p:cNvPr id="5" name="Picture 4" descr="The image of the tiles in the middle of the scree with the word “start” in the upper left corner and the user icon with the name :John” in the upper right corner.">
            <a:extLst>
              <a:ext uri="{FF2B5EF4-FFF2-40B4-BE49-F238E27FC236}">
                <a16:creationId xmlns:a16="http://schemas.microsoft.com/office/drawing/2014/main" id="{CA3577D9-7D51-4AD4-96E7-7D559CB32837}"/>
              </a:ext>
            </a:extLst>
          </p:cNvPr>
          <p:cNvPicPr>
            <a:picLocks noChangeAspect="1"/>
          </p:cNvPicPr>
          <p:nvPr/>
        </p:nvPicPr>
        <p:blipFill>
          <a:blip r:embed="rId5"/>
          <a:stretch>
            <a:fillRect/>
          </a:stretch>
        </p:blipFill>
        <p:spPr>
          <a:xfrm>
            <a:off x="4208817" y="1868432"/>
            <a:ext cx="4152005" cy="2987348"/>
          </a:xfrm>
          <a:prstGeom prst="rect">
            <a:avLst/>
          </a:prstGeom>
        </p:spPr>
      </p:pic>
      <p:pic>
        <p:nvPicPr>
          <p:cNvPr id="10" name="Picture 9" descr="The image of the Apps screen with apps displayed in vertical rows and sorted alphabetically. There is a search bar in the upper right corner">
            <a:extLst>
              <a:ext uri="{FF2B5EF4-FFF2-40B4-BE49-F238E27FC236}">
                <a16:creationId xmlns:a16="http://schemas.microsoft.com/office/drawing/2014/main" id="{32BD9996-8E1D-4C8B-80F4-C5E1C0D662C8}"/>
              </a:ext>
            </a:extLst>
          </p:cNvPr>
          <p:cNvPicPr>
            <a:picLocks noChangeAspect="1"/>
          </p:cNvPicPr>
          <p:nvPr/>
        </p:nvPicPr>
        <p:blipFill>
          <a:blip r:embed="rId6"/>
          <a:stretch>
            <a:fillRect/>
          </a:stretch>
        </p:blipFill>
        <p:spPr>
          <a:xfrm>
            <a:off x="5291239" y="1197412"/>
            <a:ext cx="3526714" cy="2540221"/>
          </a:xfrm>
          <a:prstGeom prst="rect">
            <a:avLst/>
          </a:prstGeom>
          <a:ln w="38100">
            <a:solidFill>
              <a:schemeClr val="accent6"/>
            </a:solidFill>
          </a:ln>
        </p:spPr>
      </p:pic>
    </p:spTree>
    <p:custDataLst>
      <p:tags r:id="rId1"/>
    </p:custDataLst>
    <p:extLst>
      <p:ext uri="{BB962C8B-B14F-4D97-AF65-F5344CB8AC3E}">
        <p14:creationId xmlns:p14="http://schemas.microsoft.com/office/powerpoint/2010/main" val="1535451136"/>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The Windows Desktop</a:t>
            </a:r>
            <a:r>
              <a:rPr lang="en-US" altLang="en-US" dirty="0"/>
              <a:t/>
            </a:r>
            <a:br>
              <a:rPr lang="en-US" altLang="en-US" dirty="0"/>
            </a:br>
            <a:r>
              <a:rPr lang="en-US" altLang="en-US" dirty="0"/>
              <a:t>The Windows 7 Start Menu</a:t>
            </a:r>
          </a:p>
        </p:txBody>
      </p:sp>
      <p:pic>
        <p:nvPicPr>
          <p:cNvPr id="10" name="Picture 9" descr="This an image of the Windows 7 start menu">
            <a:extLst>
              <a:ext uri="{FF2B5EF4-FFF2-40B4-BE49-F238E27FC236}">
                <a16:creationId xmlns:a16="http://schemas.microsoft.com/office/drawing/2014/main" id="{32BD9996-8E1D-4C8B-80F4-C5E1C0D662C8}"/>
              </a:ext>
            </a:extLst>
          </p:cNvPr>
          <p:cNvPicPr>
            <a:picLocks noChangeAspect="1"/>
          </p:cNvPicPr>
          <p:nvPr/>
        </p:nvPicPr>
        <p:blipFill>
          <a:blip r:embed="rId4"/>
          <a:srcRect/>
          <a:stretch/>
        </p:blipFill>
        <p:spPr>
          <a:xfrm>
            <a:off x="906589" y="910876"/>
            <a:ext cx="2968558" cy="3641982"/>
          </a:xfrm>
          <a:prstGeom prst="rect">
            <a:avLst/>
          </a:prstGeom>
          <a:ln w="38100">
            <a:noFill/>
          </a:ln>
        </p:spPr>
      </p:pic>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482936" y="910876"/>
            <a:ext cx="3860963" cy="3641982"/>
          </a:xfrm>
        </p:spPr>
        <p:txBody>
          <a:bodyPr/>
          <a:lstStyle/>
          <a:p>
            <a:r>
              <a:rPr lang="en-US" altLang="ja-JP" dirty="0"/>
              <a:t>The Start Menu displays:</a:t>
            </a:r>
          </a:p>
          <a:p>
            <a:pPr lvl="1"/>
            <a:r>
              <a:rPr lang="en-US" altLang="ja-JP" dirty="0"/>
              <a:t>All of the applications installed on the computer </a:t>
            </a:r>
          </a:p>
          <a:p>
            <a:pPr lvl="1"/>
            <a:r>
              <a:rPr lang="en-US" altLang="ja-JP" dirty="0"/>
              <a:t>A list of recently opened documents </a:t>
            </a:r>
          </a:p>
          <a:p>
            <a:pPr lvl="1"/>
            <a:r>
              <a:rPr lang="en-US" altLang="ja-JP" dirty="0"/>
              <a:t>A list of other elements, such as the search feature, Help and Support, and Control Panel</a:t>
            </a:r>
          </a:p>
          <a:p>
            <a:r>
              <a:rPr lang="en-US" altLang="ja-JP" dirty="0"/>
              <a:t>To customize the Start Menu in Windows 7 right-click an empty section of the taskbar and choose Properties &gt; Start Menu &gt; Customize</a:t>
            </a:r>
          </a:p>
        </p:txBody>
      </p:sp>
    </p:spTree>
    <p:custDataLst>
      <p:tags r:id="rId1"/>
    </p:custDataLst>
    <p:extLst>
      <p:ext uri="{BB962C8B-B14F-4D97-AF65-F5344CB8AC3E}">
        <p14:creationId xmlns:p14="http://schemas.microsoft.com/office/powerpoint/2010/main" val="3081016756"/>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The Windows Desktop</a:t>
            </a:r>
            <a:r>
              <a:rPr lang="en-US" altLang="en-US" dirty="0"/>
              <a:t/>
            </a:r>
            <a:br>
              <a:rPr lang="en-US" altLang="en-US" dirty="0"/>
            </a:br>
            <a:r>
              <a:rPr lang="en-US" altLang="en-US" dirty="0"/>
              <a:t>The Taskbar</a:t>
            </a:r>
          </a:p>
        </p:txBody>
      </p:sp>
      <p:pic>
        <p:nvPicPr>
          <p:cNvPr id="10" name="Picture 9" descr="The image is of a display of all the all the applications installed on the computer, as well as recently opened documents and includes the search feature">
            <a:extLst>
              <a:ext uri="{FF2B5EF4-FFF2-40B4-BE49-F238E27FC236}">
                <a16:creationId xmlns:a16="http://schemas.microsoft.com/office/drawing/2014/main" id="{32BD9996-8E1D-4C8B-80F4-C5E1C0D662C8}"/>
              </a:ext>
            </a:extLst>
          </p:cNvPr>
          <p:cNvPicPr>
            <a:picLocks noChangeAspect="1"/>
          </p:cNvPicPr>
          <p:nvPr/>
        </p:nvPicPr>
        <p:blipFill>
          <a:blip r:embed="rId4"/>
          <a:srcRect/>
          <a:stretch/>
        </p:blipFill>
        <p:spPr>
          <a:xfrm>
            <a:off x="541020" y="963421"/>
            <a:ext cx="3634740" cy="3552131"/>
          </a:xfrm>
          <a:prstGeom prst="rect">
            <a:avLst/>
          </a:prstGeom>
          <a:ln w="28575">
            <a:solidFill>
              <a:srgbClr val="000000"/>
            </a:solidFill>
          </a:ln>
        </p:spPr>
      </p:pic>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482936" y="910876"/>
            <a:ext cx="3860963" cy="3641982"/>
          </a:xfrm>
        </p:spPr>
        <p:txBody>
          <a:bodyPr/>
          <a:lstStyle/>
          <a:p>
            <a:r>
              <a:rPr lang="en-US" altLang="ja-JP" dirty="0"/>
              <a:t>The Start Menu displays:</a:t>
            </a:r>
          </a:p>
          <a:p>
            <a:pPr lvl="1"/>
            <a:r>
              <a:rPr lang="en-US" altLang="ja-JP" dirty="0"/>
              <a:t>All of the applications installed on the computer</a:t>
            </a:r>
          </a:p>
          <a:p>
            <a:pPr lvl="1"/>
            <a:r>
              <a:rPr lang="en-US" altLang="ja-JP" dirty="0"/>
              <a:t>A list of recently opened documents </a:t>
            </a:r>
          </a:p>
          <a:p>
            <a:pPr lvl="1"/>
            <a:r>
              <a:rPr lang="en-US" altLang="ja-JP" dirty="0"/>
              <a:t>A list of other elements, such as the search feature, Help and Support, and Control Panel</a:t>
            </a:r>
          </a:p>
          <a:p>
            <a:r>
              <a:rPr lang="en-US" altLang="ja-JP" dirty="0"/>
              <a:t>To customize the Start Menu in Windows 7, right-click an empty section of the taskbar and choose Properties &gt; Start Menu &gt; Customize</a:t>
            </a:r>
          </a:p>
        </p:txBody>
      </p:sp>
    </p:spTree>
    <p:custDataLst>
      <p:tags r:id="rId1"/>
    </p:custDataLst>
    <p:extLst>
      <p:ext uri="{BB962C8B-B14F-4D97-AF65-F5344CB8AC3E}">
        <p14:creationId xmlns:p14="http://schemas.microsoft.com/office/powerpoint/2010/main" val="377054652"/>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a:t>The Windows Desktop</a:t>
            </a:r>
            <a:r>
              <a:rPr lang="en-US" altLang="en-US" dirty="0"/>
              <a:t/>
            </a:r>
            <a:br>
              <a:rPr lang="en-US" altLang="en-US" dirty="0"/>
            </a:br>
            <a:r>
              <a:rPr lang="en-US" altLang="en-US" dirty="0"/>
              <a:t>Lab – Configure the Windows Desktop</a:t>
            </a:r>
            <a:endParaRPr lang="en-CA" altLang="en-US" dirty="0"/>
          </a:p>
        </p:txBody>
      </p:sp>
      <p:sp>
        <p:nvSpPr>
          <p:cNvPr id="2" name="TextBox 1"/>
          <p:cNvSpPr txBox="1"/>
          <p:nvPr/>
        </p:nvSpPr>
        <p:spPr>
          <a:xfrm>
            <a:off x="367645" y="1187777"/>
            <a:ext cx="7862217" cy="369332"/>
          </a:xfrm>
          <a:prstGeom prst="rect">
            <a:avLst/>
          </a:prstGeom>
          <a:noFill/>
        </p:spPr>
        <p:txBody>
          <a:bodyPr wrap="none" rtlCol="0">
            <a:spAutoFit/>
          </a:bodyPr>
          <a:lstStyle/>
          <a:p>
            <a:r>
              <a:rPr lang="en-US" dirty="0"/>
              <a:t>In this lab, you will explore the Windows Desktop, Start Menu, and Taskbar.</a:t>
            </a:r>
          </a:p>
        </p:txBody>
      </p:sp>
    </p:spTree>
    <p:custDataLst>
      <p:tags r:id="rId1"/>
    </p:custDataLst>
    <p:extLst>
      <p:ext uri="{BB962C8B-B14F-4D97-AF65-F5344CB8AC3E}">
        <p14:creationId xmlns:p14="http://schemas.microsoft.com/office/powerpoint/2010/main" val="2034824899"/>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a:t>Windows Task Manager</a:t>
            </a:r>
            <a:r>
              <a:rPr lang="en-US" altLang="en-US" dirty="0"/>
              <a:t/>
            </a:r>
            <a:br>
              <a:rPr lang="en-US" altLang="en-US" dirty="0"/>
            </a:br>
            <a:r>
              <a:rPr lang="en-US" altLang="en-US" dirty="0"/>
              <a:t>Video Explanation – Working with Task Manager in Windows 10</a:t>
            </a:r>
            <a:endParaRPr lang="en-CA" altLang="en-US" dirty="0"/>
          </a:p>
        </p:txBody>
      </p:sp>
      <p:pic>
        <p:nvPicPr>
          <p:cNvPr id="5" name="Picture 4" descr="In this video demonstration, you will learn about:&#10;Running applications options&#10;Processes tab&#10;Performance tab&#10;App history tab&#10;Startup tab&#10;Users tab&#10;Services tab" title="Working with Task Manager"/>
          <p:cNvPicPr>
            <a:picLocks noChangeAspect="1"/>
          </p:cNvPicPr>
          <p:nvPr/>
        </p:nvPicPr>
        <p:blipFill>
          <a:blip r:embed="rId4"/>
          <a:srcRect/>
          <a:stretch/>
        </p:blipFill>
        <p:spPr>
          <a:xfrm>
            <a:off x="1334704" y="884941"/>
            <a:ext cx="6474592" cy="3705201"/>
          </a:xfrm>
          <a:prstGeom prst="rect">
            <a:avLst/>
          </a:prstGeom>
        </p:spPr>
      </p:pic>
    </p:spTree>
    <p:custDataLst>
      <p:tags r:id="rId1"/>
    </p:custDataLst>
    <p:extLst>
      <p:ext uri="{BB962C8B-B14F-4D97-AF65-F5344CB8AC3E}">
        <p14:creationId xmlns:p14="http://schemas.microsoft.com/office/powerpoint/2010/main" val="1711569213"/>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a:t>Windows Task Manager</a:t>
            </a:r>
            <a:r>
              <a:rPr lang="en-US" altLang="en-US" dirty="0"/>
              <a:t/>
            </a:r>
            <a:br>
              <a:rPr lang="en-US" altLang="en-US" dirty="0"/>
            </a:br>
            <a:r>
              <a:rPr lang="en-US" altLang="en-US" dirty="0"/>
              <a:t>Windows Task Manager Functions</a:t>
            </a:r>
            <a:endParaRPr lang="en-CA" altLang="en-US" dirty="0"/>
          </a:p>
        </p:txBody>
      </p:sp>
      <p:sp>
        <p:nvSpPr>
          <p:cNvPr id="2" name="TextBox 1">
            <a:extLst>
              <a:ext uri="{FF2B5EF4-FFF2-40B4-BE49-F238E27FC236}">
                <a16:creationId xmlns:a16="http://schemas.microsoft.com/office/drawing/2014/main" id="{6F10E2B8-24E0-4238-98C4-5E6B4896A5C8}"/>
              </a:ext>
            </a:extLst>
          </p:cNvPr>
          <p:cNvSpPr txBox="1"/>
          <p:nvPr/>
        </p:nvSpPr>
        <p:spPr>
          <a:xfrm>
            <a:off x="322218" y="1045029"/>
            <a:ext cx="8508274" cy="2031325"/>
          </a:xfrm>
          <a:prstGeom prst="rect">
            <a:avLst/>
          </a:prstGeom>
          <a:noFill/>
        </p:spPr>
        <p:txBody>
          <a:bodyPr wrap="square" rtlCol="0">
            <a:spAutoFit/>
          </a:bodyPr>
          <a:lstStyle/>
          <a:p>
            <a:pPr marL="285750" indent="-285750">
              <a:buFont typeface="Arial" panose="020B0604020202020204" pitchFamily="34" charset="0"/>
              <a:buChar char="•"/>
            </a:pPr>
            <a:r>
              <a:rPr lang="en-US" sz="1400" b="1" dirty="0"/>
              <a:t>Processes </a:t>
            </a:r>
            <a:r>
              <a:rPr lang="en-US" sz="1400" dirty="0"/>
              <a:t>– a set of instructions started by the user, a program, or the OS.</a:t>
            </a:r>
          </a:p>
          <a:p>
            <a:pPr marL="285750" indent="-285750">
              <a:buFont typeface="Arial" panose="020B0604020202020204" pitchFamily="34" charset="0"/>
              <a:buChar char="•"/>
            </a:pPr>
            <a:r>
              <a:rPr lang="en-US" sz="1400" b="1" dirty="0"/>
              <a:t>Performance</a:t>
            </a:r>
            <a:r>
              <a:rPr lang="en-US" sz="1400" dirty="0"/>
              <a:t> – dynamic system performance graphs for a variety of options, including CPU, Memory, Disk, Ethernet, etc.  </a:t>
            </a:r>
          </a:p>
          <a:p>
            <a:pPr marL="285750" indent="-285750">
              <a:buFont typeface="Arial" panose="020B0604020202020204" pitchFamily="34" charset="0"/>
              <a:buChar char="•"/>
            </a:pPr>
            <a:r>
              <a:rPr lang="en-US" sz="1400" b="1" dirty="0"/>
              <a:t>App History </a:t>
            </a:r>
            <a:r>
              <a:rPr lang="en-US" sz="1400" dirty="0"/>
              <a:t>– displays historical resource utilization such as CPU time, network data usage, data uploads and downloads.</a:t>
            </a:r>
          </a:p>
          <a:p>
            <a:pPr marL="285750" indent="-285750">
              <a:buFont typeface="Arial" panose="020B0604020202020204" pitchFamily="34" charset="0"/>
              <a:buChar char="•"/>
            </a:pPr>
            <a:r>
              <a:rPr lang="en-US" sz="1400" b="1" dirty="0"/>
              <a:t>Startup</a:t>
            </a:r>
            <a:r>
              <a:rPr lang="en-US" sz="1400" dirty="0"/>
              <a:t> – shows the processes that automatically begin during Windows startup.</a:t>
            </a:r>
          </a:p>
          <a:p>
            <a:pPr marL="285750" indent="-285750">
              <a:buFont typeface="Arial" panose="020B0604020202020204" pitchFamily="34" charset="0"/>
              <a:buChar char="•"/>
            </a:pPr>
            <a:r>
              <a:rPr lang="en-US" sz="1400" b="1" dirty="0"/>
              <a:t>Users </a:t>
            </a:r>
            <a:r>
              <a:rPr lang="en-US" sz="1400" dirty="0"/>
              <a:t>– shows who is currently connected to the PC and the system resources they are using.</a:t>
            </a:r>
          </a:p>
          <a:p>
            <a:pPr marL="285750" indent="-285750">
              <a:buFont typeface="Arial" panose="020B0604020202020204" pitchFamily="34" charset="0"/>
              <a:buChar char="•"/>
            </a:pPr>
            <a:r>
              <a:rPr lang="en-US" sz="1400" b="1" dirty="0"/>
              <a:t>Details </a:t>
            </a:r>
            <a:r>
              <a:rPr lang="en-US" sz="1400" dirty="0"/>
              <a:t>– makes is possible to change the level of COU priority for a given process.</a:t>
            </a:r>
          </a:p>
          <a:p>
            <a:pPr marL="285750" indent="-285750">
              <a:buFont typeface="Arial" panose="020B0604020202020204" pitchFamily="34" charset="0"/>
              <a:buChar char="•"/>
            </a:pPr>
            <a:r>
              <a:rPr lang="en-US" sz="1400" b="1" dirty="0"/>
              <a:t>Services</a:t>
            </a:r>
            <a:r>
              <a:rPr lang="en-US" sz="1400" dirty="0"/>
              <a:t> – shows all available services and their status.</a:t>
            </a:r>
          </a:p>
        </p:txBody>
      </p:sp>
    </p:spTree>
    <p:custDataLst>
      <p:tags r:id="rId1"/>
    </p:custDataLst>
    <p:extLst>
      <p:ext uri="{BB962C8B-B14F-4D97-AF65-F5344CB8AC3E}">
        <p14:creationId xmlns:p14="http://schemas.microsoft.com/office/powerpoint/2010/main" val="3448695881"/>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065288" cy="757551"/>
          </a:xfrm>
        </p:spPr>
        <p:txBody>
          <a:bodyPr/>
          <a:lstStyle/>
          <a:p>
            <a:r>
              <a:rPr lang="en-US" altLang="en-US" sz="1600" dirty="0"/>
              <a:t>Windows Task Manager</a:t>
            </a:r>
            <a:r>
              <a:rPr lang="en-US" altLang="en-US" dirty="0"/>
              <a:t/>
            </a:r>
            <a:br>
              <a:rPr lang="en-US" altLang="en-US" dirty="0"/>
            </a:br>
            <a:r>
              <a:rPr lang="en-US" altLang="en-US" dirty="0"/>
              <a:t>Task Manager in Windows 7 </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065289" y="141255"/>
            <a:ext cx="4813663" cy="4915131"/>
          </a:xfrm>
        </p:spPr>
        <p:txBody>
          <a:bodyPr/>
          <a:lstStyle/>
          <a:p>
            <a:r>
              <a:rPr lang="en-US" altLang="ja-JP" sz="1400" dirty="0"/>
              <a:t>Windows 7 Task Manager has six tabs:</a:t>
            </a:r>
          </a:p>
          <a:p>
            <a:pPr lvl="1"/>
            <a:r>
              <a:rPr lang="en-US" altLang="ja-JP" sz="1200" b="1" dirty="0"/>
              <a:t>Applications</a:t>
            </a:r>
            <a:r>
              <a:rPr lang="en-US" altLang="ja-JP" sz="1200" dirty="0"/>
              <a:t> – shows all running applications. You can create, switch to, or close any applications.</a:t>
            </a:r>
          </a:p>
          <a:p>
            <a:pPr lvl="1"/>
            <a:r>
              <a:rPr lang="en-US" altLang="ja-JP" sz="1200" b="1" dirty="0"/>
              <a:t>Processes</a:t>
            </a:r>
            <a:r>
              <a:rPr lang="en-US" altLang="ja-JP" sz="1200" dirty="0"/>
              <a:t> - this tab shows all running processes. You can end processes or set process priorities.</a:t>
            </a:r>
          </a:p>
          <a:p>
            <a:pPr lvl="1"/>
            <a:r>
              <a:rPr lang="en-US" altLang="ja-JP" sz="1200" b="1" dirty="0"/>
              <a:t>Services</a:t>
            </a:r>
            <a:r>
              <a:rPr lang="en-US" altLang="ja-JP" sz="1200" dirty="0"/>
              <a:t> - available services, including their operational status. Services identified by their PID.</a:t>
            </a:r>
          </a:p>
          <a:p>
            <a:pPr lvl="1"/>
            <a:r>
              <a:rPr lang="en-US" altLang="ja-JP" sz="1200" b="1" dirty="0"/>
              <a:t>Performance</a:t>
            </a:r>
            <a:r>
              <a:rPr lang="en-US" altLang="ja-JP" sz="1200" dirty="0"/>
              <a:t> - This tab shows the CPU and page file usage</a:t>
            </a:r>
          </a:p>
          <a:p>
            <a:pPr lvl="1"/>
            <a:r>
              <a:rPr lang="en-US" altLang="ja-JP" sz="1200" b="1" dirty="0"/>
              <a:t>Networking</a:t>
            </a:r>
            <a:r>
              <a:rPr lang="en-US" altLang="ja-JP" sz="1200" dirty="0"/>
              <a:t> - This tab shows the usage of all network adapters</a:t>
            </a:r>
          </a:p>
          <a:p>
            <a:pPr lvl="1"/>
            <a:r>
              <a:rPr lang="en-US" altLang="ja-JP" sz="1200" b="1" dirty="0"/>
              <a:t>Users</a:t>
            </a:r>
            <a:r>
              <a:rPr lang="en-US" altLang="ja-JP" sz="1200" dirty="0"/>
              <a:t> - This tab shows all users that are logged on the computer</a:t>
            </a:r>
          </a:p>
          <a:p>
            <a:r>
              <a:rPr lang="en-US" altLang="ja-JP" sz="1400" dirty="0"/>
              <a:t>Task Manager Differences in Windows 10:</a:t>
            </a:r>
          </a:p>
          <a:p>
            <a:pPr lvl="1"/>
            <a:r>
              <a:rPr lang="en-US" altLang="ja-JP" sz="1200" b="1" dirty="0"/>
              <a:t>Applications and Processes tabs</a:t>
            </a:r>
            <a:r>
              <a:rPr lang="en-US" altLang="ja-JP" sz="1200" dirty="0"/>
              <a:t> have been combined in Windows 10.</a:t>
            </a:r>
          </a:p>
          <a:p>
            <a:pPr lvl="1"/>
            <a:r>
              <a:rPr lang="en-US" altLang="ja-JP" sz="1200" b="1" dirty="0"/>
              <a:t>Networking tab </a:t>
            </a:r>
            <a:r>
              <a:rPr lang="en-US" altLang="ja-JP" sz="1200" dirty="0"/>
              <a:t>is included with the Performance tab in Windows 10.</a:t>
            </a:r>
          </a:p>
          <a:p>
            <a:pPr lvl="1"/>
            <a:r>
              <a:rPr lang="en-US" altLang="ja-JP" sz="1200" b="1" dirty="0"/>
              <a:t>Users tab </a:t>
            </a:r>
            <a:r>
              <a:rPr lang="en-US" altLang="ja-JP" sz="1200" dirty="0"/>
              <a:t>has been enhanced in Windows 10 to not only show the users that are connected but also the resources that they are using.</a:t>
            </a:r>
          </a:p>
        </p:txBody>
      </p:sp>
      <p:pic>
        <p:nvPicPr>
          <p:cNvPr id="10" name="Picture 9" descr="The image displayed here is the windows task manager as described on the page.">
            <a:extLst>
              <a:ext uri="{FF2B5EF4-FFF2-40B4-BE49-F238E27FC236}">
                <a16:creationId xmlns:a16="http://schemas.microsoft.com/office/drawing/2014/main" id="{32BD9996-8E1D-4C8B-80F4-C5E1C0D662C8}"/>
              </a:ext>
            </a:extLst>
          </p:cNvPr>
          <p:cNvPicPr>
            <a:picLocks noChangeAspect="1"/>
          </p:cNvPicPr>
          <p:nvPr/>
        </p:nvPicPr>
        <p:blipFill>
          <a:blip r:embed="rId4"/>
          <a:srcRect/>
          <a:stretch/>
        </p:blipFill>
        <p:spPr>
          <a:xfrm>
            <a:off x="351696" y="1097280"/>
            <a:ext cx="3157785" cy="3104763"/>
          </a:xfrm>
          <a:prstGeom prst="rect">
            <a:avLst/>
          </a:prstGeom>
          <a:ln w="28575">
            <a:solidFill>
              <a:srgbClr val="000000"/>
            </a:solidFill>
          </a:ln>
        </p:spPr>
      </p:pic>
    </p:spTree>
    <p:custDataLst>
      <p:tags r:id="rId1"/>
    </p:custDataLst>
    <p:extLst>
      <p:ext uri="{BB962C8B-B14F-4D97-AF65-F5344CB8AC3E}">
        <p14:creationId xmlns:p14="http://schemas.microsoft.com/office/powerpoint/2010/main" val="4132638993"/>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a:t>Windows Task Manager</a:t>
            </a:r>
            <a:r>
              <a:rPr lang="en-US" altLang="en-US" dirty="0"/>
              <a:t/>
            </a:r>
            <a:br>
              <a:rPr lang="en-US" altLang="en-US" dirty="0"/>
            </a:br>
            <a:r>
              <a:rPr lang="en-US" altLang="en-US" dirty="0"/>
              <a:t>Lab – Work with Task Manager</a:t>
            </a:r>
            <a:endParaRPr lang="en-CA" altLang="en-US" dirty="0"/>
          </a:p>
        </p:txBody>
      </p:sp>
      <p:sp>
        <p:nvSpPr>
          <p:cNvPr id="2" name="TextBox 1"/>
          <p:cNvSpPr txBox="1"/>
          <p:nvPr/>
        </p:nvSpPr>
        <p:spPr>
          <a:xfrm>
            <a:off x="499621" y="1178351"/>
            <a:ext cx="7310719" cy="369332"/>
          </a:xfrm>
          <a:prstGeom prst="rect">
            <a:avLst/>
          </a:prstGeom>
          <a:noFill/>
        </p:spPr>
        <p:txBody>
          <a:bodyPr wrap="none" rtlCol="0">
            <a:spAutoFit/>
          </a:bodyPr>
          <a:lstStyle/>
          <a:p>
            <a:r>
              <a:rPr lang="en-US" dirty="0"/>
              <a:t>In this lab, you will use Task Manager to monitor system performance.</a:t>
            </a:r>
          </a:p>
        </p:txBody>
      </p:sp>
    </p:spTree>
    <p:custDataLst>
      <p:tags r:id="rId1"/>
    </p:custDataLst>
    <p:extLst>
      <p:ext uri="{BB962C8B-B14F-4D97-AF65-F5344CB8AC3E}">
        <p14:creationId xmlns:p14="http://schemas.microsoft.com/office/powerpoint/2010/main" val="599841435"/>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214948" cy="757551"/>
          </a:xfrm>
        </p:spPr>
        <p:txBody>
          <a:bodyPr/>
          <a:lstStyle/>
          <a:p>
            <a:r>
              <a:rPr lang="en-US" altLang="en-US" sz="1600" dirty="0"/>
              <a:t>Windows File Explorer</a:t>
            </a:r>
            <a:r>
              <a:rPr lang="en-US" altLang="en-US" dirty="0"/>
              <a:t/>
            </a:r>
            <a:br>
              <a:rPr lang="en-US" altLang="en-US" dirty="0"/>
            </a:br>
            <a:r>
              <a:rPr lang="en-US" altLang="en-US" dirty="0"/>
              <a:t>File Explorer </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214949" y="507015"/>
            <a:ext cx="4456611" cy="4087845"/>
          </a:xfrm>
        </p:spPr>
        <p:txBody>
          <a:bodyPr/>
          <a:lstStyle/>
          <a:p>
            <a:r>
              <a:rPr lang="en-US" altLang="ja-JP" sz="1400" dirty="0"/>
              <a:t>File Explorer is used for file management in Window 8 and Windows 10.</a:t>
            </a:r>
          </a:p>
          <a:p>
            <a:r>
              <a:rPr lang="en-US" altLang="ja-JP" sz="1400" dirty="0"/>
              <a:t>Windows Explorer is used for file management in Windows 7 and earlier.</a:t>
            </a:r>
          </a:p>
          <a:p>
            <a:r>
              <a:rPr lang="en-US" altLang="ja-JP" sz="1400" dirty="0"/>
              <a:t>The Ribbon is used for common tasks, such as copying and moving files and creating new folders.</a:t>
            </a:r>
          </a:p>
          <a:p>
            <a:r>
              <a:rPr lang="en-US" altLang="ja-JP" sz="1400" dirty="0"/>
              <a:t>The Tabs at the top change based on what is selected.</a:t>
            </a:r>
          </a:p>
          <a:p>
            <a:r>
              <a:rPr lang="en-US" altLang="ja-JP" sz="1400" dirty="0"/>
              <a:t>File Explorer is used to:</a:t>
            </a:r>
          </a:p>
          <a:p>
            <a:pPr lvl="1"/>
            <a:r>
              <a:rPr lang="en-US" altLang="ja-JP" dirty="0"/>
              <a:t> Navigate the file system</a:t>
            </a:r>
          </a:p>
          <a:p>
            <a:pPr lvl="1"/>
            <a:r>
              <a:rPr lang="en-US" altLang="ja-JP" dirty="0"/>
              <a:t> Manage files, folders and subfolders</a:t>
            </a:r>
          </a:p>
          <a:p>
            <a:pPr lvl="1"/>
            <a:r>
              <a:rPr lang="en-US" altLang="ja-JP" dirty="0"/>
              <a:t> Manage applications on storage media</a:t>
            </a:r>
          </a:p>
          <a:p>
            <a:pPr lvl="1"/>
            <a:r>
              <a:rPr lang="en-US" altLang="ja-JP" dirty="0"/>
              <a:t> Preview some types of files</a:t>
            </a:r>
            <a:endParaRPr lang="en-US" altLang="ja-JP" sz="1100" dirty="0"/>
          </a:p>
        </p:txBody>
      </p:sp>
      <p:pic>
        <p:nvPicPr>
          <p:cNvPr id="10" name="Picture 9" descr="The image displayed is of Windows 10 File Explorer as described on the page.">
            <a:extLst>
              <a:ext uri="{FF2B5EF4-FFF2-40B4-BE49-F238E27FC236}">
                <a16:creationId xmlns:a16="http://schemas.microsoft.com/office/drawing/2014/main" id="{32BD9996-8E1D-4C8B-80F4-C5E1C0D662C8}"/>
              </a:ext>
            </a:extLst>
          </p:cNvPr>
          <p:cNvPicPr>
            <a:picLocks noChangeAspect="1"/>
          </p:cNvPicPr>
          <p:nvPr/>
        </p:nvPicPr>
        <p:blipFill>
          <a:blip r:embed="rId4"/>
          <a:srcRect/>
          <a:stretch/>
        </p:blipFill>
        <p:spPr>
          <a:xfrm>
            <a:off x="314896" y="1175129"/>
            <a:ext cx="3706621" cy="2793241"/>
          </a:xfrm>
          <a:prstGeom prst="rect">
            <a:avLst/>
          </a:prstGeom>
          <a:ln w="28575">
            <a:solidFill>
              <a:srgbClr val="000000"/>
            </a:solidFill>
          </a:ln>
        </p:spPr>
      </p:pic>
    </p:spTree>
    <p:custDataLst>
      <p:tags r:id="rId1"/>
    </p:custDataLst>
    <p:extLst>
      <p:ext uri="{BB962C8B-B14F-4D97-AF65-F5344CB8AC3E}">
        <p14:creationId xmlns:p14="http://schemas.microsoft.com/office/powerpoint/2010/main" val="2524878073"/>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a:t>Windows File Explorer</a:t>
            </a:r>
            <a:r>
              <a:rPr lang="en-US" altLang="en-US" dirty="0"/>
              <a:t/>
            </a:r>
            <a:br>
              <a:rPr lang="en-US" altLang="en-US" dirty="0"/>
            </a:br>
            <a:r>
              <a:rPr lang="en-US" altLang="en-US" dirty="0"/>
              <a:t>Video Explanation – Working with File Explorer</a:t>
            </a:r>
            <a:endParaRPr lang="en-CA" altLang="en-US" dirty="0"/>
          </a:p>
        </p:txBody>
      </p:sp>
      <p:pic>
        <p:nvPicPr>
          <p:cNvPr id="5" name="Picture 4" descr="In this video demonstration, you will learn about&#10;Quick access&#10;This PC&#10;Libraries&#10;Library tools&#10;Folder and search options" title="Working with File Explorer"/>
          <p:cNvPicPr>
            <a:picLocks noChangeAspect="1"/>
          </p:cNvPicPr>
          <p:nvPr/>
        </p:nvPicPr>
        <p:blipFill>
          <a:blip r:embed="rId4"/>
          <a:srcRect/>
          <a:stretch/>
        </p:blipFill>
        <p:spPr>
          <a:xfrm>
            <a:off x="1334704" y="882761"/>
            <a:ext cx="6474592" cy="3709560"/>
          </a:xfrm>
          <a:prstGeom prst="rect">
            <a:avLst/>
          </a:prstGeom>
        </p:spPr>
      </p:pic>
    </p:spTree>
    <p:custDataLst>
      <p:tags r:id="rId1"/>
    </p:custDataLst>
    <p:extLst>
      <p:ext uri="{BB962C8B-B14F-4D97-AF65-F5344CB8AC3E}">
        <p14:creationId xmlns:p14="http://schemas.microsoft.com/office/powerpoint/2010/main" val="939102541"/>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Windows File Explorer</a:t>
            </a:r>
            <a:r>
              <a:rPr lang="en-US" altLang="en-US" dirty="0"/>
              <a:t/>
            </a:r>
            <a:br>
              <a:rPr lang="en-US" altLang="en-US" dirty="0"/>
            </a:br>
            <a:r>
              <a:rPr lang="en-US" altLang="en-US" dirty="0"/>
              <a:t>This PC </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5357960" y="798944"/>
            <a:ext cx="3526960" cy="4087845"/>
          </a:xfrm>
        </p:spPr>
        <p:txBody>
          <a:bodyPr/>
          <a:lstStyle/>
          <a:p>
            <a:r>
              <a:rPr lang="en-US" altLang="ja-JP" dirty="0"/>
              <a:t>In Windows 10 and 8.1, the This PC feature allows you to access the various devices and drives installed in the computer.</a:t>
            </a:r>
          </a:p>
          <a:p>
            <a:r>
              <a:rPr lang="en-US" altLang="ja-JP" dirty="0"/>
              <a:t>In Windows 7, this same feature is called Computer.</a:t>
            </a:r>
          </a:p>
          <a:p>
            <a:r>
              <a:rPr lang="en-US" altLang="ja-JP" dirty="0"/>
              <a:t>To open This PC, open File Explorer, and it will display the This PC feature by default.</a:t>
            </a:r>
          </a:p>
          <a:p>
            <a:r>
              <a:rPr lang="en-US" altLang="ja-JP" dirty="0"/>
              <a:t>In Windows 8.0, or 7, click Start and select Computer.</a:t>
            </a:r>
            <a:endParaRPr lang="en-US" altLang="ja-JP" sz="1100" dirty="0"/>
          </a:p>
        </p:txBody>
      </p:sp>
      <p:pic>
        <p:nvPicPr>
          <p:cNvPr id="3" name="Picture 2" descr="This window is called “computer”. Across the top in a much smaller ribbon is: Organize, System properties, Uninstall, Map network Drive and open control panel. Below the ribbon and on the left it lists “Features” which includes Desktop, Downloads, and recent Places. Next there are “Libraries” which includes Documents, Music, Picture and Videos. Finally, there is a home group icon, and a computer icon, and a Network icon. At the very bottom it displays Admin, workgroup and the amount of memory available.">
            <a:extLst>
              <a:ext uri="{FF2B5EF4-FFF2-40B4-BE49-F238E27FC236}">
                <a16:creationId xmlns:a16="http://schemas.microsoft.com/office/drawing/2014/main" id="{ABCBF763-98A1-4FFF-99BB-88FD3C76E0E6}"/>
              </a:ext>
            </a:extLst>
          </p:cNvPr>
          <p:cNvPicPr>
            <a:picLocks noChangeAspect="1"/>
          </p:cNvPicPr>
          <p:nvPr/>
        </p:nvPicPr>
        <p:blipFill>
          <a:blip r:embed="rId4"/>
          <a:stretch>
            <a:fillRect/>
          </a:stretch>
        </p:blipFill>
        <p:spPr>
          <a:xfrm>
            <a:off x="397237" y="905624"/>
            <a:ext cx="3970455" cy="2594776"/>
          </a:xfrm>
          <a:prstGeom prst="rect">
            <a:avLst/>
          </a:prstGeom>
          <a:ln w="28575">
            <a:solidFill>
              <a:srgbClr val="000000"/>
            </a:solidFill>
          </a:ln>
        </p:spPr>
      </p:pic>
      <p:pic>
        <p:nvPicPr>
          <p:cNvPr id="10" name="Picture 9" descr="This is an open “This PC” window. Across the top is the ribbon which includes properties, open, and rename options. It also allows to click on and view: Media, map network drive and add a network location. This ribbon also displays “open settings”, uninstall, system properties and Manage displays. Below the ribbon on the left is Quick Access, Desktop, Downloads, Documents, Pictures, Music and Videos. To the right of that is an area labeled Folders. Which allows the user to see the folders available for expansion. At the bottom it lists the Devices and Drives. ">
            <a:extLst>
              <a:ext uri="{FF2B5EF4-FFF2-40B4-BE49-F238E27FC236}">
                <a16:creationId xmlns:a16="http://schemas.microsoft.com/office/drawing/2014/main" id="{32BD9996-8E1D-4C8B-80F4-C5E1C0D662C8}"/>
              </a:ext>
            </a:extLst>
          </p:cNvPr>
          <p:cNvPicPr>
            <a:picLocks noChangeAspect="1"/>
          </p:cNvPicPr>
          <p:nvPr/>
        </p:nvPicPr>
        <p:blipFill>
          <a:blip r:embed="rId5"/>
          <a:srcRect/>
          <a:stretch/>
        </p:blipFill>
        <p:spPr>
          <a:xfrm>
            <a:off x="1169388" y="2136176"/>
            <a:ext cx="3953680" cy="2594776"/>
          </a:xfrm>
          <a:prstGeom prst="rect">
            <a:avLst/>
          </a:prstGeom>
          <a:ln w="28575">
            <a:solidFill>
              <a:srgbClr val="000000"/>
            </a:solidFill>
          </a:ln>
        </p:spPr>
      </p:pic>
      <p:sp>
        <p:nvSpPr>
          <p:cNvPr id="8" name="Rectangle 7">
            <a:extLst>
              <a:ext uri="{FF2B5EF4-FFF2-40B4-BE49-F238E27FC236}">
                <a16:creationId xmlns:a16="http://schemas.microsoft.com/office/drawing/2014/main" id="{C315A5D2-2D56-4B97-AE2E-74E698770737}"/>
              </a:ext>
            </a:extLst>
          </p:cNvPr>
          <p:cNvSpPr/>
          <p:nvPr/>
        </p:nvSpPr>
        <p:spPr>
          <a:xfrm>
            <a:off x="668680" y="982062"/>
            <a:ext cx="819200" cy="239424"/>
          </a:xfrm>
          <a:prstGeom prst="rect">
            <a:avLst/>
          </a:prstGeom>
          <a:noFill/>
          <a:ln>
            <a:solidFill>
              <a:srgbClr val="FF000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018B143B-8E0A-4C9B-8452-0BD262F4E7CB}"/>
              </a:ext>
            </a:extLst>
          </p:cNvPr>
          <p:cNvSpPr/>
          <p:nvPr/>
        </p:nvSpPr>
        <p:spPr>
          <a:xfrm>
            <a:off x="259080" y="2452038"/>
            <a:ext cx="819200" cy="239424"/>
          </a:xfrm>
          <a:prstGeom prst="rect">
            <a:avLst/>
          </a:prstGeom>
          <a:noFill/>
          <a:ln>
            <a:solidFill>
              <a:srgbClr val="FF000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327D2060-21A1-483E-BF9D-B503B772ECC4}"/>
              </a:ext>
            </a:extLst>
          </p:cNvPr>
          <p:cNvSpPr/>
          <p:nvPr/>
        </p:nvSpPr>
        <p:spPr>
          <a:xfrm>
            <a:off x="1563264" y="2691462"/>
            <a:ext cx="819200" cy="239424"/>
          </a:xfrm>
          <a:prstGeom prst="rect">
            <a:avLst/>
          </a:prstGeom>
          <a:noFill/>
          <a:ln>
            <a:solidFill>
              <a:srgbClr val="FF000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3436A04-1BE8-40FA-B373-FC3C46415BD4}"/>
              </a:ext>
            </a:extLst>
          </p:cNvPr>
          <p:cNvSpPr/>
          <p:nvPr/>
        </p:nvSpPr>
        <p:spPr>
          <a:xfrm>
            <a:off x="1078280" y="3845576"/>
            <a:ext cx="819200" cy="239424"/>
          </a:xfrm>
          <a:prstGeom prst="rect">
            <a:avLst/>
          </a:prstGeom>
          <a:noFill/>
          <a:ln>
            <a:solidFill>
              <a:srgbClr val="FF000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ustDataLst>
      <p:tags r:id="rId1"/>
    </p:custDataLst>
    <p:extLst>
      <p:ext uri="{BB962C8B-B14F-4D97-AF65-F5344CB8AC3E}">
        <p14:creationId xmlns:p14="http://schemas.microsoft.com/office/powerpoint/2010/main" val="377573937"/>
      </p:ext>
    </p:extLst>
  </p:cSld>
  <p:clrMapOvr>
    <a:masterClrMapping/>
  </p:clrMapOvr>
  <p:transition spd="slow">
    <p:wip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Windows File Explorer</a:t>
            </a:r>
            <a:r>
              <a:rPr lang="en-US" altLang="en-US" dirty="0"/>
              <a:t/>
            </a:r>
            <a:br>
              <a:rPr lang="en-US" altLang="en-US" dirty="0"/>
            </a:br>
            <a:r>
              <a:rPr lang="en-US" altLang="en-US" dirty="0"/>
              <a:t>Run as Administrator </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717881" y="784120"/>
            <a:ext cx="3953680" cy="3790664"/>
          </a:xfrm>
        </p:spPr>
        <p:txBody>
          <a:bodyPr/>
          <a:lstStyle/>
          <a:p>
            <a:r>
              <a:rPr lang="en-US" sz="1400" dirty="0"/>
              <a:t>Modern operating systems improve security by only allowing users with enough permissions to access files. </a:t>
            </a:r>
          </a:p>
          <a:p>
            <a:r>
              <a:rPr lang="en-US" sz="1400" dirty="0"/>
              <a:t>System files, other user files, or files with elevated permissions are examples of files that could lead Windows to deny access to a user. </a:t>
            </a:r>
          </a:p>
          <a:p>
            <a:r>
              <a:rPr lang="en-US" sz="1400" dirty="0"/>
              <a:t>To override this behavior and gain access to those files, you must open or execute them as the system administrator.</a:t>
            </a:r>
          </a:p>
          <a:p>
            <a:r>
              <a:rPr lang="en-US" sz="1400" dirty="0"/>
              <a:t>To open or execute a file using elevated permission, right-click the file and choose </a:t>
            </a:r>
            <a:r>
              <a:rPr lang="en-US" sz="1400" b="1" dirty="0"/>
              <a:t>Run as Administrator</a:t>
            </a:r>
            <a:r>
              <a:rPr lang="en-US" sz="1400" dirty="0"/>
              <a:t> as shown in the figure. Choose </a:t>
            </a:r>
            <a:r>
              <a:rPr lang="en-US" sz="1400" b="1" dirty="0"/>
              <a:t>Yes</a:t>
            </a:r>
            <a:r>
              <a:rPr lang="en-US" sz="1400" dirty="0"/>
              <a:t> in the User Account Control (UAC) window. </a:t>
            </a:r>
          </a:p>
        </p:txBody>
      </p:sp>
      <p:pic>
        <p:nvPicPr>
          <p:cNvPr id="10" name="Picture 9" descr="This image displays an open file requiring elevated permissions to be open and the “Run as Administrator” is chosen.">
            <a:extLst>
              <a:ext uri="{FF2B5EF4-FFF2-40B4-BE49-F238E27FC236}">
                <a16:creationId xmlns:a16="http://schemas.microsoft.com/office/drawing/2014/main" id="{32BD9996-8E1D-4C8B-80F4-C5E1C0D662C8}"/>
              </a:ext>
            </a:extLst>
          </p:cNvPr>
          <p:cNvPicPr>
            <a:picLocks noChangeAspect="1"/>
          </p:cNvPicPr>
          <p:nvPr/>
        </p:nvPicPr>
        <p:blipFill>
          <a:blip r:embed="rId4"/>
          <a:srcRect/>
          <a:stretch/>
        </p:blipFill>
        <p:spPr>
          <a:xfrm>
            <a:off x="472439" y="1061226"/>
            <a:ext cx="3967265" cy="3236453"/>
          </a:xfrm>
          <a:prstGeom prst="rect">
            <a:avLst/>
          </a:prstGeom>
          <a:ln w="28575">
            <a:solidFill>
              <a:srgbClr val="000000"/>
            </a:solidFill>
          </a:ln>
        </p:spPr>
      </p:pic>
    </p:spTree>
    <p:custDataLst>
      <p:tags r:id="rId1"/>
    </p:custDataLst>
    <p:extLst>
      <p:ext uri="{BB962C8B-B14F-4D97-AF65-F5344CB8AC3E}">
        <p14:creationId xmlns:p14="http://schemas.microsoft.com/office/powerpoint/2010/main" val="927215169"/>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717879" cy="757551"/>
          </a:xfrm>
        </p:spPr>
        <p:txBody>
          <a:bodyPr/>
          <a:lstStyle/>
          <a:p>
            <a:r>
              <a:rPr lang="en-US" altLang="en-US" sz="1600" dirty="0"/>
              <a:t>Windows File Explorer</a:t>
            </a:r>
            <a:r>
              <a:rPr lang="en-US" altLang="en-US" dirty="0"/>
              <a:t/>
            </a:r>
            <a:br>
              <a:rPr lang="en-US" altLang="en-US" dirty="0"/>
            </a:br>
            <a:r>
              <a:rPr lang="en-US" altLang="en-US" dirty="0"/>
              <a:t>Windows Libraries </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831236" y="481128"/>
            <a:ext cx="3953680" cy="4113732"/>
          </a:xfrm>
        </p:spPr>
        <p:txBody>
          <a:bodyPr/>
          <a:lstStyle/>
          <a:p>
            <a:r>
              <a:rPr lang="en-US" altLang="ja-JP" sz="1400" dirty="0"/>
              <a:t>Windows Libraries allow you to easily organize content including removable media, without actually moving the files.</a:t>
            </a:r>
          </a:p>
          <a:p>
            <a:r>
              <a:rPr lang="en-US" altLang="ja-JP" sz="1400" dirty="0"/>
              <a:t>A library is a virtual folder that presents content from different locations within the same view. </a:t>
            </a:r>
          </a:p>
          <a:p>
            <a:r>
              <a:rPr lang="en-US" altLang="ja-JP" sz="1400" dirty="0"/>
              <a:t>When Windows 10 is installed, each user has six default libraries, as shown in the figure.</a:t>
            </a:r>
          </a:p>
          <a:p>
            <a:r>
              <a:rPr lang="en-US" altLang="ja-JP" sz="1400" dirty="0"/>
              <a:t>In Windows 10 and Windows 8.1, the libraries are hidden by default.</a:t>
            </a:r>
          </a:p>
          <a:p>
            <a:r>
              <a:rPr lang="en-US" altLang="ja-JP" sz="1400" dirty="0"/>
              <a:t>Right-click the left pane of the File Explorer window for the context menu option that can show the libraries.</a:t>
            </a:r>
          </a:p>
        </p:txBody>
      </p:sp>
      <p:pic>
        <p:nvPicPr>
          <p:cNvPr id="10" name="Picture 9" descr="This image is of the Windows Libraries page. It displays the six libraries available – Camera roll, Music, Saved Pictures, Documents, Pictures, and Videos.">
            <a:extLst>
              <a:ext uri="{FF2B5EF4-FFF2-40B4-BE49-F238E27FC236}">
                <a16:creationId xmlns:a16="http://schemas.microsoft.com/office/drawing/2014/main" id="{32BD9996-8E1D-4C8B-80F4-C5E1C0D662C8}"/>
              </a:ext>
            </a:extLst>
          </p:cNvPr>
          <p:cNvPicPr>
            <a:picLocks noChangeAspect="1"/>
          </p:cNvPicPr>
          <p:nvPr/>
        </p:nvPicPr>
        <p:blipFill>
          <a:blip r:embed="rId4"/>
          <a:srcRect/>
          <a:stretch/>
        </p:blipFill>
        <p:spPr>
          <a:xfrm>
            <a:off x="359084" y="1267455"/>
            <a:ext cx="4358796" cy="2608589"/>
          </a:xfrm>
          <a:prstGeom prst="rect">
            <a:avLst/>
          </a:prstGeom>
          <a:ln w="28575">
            <a:solidFill>
              <a:srgbClr val="000000"/>
            </a:solidFill>
          </a:ln>
        </p:spPr>
      </p:pic>
    </p:spTree>
    <p:custDataLst>
      <p:tags r:id="rId1"/>
    </p:custDataLst>
    <p:extLst>
      <p:ext uri="{BB962C8B-B14F-4D97-AF65-F5344CB8AC3E}">
        <p14:creationId xmlns:p14="http://schemas.microsoft.com/office/powerpoint/2010/main" val="2123840019"/>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Windows File Explorer</a:t>
            </a:r>
            <a:r>
              <a:rPr lang="en-US" altLang="en-US" dirty="0"/>
              <a:t/>
            </a:r>
            <a:br>
              <a:rPr lang="en-US" altLang="en-US" dirty="0"/>
            </a:br>
            <a:r>
              <a:rPr lang="en-US" altLang="en-US" dirty="0"/>
              <a:t>Directory Structures </a:t>
            </a:r>
          </a:p>
        </p:txBody>
      </p:sp>
      <p:pic>
        <p:nvPicPr>
          <p:cNvPr id="4" name="Picture 3" descr="This is a screenshot of c:\users\admin\documents\level 1\level 2\level 3">
            <a:extLst>
              <a:ext uri="{FF2B5EF4-FFF2-40B4-BE49-F238E27FC236}">
                <a16:creationId xmlns:a16="http://schemas.microsoft.com/office/drawing/2014/main" id="{E27F764B-6AC4-4FC1-A47B-B9ECAA21F782}"/>
              </a:ext>
            </a:extLst>
          </p:cNvPr>
          <p:cNvPicPr>
            <a:picLocks noChangeAspect="1"/>
          </p:cNvPicPr>
          <p:nvPr/>
        </p:nvPicPr>
        <p:blipFill>
          <a:blip r:embed="rId4"/>
          <a:stretch>
            <a:fillRect/>
          </a:stretch>
        </p:blipFill>
        <p:spPr>
          <a:xfrm>
            <a:off x="535640" y="1004611"/>
            <a:ext cx="4115157" cy="358171"/>
          </a:xfrm>
          <a:prstGeom prst="rect">
            <a:avLst/>
          </a:prstGeom>
        </p:spPr>
      </p:pic>
      <p:pic>
        <p:nvPicPr>
          <p:cNvPr id="10" name="Picture 9" descr="This image displays nested folders and path in file explorer. The file bar says Level &gt;Level 2 &gt; Level 3. The folder in this image is empty. The file path is also listed in this image as: C:\Users\Admin\Documents\Level 1\Level 2\Level 3.">
            <a:extLst>
              <a:ext uri="{FF2B5EF4-FFF2-40B4-BE49-F238E27FC236}">
                <a16:creationId xmlns:a16="http://schemas.microsoft.com/office/drawing/2014/main" id="{32BD9996-8E1D-4C8B-80F4-C5E1C0D662C8}"/>
              </a:ext>
            </a:extLst>
          </p:cNvPr>
          <p:cNvPicPr>
            <a:picLocks noChangeAspect="1"/>
          </p:cNvPicPr>
          <p:nvPr/>
        </p:nvPicPr>
        <p:blipFill>
          <a:blip r:embed="rId5"/>
          <a:srcRect/>
          <a:stretch/>
        </p:blipFill>
        <p:spPr>
          <a:xfrm>
            <a:off x="546336" y="1576069"/>
            <a:ext cx="4093767" cy="3027682"/>
          </a:xfrm>
          <a:prstGeom prst="rect">
            <a:avLst/>
          </a:prstGeom>
          <a:ln w="28575">
            <a:solidFill>
              <a:srgbClr val="000000"/>
            </a:solidFill>
          </a:ln>
        </p:spPr>
      </p:pic>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831236" y="961189"/>
            <a:ext cx="3953680" cy="3850838"/>
          </a:xfrm>
        </p:spPr>
        <p:txBody>
          <a:bodyPr/>
          <a:lstStyle/>
          <a:p>
            <a:r>
              <a:rPr lang="en-US" altLang="ja-JP" sz="1400" dirty="0"/>
              <a:t>The root level of the Windows directory structure, the partition, is usually labeled drive C. </a:t>
            </a:r>
          </a:p>
          <a:p>
            <a:r>
              <a:rPr lang="en-US" altLang="ja-JP" sz="1400" dirty="0"/>
              <a:t>Directories may contain additional directories called subfolders. </a:t>
            </a:r>
          </a:p>
          <a:p>
            <a:r>
              <a:rPr lang="en-US" altLang="ja-JP" sz="1400" dirty="0"/>
              <a:t>The number of nested folders is limited by the maximum length of the path to the folders. </a:t>
            </a:r>
          </a:p>
          <a:p>
            <a:r>
              <a:rPr lang="en-US" altLang="ja-JP" sz="1400" dirty="0"/>
              <a:t>In Windows 10, the default limit is 260 characters. </a:t>
            </a:r>
          </a:p>
          <a:p>
            <a:r>
              <a:rPr lang="en-US" altLang="ja-JP" sz="1400" dirty="0"/>
              <a:t>The figure shows several nested folders in File Explorer along with the equivalent path.</a:t>
            </a:r>
          </a:p>
        </p:txBody>
      </p:sp>
      <p:sp>
        <p:nvSpPr>
          <p:cNvPr id="2" name="Rectangle 1">
            <a:extLst>
              <a:ext uri="{FF2B5EF4-FFF2-40B4-BE49-F238E27FC236}">
                <a16:creationId xmlns:a16="http://schemas.microsoft.com/office/drawing/2014/main" id="{76EF64EA-A3D4-4199-9CDF-5046BECBE546}"/>
              </a:ext>
            </a:extLst>
          </p:cNvPr>
          <p:cNvSpPr/>
          <p:nvPr/>
        </p:nvSpPr>
        <p:spPr>
          <a:xfrm>
            <a:off x="990600" y="2423160"/>
            <a:ext cx="1889760" cy="358140"/>
          </a:xfrm>
          <a:prstGeom prst="rect">
            <a:avLst/>
          </a:prstGeom>
          <a:noFill/>
          <a:ln>
            <a:solidFill>
              <a:srgbClr val="FF000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5840A69C-5E6C-4D6A-8FD8-950EF9487B39}"/>
              </a:ext>
            </a:extLst>
          </p:cNvPr>
          <p:cNvSpPr/>
          <p:nvPr/>
        </p:nvSpPr>
        <p:spPr>
          <a:xfrm>
            <a:off x="632460" y="3497580"/>
            <a:ext cx="899160" cy="773426"/>
          </a:xfrm>
          <a:prstGeom prst="rect">
            <a:avLst/>
          </a:prstGeom>
          <a:noFill/>
          <a:ln>
            <a:solidFill>
              <a:srgbClr val="FF000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ustDataLst>
      <p:tags r:id="rId1"/>
    </p:custDataLst>
    <p:extLst>
      <p:ext uri="{BB962C8B-B14F-4D97-AF65-F5344CB8AC3E}">
        <p14:creationId xmlns:p14="http://schemas.microsoft.com/office/powerpoint/2010/main" val="3802452232"/>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9144000" cy="757551"/>
          </a:xfrm>
        </p:spPr>
        <p:txBody>
          <a:bodyPr/>
          <a:lstStyle/>
          <a:p>
            <a:r>
              <a:rPr lang="en-US" altLang="en-US" sz="1600"/>
              <a:t>Windows File Explorer</a:t>
            </a:r>
            <a:r>
              <a:rPr lang="en-US" altLang="en-US"/>
              <a:t/>
            </a:r>
            <a:br>
              <a:rPr lang="en-US" altLang="en-US"/>
            </a:br>
            <a:r>
              <a:rPr lang="en-US" altLang="en-US"/>
              <a:t>User and System File Locations </a:t>
            </a:r>
            <a:endParaRPr lang="en-US" altLang="en-US" dirty="0"/>
          </a:p>
        </p:txBody>
      </p:sp>
      <p:sp>
        <p:nvSpPr>
          <p:cNvPr id="2" name="TextBox 1">
            <a:extLst>
              <a:ext uri="{FF2B5EF4-FFF2-40B4-BE49-F238E27FC236}">
                <a16:creationId xmlns:a16="http://schemas.microsoft.com/office/drawing/2014/main" id="{7DA89EBE-F3A6-4BFA-8540-E47A1673D066}"/>
              </a:ext>
            </a:extLst>
          </p:cNvPr>
          <p:cNvSpPr txBox="1"/>
          <p:nvPr/>
        </p:nvSpPr>
        <p:spPr>
          <a:xfrm>
            <a:off x="113212" y="992777"/>
            <a:ext cx="2638697" cy="3323987"/>
          </a:xfrm>
          <a:prstGeom prst="rect">
            <a:avLst/>
          </a:prstGeom>
          <a:noFill/>
        </p:spPr>
        <p:txBody>
          <a:bodyPr wrap="square" rtlCol="0">
            <a:spAutoFit/>
          </a:bodyPr>
          <a:lstStyle/>
          <a:p>
            <a:pPr marL="285750" indent="-285750">
              <a:buFont typeface="Arial" panose="020B0604020202020204" pitchFamily="34" charset="0"/>
              <a:buChar char="•"/>
            </a:pPr>
            <a:r>
              <a:rPr lang="en-US" sz="1400" b="1"/>
              <a:t>Users Folder </a:t>
            </a:r>
            <a:r>
              <a:rPr lang="en-US" sz="1400"/>
              <a:t>– Windows stores more of the files created by users in the Users Folder, C:\Users\User_name\.</a:t>
            </a:r>
          </a:p>
          <a:p>
            <a:pPr marL="285750" indent="-285750">
              <a:buFont typeface="Arial" panose="020B0604020202020204" pitchFamily="34" charset="0"/>
              <a:buChar char="•"/>
            </a:pPr>
            <a:r>
              <a:rPr lang="en-US" sz="1400" b="1"/>
              <a:t>System Folder </a:t>
            </a:r>
            <a:r>
              <a:rPr lang="en-US" sz="1400"/>
              <a:t>– Most files used to run a Windows OS computer are found in the folder C:\\Windows\system32.</a:t>
            </a:r>
          </a:p>
          <a:p>
            <a:pPr marL="285750" indent="-285750">
              <a:buFont typeface="Arial" panose="020B0604020202020204" pitchFamily="34" charset="0"/>
              <a:buChar char="•"/>
            </a:pPr>
            <a:r>
              <a:rPr lang="en-US" sz="1400" b="1"/>
              <a:t>Program Files </a:t>
            </a:r>
            <a:r>
              <a:rPr lang="en-US" sz="1400"/>
              <a:t>– This folder is used by most application installation programs to install software.</a:t>
            </a:r>
            <a:endParaRPr lang="en-US" sz="1400" dirty="0"/>
          </a:p>
        </p:txBody>
      </p:sp>
      <p:pic>
        <p:nvPicPr>
          <p:cNvPr id="3" name="Picture 2" descr="This image displays the open window for the file path C:\Users\Admin. ">
            <a:extLst>
              <a:ext uri="{FF2B5EF4-FFF2-40B4-BE49-F238E27FC236}">
                <a16:creationId xmlns:a16="http://schemas.microsoft.com/office/drawing/2014/main" id="{2DD4173C-CADF-4B6C-BBBD-DF43832FDA40}"/>
              </a:ext>
            </a:extLst>
          </p:cNvPr>
          <p:cNvPicPr>
            <a:picLocks noChangeAspect="1"/>
          </p:cNvPicPr>
          <p:nvPr/>
        </p:nvPicPr>
        <p:blipFill>
          <a:blip r:embed="rId4"/>
          <a:stretch>
            <a:fillRect/>
          </a:stretch>
        </p:blipFill>
        <p:spPr>
          <a:xfrm>
            <a:off x="2882537" y="992777"/>
            <a:ext cx="5582195" cy="3430724"/>
          </a:xfrm>
          <a:prstGeom prst="rect">
            <a:avLst/>
          </a:prstGeom>
        </p:spPr>
      </p:pic>
    </p:spTree>
    <p:custDataLst>
      <p:tags r:id="rId1"/>
    </p:custDataLst>
    <p:extLst>
      <p:ext uri="{BB962C8B-B14F-4D97-AF65-F5344CB8AC3E}">
        <p14:creationId xmlns:p14="http://schemas.microsoft.com/office/powerpoint/2010/main" val="3596599093"/>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Windows File Explorer</a:t>
            </a:r>
            <a:r>
              <a:rPr lang="en-US" altLang="en-US" dirty="0"/>
              <a:t/>
            </a:r>
            <a:br>
              <a:rPr lang="en-US" altLang="en-US" dirty="0"/>
            </a:br>
            <a:r>
              <a:rPr lang="en-US" altLang="en-US" dirty="0"/>
              <a:t>File Extensions </a:t>
            </a:r>
          </a:p>
        </p:txBody>
      </p:sp>
      <p:pic>
        <p:nvPicPr>
          <p:cNvPr id="10" name="Picture 9" descr="Show File Extensions in Windows 10-This image displays a view of the file extension directory for the path: This PC\Pictures\netacad_20.ng. In the ribbon above File name extensions is checked and netacad_20.png is selected. ">
            <a:extLst>
              <a:ext uri="{FF2B5EF4-FFF2-40B4-BE49-F238E27FC236}">
                <a16:creationId xmlns:a16="http://schemas.microsoft.com/office/drawing/2014/main" id="{32BD9996-8E1D-4C8B-80F4-C5E1C0D662C8}"/>
              </a:ext>
            </a:extLst>
          </p:cNvPr>
          <p:cNvPicPr>
            <a:picLocks noChangeAspect="1"/>
          </p:cNvPicPr>
          <p:nvPr/>
        </p:nvPicPr>
        <p:blipFill>
          <a:blip r:embed="rId4"/>
          <a:srcRect/>
          <a:stretch/>
        </p:blipFill>
        <p:spPr>
          <a:xfrm>
            <a:off x="508040" y="1068355"/>
            <a:ext cx="4063960" cy="2608589"/>
          </a:xfrm>
          <a:prstGeom prst="rect">
            <a:avLst/>
          </a:prstGeom>
          <a:ln w="28575">
            <a:solidFill>
              <a:srgbClr val="000000"/>
            </a:solidFill>
          </a:ln>
        </p:spPr>
      </p:pic>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563180" y="3833929"/>
            <a:ext cx="3953680" cy="890472"/>
          </a:xfrm>
        </p:spPr>
        <p:txBody>
          <a:bodyPr/>
          <a:lstStyle/>
          <a:p>
            <a:pPr marL="0" indent="0" algn="ctr">
              <a:buNone/>
            </a:pPr>
            <a:r>
              <a:rPr lang="en-US" altLang="ja-JP" dirty="0"/>
              <a:t>In Windows 10 and Windows 8.1 in the File Explorer ribbon, click the View tab. Then click to check File name extensions.</a:t>
            </a:r>
            <a:endParaRPr lang="en-US" altLang="ja-JP" sz="1100" dirty="0"/>
          </a:p>
        </p:txBody>
      </p:sp>
      <p:sp>
        <p:nvSpPr>
          <p:cNvPr id="5" name="Rectangle 6">
            <a:extLst>
              <a:ext uri="{FF2B5EF4-FFF2-40B4-BE49-F238E27FC236}">
                <a16:creationId xmlns:a16="http://schemas.microsoft.com/office/drawing/2014/main" id="{47BDD15D-5CF2-40F6-B885-8BBB3CBFFB37}"/>
              </a:ext>
            </a:extLst>
          </p:cNvPr>
          <p:cNvSpPr txBox="1">
            <a:spLocks noChangeArrowheads="1"/>
          </p:cNvSpPr>
          <p:nvPr/>
        </p:nvSpPr>
        <p:spPr bwMode="auto">
          <a:xfrm>
            <a:off x="4831236" y="1068355"/>
            <a:ext cx="3953680" cy="3306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ja-JP" dirty="0"/>
              <a:t>Files adhere to the Windows naming convention:</a:t>
            </a:r>
          </a:p>
          <a:p>
            <a:pPr lvl="1"/>
            <a:r>
              <a:rPr lang="en-US" altLang="ja-JP" dirty="0"/>
              <a:t>A maximum of 255 characters is allowed</a:t>
            </a:r>
          </a:p>
          <a:p>
            <a:pPr lvl="1"/>
            <a:r>
              <a:rPr lang="en-US" altLang="ja-JP" dirty="0"/>
              <a:t>Characters such as a slash or a backslash (/ \) are not allowed</a:t>
            </a:r>
          </a:p>
          <a:p>
            <a:pPr lvl="1"/>
            <a:r>
              <a:rPr lang="en-US" altLang="ja-JP" dirty="0"/>
              <a:t>An extension of three or four letters is added to the filename to identify the file type</a:t>
            </a:r>
          </a:p>
          <a:p>
            <a:pPr lvl="1"/>
            <a:r>
              <a:rPr lang="en-US" altLang="ja-JP" dirty="0"/>
              <a:t>Filenames are not case sensitive</a:t>
            </a:r>
          </a:p>
          <a:p>
            <a:pPr lvl="1"/>
            <a:r>
              <a:rPr lang="en-US" altLang="ja-JP" dirty="0"/>
              <a:t>By default, file extensions are hidden</a:t>
            </a:r>
            <a:endParaRPr lang="en-US" altLang="ja-JP" sz="1000" dirty="0"/>
          </a:p>
        </p:txBody>
      </p:sp>
    </p:spTree>
    <p:custDataLst>
      <p:tags r:id="rId1"/>
    </p:custDataLst>
    <p:extLst>
      <p:ext uri="{BB962C8B-B14F-4D97-AF65-F5344CB8AC3E}">
        <p14:creationId xmlns:p14="http://schemas.microsoft.com/office/powerpoint/2010/main" val="375769125"/>
      </p:ext>
    </p:extLst>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Windows File Explorer</a:t>
            </a:r>
            <a:r>
              <a:rPr lang="en-US" altLang="en-US" dirty="0"/>
              <a:t/>
            </a:r>
            <a:br>
              <a:rPr lang="en-US" altLang="en-US" dirty="0"/>
            </a:br>
            <a:r>
              <a:rPr lang="en-US" altLang="en-US" dirty="0"/>
              <a:t>File Attributes </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266856" y="1052628"/>
            <a:ext cx="3573624" cy="4087845"/>
          </a:xfrm>
        </p:spPr>
        <p:txBody>
          <a:bodyPr/>
          <a:lstStyle/>
          <a:p>
            <a:r>
              <a:rPr lang="en-US" dirty="0"/>
              <a:t>These are the most common file attributes:</a:t>
            </a:r>
          </a:p>
          <a:p>
            <a:pPr lvl="1"/>
            <a:r>
              <a:rPr lang="en-US" b="1" dirty="0"/>
              <a:t>R</a:t>
            </a:r>
            <a:r>
              <a:rPr lang="en-US" dirty="0"/>
              <a:t> - The file is read-only.</a:t>
            </a:r>
          </a:p>
          <a:p>
            <a:pPr lvl="1"/>
            <a:r>
              <a:rPr lang="en-US" b="1" dirty="0"/>
              <a:t>A</a:t>
            </a:r>
            <a:r>
              <a:rPr lang="en-US" dirty="0"/>
              <a:t> - The file will be archived the next time that the disk is backed up.</a:t>
            </a:r>
          </a:p>
          <a:p>
            <a:pPr lvl="1"/>
            <a:r>
              <a:rPr lang="en-US" b="1" dirty="0"/>
              <a:t>S</a:t>
            </a:r>
            <a:r>
              <a:rPr lang="en-US" dirty="0"/>
              <a:t> - The file is marked as a system file, and a warning is given if an attempt is made to delete or modify the file.</a:t>
            </a:r>
          </a:p>
          <a:p>
            <a:pPr lvl="1"/>
            <a:r>
              <a:rPr lang="en-US" b="1" dirty="0"/>
              <a:t>H</a:t>
            </a:r>
            <a:r>
              <a:rPr lang="en-US" dirty="0"/>
              <a:t> - The file is hidden in the directory display.</a:t>
            </a:r>
          </a:p>
        </p:txBody>
      </p:sp>
      <p:pic>
        <p:nvPicPr>
          <p:cNvPr id="10" name="Picture 9" descr="This shows the file properties dialog box in which attributes can be viewed or set.">
            <a:extLst>
              <a:ext uri="{FF2B5EF4-FFF2-40B4-BE49-F238E27FC236}">
                <a16:creationId xmlns:a16="http://schemas.microsoft.com/office/drawing/2014/main" id="{32BD9996-8E1D-4C8B-80F4-C5E1C0D662C8}"/>
              </a:ext>
            </a:extLst>
          </p:cNvPr>
          <p:cNvPicPr>
            <a:picLocks noChangeAspect="1"/>
          </p:cNvPicPr>
          <p:nvPr/>
        </p:nvPicPr>
        <p:blipFill>
          <a:blip r:embed="rId4"/>
          <a:srcRect/>
          <a:stretch/>
        </p:blipFill>
        <p:spPr>
          <a:xfrm>
            <a:off x="3931696" y="877368"/>
            <a:ext cx="4800823" cy="3320254"/>
          </a:xfrm>
          <a:prstGeom prst="rect">
            <a:avLst/>
          </a:prstGeom>
          <a:ln w="28575">
            <a:solidFill>
              <a:srgbClr val="000000"/>
            </a:solidFill>
          </a:ln>
        </p:spPr>
      </p:pic>
    </p:spTree>
    <p:custDataLst>
      <p:tags r:id="rId1"/>
    </p:custDataLst>
    <p:extLst>
      <p:ext uri="{BB962C8B-B14F-4D97-AF65-F5344CB8AC3E}">
        <p14:creationId xmlns:p14="http://schemas.microsoft.com/office/powerpoint/2010/main" val="144470023"/>
      </p:ext>
    </p:extLst>
  </p:cSld>
  <p:clrMapOvr>
    <a:masterClrMapping/>
  </p:clrMapOvr>
  <p:transition spd="slow">
    <p:wip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a:t>Windows File Explorer</a:t>
            </a:r>
            <a:r>
              <a:rPr lang="en-US" altLang="en-US" dirty="0"/>
              <a:t/>
            </a:r>
            <a:br>
              <a:rPr lang="en-US" altLang="en-US" dirty="0"/>
            </a:br>
            <a:r>
              <a:rPr lang="en-US" altLang="en-US" dirty="0"/>
              <a:t>Video Explanation – Application, File, and Folder Properties</a:t>
            </a:r>
            <a:endParaRPr lang="en-CA" altLang="en-US" dirty="0"/>
          </a:p>
        </p:txBody>
      </p:sp>
      <p:pic>
        <p:nvPicPr>
          <p:cNvPr id="5" name="Picture 4" descr="In this video demonstration, you will learn about:&#10;File properties&#10;File security&#10;File details&#10;File previous versions&#10;Folder properties&#10;Folder sharing&#10;Folder security&#10;Folder previous versions&#10;Folder customization" title="File and Folder Properties"/>
          <p:cNvPicPr>
            <a:picLocks noChangeAspect="1"/>
          </p:cNvPicPr>
          <p:nvPr/>
        </p:nvPicPr>
        <p:blipFill>
          <a:blip r:embed="rId4"/>
          <a:srcRect/>
          <a:stretch/>
        </p:blipFill>
        <p:spPr>
          <a:xfrm>
            <a:off x="1334704" y="884940"/>
            <a:ext cx="6474592" cy="3705201"/>
          </a:xfrm>
          <a:prstGeom prst="rect">
            <a:avLst/>
          </a:prstGeom>
        </p:spPr>
      </p:pic>
    </p:spTree>
    <p:custDataLst>
      <p:tags r:id="rId1"/>
    </p:custDataLst>
    <p:extLst>
      <p:ext uri="{BB962C8B-B14F-4D97-AF65-F5344CB8AC3E}">
        <p14:creationId xmlns:p14="http://schemas.microsoft.com/office/powerpoint/2010/main" val="3813244061"/>
      </p:ext>
    </p:extLst>
  </p:cSld>
  <p:clrMapOvr>
    <a:masterClrMapping/>
  </p:clrMapOvr>
  <p:transition spd="slow">
    <p:wip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a:t>Windows File Explorer</a:t>
            </a:r>
            <a:r>
              <a:rPr lang="en-US" altLang="en-US" dirty="0"/>
              <a:t/>
            </a:r>
            <a:br>
              <a:rPr lang="en-US" altLang="en-US" dirty="0"/>
            </a:br>
            <a:r>
              <a:rPr lang="en-US" altLang="en-US" dirty="0"/>
              <a:t>Lab – Working with File Explorer</a:t>
            </a:r>
            <a:endParaRPr lang="en-CA" altLang="en-US" dirty="0"/>
          </a:p>
        </p:txBody>
      </p:sp>
      <p:sp>
        <p:nvSpPr>
          <p:cNvPr id="2" name="TextBox 1"/>
          <p:cNvSpPr txBox="1"/>
          <p:nvPr/>
        </p:nvSpPr>
        <p:spPr>
          <a:xfrm>
            <a:off x="433633" y="1206631"/>
            <a:ext cx="7541443" cy="646331"/>
          </a:xfrm>
          <a:prstGeom prst="rect">
            <a:avLst/>
          </a:prstGeom>
          <a:noFill/>
        </p:spPr>
        <p:txBody>
          <a:bodyPr wrap="square" rtlCol="0">
            <a:spAutoFit/>
          </a:bodyPr>
          <a:lstStyle/>
          <a:p>
            <a:r>
              <a:rPr lang="en-US" dirty="0"/>
              <a:t>In this lab, you will explore and use the File Explorer (Windows Explorer) to navigate the Windows file system.</a:t>
            </a:r>
          </a:p>
        </p:txBody>
      </p:sp>
    </p:spTree>
    <p:custDataLst>
      <p:tags r:id="rId1"/>
    </p:custDataLst>
    <p:extLst>
      <p:ext uri="{BB962C8B-B14F-4D97-AF65-F5344CB8AC3E}">
        <p14:creationId xmlns:p14="http://schemas.microsoft.com/office/powerpoint/2010/main" val="3438366688"/>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solidFill>
                  <a:schemeClr val="accent5">
                    <a:lumMod val="40000"/>
                    <a:lumOff val="60000"/>
                  </a:schemeClr>
                </a:solidFill>
              </a:rPr>
              <a:t>11.2 Configure Windows with Control Panels</a:t>
            </a:r>
          </a:p>
        </p:txBody>
      </p:sp>
    </p:spTree>
    <p:custDataLst>
      <p:tags r:id="rId1"/>
    </p:custDataLst>
    <p:extLst>
      <p:ext uri="{BB962C8B-B14F-4D97-AF65-F5344CB8AC3E}">
        <p14:creationId xmlns:p14="http://schemas.microsoft.com/office/powerpoint/2010/main" val="1721414468"/>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Control Panel Utilities</a:t>
            </a:r>
            <a:r>
              <a:rPr lang="en-US" altLang="en-US" dirty="0"/>
              <a:t/>
            </a:r>
            <a:br>
              <a:rPr lang="en-US" altLang="en-US" dirty="0"/>
            </a:br>
            <a:r>
              <a:rPr lang="en-US" altLang="en-US" dirty="0"/>
              <a:t>Windows 10: Settings and Control Panels</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304956" y="906781"/>
            <a:ext cx="5806284" cy="640079"/>
          </a:xfrm>
        </p:spPr>
        <p:txBody>
          <a:bodyPr/>
          <a:lstStyle/>
          <a:p>
            <a:r>
              <a:rPr lang="en-US" dirty="0"/>
              <a:t>Windows 10 offers two ways to configure the operating system</a:t>
            </a:r>
          </a:p>
        </p:txBody>
      </p:sp>
      <p:pic>
        <p:nvPicPr>
          <p:cNvPr id="10" name="Picture 9" descr="This image displays Windows 10 Settings App in Windows 10. At the top you have a search bar for Windows Settings. The settings to choose from are (they are listed in horizontal rows). System. Devices. Network and Internet. Personalization. Apps. Accounts. Time and Language. Gaming. Ease of Access. Privacy. Update and Security. ">
            <a:extLst>
              <a:ext uri="{FF2B5EF4-FFF2-40B4-BE49-F238E27FC236}">
                <a16:creationId xmlns:a16="http://schemas.microsoft.com/office/drawing/2014/main" id="{32BD9996-8E1D-4C8B-80F4-C5E1C0D662C8}"/>
              </a:ext>
            </a:extLst>
          </p:cNvPr>
          <p:cNvPicPr>
            <a:picLocks noChangeAspect="1"/>
          </p:cNvPicPr>
          <p:nvPr/>
        </p:nvPicPr>
        <p:blipFill>
          <a:blip r:embed="rId4"/>
          <a:srcRect/>
          <a:stretch/>
        </p:blipFill>
        <p:spPr>
          <a:xfrm>
            <a:off x="440827" y="1413319"/>
            <a:ext cx="3846323" cy="2655920"/>
          </a:xfrm>
          <a:prstGeom prst="rect">
            <a:avLst/>
          </a:prstGeom>
          <a:ln w="28575">
            <a:solidFill>
              <a:srgbClr val="000000"/>
            </a:solidFill>
          </a:ln>
        </p:spPr>
      </p:pic>
      <p:sp>
        <p:nvSpPr>
          <p:cNvPr id="5" name="Rectangle 6">
            <a:extLst>
              <a:ext uri="{FF2B5EF4-FFF2-40B4-BE49-F238E27FC236}">
                <a16:creationId xmlns:a16="http://schemas.microsoft.com/office/drawing/2014/main" id="{D816CC8F-496C-4122-838A-AEBC5BCFEFF0}"/>
              </a:ext>
            </a:extLst>
          </p:cNvPr>
          <p:cNvSpPr txBox="1">
            <a:spLocks noChangeArrowheads="1"/>
          </p:cNvSpPr>
          <p:nvPr/>
        </p:nvSpPr>
        <p:spPr bwMode="auto">
          <a:xfrm>
            <a:off x="1272696" y="4156678"/>
            <a:ext cx="2666844" cy="419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buNone/>
            </a:pPr>
            <a:r>
              <a:rPr lang="en-US" sz="2000" dirty="0">
                <a:solidFill>
                  <a:srgbClr val="367187"/>
                </a:solidFill>
              </a:rPr>
              <a:t>The Settings app</a:t>
            </a:r>
          </a:p>
        </p:txBody>
      </p:sp>
      <p:pic>
        <p:nvPicPr>
          <p:cNvPr id="6" name="Picture 5" descr="This image displays all the control Panel items in list format which includes everything from both Figure one and Figure two. There is a place to enlarge the icons in the list as well.">
            <a:extLst>
              <a:ext uri="{FF2B5EF4-FFF2-40B4-BE49-F238E27FC236}">
                <a16:creationId xmlns:a16="http://schemas.microsoft.com/office/drawing/2014/main" id="{4063D076-5038-4879-A928-60FA4D8800EE}"/>
              </a:ext>
            </a:extLst>
          </p:cNvPr>
          <p:cNvPicPr>
            <a:picLocks noChangeAspect="1"/>
          </p:cNvPicPr>
          <p:nvPr/>
        </p:nvPicPr>
        <p:blipFill>
          <a:blip r:embed="rId5"/>
          <a:srcRect/>
          <a:stretch/>
        </p:blipFill>
        <p:spPr>
          <a:xfrm>
            <a:off x="4699680" y="1395527"/>
            <a:ext cx="3857536" cy="2673712"/>
          </a:xfrm>
          <a:prstGeom prst="rect">
            <a:avLst/>
          </a:prstGeom>
          <a:ln w="28575">
            <a:solidFill>
              <a:srgbClr val="000000"/>
            </a:solidFill>
          </a:ln>
        </p:spPr>
      </p:pic>
      <p:sp>
        <p:nvSpPr>
          <p:cNvPr id="7" name="Rectangle 6">
            <a:extLst>
              <a:ext uri="{FF2B5EF4-FFF2-40B4-BE49-F238E27FC236}">
                <a16:creationId xmlns:a16="http://schemas.microsoft.com/office/drawing/2014/main" id="{6A2D1AB0-28FF-42F7-B245-7F657FE8B9F8}"/>
              </a:ext>
            </a:extLst>
          </p:cNvPr>
          <p:cNvSpPr txBox="1">
            <a:spLocks noChangeArrowheads="1"/>
          </p:cNvSpPr>
          <p:nvPr/>
        </p:nvSpPr>
        <p:spPr bwMode="auto">
          <a:xfrm>
            <a:off x="5517036" y="4156678"/>
            <a:ext cx="2666844" cy="419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buNone/>
            </a:pPr>
            <a:r>
              <a:rPr lang="en-US" sz="2000" dirty="0">
                <a:solidFill>
                  <a:srgbClr val="367187"/>
                </a:solidFill>
              </a:rPr>
              <a:t>The Control Panel</a:t>
            </a:r>
          </a:p>
        </p:txBody>
      </p:sp>
    </p:spTree>
    <p:custDataLst>
      <p:tags r:id="rId1"/>
    </p:custDataLst>
    <p:extLst>
      <p:ext uri="{BB962C8B-B14F-4D97-AF65-F5344CB8AC3E}">
        <p14:creationId xmlns:p14="http://schemas.microsoft.com/office/powerpoint/2010/main" val="680826137"/>
      </p:ext>
    </p:extLst>
  </p:cSld>
  <p:clrMapOvr>
    <a:masterClrMapping/>
  </p:clrMapOvr>
  <p:transition spd="slow">
    <p:wip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Control Panel Utilities</a:t>
            </a:r>
            <a:r>
              <a:rPr lang="en-US" altLang="en-US" dirty="0"/>
              <a:t/>
            </a:r>
            <a:br>
              <a:rPr lang="en-US" altLang="en-US" dirty="0"/>
            </a:br>
            <a:r>
              <a:rPr lang="en-US" altLang="en-US" dirty="0"/>
              <a:t>Introduction to Control Panel</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338166" y="1082041"/>
            <a:ext cx="3771744" cy="3185159"/>
          </a:xfrm>
        </p:spPr>
        <p:txBody>
          <a:bodyPr/>
          <a:lstStyle/>
          <a:p>
            <a:r>
              <a:rPr lang="en-US" dirty="0"/>
              <a:t>System Admins prefer the Control Panel to the Settings App.</a:t>
            </a:r>
          </a:p>
          <a:p>
            <a:r>
              <a:rPr lang="en-US" dirty="0"/>
              <a:t>To start the Control Panel, type Control Panel into the Search box and click the Control Panel Desktop app that appears in the results.</a:t>
            </a:r>
          </a:p>
          <a:p>
            <a:r>
              <a:rPr lang="en-US" dirty="0"/>
              <a:t>If you right-click on the result, you can pin it to the Start menu to make it easier to find. </a:t>
            </a:r>
          </a:p>
          <a:p>
            <a:r>
              <a:rPr lang="en-US" dirty="0"/>
              <a:t>You can also open it from the Command Prompt by typing control.</a:t>
            </a:r>
          </a:p>
        </p:txBody>
      </p:sp>
      <p:pic>
        <p:nvPicPr>
          <p:cNvPr id="6" name="Picture 5" descr="This image displays the control panel window opened from the control panel app in windows 10.">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305300" y="910166"/>
            <a:ext cx="4500534" cy="3745653"/>
          </a:xfrm>
          <a:prstGeom prst="rect">
            <a:avLst/>
          </a:prstGeom>
          <a:ln w="28575">
            <a:solidFill>
              <a:srgbClr val="000000"/>
            </a:solidFill>
          </a:ln>
        </p:spPr>
      </p:pic>
    </p:spTree>
    <p:custDataLst>
      <p:tags r:id="rId1"/>
    </p:custDataLst>
    <p:extLst>
      <p:ext uri="{BB962C8B-B14F-4D97-AF65-F5344CB8AC3E}">
        <p14:creationId xmlns:p14="http://schemas.microsoft.com/office/powerpoint/2010/main" val="3421406073"/>
      </p:ext>
    </p:extLst>
  </p:cSld>
  <p:clrMapOvr>
    <a:masterClrMapping/>
  </p:clrMapOvr>
  <p:transition spd="slow">
    <p:wip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Control Panel Utilities</a:t>
            </a:r>
            <a:r>
              <a:rPr lang="en-US" altLang="en-US" dirty="0"/>
              <a:t/>
            </a:r>
            <a:br>
              <a:rPr lang="en-US" altLang="en-US" dirty="0"/>
            </a:br>
            <a:r>
              <a:rPr lang="en-US" altLang="en-US" dirty="0"/>
              <a:t>Control Panel Views</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304956" y="868681"/>
            <a:ext cx="8526624" cy="640079"/>
          </a:xfrm>
        </p:spPr>
        <p:txBody>
          <a:bodyPr/>
          <a:lstStyle/>
          <a:p>
            <a:r>
              <a:rPr lang="en-US" dirty="0"/>
              <a:t>The Windows 10 Control Panel opens to the Categories view by default</a:t>
            </a:r>
          </a:p>
          <a:p>
            <a:r>
              <a:rPr lang="en-US" dirty="0"/>
              <a:t>Both views also provide a search box which will return a list of Control Panel items</a:t>
            </a:r>
          </a:p>
        </p:txBody>
      </p:sp>
      <p:pic>
        <p:nvPicPr>
          <p:cNvPr id="10" name="Picture 9" descr="This image is of the Windows 10 control panel. Just under the search bar at the top it says “Adjust your computer’s settings”. It then gives the user a list of settings to adjust this includes: System and security, Network and the Internet, Hardware and Sound, Programs, User Accounts, Appearance and Personalization, Clock and Region and ease of Access.">
            <a:extLst>
              <a:ext uri="{FF2B5EF4-FFF2-40B4-BE49-F238E27FC236}">
                <a16:creationId xmlns:a16="http://schemas.microsoft.com/office/drawing/2014/main" id="{32BD9996-8E1D-4C8B-80F4-C5E1C0D662C8}"/>
              </a:ext>
            </a:extLst>
          </p:cNvPr>
          <p:cNvPicPr>
            <a:picLocks noChangeAspect="1"/>
          </p:cNvPicPr>
          <p:nvPr/>
        </p:nvPicPr>
        <p:blipFill>
          <a:blip r:embed="rId4"/>
          <a:srcRect/>
          <a:stretch/>
        </p:blipFill>
        <p:spPr>
          <a:xfrm>
            <a:off x="440827" y="1758907"/>
            <a:ext cx="4071247" cy="2450653"/>
          </a:xfrm>
          <a:prstGeom prst="rect">
            <a:avLst/>
          </a:prstGeom>
          <a:ln w="28575">
            <a:solidFill>
              <a:srgbClr val="000000"/>
            </a:solidFill>
          </a:ln>
        </p:spPr>
      </p:pic>
      <p:sp>
        <p:nvSpPr>
          <p:cNvPr id="5" name="Rectangle 6">
            <a:extLst>
              <a:ext uri="{FF2B5EF4-FFF2-40B4-BE49-F238E27FC236}">
                <a16:creationId xmlns:a16="http://schemas.microsoft.com/office/drawing/2014/main" id="{D816CC8F-496C-4122-838A-AEBC5BCFEFF0}"/>
              </a:ext>
            </a:extLst>
          </p:cNvPr>
          <p:cNvSpPr txBox="1">
            <a:spLocks noChangeArrowheads="1"/>
          </p:cNvSpPr>
          <p:nvPr/>
        </p:nvSpPr>
        <p:spPr bwMode="auto">
          <a:xfrm>
            <a:off x="1295556" y="4312854"/>
            <a:ext cx="2666844" cy="419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buNone/>
            </a:pPr>
            <a:r>
              <a:rPr lang="en-US" sz="2000" dirty="0">
                <a:solidFill>
                  <a:srgbClr val="367187"/>
                </a:solidFill>
              </a:rPr>
              <a:t>Category View</a:t>
            </a:r>
          </a:p>
        </p:txBody>
      </p:sp>
      <p:pic>
        <p:nvPicPr>
          <p:cNvPr id="6" name="Picture 5" descr="This image displays the classic view of the control panel. This view includes 39 different choices. They are represented by small icons.">
            <a:extLst>
              <a:ext uri="{FF2B5EF4-FFF2-40B4-BE49-F238E27FC236}">
                <a16:creationId xmlns:a16="http://schemas.microsoft.com/office/drawing/2014/main" id="{4063D076-5038-4879-A928-60FA4D8800EE}"/>
              </a:ext>
            </a:extLst>
          </p:cNvPr>
          <p:cNvPicPr>
            <a:picLocks noChangeAspect="1"/>
          </p:cNvPicPr>
          <p:nvPr/>
        </p:nvPicPr>
        <p:blipFill>
          <a:blip r:embed="rId5"/>
          <a:srcRect/>
          <a:stretch/>
        </p:blipFill>
        <p:spPr>
          <a:xfrm>
            <a:off x="5052059" y="1745059"/>
            <a:ext cx="3651114" cy="2464502"/>
          </a:xfrm>
          <a:prstGeom prst="rect">
            <a:avLst/>
          </a:prstGeom>
          <a:ln w="28575">
            <a:solidFill>
              <a:srgbClr val="000000"/>
            </a:solidFill>
          </a:ln>
        </p:spPr>
      </p:pic>
      <p:sp>
        <p:nvSpPr>
          <p:cNvPr id="7" name="Rectangle 6">
            <a:extLst>
              <a:ext uri="{FF2B5EF4-FFF2-40B4-BE49-F238E27FC236}">
                <a16:creationId xmlns:a16="http://schemas.microsoft.com/office/drawing/2014/main" id="{6A2D1AB0-28FF-42F7-B245-7F657FE8B9F8}"/>
              </a:ext>
            </a:extLst>
          </p:cNvPr>
          <p:cNvSpPr txBox="1">
            <a:spLocks noChangeArrowheads="1"/>
          </p:cNvSpPr>
          <p:nvPr/>
        </p:nvSpPr>
        <p:spPr bwMode="auto">
          <a:xfrm>
            <a:off x="5684676" y="4312855"/>
            <a:ext cx="2666844" cy="419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buNone/>
            </a:pPr>
            <a:r>
              <a:rPr lang="en-US" sz="2000" dirty="0">
                <a:solidFill>
                  <a:srgbClr val="367187"/>
                </a:solidFill>
              </a:rPr>
              <a:t>Small Icons View</a:t>
            </a:r>
          </a:p>
        </p:txBody>
      </p:sp>
    </p:spTree>
    <p:custDataLst>
      <p:tags r:id="rId1"/>
    </p:custDataLst>
    <p:extLst>
      <p:ext uri="{BB962C8B-B14F-4D97-AF65-F5344CB8AC3E}">
        <p14:creationId xmlns:p14="http://schemas.microsoft.com/office/powerpoint/2010/main" val="3938079690"/>
      </p:ext>
    </p:extLst>
  </p:cSld>
  <p:clrMapOvr>
    <a:masterClrMapping/>
  </p:clrMapOvr>
  <p:transition spd="slow">
    <p:wip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Control Panel Utilities</a:t>
            </a:r>
            <a:r>
              <a:rPr lang="en-US" altLang="en-US" dirty="0"/>
              <a:t/>
            </a:r>
            <a:br>
              <a:rPr lang="en-US" altLang="en-US" dirty="0"/>
            </a:br>
            <a:r>
              <a:rPr lang="en-US" altLang="en-US" dirty="0"/>
              <a:t>Define Control Panel Categories</a:t>
            </a:r>
          </a:p>
        </p:txBody>
      </p:sp>
      <p:sp>
        <p:nvSpPr>
          <p:cNvPr id="10" name="TextBox 9">
            <a:extLst>
              <a:ext uri="{FF2B5EF4-FFF2-40B4-BE49-F238E27FC236}">
                <a16:creationId xmlns:a16="http://schemas.microsoft.com/office/drawing/2014/main" id="{302C0C2D-A7A3-4B58-8523-E19B7159525C}"/>
              </a:ext>
            </a:extLst>
          </p:cNvPr>
          <p:cNvSpPr txBox="1"/>
          <p:nvPr/>
        </p:nvSpPr>
        <p:spPr>
          <a:xfrm>
            <a:off x="0" y="798944"/>
            <a:ext cx="8508274" cy="2246769"/>
          </a:xfrm>
          <a:prstGeom prst="rect">
            <a:avLst/>
          </a:prstGeom>
          <a:noFill/>
        </p:spPr>
        <p:txBody>
          <a:bodyPr wrap="square" rtlCol="0">
            <a:spAutoFit/>
          </a:bodyPr>
          <a:lstStyle/>
          <a:p>
            <a:pPr marL="285750" indent="-285750">
              <a:buFont typeface="Arial" panose="020B0604020202020204" pitchFamily="34" charset="0"/>
              <a:buChar char="•"/>
            </a:pPr>
            <a:r>
              <a:rPr lang="en-US" sz="1400" b="1" dirty="0"/>
              <a:t>System and Security </a:t>
            </a:r>
            <a:r>
              <a:rPr lang="en-US" sz="1400" dirty="0"/>
              <a:t>– View and configure security settings such as Windows Defender Firewall.</a:t>
            </a:r>
          </a:p>
          <a:p>
            <a:pPr marL="285750" indent="-285750">
              <a:buFont typeface="Arial" panose="020B0604020202020204" pitchFamily="34" charset="0"/>
              <a:buChar char="•"/>
            </a:pPr>
            <a:r>
              <a:rPr lang="en-US" sz="1400" b="1" dirty="0"/>
              <a:t>Network and Internet</a:t>
            </a:r>
            <a:r>
              <a:rPr lang="en-US" sz="1400" dirty="0"/>
              <a:t> -  Configure, verify, and troubleshoot networking and file sharing.</a:t>
            </a:r>
          </a:p>
          <a:p>
            <a:pPr marL="285750" indent="-285750">
              <a:buFont typeface="Arial" panose="020B0604020202020204" pitchFamily="34" charset="0"/>
              <a:buChar char="•"/>
            </a:pPr>
            <a:r>
              <a:rPr lang="en-US" sz="1400" b="1" dirty="0"/>
              <a:t>Hardware and Sound</a:t>
            </a:r>
            <a:r>
              <a:rPr lang="en-US" sz="1400" dirty="0"/>
              <a:t> -  Configure devices such as printers, media devices, power, and mobility.</a:t>
            </a:r>
          </a:p>
          <a:p>
            <a:pPr marL="285750" indent="-285750">
              <a:buFont typeface="Arial" panose="020B0604020202020204" pitchFamily="34" charset="0"/>
              <a:buChar char="•"/>
            </a:pPr>
            <a:r>
              <a:rPr lang="en-US" sz="1400" b="1" dirty="0"/>
              <a:t>Programs</a:t>
            </a:r>
            <a:r>
              <a:rPr lang="en-US" sz="1400" dirty="0"/>
              <a:t> – Change installed programs and Windows updates, including removal.</a:t>
            </a:r>
          </a:p>
          <a:p>
            <a:pPr marL="285750" indent="-285750">
              <a:buFont typeface="Arial" panose="020B0604020202020204" pitchFamily="34" charset="0"/>
              <a:buChar char="•"/>
            </a:pPr>
            <a:r>
              <a:rPr lang="en-US" sz="1400" b="1" dirty="0"/>
              <a:t>User Accounts</a:t>
            </a:r>
            <a:r>
              <a:rPr lang="en-US" sz="1400" dirty="0"/>
              <a:t> – Administer Windows user accounts and user account control (UAC).</a:t>
            </a:r>
          </a:p>
          <a:p>
            <a:pPr marL="285750" indent="-285750">
              <a:buFont typeface="Arial" panose="020B0604020202020204" pitchFamily="34" charset="0"/>
              <a:buChar char="•"/>
            </a:pPr>
            <a:r>
              <a:rPr lang="en-US" sz="1400" b="1" dirty="0"/>
              <a:t>Ease of Access</a:t>
            </a:r>
            <a:r>
              <a:rPr lang="en-US" sz="1400" dirty="0"/>
              <a:t> -  Access options that make Windows easier to use, especially for people who require accommodations for physical or perceptual challenges.</a:t>
            </a:r>
          </a:p>
          <a:p>
            <a:pPr marL="285750" indent="-285750">
              <a:buFont typeface="Arial" panose="020B0604020202020204" pitchFamily="34" charset="0"/>
              <a:buChar char="•"/>
            </a:pPr>
            <a:r>
              <a:rPr lang="en-US" sz="1400" b="1" dirty="0"/>
              <a:t>Clock and Region</a:t>
            </a:r>
            <a:r>
              <a:rPr lang="en-US" sz="1400" dirty="0"/>
              <a:t> – Configure time and date settings and formats.</a:t>
            </a:r>
          </a:p>
          <a:p>
            <a:pPr marL="285750" indent="-285750">
              <a:buFont typeface="Arial" panose="020B0604020202020204" pitchFamily="34" charset="0"/>
              <a:buChar char="•"/>
            </a:pPr>
            <a:r>
              <a:rPr lang="en-US" sz="1400" b="1" dirty="0"/>
              <a:t>Appearance and Personalization</a:t>
            </a:r>
            <a:r>
              <a:rPr lang="en-US" sz="1400" dirty="0"/>
              <a:t> – Configure taskbar and navigation, file explorer, and available fonts.</a:t>
            </a:r>
            <a:endParaRPr lang="en-US" sz="1400" b="1" dirty="0"/>
          </a:p>
        </p:txBody>
      </p:sp>
    </p:spTree>
    <p:custDataLst>
      <p:tags r:id="rId1"/>
    </p:custDataLst>
    <p:extLst>
      <p:ext uri="{BB962C8B-B14F-4D97-AF65-F5344CB8AC3E}">
        <p14:creationId xmlns:p14="http://schemas.microsoft.com/office/powerpoint/2010/main" val="2296376048"/>
      </p:ext>
    </p:extLst>
  </p:cSld>
  <p:clrMapOvr>
    <a:masterClrMapping/>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a:t>Control Panel Utilities</a:t>
            </a:r>
            <a:r>
              <a:rPr lang="en-US" altLang="en-US" dirty="0"/>
              <a:t/>
            </a:r>
            <a:br>
              <a:rPr lang="en-US" altLang="en-US" dirty="0"/>
            </a:br>
            <a:r>
              <a:rPr lang="en-US" altLang="en-US" dirty="0"/>
              <a:t>Lab – Explore Control Panel Categories</a:t>
            </a:r>
            <a:endParaRPr lang="en-CA" altLang="en-US" dirty="0"/>
          </a:p>
        </p:txBody>
      </p:sp>
      <p:sp>
        <p:nvSpPr>
          <p:cNvPr id="2" name="TextBox 1"/>
          <p:cNvSpPr txBox="1"/>
          <p:nvPr/>
        </p:nvSpPr>
        <p:spPr>
          <a:xfrm>
            <a:off x="471341" y="1197204"/>
            <a:ext cx="8389855" cy="646331"/>
          </a:xfrm>
          <a:prstGeom prst="rect">
            <a:avLst/>
          </a:prstGeom>
          <a:noFill/>
        </p:spPr>
        <p:txBody>
          <a:bodyPr wrap="square" rtlCol="0">
            <a:spAutoFit/>
          </a:bodyPr>
          <a:lstStyle/>
          <a:p>
            <a:r>
              <a:rPr lang="en-US" dirty="0"/>
              <a:t>In this lab, you will investigate the options provided in the various commonly used Control Panel items.</a:t>
            </a:r>
          </a:p>
        </p:txBody>
      </p:sp>
    </p:spTree>
    <p:custDataLst>
      <p:tags r:id="rId1"/>
    </p:custDataLst>
    <p:extLst>
      <p:ext uri="{BB962C8B-B14F-4D97-AF65-F5344CB8AC3E}">
        <p14:creationId xmlns:p14="http://schemas.microsoft.com/office/powerpoint/2010/main" val="872276664"/>
      </p:ext>
    </p:extLst>
  </p:cSld>
  <p:clrMapOvr>
    <a:masterClrMapping/>
  </p:clrMapOvr>
  <p:transition spd="slow">
    <p:wip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518659" cy="757551"/>
          </a:xfrm>
        </p:spPr>
        <p:txBody>
          <a:bodyPr/>
          <a:lstStyle/>
          <a:p>
            <a:r>
              <a:rPr lang="en-US" altLang="en-US" sz="1600" dirty="0"/>
              <a:t>User and Account Control Panel Items</a:t>
            </a:r>
            <a:r>
              <a:rPr lang="en-US" altLang="en-US" dirty="0"/>
              <a:t/>
            </a:r>
            <a:br>
              <a:rPr lang="en-US" altLang="en-US" dirty="0"/>
            </a:br>
            <a:r>
              <a:rPr lang="en-US" altLang="en-US" dirty="0"/>
              <a:t>User Accounts</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518660" y="335281"/>
            <a:ext cx="4411980" cy="4396739"/>
          </a:xfrm>
        </p:spPr>
        <p:txBody>
          <a:bodyPr/>
          <a:lstStyle/>
          <a:p>
            <a:r>
              <a:rPr lang="en-US" dirty="0"/>
              <a:t>The User Accounts Control Panel provides options to help you create, change, and delete user accounts.</a:t>
            </a:r>
          </a:p>
          <a:p>
            <a:r>
              <a:rPr lang="en-US" dirty="0"/>
              <a:t>An administrative account is created when Windows is installed.</a:t>
            </a:r>
          </a:p>
          <a:p>
            <a:r>
              <a:rPr lang="en-US" dirty="0"/>
              <a:t>To create a user account, open the User Accounts Control Panel.</a:t>
            </a:r>
          </a:p>
          <a:p>
            <a:r>
              <a:rPr lang="en-US" dirty="0"/>
              <a:t>Standard user accounts can manage most configuration settings that don't affect other users. </a:t>
            </a:r>
          </a:p>
          <a:p>
            <a:r>
              <a:rPr lang="en-US" dirty="0"/>
              <a:t>Standard user accounts can only access their own files and folders.</a:t>
            </a:r>
          </a:p>
          <a:p>
            <a:r>
              <a:rPr lang="en-US" dirty="0"/>
              <a:t>Some features of the User Accounts utility require administrative privileges and will not be accessible with a standard user account.</a:t>
            </a:r>
          </a:p>
        </p:txBody>
      </p:sp>
      <p:pic>
        <p:nvPicPr>
          <p:cNvPr id="6" name="Picture 5" descr="This image displays the User Accounts Control Panel. (Control Panel&gt; All Control Panel Items&gt;User Accounts). This is the Control panel Home page. At the far left side it lists the things you can access-Manage your credential, Manage your file encryption certificates, Configure advanced user profile properties (this is a “run by admin area”), and change my environment variables. In the next column is the options to make changes to your user account. Those choices are Make changes to my account in PC settings. The next three choices are all flagged as “run by admin area”. Change your account type, manage another account, and change user account control settings.">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13688" y="1144095"/>
            <a:ext cx="3876371" cy="2657190"/>
          </a:xfrm>
          <a:prstGeom prst="rect">
            <a:avLst/>
          </a:prstGeom>
          <a:ln w="28575">
            <a:noFill/>
          </a:ln>
        </p:spPr>
      </p:pic>
    </p:spTree>
    <p:custDataLst>
      <p:tags r:id="rId1"/>
    </p:custDataLst>
    <p:extLst>
      <p:ext uri="{BB962C8B-B14F-4D97-AF65-F5344CB8AC3E}">
        <p14:creationId xmlns:p14="http://schemas.microsoft.com/office/powerpoint/2010/main" val="2180499418"/>
      </p:ext>
    </p:extLst>
  </p:cSld>
  <p:clrMapOvr>
    <a:masterClrMapping/>
  </p:clrMapOvr>
  <p:transition spd="slow">
    <p:wip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User and Account Control Panel Items</a:t>
            </a:r>
            <a:r>
              <a:rPr lang="en-US" altLang="en-US" dirty="0"/>
              <a:t/>
            </a:r>
            <a:br>
              <a:rPr lang="en-US" altLang="en-US" dirty="0"/>
            </a:br>
            <a:r>
              <a:rPr lang="en-US" altLang="en-US" dirty="0"/>
              <a:t>User Account Control Settings</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564380" y="845821"/>
            <a:ext cx="4411980" cy="3749039"/>
          </a:xfrm>
        </p:spPr>
        <p:txBody>
          <a:bodyPr/>
          <a:lstStyle/>
          <a:p>
            <a:r>
              <a:rPr lang="en-US" dirty="0"/>
              <a:t>The User Account Control (UAC) monitors programs on the computer and warns users when an action might present a threat to the computer. </a:t>
            </a:r>
          </a:p>
          <a:p>
            <a:r>
              <a:rPr lang="en-US" dirty="0"/>
              <a:t>In Windows versions 7 through 10, you can adjust the level of monitoring that the UAC performs.</a:t>
            </a:r>
          </a:p>
          <a:p>
            <a:r>
              <a:rPr lang="en-US" dirty="0"/>
              <a:t>The default UAC setting for the primary account is "Notify me only when programs try to make changes to my computer“.</a:t>
            </a:r>
          </a:p>
          <a:p>
            <a:r>
              <a:rPr lang="en-US" dirty="0"/>
              <a:t>Adjust the UAC level to change when you are notified about changes that programs may make to your computer. </a:t>
            </a:r>
          </a:p>
        </p:txBody>
      </p:sp>
      <p:pic>
        <p:nvPicPr>
          <p:cNvPr id="6" name="Picture 5" descr="This image displays the User Account Control Settings window. As described this window is where you can decide when to be notified of setting changes. This done using a slide bar where the top of the bar is “Always Notify” and the bottom end is “Never Notify”. After you have chosen your level of notification there is an OK button and a cancel button that must be clicked. Note you have to have Admin privileges to click “ok”.">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337865" y="1312340"/>
            <a:ext cx="4020774" cy="2640740"/>
          </a:xfrm>
          <a:prstGeom prst="rect">
            <a:avLst/>
          </a:prstGeom>
          <a:ln w="28575">
            <a:noFill/>
          </a:ln>
        </p:spPr>
      </p:pic>
    </p:spTree>
    <p:custDataLst>
      <p:tags r:id="rId1"/>
    </p:custDataLst>
    <p:extLst>
      <p:ext uri="{BB962C8B-B14F-4D97-AF65-F5344CB8AC3E}">
        <p14:creationId xmlns:p14="http://schemas.microsoft.com/office/powerpoint/2010/main" val="1992884105"/>
      </p:ext>
    </p:extLst>
  </p:cSld>
  <p:clrMapOvr>
    <a:masterClrMapping/>
  </p:clrMapOvr>
  <p:transition spd="slow">
    <p:wip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a:t>User and Account Control Panel Items</a:t>
            </a:r>
            <a:r>
              <a:rPr lang="en-US" altLang="en-US" dirty="0"/>
              <a:t/>
            </a:r>
            <a:br>
              <a:rPr lang="en-US" altLang="en-US" dirty="0"/>
            </a:br>
            <a:r>
              <a:rPr lang="en-US" altLang="en-US" dirty="0"/>
              <a:t>Lab – User Accounts</a:t>
            </a:r>
            <a:endParaRPr lang="en-CA" altLang="en-US" dirty="0"/>
          </a:p>
        </p:txBody>
      </p:sp>
      <p:sp>
        <p:nvSpPr>
          <p:cNvPr id="2" name="TextBox 1"/>
          <p:cNvSpPr txBox="1"/>
          <p:nvPr/>
        </p:nvSpPr>
        <p:spPr>
          <a:xfrm>
            <a:off x="414780" y="1093509"/>
            <a:ext cx="7777114" cy="646331"/>
          </a:xfrm>
          <a:prstGeom prst="rect">
            <a:avLst/>
          </a:prstGeom>
          <a:noFill/>
        </p:spPr>
        <p:txBody>
          <a:bodyPr wrap="square" rtlCol="0">
            <a:spAutoFit/>
          </a:bodyPr>
          <a:lstStyle/>
          <a:p>
            <a:r>
              <a:rPr lang="en-US" dirty="0"/>
              <a:t>In this lab, you will work with User Accounts Control Panel item create and modify users.</a:t>
            </a:r>
          </a:p>
        </p:txBody>
      </p:sp>
    </p:spTree>
    <p:custDataLst>
      <p:tags r:id="rId1"/>
    </p:custDataLst>
    <p:extLst>
      <p:ext uri="{BB962C8B-B14F-4D97-AF65-F5344CB8AC3E}">
        <p14:creationId xmlns:p14="http://schemas.microsoft.com/office/powerpoint/2010/main" val="3063006554"/>
      </p:ext>
    </p:extLst>
  </p:cSld>
  <p:clrMapOvr>
    <a:masterClrMapping/>
  </p:clrMapOvr>
  <p:transition spd="slow">
    <p:wip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User and Account Control Panel Items</a:t>
            </a:r>
            <a:r>
              <a:rPr lang="en-US" altLang="en-US" dirty="0"/>
              <a:t/>
            </a:r>
            <a:br>
              <a:rPr lang="en-US" altLang="en-US" dirty="0"/>
            </a:br>
            <a:r>
              <a:rPr lang="en-US" altLang="en-US" dirty="0"/>
              <a:t>Credential Manager</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564380" y="1120141"/>
            <a:ext cx="4495800" cy="3368039"/>
          </a:xfrm>
        </p:spPr>
        <p:txBody>
          <a:bodyPr/>
          <a:lstStyle/>
          <a:p>
            <a:r>
              <a:rPr lang="en-US" dirty="0"/>
              <a:t>Credential Manager helps you to manage passwords that are used for websites and Windows applications.</a:t>
            </a:r>
          </a:p>
          <a:p>
            <a:r>
              <a:rPr lang="en-US" dirty="0"/>
              <a:t>These passwords and usernames are stored in a secure location. </a:t>
            </a:r>
          </a:p>
          <a:p>
            <a:r>
              <a:rPr lang="en-US" dirty="0"/>
              <a:t>You can view, add, edit, or delete the credentials that are stored by Credential Manager.</a:t>
            </a:r>
          </a:p>
          <a:p>
            <a:r>
              <a:rPr lang="en-US" dirty="0"/>
              <a:t>Web credentials are not saved for sites accessed by browsers other than Internet Explorer and Edge.</a:t>
            </a:r>
          </a:p>
        </p:txBody>
      </p:sp>
      <p:pic>
        <p:nvPicPr>
          <p:cNvPr id="6" name="Picture 5" descr="This image displays the Credential Manager window (Control Panel&gt; All Control Panel Items&gt;Credential Manager). This image gives a place to manage Web Credentials, Windows Credential, Back up Credentials and Restore Credentials. It also gives the option to add Windows, Certificate-based, or generic credentials.">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337865" y="1353844"/>
            <a:ext cx="4020774" cy="2557731"/>
          </a:xfrm>
          <a:prstGeom prst="rect">
            <a:avLst/>
          </a:prstGeom>
          <a:ln w="12700">
            <a:solidFill>
              <a:schemeClr val="tx1"/>
            </a:solidFill>
          </a:ln>
        </p:spPr>
      </p:pic>
    </p:spTree>
    <p:custDataLst>
      <p:tags r:id="rId1"/>
    </p:custDataLst>
    <p:extLst>
      <p:ext uri="{BB962C8B-B14F-4D97-AF65-F5344CB8AC3E}">
        <p14:creationId xmlns:p14="http://schemas.microsoft.com/office/powerpoint/2010/main" val="888092815"/>
      </p:ext>
    </p:extLst>
  </p:cSld>
  <p:clrMapOvr>
    <a:masterClrMapping/>
  </p:clrMapOvr>
  <p:transition spd="slow">
    <p:wip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554165" cy="757551"/>
          </a:xfrm>
        </p:spPr>
        <p:txBody>
          <a:bodyPr/>
          <a:lstStyle/>
          <a:p>
            <a:r>
              <a:rPr lang="en-US" altLang="en-US" sz="1600" dirty="0"/>
              <a:t>User and Account Control Panel Items</a:t>
            </a:r>
            <a:r>
              <a:rPr lang="en-US" altLang="en-US" dirty="0"/>
              <a:t/>
            </a:r>
            <a:br>
              <a:rPr lang="en-US" altLang="en-US" dirty="0"/>
            </a:br>
            <a:r>
              <a:rPr lang="en-US" altLang="en-US" dirty="0"/>
              <a:t>Sync Center</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640580" y="495300"/>
            <a:ext cx="4495800" cy="4181203"/>
          </a:xfrm>
        </p:spPr>
        <p:txBody>
          <a:bodyPr/>
          <a:lstStyle/>
          <a:p>
            <a:r>
              <a:rPr lang="en-US" dirty="0"/>
              <a:t>Sync Center allows files to be edited from multiple Windows devices.</a:t>
            </a:r>
          </a:p>
          <a:p>
            <a:r>
              <a:rPr lang="en-US" dirty="0"/>
              <a:t>Sync Center allows a form of version control.</a:t>
            </a:r>
          </a:p>
          <a:p>
            <a:r>
              <a:rPr lang="en-US" dirty="0"/>
              <a:t>Using Sync Center requires activation of the Offline Files feature. This sets up a local file location that will store the files to be synchronized. It also requires you to set up a sync partnership with the networked file location. </a:t>
            </a:r>
          </a:p>
          <a:p>
            <a:r>
              <a:rPr lang="en-US" dirty="0"/>
              <a:t>Files can be synchronized manually and synchronization can also be scheduled to occur automatically.</a:t>
            </a:r>
          </a:p>
          <a:p>
            <a:r>
              <a:rPr lang="en-US" dirty="0"/>
              <a:t>Microsoft OneDrive offers a similar service. OneDrive is a cloud storage service that is available to Microsoft Windows users.</a:t>
            </a:r>
          </a:p>
        </p:txBody>
      </p:sp>
      <p:pic>
        <p:nvPicPr>
          <p:cNvPr id="6" name="Picture 5" descr="This Image displays the sync center (All Control Panel Items&gt; Sync Center &gt; Sync Setup) this page is part of the control Panel Home page. It allows you to View Syncs partnerships, View sync conflicts, View sync results, Set up new sync partnerships and manage offline files.">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11479" y="1099242"/>
            <a:ext cx="4142687" cy="2916498"/>
          </a:xfrm>
          <a:prstGeom prst="rect">
            <a:avLst/>
          </a:prstGeom>
          <a:ln w="12700">
            <a:solidFill>
              <a:schemeClr val="tx1"/>
            </a:solidFill>
          </a:ln>
        </p:spPr>
      </p:pic>
    </p:spTree>
    <p:custDataLst>
      <p:tags r:id="rId1"/>
    </p:custDataLst>
    <p:extLst>
      <p:ext uri="{BB962C8B-B14F-4D97-AF65-F5344CB8AC3E}">
        <p14:creationId xmlns:p14="http://schemas.microsoft.com/office/powerpoint/2010/main" val="102833808"/>
      </p:ext>
    </p:extLst>
  </p:cSld>
  <p:clrMapOvr>
    <a:masterClrMapping/>
  </p:clrMapOvr>
  <p:transition spd="slow">
    <p:wip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Network and Internet Control Panels</a:t>
            </a:r>
            <a:r>
              <a:rPr lang="en-US" altLang="en-US" dirty="0"/>
              <a:t/>
            </a:r>
            <a:br>
              <a:rPr lang="en-US" altLang="en-US" dirty="0"/>
            </a:br>
            <a:r>
              <a:rPr lang="en-US" altLang="en-US" dirty="0"/>
              <a:t>Network Settings</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69912" y="1007802"/>
            <a:ext cx="4495800" cy="4312920"/>
          </a:xfrm>
        </p:spPr>
        <p:txBody>
          <a:bodyPr/>
          <a:lstStyle/>
          <a:p>
            <a:r>
              <a:rPr lang="en-US" dirty="0"/>
              <a:t>The Network Status app in Windows 10 combines many different functions into one high-level app.  </a:t>
            </a:r>
          </a:p>
          <a:p>
            <a:r>
              <a:rPr lang="en-US" dirty="0"/>
              <a:t>The Network Status App links to various other Settings App screens.</a:t>
            </a:r>
          </a:p>
          <a:p>
            <a:r>
              <a:rPr lang="en-US" dirty="0"/>
              <a:t>It also links to Control Panel items like the Network and Sharing Center.</a:t>
            </a:r>
          </a:p>
          <a:p>
            <a:r>
              <a:rPr lang="en-US" dirty="0"/>
              <a:t>Some of the options, such as Airplane Mode, Mobile Hotspot, and Data Usage are more relevant to mobile devices than to desktop computers.</a:t>
            </a:r>
          </a:p>
        </p:txBody>
      </p:sp>
      <p:pic>
        <p:nvPicPr>
          <p:cNvPr id="6" name="Picture 5" descr="This image displays the Network Status app. across the top you have choices-File, Machine, View, Devices and Help. Below that down the far left column is settings and Home and a search bar. Below that are the Network and Internet links - Status, Ethernet, Dial-up, VPN, Airplane Mode, Data usage and Proxy. Down the other side of this image it is titled Status-Network Status. Beneath that it displays a PC connected to and Ethernet network and that is connected to the WEB. It lets you know you are connected to the internet and that if you have a limited data plan you could incur charges. Below that you now have the choices to Change connection properties and show available networks. Lastly there is Change your network settings which gives you the option to change adapter options or sharing options.">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719052" y="1007802"/>
            <a:ext cx="4046700" cy="2916498"/>
          </a:xfrm>
          <a:prstGeom prst="rect">
            <a:avLst/>
          </a:prstGeom>
          <a:ln w="12700">
            <a:solidFill>
              <a:schemeClr val="tx1"/>
            </a:solidFill>
          </a:ln>
        </p:spPr>
      </p:pic>
    </p:spTree>
    <p:custDataLst>
      <p:tags r:id="rId1"/>
    </p:custDataLst>
    <p:extLst>
      <p:ext uri="{BB962C8B-B14F-4D97-AF65-F5344CB8AC3E}">
        <p14:creationId xmlns:p14="http://schemas.microsoft.com/office/powerpoint/2010/main" val="219419377"/>
      </p:ext>
    </p:extLst>
  </p:cSld>
  <p:clrMapOvr>
    <a:masterClrMapping/>
  </p:clrMapOvr>
  <p:transition spd="slow">
    <p:wip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Network and Internet Control Panels</a:t>
            </a:r>
            <a:r>
              <a:rPr lang="en-US" altLang="en-US" dirty="0"/>
              <a:t/>
            </a:r>
            <a:br>
              <a:rPr lang="en-US" altLang="en-US" dirty="0"/>
            </a:br>
            <a:r>
              <a:rPr lang="en-US" altLang="en-US" dirty="0"/>
              <a:t>Internet Options</a:t>
            </a:r>
          </a:p>
        </p:txBody>
      </p:sp>
      <p:pic>
        <p:nvPicPr>
          <p:cNvPr id="3" name="Picture 2" descr="A screenshot of a cell phone&#10;&#10;Description automatically generated">
            <a:extLst>
              <a:ext uri="{FF2B5EF4-FFF2-40B4-BE49-F238E27FC236}">
                <a16:creationId xmlns:a16="http://schemas.microsoft.com/office/drawing/2014/main" id="{00518B5E-C452-4B92-B9C7-99E8128DA44F}"/>
              </a:ext>
            </a:extLst>
          </p:cNvPr>
          <p:cNvPicPr>
            <a:picLocks noChangeAspect="1"/>
          </p:cNvPicPr>
          <p:nvPr/>
        </p:nvPicPr>
        <p:blipFill>
          <a:blip r:embed="rId4"/>
          <a:stretch>
            <a:fillRect/>
          </a:stretch>
        </p:blipFill>
        <p:spPr>
          <a:xfrm>
            <a:off x="489660" y="864933"/>
            <a:ext cx="2545301" cy="3467400"/>
          </a:xfrm>
          <a:prstGeom prst="rect">
            <a:avLst/>
          </a:prstGeom>
        </p:spPr>
      </p:pic>
      <p:sp>
        <p:nvSpPr>
          <p:cNvPr id="16" name="Rectangle 6" descr="General tab. Configure basic internet settings, such as selecting the default home page, viewing and deleting browsing history, adjusting search settings, and customizing the browser appearance. Security - Adjust the security settings for the internet, local intranet, trusted sites, and restricted sites.">
            <a:extLst>
              <a:ext uri="{FF2B5EF4-FFF2-40B4-BE49-F238E27FC236}">
                <a16:creationId xmlns:a16="http://schemas.microsoft.com/office/drawing/2014/main" id="{0EB8C7B0-57DB-4518-BD50-E2405FF0AAEA}"/>
              </a:ext>
            </a:extLst>
          </p:cNvPr>
          <p:cNvSpPr>
            <a:spLocks noGrp="1" noChangeArrowheads="1"/>
          </p:cNvSpPr>
          <p:nvPr>
            <p:ph idx="1"/>
          </p:nvPr>
        </p:nvSpPr>
        <p:spPr>
          <a:xfrm>
            <a:off x="894766" y="4344556"/>
            <a:ext cx="1735088" cy="443922"/>
          </a:xfrm>
        </p:spPr>
        <p:txBody>
          <a:bodyPr/>
          <a:lstStyle/>
          <a:p>
            <a:r>
              <a:rPr lang="en-US" dirty="0"/>
              <a:t>General Tab</a:t>
            </a:r>
          </a:p>
        </p:txBody>
      </p:sp>
      <p:pic>
        <p:nvPicPr>
          <p:cNvPr id="5" name="Picture 4" descr=" Security levels for each zone can range from low (minimal security) to high (maximum security).">
            <a:extLst>
              <a:ext uri="{FF2B5EF4-FFF2-40B4-BE49-F238E27FC236}">
                <a16:creationId xmlns:a16="http://schemas.microsoft.com/office/drawing/2014/main" id="{EA9F7D2E-CE92-450C-BDC0-D0E2BED0897B}"/>
              </a:ext>
            </a:extLst>
          </p:cNvPr>
          <p:cNvPicPr>
            <a:picLocks noChangeAspect="1"/>
          </p:cNvPicPr>
          <p:nvPr/>
        </p:nvPicPr>
        <p:blipFill>
          <a:blip r:embed="rId5"/>
          <a:stretch>
            <a:fillRect/>
          </a:stretch>
        </p:blipFill>
        <p:spPr>
          <a:xfrm>
            <a:off x="3337087" y="860927"/>
            <a:ext cx="2583404" cy="3505504"/>
          </a:xfrm>
          <a:prstGeom prst="rect">
            <a:avLst/>
          </a:prstGeom>
        </p:spPr>
      </p:pic>
      <p:sp>
        <p:nvSpPr>
          <p:cNvPr id="8" name="Rectangle 6">
            <a:extLst>
              <a:ext uri="{FF2B5EF4-FFF2-40B4-BE49-F238E27FC236}">
                <a16:creationId xmlns:a16="http://schemas.microsoft.com/office/drawing/2014/main" id="{C7F08D14-B258-4DEB-852D-B974A1023FD7}"/>
              </a:ext>
            </a:extLst>
          </p:cNvPr>
          <p:cNvSpPr txBox="1">
            <a:spLocks noChangeArrowheads="1"/>
          </p:cNvSpPr>
          <p:nvPr/>
        </p:nvSpPr>
        <p:spPr bwMode="auto">
          <a:xfrm>
            <a:off x="3868599" y="4344556"/>
            <a:ext cx="1735088" cy="4439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dirty="0"/>
              <a:t>Security Tab</a:t>
            </a:r>
          </a:p>
        </p:txBody>
      </p:sp>
      <p:pic>
        <p:nvPicPr>
          <p:cNvPr id="7" name="Picture 6" descr="Privacy tab. Privacy - Configure privacy settings for the internet zone, manage location services, and enable the Pop-up Blocker.">
            <a:extLst>
              <a:ext uri="{FF2B5EF4-FFF2-40B4-BE49-F238E27FC236}">
                <a16:creationId xmlns:a16="http://schemas.microsoft.com/office/drawing/2014/main" id="{A362059E-7795-49A3-91D5-EEF73872DDE9}"/>
              </a:ext>
            </a:extLst>
          </p:cNvPr>
          <p:cNvPicPr>
            <a:picLocks noChangeAspect="1"/>
          </p:cNvPicPr>
          <p:nvPr/>
        </p:nvPicPr>
        <p:blipFill>
          <a:blip r:embed="rId6"/>
          <a:stretch>
            <a:fillRect/>
          </a:stretch>
        </p:blipFill>
        <p:spPr>
          <a:xfrm>
            <a:off x="6225305" y="906452"/>
            <a:ext cx="2552921" cy="3475021"/>
          </a:xfrm>
          <a:prstGeom prst="rect">
            <a:avLst/>
          </a:prstGeom>
        </p:spPr>
      </p:pic>
      <p:sp>
        <p:nvSpPr>
          <p:cNvPr id="11" name="Rectangle 6">
            <a:extLst>
              <a:ext uri="{FF2B5EF4-FFF2-40B4-BE49-F238E27FC236}">
                <a16:creationId xmlns:a16="http://schemas.microsoft.com/office/drawing/2014/main" id="{63686BCC-8A3F-4B72-9392-62CDB9E95200}"/>
              </a:ext>
            </a:extLst>
          </p:cNvPr>
          <p:cNvSpPr txBox="1">
            <a:spLocks noChangeArrowheads="1"/>
          </p:cNvSpPr>
          <p:nvPr/>
        </p:nvSpPr>
        <p:spPr bwMode="auto">
          <a:xfrm>
            <a:off x="6634221" y="4340745"/>
            <a:ext cx="1735088" cy="4439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dirty="0"/>
              <a:t>Privacy Tab</a:t>
            </a:r>
          </a:p>
        </p:txBody>
      </p:sp>
    </p:spTree>
    <p:custDataLst>
      <p:tags r:id="rId1"/>
    </p:custDataLst>
    <p:extLst>
      <p:ext uri="{BB962C8B-B14F-4D97-AF65-F5344CB8AC3E}">
        <p14:creationId xmlns:p14="http://schemas.microsoft.com/office/powerpoint/2010/main" val="1391305864"/>
      </p:ext>
    </p:extLst>
  </p:cSld>
  <p:clrMapOvr>
    <a:masterClrMapping/>
  </p:clrMapOvr>
  <p:transition spd="slow">
    <p:wip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Network and Internet Control Panels</a:t>
            </a:r>
            <a:r>
              <a:rPr lang="en-US" altLang="en-US" dirty="0"/>
              <a:t/>
            </a:r>
            <a:br>
              <a:rPr lang="en-US" altLang="en-US" dirty="0"/>
            </a:br>
            <a:r>
              <a:rPr lang="en-US" altLang="en-US" dirty="0"/>
              <a:t>Internet Options (Cont.)</a:t>
            </a:r>
          </a:p>
        </p:txBody>
      </p:sp>
      <p:pic>
        <p:nvPicPr>
          <p:cNvPr id="2" name="Picture 1" descr="Content tab - Access Parental Controls, control content viewed on the computer, adjust AutoComplete settings, and configure the feeds and web slices that can be viewed in IE. Web slices are specific content from websites that allow users to subscribe and view the updated content, such as current temperature and stock quotes. ">
            <a:extLst>
              <a:ext uri="{FF2B5EF4-FFF2-40B4-BE49-F238E27FC236}">
                <a16:creationId xmlns:a16="http://schemas.microsoft.com/office/drawing/2014/main" id="{0B0F2C94-57E6-4CB4-ADC1-A253B56E027B}"/>
              </a:ext>
            </a:extLst>
          </p:cNvPr>
          <p:cNvPicPr>
            <a:picLocks noChangeAspect="1"/>
          </p:cNvPicPr>
          <p:nvPr/>
        </p:nvPicPr>
        <p:blipFill>
          <a:blip r:embed="rId4"/>
          <a:stretch>
            <a:fillRect/>
          </a:stretch>
        </p:blipFill>
        <p:spPr>
          <a:xfrm>
            <a:off x="552067" y="899704"/>
            <a:ext cx="2420485" cy="3344091"/>
          </a:xfrm>
          <a:prstGeom prst="rect">
            <a:avLst/>
          </a:prstGeom>
        </p:spPr>
      </p:pic>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894766" y="4344556"/>
            <a:ext cx="1735088" cy="443922"/>
          </a:xfrm>
        </p:spPr>
        <p:txBody>
          <a:bodyPr/>
          <a:lstStyle/>
          <a:p>
            <a:r>
              <a:rPr lang="en-US" dirty="0"/>
              <a:t>Content Tab</a:t>
            </a:r>
          </a:p>
        </p:txBody>
      </p:sp>
      <p:pic>
        <p:nvPicPr>
          <p:cNvPr id="4" name="Picture 3" descr=" Connections - Set up an internet connection and adjust network settings. Dial-up, VPN, and proxy server settings can be managed in this tab. Use of a proxy server can improve performance and security. Internet requests from the client are sent to the proxy server which forwards them to the Internet. Return traffic is received by the proxy server which then forwards it to the client. The proxy server can cache pages and content that is frequently requested or requested by many clients which can reduce bandwidth. Configuring a proxy is done in Internet Options &gt; Connections &gt; LAN Settings.">
            <a:extLst>
              <a:ext uri="{FF2B5EF4-FFF2-40B4-BE49-F238E27FC236}">
                <a16:creationId xmlns:a16="http://schemas.microsoft.com/office/drawing/2014/main" id="{B5BE1DC6-B8C7-4012-8CBC-89E5EBEA5610}"/>
              </a:ext>
            </a:extLst>
          </p:cNvPr>
          <p:cNvPicPr>
            <a:picLocks noChangeAspect="1"/>
          </p:cNvPicPr>
          <p:nvPr/>
        </p:nvPicPr>
        <p:blipFill>
          <a:blip r:embed="rId5"/>
          <a:stretch>
            <a:fillRect/>
          </a:stretch>
        </p:blipFill>
        <p:spPr>
          <a:xfrm>
            <a:off x="3353795" y="899703"/>
            <a:ext cx="2436410" cy="3344092"/>
          </a:xfrm>
          <a:prstGeom prst="rect">
            <a:avLst/>
          </a:prstGeom>
        </p:spPr>
      </p:pic>
      <p:sp>
        <p:nvSpPr>
          <p:cNvPr id="8" name="Rectangle 6">
            <a:extLst>
              <a:ext uri="{FF2B5EF4-FFF2-40B4-BE49-F238E27FC236}">
                <a16:creationId xmlns:a16="http://schemas.microsoft.com/office/drawing/2014/main" id="{C7F08D14-B258-4DEB-852D-B974A1023FD7}"/>
              </a:ext>
            </a:extLst>
          </p:cNvPr>
          <p:cNvSpPr txBox="1">
            <a:spLocks noChangeArrowheads="1"/>
          </p:cNvSpPr>
          <p:nvPr/>
        </p:nvSpPr>
        <p:spPr bwMode="auto">
          <a:xfrm>
            <a:off x="3670635" y="4344556"/>
            <a:ext cx="1921606" cy="4439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dirty="0"/>
              <a:t>Connections Tab</a:t>
            </a:r>
          </a:p>
        </p:txBody>
      </p:sp>
      <p:pic>
        <p:nvPicPr>
          <p:cNvPr id="6" name="Picture 5" descr="Programs tab. Make IE the default web browser, enable browser add-ons, select the HTML editor for IE, and select programs used for internet services. Hypertext Markup Language (HTML) is a system that tags text files to affect the appearance of web pages. Advanced - Adjust advanced settings, and reset IE’s settings to the default state.">
            <a:extLst>
              <a:ext uri="{FF2B5EF4-FFF2-40B4-BE49-F238E27FC236}">
                <a16:creationId xmlns:a16="http://schemas.microsoft.com/office/drawing/2014/main" id="{C78E7C43-405E-4102-8661-31424F168471}"/>
              </a:ext>
            </a:extLst>
          </p:cNvPr>
          <p:cNvPicPr>
            <a:picLocks noChangeAspect="1"/>
          </p:cNvPicPr>
          <p:nvPr/>
        </p:nvPicPr>
        <p:blipFill>
          <a:blip r:embed="rId6"/>
          <a:stretch>
            <a:fillRect/>
          </a:stretch>
        </p:blipFill>
        <p:spPr>
          <a:xfrm>
            <a:off x="6281731" y="897798"/>
            <a:ext cx="2440067" cy="3344092"/>
          </a:xfrm>
          <a:prstGeom prst="rect">
            <a:avLst/>
          </a:prstGeom>
        </p:spPr>
      </p:pic>
      <p:sp>
        <p:nvSpPr>
          <p:cNvPr id="11" name="Rectangle 6">
            <a:extLst>
              <a:ext uri="{FF2B5EF4-FFF2-40B4-BE49-F238E27FC236}">
                <a16:creationId xmlns:a16="http://schemas.microsoft.com/office/drawing/2014/main" id="{63686BCC-8A3F-4B72-9392-62CDB9E95200}"/>
              </a:ext>
            </a:extLst>
          </p:cNvPr>
          <p:cNvSpPr txBox="1">
            <a:spLocks noChangeArrowheads="1"/>
          </p:cNvSpPr>
          <p:nvPr/>
        </p:nvSpPr>
        <p:spPr bwMode="auto">
          <a:xfrm>
            <a:off x="6634221" y="4340745"/>
            <a:ext cx="1735088" cy="4439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dirty="0"/>
              <a:t>Programs Tab</a:t>
            </a:r>
          </a:p>
        </p:txBody>
      </p:sp>
    </p:spTree>
    <p:custDataLst>
      <p:tags r:id="rId1"/>
    </p:custDataLst>
    <p:extLst>
      <p:ext uri="{BB962C8B-B14F-4D97-AF65-F5344CB8AC3E}">
        <p14:creationId xmlns:p14="http://schemas.microsoft.com/office/powerpoint/2010/main" val="2338848674"/>
      </p:ext>
    </p:extLst>
  </p:cSld>
  <p:clrMapOvr>
    <a:masterClrMapping/>
  </p:clrMapOvr>
  <p:transition spd="slow">
    <p:wip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Network and Internet Control Panels</a:t>
            </a:r>
            <a:r>
              <a:rPr lang="en-US" altLang="en-US" dirty="0"/>
              <a:t/>
            </a:r>
            <a:br>
              <a:rPr lang="en-US" altLang="en-US" dirty="0"/>
            </a:br>
            <a:r>
              <a:rPr lang="en-US" altLang="en-US" dirty="0"/>
              <a:t>Internet Options (Cont.)</a:t>
            </a:r>
          </a:p>
        </p:txBody>
      </p:sp>
      <p:pic>
        <p:nvPicPr>
          <p:cNvPr id="2" name="Picture 1" descr="Advanced tab- Adjust advanced settings, and reset IE’s settings to the default state.">
            <a:extLst>
              <a:ext uri="{FF2B5EF4-FFF2-40B4-BE49-F238E27FC236}">
                <a16:creationId xmlns:a16="http://schemas.microsoft.com/office/drawing/2014/main" id="{72CFB54F-80D9-468D-96B8-A396E3A4E6E9}"/>
              </a:ext>
            </a:extLst>
          </p:cNvPr>
          <p:cNvPicPr>
            <a:picLocks noChangeAspect="1"/>
          </p:cNvPicPr>
          <p:nvPr/>
        </p:nvPicPr>
        <p:blipFill>
          <a:blip r:embed="rId4"/>
          <a:stretch>
            <a:fillRect/>
          </a:stretch>
        </p:blipFill>
        <p:spPr>
          <a:xfrm>
            <a:off x="3136037" y="852420"/>
            <a:ext cx="2533489" cy="3466010"/>
          </a:xfrm>
          <a:prstGeom prst="rect">
            <a:avLst/>
          </a:prstGeom>
        </p:spPr>
      </p:pic>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3704456" y="4318430"/>
            <a:ext cx="1735088" cy="443922"/>
          </a:xfrm>
        </p:spPr>
        <p:txBody>
          <a:bodyPr/>
          <a:lstStyle/>
          <a:p>
            <a:r>
              <a:rPr lang="en-US" dirty="0"/>
              <a:t>Advanced Tab</a:t>
            </a:r>
          </a:p>
        </p:txBody>
      </p:sp>
    </p:spTree>
    <p:custDataLst>
      <p:tags r:id="rId1"/>
    </p:custDataLst>
    <p:extLst>
      <p:ext uri="{BB962C8B-B14F-4D97-AF65-F5344CB8AC3E}">
        <p14:creationId xmlns:p14="http://schemas.microsoft.com/office/powerpoint/2010/main" val="4059765234"/>
      </p:ext>
    </p:extLst>
  </p:cSld>
  <p:clrMapOvr>
    <a:masterClrMapping/>
  </p:clrMapOvr>
  <p:transition spd="slow">
    <p:wip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Network and Internet Control Panels</a:t>
            </a:r>
            <a:r>
              <a:rPr lang="en-US" altLang="en-US" dirty="0"/>
              <a:t/>
            </a:r>
            <a:br>
              <a:rPr lang="en-US" altLang="en-US" dirty="0"/>
            </a:br>
            <a:r>
              <a:rPr lang="en-US" altLang="en-US" dirty="0"/>
              <a:t>Network and Sharing Center</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62292" y="1007802"/>
            <a:ext cx="4557190" cy="3621462"/>
          </a:xfrm>
        </p:spPr>
        <p:txBody>
          <a:bodyPr/>
          <a:lstStyle/>
          <a:p>
            <a:r>
              <a:rPr lang="en-US" dirty="0"/>
              <a:t>Network and Sharing Center allows an administrator to configure and review nearly all network settings on a Windows computer.</a:t>
            </a:r>
          </a:p>
          <a:p>
            <a:r>
              <a:rPr lang="en-US" dirty="0"/>
              <a:t>View network status and internet connectivity.</a:t>
            </a:r>
          </a:p>
          <a:p>
            <a:r>
              <a:rPr lang="en-US" dirty="0"/>
              <a:t>Change properties of protocols and services running on a network adapter.</a:t>
            </a:r>
          </a:p>
          <a:p>
            <a:r>
              <a:rPr lang="en-US" dirty="0"/>
              <a:t>Configure file and device sharing through the use of network profiles.</a:t>
            </a:r>
          </a:p>
          <a:p>
            <a:r>
              <a:rPr lang="en-US" dirty="0"/>
              <a:t>Network profiles enable basic sharing settings to change depending on whether it is a private or public network. This enables sharing to be inactive on an insecure public network but active on a private secure network.</a:t>
            </a:r>
          </a:p>
          <a:p>
            <a:endParaRPr lang="en-US" dirty="0"/>
          </a:p>
        </p:txBody>
      </p:sp>
      <p:pic>
        <p:nvPicPr>
          <p:cNvPr id="6" name="Picture 5" descr="Advanced tab - Adjust advanced settings, and reset IE’s settings to the default state.">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719482" y="1023042"/>
            <a:ext cx="4045840" cy="2916498"/>
          </a:xfrm>
          <a:prstGeom prst="rect">
            <a:avLst/>
          </a:prstGeom>
          <a:ln w="12700">
            <a:solidFill>
              <a:schemeClr val="tx1"/>
            </a:solidFill>
          </a:ln>
        </p:spPr>
      </p:pic>
      <p:sp>
        <p:nvSpPr>
          <p:cNvPr id="5" name="Rectangle 6">
            <a:extLst>
              <a:ext uri="{FF2B5EF4-FFF2-40B4-BE49-F238E27FC236}">
                <a16:creationId xmlns:a16="http://schemas.microsoft.com/office/drawing/2014/main" id="{77FE25DC-1B09-4098-8220-12275CB615D8}"/>
              </a:ext>
            </a:extLst>
          </p:cNvPr>
          <p:cNvSpPr txBox="1">
            <a:spLocks noChangeArrowheads="1"/>
          </p:cNvSpPr>
          <p:nvPr/>
        </p:nvSpPr>
        <p:spPr bwMode="auto">
          <a:xfrm>
            <a:off x="5097780" y="4100468"/>
            <a:ext cx="3568482" cy="4209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ctr">
              <a:buNone/>
            </a:pPr>
            <a:r>
              <a:rPr lang="en-US" sz="2000" dirty="0">
                <a:solidFill>
                  <a:srgbClr val="367187"/>
                </a:solidFill>
              </a:rPr>
              <a:t>Windows 10</a:t>
            </a:r>
          </a:p>
        </p:txBody>
      </p:sp>
    </p:spTree>
    <p:custDataLst>
      <p:tags r:id="rId1"/>
    </p:custDataLst>
    <p:extLst>
      <p:ext uri="{BB962C8B-B14F-4D97-AF65-F5344CB8AC3E}">
        <p14:creationId xmlns:p14="http://schemas.microsoft.com/office/powerpoint/2010/main" val="42620083"/>
      </p:ext>
    </p:extLst>
  </p:cSld>
  <p:clrMapOvr>
    <a:masterClrMapping/>
  </p:clrMapOvr>
  <p:transition spd="slow">
    <p:wip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732019" cy="757551"/>
          </a:xfrm>
        </p:spPr>
        <p:txBody>
          <a:bodyPr/>
          <a:lstStyle/>
          <a:p>
            <a:r>
              <a:rPr lang="en-US" altLang="en-US" sz="1600" dirty="0"/>
              <a:t>Network and Internet Control Panels</a:t>
            </a:r>
            <a:r>
              <a:rPr lang="en-US" altLang="en-US" dirty="0"/>
              <a:t/>
            </a:r>
            <a:br>
              <a:rPr lang="en-US" altLang="en-US" dirty="0"/>
            </a:br>
            <a:r>
              <a:rPr lang="en-US" altLang="en-US" dirty="0" err="1"/>
              <a:t>HomeGroup</a:t>
            </a:r>
            <a:endParaRPr lang="en-US" altLang="en-US" dirty="0"/>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732020" y="192461"/>
            <a:ext cx="4411980" cy="4750309"/>
          </a:xfrm>
        </p:spPr>
        <p:txBody>
          <a:bodyPr/>
          <a:lstStyle/>
          <a:p>
            <a:r>
              <a:rPr lang="en-US" sz="1400" dirty="0"/>
              <a:t>They are intended to make networking in the home easier by requiring a minimum of configuration.</a:t>
            </a:r>
          </a:p>
          <a:p>
            <a:r>
              <a:rPr lang="en-US" sz="1400" dirty="0"/>
              <a:t>You can share your library folders on the network, making it easy for other devices to access your music, videos, photos, and documents.</a:t>
            </a:r>
          </a:p>
          <a:p>
            <a:r>
              <a:rPr lang="en-US" sz="1400" dirty="0"/>
              <a:t>Users will need the homegroup password in order to join the homegroup and access shared resources..</a:t>
            </a:r>
          </a:p>
          <a:p>
            <a:r>
              <a:rPr lang="en-US" sz="1400" dirty="0"/>
              <a:t>Homegroups were used in Windows 7 and 8 but Microsoft has been phasing out the homegroup functionality. </a:t>
            </a:r>
          </a:p>
          <a:p>
            <a:r>
              <a:rPr lang="en-US" sz="1400" dirty="0"/>
              <a:t>In Windows 8.1 homegroups cannot be created, however Windows 8.1 computers can join existing home groups. </a:t>
            </a:r>
          </a:p>
          <a:p>
            <a:r>
              <a:rPr lang="en-US" sz="1400" dirty="0"/>
              <a:t>In newer versions of Windows 10 (version 1803 and higher), home group functionality is not available.</a:t>
            </a:r>
          </a:p>
          <a:p>
            <a:endParaRPr lang="en-US" dirty="0"/>
          </a:p>
        </p:txBody>
      </p:sp>
      <p:pic>
        <p:nvPicPr>
          <p:cNvPr id="6" name="Picture 5" descr="Windows 8.1 HomeGroup Configuration-This image displays the Windows 8 home group configuration screen. Because nothing is shared by default you had to click on the toggle switches to share anything. These items included documents, Music, pictures, videos, printers, permission to share streamed music, a warning that if you leave the group the sharing stops, and finally a password to give when someone asked to share.">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346540" y="873813"/>
            <a:ext cx="4217840" cy="3251778"/>
          </a:xfrm>
          <a:prstGeom prst="rect">
            <a:avLst/>
          </a:prstGeom>
          <a:ln w="12700">
            <a:solidFill>
              <a:schemeClr val="tx1"/>
            </a:solidFill>
          </a:ln>
        </p:spPr>
      </p:pic>
      <p:sp>
        <p:nvSpPr>
          <p:cNvPr id="5" name="Rectangle 6">
            <a:extLst>
              <a:ext uri="{FF2B5EF4-FFF2-40B4-BE49-F238E27FC236}">
                <a16:creationId xmlns:a16="http://schemas.microsoft.com/office/drawing/2014/main" id="{3B45B2C5-77DE-4217-A5D2-D15A80C410C1}"/>
              </a:ext>
            </a:extLst>
          </p:cNvPr>
          <p:cNvSpPr txBox="1">
            <a:spLocks noChangeArrowheads="1"/>
          </p:cNvSpPr>
          <p:nvPr/>
        </p:nvSpPr>
        <p:spPr bwMode="auto">
          <a:xfrm>
            <a:off x="472440" y="4185220"/>
            <a:ext cx="425958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sz="1400" dirty="0"/>
              <a:t>Homegroups simplify sharing files on simple networks.</a:t>
            </a:r>
          </a:p>
          <a:p>
            <a:endParaRPr lang="en-US" dirty="0"/>
          </a:p>
        </p:txBody>
      </p:sp>
    </p:spTree>
    <p:custDataLst>
      <p:tags r:id="rId1"/>
    </p:custDataLst>
    <p:extLst>
      <p:ext uri="{BB962C8B-B14F-4D97-AF65-F5344CB8AC3E}">
        <p14:creationId xmlns:p14="http://schemas.microsoft.com/office/powerpoint/2010/main" val="1541695451"/>
      </p:ext>
    </p:extLst>
  </p:cSld>
  <p:clrMapOvr>
    <a:masterClrMapping/>
  </p:clrMapOvr>
  <p:transition spd="slow">
    <p:wip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Network and Internet Control Panels</a:t>
            </a:r>
            <a:r>
              <a:rPr lang="en-US" altLang="en-US" dirty="0"/>
              <a:t/>
            </a:r>
            <a:br>
              <a:rPr lang="en-US" altLang="en-US" dirty="0"/>
            </a:br>
            <a:r>
              <a:rPr lang="en-US" altLang="en-US" dirty="0"/>
              <a:t>Lab – Configure Browser Settings</a:t>
            </a:r>
          </a:p>
        </p:txBody>
      </p:sp>
      <p:sp>
        <p:nvSpPr>
          <p:cNvPr id="4" name="TextBox 3">
            <a:extLst>
              <a:ext uri="{FF2B5EF4-FFF2-40B4-BE49-F238E27FC236}">
                <a16:creationId xmlns:a16="http://schemas.microsoft.com/office/drawing/2014/main" id="{0B179F55-0F82-4ACD-AF9F-B46EA875EB90}"/>
              </a:ext>
            </a:extLst>
          </p:cNvPr>
          <p:cNvSpPr txBox="1"/>
          <p:nvPr/>
        </p:nvSpPr>
        <p:spPr>
          <a:xfrm>
            <a:off x="264405" y="1054471"/>
            <a:ext cx="7879145" cy="369332"/>
          </a:xfrm>
          <a:prstGeom prst="rect">
            <a:avLst/>
          </a:prstGeom>
          <a:noFill/>
        </p:spPr>
        <p:txBody>
          <a:bodyPr wrap="none" rtlCol="0">
            <a:spAutoFit/>
          </a:bodyPr>
          <a:lstStyle/>
          <a:p>
            <a:r>
              <a:rPr lang="en-US" dirty="0"/>
              <a:t>In this lab, you will configure browser settings in Microsoft Internet Explorer.</a:t>
            </a:r>
          </a:p>
        </p:txBody>
      </p:sp>
    </p:spTree>
    <p:custDataLst>
      <p:tags r:id="rId1"/>
    </p:custDataLst>
    <p:extLst>
      <p:ext uri="{BB962C8B-B14F-4D97-AF65-F5344CB8AC3E}">
        <p14:creationId xmlns:p14="http://schemas.microsoft.com/office/powerpoint/2010/main" val="1536133632"/>
      </p:ext>
    </p:extLst>
  </p:cSld>
  <p:clrMapOvr>
    <a:masterClrMapping/>
  </p:clrMapOvr>
  <p:transition spd="slow">
    <p:wip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9143999" cy="757551"/>
          </a:xfrm>
        </p:spPr>
        <p:txBody>
          <a:bodyPr/>
          <a:lstStyle/>
          <a:p>
            <a:r>
              <a:rPr lang="en-US" altLang="en-US" sz="1600" dirty="0"/>
              <a:t>Display Settings and Control Panel</a:t>
            </a:r>
            <a:r>
              <a:rPr lang="en-US" altLang="en-US" dirty="0"/>
              <a:t/>
            </a:r>
            <a:br>
              <a:rPr lang="en-US" altLang="en-US" dirty="0"/>
            </a:br>
            <a:r>
              <a:rPr lang="en-US" altLang="en-US" dirty="0"/>
              <a:t>Display Settings and Configuration</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69912" y="1007802"/>
            <a:ext cx="4495800" cy="3604303"/>
          </a:xfrm>
        </p:spPr>
        <p:txBody>
          <a:bodyPr/>
          <a:lstStyle/>
          <a:p>
            <a:r>
              <a:rPr lang="en-US" dirty="0"/>
              <a:t>The Windows 10 display settings are reached by right-clicking an empty area of the desktop and selecting Display settings from the context menu.</a:t>
            </a:r>
          </a:p>
          <a:p>
            <a:r>
              <a:rPr lang="en-US" dirty="0"/>
              <a:t>Change the appearance of the desktop by modifying the resolution that is output by the graphics adapter.</a:t>
            </a:r>
          </a:p>
          <a:p>
            <a:r>
              <a:rPr lang="en-US" dirty="0"/>
              <a:t>If the screen resolution is not set properly, you might get unexpected display results from different video cards and monitors.</a:t>
            </a:r>
          </a:p>
          <a:p>
            <a:r>
              <a:rPr lang="en-US" dirty="0"/>
              <a:t>You can also change the magnification of the desktop and text size in Windows interface elements.</a:t>
            </a:r>
          </a:p>
        </p:txBody>
      </p:sp>
      <p:pic>
        <p:nvPicPr>
          <p:cNvPr id="6" name="Picture 5" descr=" Display settings in Windows 10. This image is of Display settings screen. In windows 10 you can adjust and personalize more than one screen and the page shows a distinct 1 and 2. You can adjust brightness and color, the appearance or a night light or not, Scale and layout, Resolution and orientation. ">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5190125" y="837108"/>
            <a:ext cx="3282923" cy="3500031"/>
          </a:xfrm>
          <a:prstGeom prst="rect">
            <a:avLst/>
          </a:prstGeom>
          <a:ln w="12700">
            <a:solidFill>
              <a:schemeClr val="tx1"/>
            </a:solidFill>
          </a:ln>
        </p:spPr>
      </p:pic>
      <p:sp>
        <p:nvSpPr>
          <p:cNvPr id="5" name="Rectangle 6">
            <a:extLst>
              <a:ext uri="{FF2B5EF4-FFF2-40B4-BE49-F238E27FC236}">
                <a16:creationId xmlns:a16="http://schemas.microsoft.com/office/drawing/2014/main" id="{EBC2CC44-F50E-4D40-AC0E-17D8B3EE156D}"/>
              </a:ext>
            </a:extLst>
          </p:cNvPr>
          <p:cNvSpPr txBox="1">
            <a:spLocks noChangeArrowheads="1"/>
          </p:cNvSpPr>
          <p:nvPr/>
        </p:nvSpPr>
        <p:spPr bwMode="auto">
          <a:xfrm>
            <a:off x="4956999" y="4377594"/>
            <a:ext cx="3890735" cy="4209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ctr">
              <a:buNone/>
            </a:pPr>
            <a:r>
              <a:rPr lang="en-US" sz="2000" dirty="0">
                <a:solidFill>
                  <a:srgbClr val="367187"/>
                </a:solidFill>
              </a:rPr>
              <a:t>Display Settings in Windows 10</a:t>
            </a:r>
          </a:p>
        </p:txBody>
      </p:sp>
    </p:spTree>
    <p:custDataLst>
      <p:tags r:id="rId1"/>
    </p:custDataLst>
    <p:extLst>
      <p:ext uri="{BB962C8B-B14F-4D97-AF65-F5344CB8AC3E}">
        <p14:creationId xmlns:p14="http://schemas.microsoft.com/office/powerpoint/2010/main" val="1221406464"/>
      </p:ext>
    </p:extLst>
  </p:cSld>
  <p:clrMapOvr>
    <a:masterClrMapping/>
  </p:clrMapOvr>
  <p:transition spd="slow">
    <p:wip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356899" cy="757551"/>
          </a:xfrm>
        </p:spPr>
        <p:txBody>
          <a:bodyPr/>
          <a:lstStyle/>
          <a:p>
            <a:r>
              <a:rPr lang="en-US" altLang="en-US" sz="1600" dirty="0"/>
              <a:t>Display Settings and Control Panel</a:t>
            </a:r>
            <a:r>
              <a:rPr lang="en-US" altLang="en-US" dirty="0"/>
              <a:t/>
            </a:r>
            <a:br>
              <a:rPr lang="en-US" altLang="en-US" dirty="0"/>
            </a:br>
            <a:r>
              <a:rPr lang="en-US" altLang="en-US" dirty="0"/>
              <a:t>Display Features</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429090" y="126533"/>
            <a:ext cx="4626678" cy="5279655"/>
          </a:xfrm>
        </p:spPr>
        <p:txBody>
          <a:bodyPr/>
          <a:lstStyle/>
          <a:p>
            <a:r>
              <a:rPr lang="en-US" sz="1400" dirty="0"/>
              <a:t>Windows 8 and 7 Display control panel item:</a:t>
            </a:r>
          </a:p>
          <a:p>
            <a:r>
              <a:rPr lang="en-US" sz="1400" b="1" dirty="0"/>
              <a:t>Display</a:t>
            </a:r>
            <a:r>
              <a:rPr lang="en-US" sz="1400" dirty="0"/>
              <a:t> - configure multiple monitors</a:t>
            </a:r>
          </a:p>
          <a:p>
            <a:r>
              <a:rPr lang="en-US" sz="1400" b="1" dirty="0"/>
              <a:t>Screen resolution </a:t>
            </a:r>
            <a:r>
              <a:rPr lang="en-US" sz="1400" dirty="0"/>
              <a:t>- number of pixels horizontally and vertically. Higher numbers provides better resolution, 1920 x 1080 for example</a:t>
            </a:r>
          </a:p>
          <a:p>
            <a:r>
              <a:rPr lang="en-US" sz="1400" b="1" dirty="0"/>
              <a:t>Orientation</a:t>
            </a:r>
            <a:r>
              <a:rPr lang="en-US" sz="1400" dirty="0"/>
              <a:t> - This determines whether the display appears in Landscape, Portrait, flipped Landscape, or flipped Portrait orientation</a:t>
            </a:r>
          </a:p>
          <a:p>
            <a:r>
              <a:rPr lang="en-US" sz="1400" b="1" dirty="0"/>
              <a:t>Refresh rate </a:t>
            </a:r>
            <a:r>
              <a:rPr lang="en-US" sz="1400" dirty="0"/>
              <a:t>- how often the screen image is redrawn expressed in Hertz (Hz). The higher the refresh rate, the steadier the screen image appears</a:t>
            </a:r>
          </a:p>
          <a:p>
            <a:r>
              <a:rPr lang="en-US" sz="1400" b="1" dirty="0"/>
              <a:t>Display colors </a:t>
            </a:r>
            <a:r>
              <a:rPr lang="en-US" sz="1400" dirty="0"/>
              <a:t>- The higher the bit depth, the greater the number of colors. </a:t>
            </a:r>
          </a:p>
          <a:p>
            <a:r>
              <a:rPr lang="en-US" sz="1400" b="1" dirty="0"/>
              <a:t>Multiple displays </a:t>
            </a:r>
            <a:r>
              <a:rPr lang="en-US" sz="1400" dirty="0"/>
              <a:t>- two or more monitors attached to the same computer. The desktop can be extended to make one large display, or mirrored, with the same image shown on all displays</a:t>
            </a:r>
          </a:p>
        </p:txBody>
      </p:sp>
      <p:pic>
        <p:nvPicPr>
          <p:cNvPr id="6" name="Picture 5" descr="Image is of the path to the display features is: control panel\all control panel\display\screen resolution. ">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310200" y="1204189"/>
            <a:ext cx="4046700" cy="2735121"/>
          </a:xfrm>
          <a:prstGeom prst="rect">
            <a:avLst/>
          </a:prstGeom>
          <a:ln w="12700">
            <a:solidFill>
              <a:schemeClr val="tx1"/>
            </a:solidFill>
          </a:ln>
        </p:spPr>
      </p:pic>
    </p:spTree>
    <p:custDataLst>
      <p:tags r:id="rId1"/>
    </p:custDataLst>
    <p:extLst>
      <p:ext uri="{BB962C8B-B14F-4D97-AF65-F5344CB8AC3E}">
        <p14:creationId xmlns:p14="http://schemas.microsoft.com/office/powerpoint/2010/main" val="1275947597"/>
      </p:ext>
    </p:extLst>
  </p:cSld>
  <p:clrMapOvr>
    <a:masterClrMapping/>
  </p:clrMapOvr>
  <p:transition spd="slow">
    <p:wip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547840" cy="757551"/>
          </a:xfrm>
        </p:spPr>
        <p:txBody>
          <a:bodyPr/>
          <a:lstStyle/>
          <a:p>
            <a:r>
              <a:rPr lang="en-US" altLang="en-US" sz="1600" dirty="0"/>
              <a:t>Power and System Control Panels</a:t>
            </a:r>
            <a:r>
              <a:rPr lang="en-US" altLang="en-US" dirty="0"/>
              <a:t/>
            </a:r>
            <a:br>
              <a:rPr lang="en-US" altLang="en-US" dirty="0"/>
            </a:br>
            <a:r>
              <a:rPr lang="en-US" altLang="en-US" dirty="0"/>
              <a:t>Power Options</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547841" y="699078"/>
            <a:ext cx="4495800" cy="3804342"/>
          </a:xfrm>
        </p:spPr>
        <p:txBody>
          <a:bodyPr/>
          <a:lstStyle/>
          <a:p>
            <a:r>
              <a:rPr lang="en-US" sz="1400" dirty="0"/>
              <a:t>Power Options Control Panel allows you to change the power consumption of certain devices or the entire computer.</a:t>
            </a:r>
          </a:p>
          <a:p>
            <a:r>
              <a:rPr lang="en-US" sz="1400" dirty="0"/>
              <a:t>Use Power Options to maximize battery performance or conserve energy by configuring a power plan.</a:t>
            </a:r>
          </a:p>
          <a:p>
            <a:r>
              <a:rPr lang="en-US" sz="1400" dirty="0"/>
              <a:t>One important difference from Windows 7 and 8 is that the setting that requires a password when the computer wakes has been moved from Power Options to User Accounts in Windows 10. This is an important setting for data security.</a:t>
            </a:r>
          </a:p>
          <a:p>
            <a:r>
              <a:rPr lang="en-US" sz="1400" dirty="0"/>
              <a:t>Windows has preset power plans. Use the default settings or create your own customized plans.</a:t>
            </a:r>
          </a:p>
          <a:p>
            <a:r>
              <a:rPr lang="en-US" sz="1400" dirty="0"/>
              <a:t>Note: Power Options settings will vary based on the hardware that is detected.</a:t>
            </a:r>
          </a:p>
          <a:p>
            <a:endParaRPr lang="en-US" sz="1400" dirty="0"/>
          </a:p>
        </p:txBody>
      </p:sp>
      <p:pic>
        <p:nvPicPr>
          <p:cNvPr id="6" name="Picture 5" descr="This image displays the power Options Control Panel in Windows 10. The path to this window is: control panel &gt; system and security &gt; power options. The power options page is split into two columns. On the far left is a list of clickable options-Choose what the power buttons do, Choose what closing the lid does, Create a power plan, Choose when to turn off the display and change when the computer sleeps. In the right column across the top it says “Choose or customize a power plan”. Under that are plans shown on the battery meter: Balanced (recommended) and power save. To the farthest right there is a clickable link to change plan settings.">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04044" y="1028700"/>
            <a:ext cx="4044737" cy="2916498"/>
          </a:xfrm>
          <a:prstGeom prst="rect">
            <a:avLst/>
          </a:prstGeom>
          <a:ln w="12700">
            <a:solidFill>
              <a:schemeClr val="tx1"/>
            </a:solidFill>
          </a:ln>
        </p:spPr>
      </p:pic>
      <p:sp>
        <p:nvSpPr>
          <p:cNvPr id="7" name="Rectangle 6">
            <a:extLst>
              <a:ext uri="{FF2B5EF4-FFF2-40B4-BE49-F238E27FC236}">
                <a16:creationId xmlns:a16="http://schemas.microsoft.com/office/drawing/2014/main" id="{649C519F-608F-4364-81D8-0D41D499B9D1}"/>
              </a:ext>
            </a:extLst>
          </p:cNvPr>
          <p:cNvSpPr txBox="1">
            <a:spLocks noChangeArrowheads="1"/>
          </p:cNvSpPr>
          <p:nvPr/>
        </p:nvSpPr>
        <p:spPr bwMode="auto">
          <a:xfrm>
            <a:off x="536653" y="4089978"/>
            <a:ext cx="4495800" cy="4200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buNone/>
            </a:pPr>
            <a:r>
              <a:rPr lang="en-US" sz="1400" dirty="0"/>
              <a:t>Power Options Control Panel in Windows 10</a:t>
            </a:r>
          </a:p>
          <a:p>
            <a:endParaRPr lang="en-US" sz="1400" dirty="0"/>
          </a:p>
        </p:txBody>
      </p:sp>
    </p:spTree>
    <p:custDataLst>
      <p:tags r:id="rId1"/>
    </p:custDataLst>
    <p:extLst>
      <p:ext uri="{BB962C8B-B14F-4D97-AF65-F5344CB8AC3E}">
        <p14:creationId xmlns:p14="http://schemas.microsoft.com/office/powerpoint/2010/main" val="1254007816"/>
      </p:ext>
    </p:extLst>
  </p:cSld>
  <p:clrMapOvr>
    <a:masterClrMapping/>
  </p:clrMapOvr>
  <p:transition spd="slow">
    <p:wip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Power and System Control Panels</a:t>
            </a:r>
            <a:r>
              <a:rPr lang="en-US" altLang="en-US" dirty="0"/>
              <a:t/>
            </a:r>
            <a:br>
              <a:rPr lang="en-US" altLang="en-US" dirty="0"/>
            </a:br>
            <a:r>
              <a:rPr lang="en-US" altLang="en-US" dirty="0"/>
              <a:t>Power Options Settings</a:t>
            </a:r>
          </a:p>
        </p:txBody>
      </p:sp>
      <p:sp>
        <p:nvSpPr>
          <p:cNvPr id="5" name="Rectangle 6">
            <a:extLst>
              <a:ext uri="{FF2B5EF4-FFF2-40B4-BE49-F238E27FC236}">
                <a16:creationId xmlns:a16="http://schemas.microsoft.com/office/drawing/2014/main" id="{88C9E6BE-6F0C-4EE4-AEA5-EBCC3A0187C7}"/>
              </a:ext>
            </a:extLst>
          </p:cNvPr>
          <p:cNvSpPr>
            <a:spLocks noGrp="1" noChangeArrowheads="1"/>
          </p:cNvSpPr>
          <p:nvPr>
            <p:ph idx="1"/>
          </p:nvPr>
        </p:nvSpPr>
        <p:spPr>
          <a:xfrm>
            <a:off x="224233" y="899160"/>
            <a:ext cx="4495800" cy="3804342"/>
          </a:xfrm>
        </p:spPr>
        <p:txBody>
          <a:bodyPr/>
          <a:lstStyle/>
          <a:p>
            <a:r>
              <a:rPr lang="en-US" dirty="0"/>
              <a:t>In Windows 8 you can choose from the following options:</a:t>
            </a:r>
          </a:p>
          <a:p>
            <a:pPr lvl="1"/>
            <a:r>
              <a:rPr lang="en-US" sz="1300" dirty="0"/>
              <a:t>Require a password on wakeup (Windows 7 and 8 only)</a:t>
            </a:r>
          </a:p>
          <a:p>
            <a:pPr lvl="1"/>
            <a:r>
              <a:rPr lang="en-US" sz="1300" dirty="0"/>
              <a:t>Choose what the power buttons do</a:t>
            </a:r>
          </a:p>
          <a:p>
            <a:pPr lvl="1"/>
            <a:r>
              <a:rPr lang="en-US" sz="1300" dirty="0"/>
              <a:t>Choose what closing the lid does (for laptops only)</a:t>
            </a:r>
          </a:p>
          <a:p>
            <a:pPr lvl="1"/>
            <a:r>
              <a:rPr lang="en-US" sz="1300" dirty="0"/>
              <a:t>Create a power plan</a:t>
            </a:r>
          </a:p>
          <a:p>
            <a:pPr lvl="1"/>
            <a:r>
              <a:rPr lang="en-US" sz="1300" dirty="0"/>
              <a:t>Choose when to turn off the display</a:t>
            </a:r>
          </a:p>
          <a:p>
            <a:pPr lvl="1"/>
            <a:r>
              <a:rPr lang="en-US" sz="1300" dirty="0"/>
              <a:t>Change when the computer sleeps</a:t>
            </a:r>
          </a:p>
          <a:p>
            <a:pPr marL="0" indent="0">
              <a:buNone/>
            </a:pPr>
            <a:endParaRPr lang="en-US" dirty="0"/>
          </a:p>
          <a:p>
            <a:endParaRPr lang="en-US" dirty="0"/>
          </a:p>
        </p:txBody>
      </p:sp>
      <p:pic>
        <p:nvPicPr>
          <p:cNvPr id="6" name="Picture 5" descr="This image displays the power Options Control Panel in Windows 10. The path to this window is: control panel &gt; system and security &gt; power options. The power options page is split into two columns. On the far left is a list of clickable options-Choose what the power buttons do, Choose what closing the lid does, Create a power plan, Choose when to turn off the display and change when the computer sleeps. In the right column across the top it says “Choose or customize a power plan”. Under that are plans shown on the battery meter: Balanced (recommended) and power save. To the farthest right there is a clickable link to change plan settings.">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810557" y="1007802"/>
            <a:ext cx="3863690" cy="2916498"/>
          </a:xfrm>
          <a:prstGeom prst="rect">
            <a:avLst/>
          </a:prstGeom>
          <a:ln w="12700">
            <a:solidFill>
              <a:schemeClr val="tx1"/>
            </a:solidFill>
          </a:ln>
        </p:spPr>
      </p:pic>
    </p:spTree>
    <p:custDataLst>
      <p:tags r:id="rId1"/>
    </p:custDataLst>
    <p:extLst>
      <p:ext uri="{BB962C8B-B14F-4D97-AF65-F5344CB8AC3E}">
        <p14:creationId xmlns:p14="http://schemas.microsoft.com/office/powerpoint/2010/main" val="3276794583"/>
      </p:ext>
    </p:extLst>
  </p:cSld>
  <p:clrMapOvr>
    <a:masterClrMapping/>
  </p:clrMapOvr>
  <p:transition spd="slow">
    <p:wipe/>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467591" cy="757551"/>
          </a:xfrm>
        </p:spPr>
        <p:txBody>
          <a:bodyPr/>
          <a:lstStyle/>
          <a:p>
            <a:r>
              <a:rPr lang="en-US" altLang="en-US" sz="1600" dirty="0"/>
              <a:t>Power and System Control Panels</a:t>
            </a:r>
            <a:r>
              <a:rPr lang="en-US" altLang="en-US" dirty="0"/>
              <a:t/>
            </a:r>
            <a:br>
              <a:rPr lang="en-US" altLang="en-US" dirty="0"/>
            </a:br>
            <a:r>
              <a:rPr lang="en-US" altLang="en-US" dirty="0"/>
              <a:t>Power Options Actions</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467592" y="565842"/>
            <a:ext cx="4495800" cy="4312920"/>
          </a:xfrm>
        </p:spPr>
        <p:txBody>
          <a:bodyPr/>
          <a:lstStyle/>
          <a:p>
            <a:r>
              <a:rPr lang="en-US" sz="1400" dirty="0"/>
              <a:t>If users do not want to completely shut down a computer, the following options may be available:</a:t>
            </a:r>
          </a:p>
          <a:p>
            <a:pPr lvl="1"/>
            <a:r>
              <a:rPr lang="en-US" sz="1300" b="1" dirty="0"/>
              <a:t>Do nothing </a:t>
            </a:r>
            <a:r>
              <a:rPr lang="en-US" sz="1300" dirty="0"/>
              <a:t>- The computer continues to run at full power.</a:t>
            </a:r>
          </a:p>
          <a:p>
            <a:pPr lvl="1"/>
            <a:r>
              <a:rPr lang="en-US" sz="1300" b="1" dirty="0"/>
              <a:t>Sleep</a:t>
            </a:r>
            <a:r>
              <a:rPr lang="en-US" sz="1300" dirty="0"/>
              <a:t> – Documents, applications, and the state of the OS are saved in RAM. This allows the computer to power on quickly.</a:t>
            </a:r>
          </a:p>
          <a:p>
            <a:pPr lvl="1"/>
            <a:r>
              <a:rPr lang="en-US" sz="1300" b="1" dirty="0"/>
              <a:t>Hibernate </a:t>
            </a:r>
            <a:r>
              <a:rPr lang="en-US" sz="1300" dirty="0"/>
              <a:t>– Documents, applications, and the state of the OS are saved to a temporary file on the hard drive. With this option, the computer takes a little longer to power on than the Sleep state, but does not use any power.</a:t>
            </a:r>
          </a:p>
          <a:p>
            <a:pPr lvl="1"/>
            <a:r>
              <a:rPr lang="en-US" sz="1300" b="1" dirty="0"/>
              <a:t>Turn off the display </a:t>
            </a:r>
            <a:r>
              <a:rPr lang="en-US" sz="1300" dirty="0"/>
              <a:t>- The computer operates at full power. The display is turned off.</a:t>
            </a:r>
          </a:p>
          <a:p>
            <a:pPr lvl="1"/>
            <a:r>
              <a:rPr lang="en-US" sz="1300" b="1" dirty="0"/>
              <a:t>Shut down </a:t>
            </a:r>
            <a:r>
              <a:rPr lang="en-US" sz="1300" dirty="0"/>
              <a:t>- Shuts down the computer.</a:t>
            </a:r>
          </a:p>
        </p:txBody>
      </p:sp>
      <p:pic>
        <p:nvPicPr>
          <p:cNvPr id="6" name="Picture 5" descr="This is power options window. The path to this window is: hardware and sounds &gt; Power Options&gt; system settings. This image shows the system settings window for power options. At the top of the page it is titled “Define power buttons and turn on password protection. This allows the user to choose the power settings that you want. The changes made to the settings on this page will apply to all of your power plans. Power plans. Power and sleep buttons and lid settings. When I press the power buttons. On battery=Sleep. Plugged in = do nothing. When I press the sleep button. On battery=Sleep. Plugged in = do nothing. When I close the lid. On battery = do nothing. Plugged in = do nothing. Shutdown settings. Sleep. Show in Power menu. Lock. Show in account picture menu">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344832" y="1137342"/>
            <a:ext cx="3985661" cy="3007938"/>
          </a:xfrm>
          <a:prstGeom prst="rect">
            <a:avLst/>
          </a:prstGeom>
          <a:ln w="12700">
            <a:solidFill>
              <a:schemeClr val="tx1"/>
            </a:solidFill>
          </a:ln>
        </p:spPr>
      </p:pic>
    </p:spTree>
    <p:custDataLst>
      <p:tags r:id="rId1"/>
    </p:custDataLst>
    <p:extLst>
      <p:ext uri="{BB962C8B-B14F-4D97-AF65-F5344CB8AC3E}">
        <p14:creationId xmlns:p14="http://schemas.microsoft.com/office/powerpoint/2010/main" val="261511880"/>
      </p:ext>
    </p:extLst>
  </p:cSld>
  <p:clrMapOvr>
    <a:masterClrMapping/>
  </p:clrMapOvr>
  <p:transition spd="slow">
    <p:wipe/>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Power and System Control Panels</a:t>
            </a:r>
            <a:r>
              <a:rPr lang="en-US" altLang="en-US" dirty="0"/>
              <a:t/>
            </a:r>
            <a:br>
              <a:rPr lang="en-US" altLang="en-US" dirty="0"/>
            </a:br>
            <a:r>
              <a:rPr lang="en-US" altLang="en-US" dirty="0"/>
              <a:t>System Control Panel Item</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993224" y="939222"/>
            <a:ext cx="3710940" cy="4076700"/>
          </a:xfrm>
        </p:spPr>
        <p:txBody>
          <a:bodyPr/>
          <a:lstStyle/>
          <a:p>
            <a:r>
              <a:rPr lang="en-US" dirty="0"/>
              <a:t>The System Control Panel item allows all users to view basic system information, access tools, and configure advanced system settings. </a:t>
            </a:r>
          </a:p>
          <a:p>
            <a:r>
              <a:rPr lang="en-US" dirty="0"/>
              <a:t>The Windows 10 System Control Panel item is shown here. The System Control Panel item is very similar in Windows 7 and 8.</a:t>
            </a:r>
          </a:p>
          <a:p>
            <a:r>
              <a:rPr lang="en-US" dirty="0"/>
              <a:t>The various settings can be accessed by clicking the links on the left panel</a:t>
            </a:r>
            <a:r>
              <a:rPr lang="en-US" dirty="0">
                <a:solidFill>
                  <a:schemeClr val="tx1"/>
                </a:solidFill>
              </a:rPr>
              <a:t>.</a:t>
            </a:r>
          </a:p>
        </p:txBody>
      </p:sp>
      <p:pic>
        <p:nvPicPr>
          <p:cNvPr id="6" name="Picture 5" descr="The image displayed is the system Control Panel. The path to this is Control Panel &gt; System and Security &gt; System. This item is described in the text on the main page. Except for the links on the left which include Device manager, Remote Settings, System Protection and Advanced System Settings all of which are flagged to tell the user that they will require Admin user privileges to access.">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39836" y="939222"/>
            <a:ext cx="4430269" cy="3621512"/>
          </a:xfrm>
          <a:prstGeom prst="rect">
            <a:avLst/>
          </a:prstGeom>
          <a:ln w="12700">
            <a:solidFill>
              <a:schemeClr val="tx1"/>
            </a:solidFill>
          </a:ln>
        </p:spPr>
      </p:pic>
      <p:sp>
        <p:nvSpPr>
          <p:cNvPr id="2" name="Rectangle 1">
            <a:extLst>
              <a:ext uri="{FF2B5EF4-FFF2-40B4-BE49-F238E27FC236}">
                <a16:creationId xmlns:a16="http://schemas.microsoft.com/office/drawing/2014/main" id="{45E6F5C0-C9D5-48A3-8542-70C88684C075}"/>
              </a:ext>
            </a:extLst>
          </p:cNvPr>
          <p:cNvSpPr/>
          <p:nvPr/>
        </p:nvSpPr>
        <p:spPr>
          <a:xfrm>
            <a:off x="316716" y="1524000"/>
            <a:ext cx="1275863" cy="757551"/>
          </a:xfrm>
          <a:prstGeom prst="rect">
            <a:avLst/>
          </a:prstGeom>
          <a:noFill/>
          <a:ln>
            <a:solidFill>
              <a:srgbClr val="FF000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ustDataLst>
      <p:tags r:id="rId1"/>
    </p:custDataLst>
    <p:extLst>
      <p:ext uri="{BB962C8B-B14F-4D97-AF65-F5344CB8AC3E}">
        <p14:creationId xmlns:p14="http://schemas.microsoft.com/office/powerpoint/2010/main" val="911352212"/>
      </p:ext>
    </p:extLst>
  </p:cSld>
  <p:clrMapOvr>
    <a:masterClrMapping/>
  </p:clrMapOvr>
  <p:transition spd="slow">
    <p:wipe/>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Power and System Control Panels</a:t>
            </a:r>
            <a:r>
              <a:rPr lang="en-US" altLang="en-US" dirty="0"/>
              <a:t/>
            </a:r>
            <a:br>
              <a:rPr lang="en-US" altLang="en-US" dirty="0"/>
            </a:br>
            <a:r>
              <a:rPr lang="en-US" altLang="en-US" dirty="0"/>
              <a:t>System Properties</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76200" y="830580"/>
            <a:ext cx="4495800" cy="3549831"/>
          </a:xfrm>
        </p:spPr>
        <p:txBody>
          <a:bodyPr/>
          <a:lstStyle/>
          <a:p>
            <a:r>
              <a:rPr lang="en-US" b="1" dirty="0"/>
              <a:t>Computer Name </a:t>
            </a:r>
            <a:r>
              <a:rPr lang="en-US" dirty="0"/>
              <a:t>– View or change the computer name, workgroup, or domain</a:t>
            </a:r>
          </a:p>
          <a:p>
            <a:r>
              <a:rPr lang="en-US" b="1" dirty="0"/>
              <a:t>Hardware </a:t>
            </a:r>
            <a:r>
              <a:rPr lang="en-US" dirty="0"/>
              <a:t>– Access the Device Manager or adjust the device installation settings</a:t>
            </a:r>
          </a:p>
          <a:p>
            <a:r>
              <a:rPr lang="en-US" b="1" dirty="0"/>
              <a:t>Advanced</a:t>
            </a:r>
            <a:r>
              <a:rPr lang="en-US" dirty="0"/>
              <a:t> – Configuration settings for performance, user profiles, startup and recovery</a:t>
            </a:r>
          </a:p>
          <a:p>
            <a:r>
              <a:rPr lang="en-US" b="1" dirty="0"/>
              <a:t>System Protection </a:t>
            </a:r>
            <a:r>
              <a:rPr lang="en-US" dirty="0"/>
              <a:t>– Access system restore and enable system restore points and the amount of disk space to store them </a:t>
            </a:r>
          </a:p>
          <a:p>
            <a:r>
              <a:rPr lang="en-US" b="1" dirty="0"/>
              <a:t>Remote </a:t>
            </a:r>
            <a:r>
              <a:rPr lang="en-US" dirty="0"/>
              <a:t>– Adjust settings for remote assistance and remote desktop</a:t>
            </a:r>
          </a:p>
        </p:txBody>
      </p:sp>
      <p:pic>
        <p:nvPicPr>
          <p:cNvPr id="6" name="Picture 5" descr="Image is of system properties. When Remote Settings or System Protection is clicked, the System Properties utility appears with the tabs shown below. Below is an explanation of those tabs. Computer Name. View or modify the name and workgroup settings for a computer, as well as change the domain or workgroup. Hardware. Access the Device Manager or adjust the device installation settings. Advanced. Configure settings for performance, user profiles, startup, and recovery. System Protection.Access System Restore, which will return a computer to an earlier configuration, and configure settings enable system restore points, and the amount of disk space that is used for them. Remote. Adjust settings for Remote Assistance and Remote Desktop. This will allow other people to connect to a computer to view or work on it.">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909552" y="854029"/>
            <a:ext cx="3704248" cy="3838518"/>
          </a:xfrm>
          <a:prstGeom prst="rect">
            <a:avLst/>
          </a:prstGeom>
          <a:ln w="12700">
            <a:solidFill>
              <a:schemeClr val="tx1"/>
            </a:solidFill>
          </a:ln>
        </p:spPr>
      </p:pic>
    </p:spTree>
    <p:custDataLst>
      <p:tags r:id="rId1"/>
    </p:custDataLst>
    <p:extLst>
      <p:ext uri="{BB962C8B-B14F-4D97-AF65-F5344CB8AC3E}">
        <p14:creationId xmlns:p14="http://schemas.microsoft.com/office/powerpoint/2010/main" val="1242910561"/>
      </p:ext>
    </p:extLst>
  </p:cSld>
  <p:clrMapOvr>
    <a:masterClrMapping/>
  </p:clrMapOvr>
  <p:transition spd="slow">
    <p:wipe/>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Power and System Control Panels</a:t>
            </a:r>
            <a:r>
              <a:rPr lang="en-US" altLang="en-US" dirty="0"/>
              <a:t/>
            </a:r>
            <a:br>
              <a:rPr lang="en-US" altLang="en-US" dirty="0"/>
            </a:br>
            <a:r>
              <a:rPr lang="en-US" altLang="en-US" dirty="0"/>
              <a:t>Increasing Performance</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54672" y="842791"/>
            <a:ext cx="4272770" cy="3758622"/>
          </a:xfrm>
        </p:spPr>
        <p:txBody>
          <a:bodyPr/>
          <a:lstStyle/>
          <a:p>
            <a:r>
              <a:rPr lang="en-US" sz="1400" dirty="0"/>
              <a:t>To enhance the performance of the OS, you can change the virtual memory configuration settings, as shown in the figure.</a:t>
            </a:r>
          </a:p>
          <a:p>
            <a:r>
              <a:rPr lang="en-US" sz="1400" dirty="0"/>
              <a:t>When Windows determines that system RAM is insufficient, it will create a paging file on the hard drive that contains some of the data from RAM.  </a:t>
            </a:r>
          </a:p>
          <a:p>
            <a:r>
              <a:rPr lang="en-US" sz="1400" dirty="0"/>
              <a:t>This process is much slower than accessing RAM directly. If a computer has a small amount of RAM, consider purchasing additional RAM.</a:t>
            </a:r>
          </a:p>
          <a:p>
            <a:r>
              <a:rPr lang="en-US" sz="1400" dirty="0"/>
              <a:t>Another form of virtual memory is the use of an external flash device and Windows ReadyBoost to enhance system performance. </a:t>
            </a:r>
          </a:p>
        </p:txBody>
      </p:sp>
      <p:pic>
        <p:nvPicPr>
          <p:cNvPr id="6" name="Picture 5" descr="This is the Performance Option window with the advanced tab selected. This window gives you a view of Processor scheduling where you can choose where to allocate processor resources. It has two toggle buttons for-Programs or Background Services (this view has Programs selected). Under that is an area for virtual memory that tells you the total paging file sizes for all drives. It gives you a place to change that by clicking the “change” button.">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427442" y="842791"/>
            <a:ext cx="4442238" cy="3191713"/>
          </a:xfrm>
          <a:prstGeom prst="rect">
            <a:avLst/>
          </a:prstGeom>
          <a:ln w="12700">
            <a:solidFill>
              <a:schemeClr val="tx1"/>
            </a:solidFill>
          </a:ln>
        </p:spPr>
      </p:pic>
    </p:spTree>
    <p:custDataLst>
      <p:tags r:id="rId1"/>
    </p:custDataLst>
    <p:extLst>
      <p:ext uri="{BB962C8B-B14F-4D97-AF65-F5344CB8AC3E}">
        <p14:creationId xmlns:p14="http://schemas.microsoft.com/office/powerpoint/2010/main" val="211114305"/>
      </p:ext>
    </p:extLst>
  </p:cSld>
  <p:clrMapOvr>
    <a:masterClrMapping/>
  </p:clrMapOvr>
  <p:transition spd="slow">
    <p:wipe/>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Power and System Control Panels</a:t>
            </a:r>
            <a:r>
              <a:rPr lang="en-US" altLang="en-US" dirty="0"/>
              <a:t/>
            </a:r>
            <a:br>
              <a:rPr lang="en-US" altLang="en-US" dirty="0"/>
            </a:br>
            <a:r>
              <a:rPr lang="en-US" altLang="en-US" dirty="0"/>
              <a:t>Lab – Manage Virtual Memory</a:t>
            </a:r>
          </a:p>
        </p:txBody>
      </p:sp>
      <p:sp>
        <p:nvSpPr>
          <p:cNvPr id="3" name="Content Placeholder 2">
            <a:extLst>
              <a:ext uri="{FF2B5EF4-FFF2-40B4-BE49-F238E27FC236}">
                <a16:creationId xmlns:a16="http://schemas.microsoft.com/office/drawing/2014/main" id="{BF264088-C176-4EE6-BA68-61584AC02791}"/>
              </a:ext>
            </a:extLst>
          </p:cNvPr>
          <p:cNvSpPr>
            <a:spLocks noGrp="1"/>
          </p:cNvSpPr>
          <p:nvPr>
            <p:ph idx="1"/>
          </p:nvPr>
        </p:nvSpPr>
        <p:spPr>
          <a:xfrm>
            <a:off x="356639" y="1002535"/>
            <a:ext cx="8192450" cy="629850"/>
          </a:xfrm>
        </p:spPr>
        <p:txBody>
          <a:bodyPr/>
          <a:lstStyle/>
          <a:p>
            <a:pPr marL="0" indent="0">
              <a:buNone/>
            </a:pPr>
            <a:r>
              <a:rPr lang="en-US" dirty="0"/>
              <a:t>In this lab, you will use the System Control Panel item to configure and manage virtual memory.</a:t>
            </a:r>
          </a:p>
        </p:txBody>
      </p:sp>
    </p:spTree>
    <p:custDataLst>
      <p:tags r:id="rId1"/>
    </p:custDataLst>
    <p:extLst>
      <p:ext uri="{BB962C8B-B14F-4D97-AF65-F5344CB8AC3E}">
        <p14:creationId xmlns:p14="http://schemas.microsoft.com/office/powerpoint/2010/main" val="749135108"/>
      </p:ext>
    </p:extLst>
  </p:cSld>
  <p:clrMapOvr>
    <a:masterClrMapping/>
  </p:clrMapOvr>
  <p:transition spd="slow">
    <p:wipe/>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120307" cy="757551"/>
          </a:xfrm>
        </p:spPr>
        <p:txBody>
          <a:bodyPr/>
          <a:lstStyle/>
          <a:p>
            <a:r>
              <a:rPr lang="en-US" altLang="en-US" sz="1600" dirty="0"/>
              <a:t>Hardware and Sound Control Panels</a:t>
            </a:r>
            <a:r>
              <a:rPr lang="en-US" altLang="en-US" dirty="0"/>
              <a:t/>
            </a:r>
            <a:br>
              <a:rPr lang="en-US" altLang="en-US" dirty="0"/>
            </a:br>
            <a:r>
              <a:rPr lang="en-US" altLang="en-US" dirty="0"/>
              <a:t>Device Manager</a:t>
            </a:r>
          </a:p>
        </p:txBody>
      </p:sp>
      <p:sp>
        <p:nvSpPr>
          <p:cNvPr id="7" name="Rectangle 6">
            <a:extLst>
              <a:ext uri="{FF2B5EF4-FFF2-40B4-BE49-F238E27FC236}">
                <a16:creationId xmlns:a16="http://schemas.microsoft.com/office/drawing/2014/main" id="{1FE0FB2D-8E1B-4FC7-9B3B-3F2A5504633E}"/>
              </a:ext>
            </a:extLst>
          </p:cNvPr>
          <p:cNvSpPr txBox="1">
            <a:spLocks noChangeArrowheads="1"/>
          </p:cNvSpPr>
          <p:nvPr/>
        </p:nvSpPr>
        <p:spPr bwMode="auto">
          <a:xfrm>
            <a:off x="169912" y="794442"/>
            <a:ext cx="4120148" cy="4312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dirty="0"/>
              <a:t>Device Manager displays a list of all the devices installed in the computer, allowing you to diagnose and resolve device problems.</a:t>
            </a:r>
          </a:p>
          <a:p>
            <a:r>
              <a:rPr lang="en-US" dirty="0"/>
              <a:t>The Device Manager utility uses icons to indicate the types of problems that may exist with a device.</a:t>
            </a:r>
          </a:p>
          <a:p>
            <a:pPr lvl="1"/>
            <a:r>
              <a:rPr lang="en-US" b="1" dirty="0"/>
              <a:t>Update a driver </a:t>
            </a:r>
            <a:r>
              <a:rPr lang="en-US" dirty="0"/>
              <a:t>- Change the currently installed driver.</a:t>
            </a:r>
          </a:p>
          <a:p>
            <a:pPr lvl="1"/>
            <a:r>
              <a:rPr lang="en-US" b="1" dirty="0"/>
              <a:t>Roll back a driver </a:t>
            </a:r>
            <a:r>
              <a:rPr lang="en-US" dirty="0"/>
              <a:t>- Change the currently installed driver to the previously installed driver.</a:t>
            </a:r>
          </a:p>
          <a:p>
            <a:pPr lvl="1"/>
            <a:r>
              <a:rPr lang="en-US" b="1" dirty="0"/>
              <a:t>Uninstall a driver </a:t>
            </a:r>
            <a:r>
              <a:rPr lang="en-US" dirty="0"/>
              <a:t>- Remove a driver.</a:t>
            </a:r>
          </a:p>
          <a:p>
            <a:pPr lvl="1"/>
            <a:r>
              <a:rPr lang="en-US" b="1" dirty="0"/>
              <a:t>Disable a device </a:t>
            </a:r>
            <a:r>
              <a:rPr lang="en-US" dirty="0"/>
              <a:t>- Disable a device.</a:t>
            </a:r>
          </a:p>
        </p:txBody>
      </p:sp>
      <p:pic>
        <p:nvPicPr>
          <p:cNvPr id="3" name="Content Placeholder 2" descr="Displays the device manger that displays all the devices installed on the computer. These devices include: Audio input and output, Batteries, Disk Drives, Display adapters, DVD/CD-RIM drives, Floppy Disk Drives, Floppy Disk Controllers, IDE ATA/ATAPI controllers, Keyboards, Mice and other pointing devices, Monitors, Network Adapters, Ports (COM &amp; LPT), Print queues, Processors, Storage controllers, and System devices.">
            <a:extLst>
              <a:ext uri="{FF2B5EF4-FFF2-40B4-BE49-F238E27FC236}">
                <a16:creationId xmlns:a16="http://schemas.microsoft.com/office/drawing/2014/main" id="{8F6BB1DC-329E-4BE4-8C54-D82672B9C848}"/>
              </a:ext>
            </a:extLst>
          </p:cNvPr>
          <p:cNvPicPr>
            <a:picLocks noGrp="1" noChangeAspect="1"/>
          </p:cNvPicPr>
          <p:nvPr>
            <p:ph idx="1"/>
          </p:nvPr>
        </p:nvPicPr>
        <p:blipFill>
          <a:blip r:embed="rId4"/>
          <a:stretch>
            <a:fillRect/>
          </a:stretch>
        </p:blipFill>
        <p:spPr>
          <a:xfrm>
            <a:off x="4223344" y="178992"/>
            <a:ext cx="4495800" cy="2624186"/>
          </a:xfrm>
          <a:ln w="12700">
            <a:solidFill>
              <a:srgbClr val="000000"/>
            </a:solidFill>
          </a:ln>
        </p:spPr>
      </p:pic>
      <p:pic>
        <p:nvPicPr>
          <p:cNvPr id="6" name="Picture 5" descr="Image is of Device Manager Icon meanings. 1. A triangle with “!” in the middle = The device has an error. It may be functioning but requires attention. Right-click on the item in Device Manager and select Properties to see the problem code in the Device status error of the properties box. The code can be researched to determine the problem. 2. A circle then an arrow pointing down - The device is disabled. The device is installed on the system, but no driver is loaded for it. 3. A circle with a “?” or a “?” with an “!” next to it = The device-specific driver for the device is not available. A compatible driver is in use. 4. A circle with an “!” in it = This is not a problem code. It means that a driver has been manually, rather than automatically, installed for the device.">
            <a:extLst>
              <a:ext uri="{FF2B5EF4-FFF2-40B4-BE49-F238E27FC236}">
                <a16:creationId xmlns:a16="http://schemas.microsoft.com/office/drawing/2014/main" id="{4063D076-5038-4879-A928-60FA4D8800EE}"/>
              </a:ext>
            </a:extLst>
          </p:cNvPr>
          <p:cNvPicPr>
            <a:picLocks noChangeAspect="1"/>
          </p:cNvPicPr>
          <p:nvPr/>
        </p:nvPicPr>
        <p:blipFill>
          <a:blip r:embed="rId5"/>
          <a:srcRect/>
          <a:stretch/>
        </p:blipFill>
        <p:spPr>
          <a:xfrm>
            <a:off x="4215724" y="3057582"/>
            <a:ext cx="4563972" cy="1652472"/>
          </a:xfrm>
          <a:prstGeom prst="rect">
            <a:avLst/>
          </a:prstGeom>
          <a:ln w="12700">
            <a:solidFill>
              <a:schemeClr val="tx1"/>
            </a:solidFill>
          </a:ln>
        </p:spPr>
      </p:pic>
    </p:spTree>
    <p:custDataLst>
      <p:tags r:id="rId1"/>
    </p:custDataLst>
    <p:extLst>
      <p:ext uri="{BB962C8B-B14F-4D97-AF65-F5344CB8AC3E}">
        <p14:creationId xmlns:p14="http://schemas.microsoft.com/office/powerpoint/2010/main" val="720703885"/>
      </p:ext>
    </p:extLst>
  </p:cSld>
  <p:clrMapOvr>
    <a:masterClrMapping/>
  </p:clrMapOvr>
  <p:transition spd="slow">
    <p:wipe/>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Hardware and Sound Control Panels</a:t>
            </a:r>
            <a:r>
              <a:rPr lang="en-US" altLang="en-US" dirty="0"/>
              <a:t/>
            </a:r>
            <a:br>
              <a:rPr lang="en-US" altLang="en-US" dirty="0"/>
            </a:br>
            <a:r>
              <a:rPr lang="en-US" altLang="en-US" dirty="0"/>
              <a:t>Lab – Use Device Manager</a:t>
            </a:r>
          </a:p>
        </p:txBody>
      </p:sp>
      <p:sp>
        <p:nvSpPr>
          <p:cNvPr id="7" name="Content Placeholder 2">
            <a:extLst>
              <a:ext uri="{FF2B5EF4-FFF2-40B4-BE49-F238E27FC236}">
                <a16:creationId xmlns:a16="http://schemas.microsoft.com/office/drawing/2014/main" id="{CB54321F-9D01-47B2-9F4B-171AF5CB665E}"/>
              </a:ext>
            </a:extLst>
          </p:cNvPr>
          <p:cNvSpPr>
            <a:spLocks noGrp="1"/>
          </p:cNvSpPr>
          <p:nvPr>
            <p:ph idx="1"/>
          </p:nvPr>
        </p:nvSpPr>
        <p:spPr>
          <a:xfrm>
            <a:off x="323588" y="1014665"/>
            <a:ext cx="8390754" cy="672805"/>
          </a:xfrm>
        </p:spPr>
        <p:txBody>
          <a:bodyPr/>
          <a:lstStyle/>
          <a:p>
            <a:pPr marL="0" indent="0">
              <a:buNone/>
            </a:pPr>
            <a:r>
              <a:rPr lang="en-US" dirty="0"/>
              <a:t>In this lab, you will open Device Manager to display devices listed on your computer. You will also display the monitor settings.</a:t>
            </a:r>
          </a:p>
        </p:txBody>
      </p:sp>
    </p:spTree>
    <p:custDataLst>
      <p:tags r:id="rId1"/>
    </p:custDataLst>
    <p:extLst>
      <p:ext uri="{BB962C8B-B14F-4D97-AF65-F5344CB8AC3E}">
        <p14:creationId xmlns:p14="http://schemas.microsoft.com/office/powerpoint/2010/main" val="2546145712"/>
      </p:ext>
    </p:extLst>
  </p:cSld>
  <p:clrMapOvr>
    <a:masterClrMapping/>
  </p:clrMapOvr>
  <p:transition spd="slow">
    <p:wipe/>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571999" cy="757551"/>
          </a:xfrm>
        </p:spPr>
        <p:txBody>
          <a:bodyPr/>
          <a:lstStyle/>
          <a:p>
            <a:r>
              <a:rPr lang="en-US" altLang="en-US" sz="1600" dirty="0"/>
              <a:t>Hardware and Sound Control Panels</a:t>
            </a:r>
            <a:r>
              <a:rPr lang="en-US" altLang="en-US" dirty="0"/>
              <a:t/>
            </a:r>
            <a:br>
              <a:rPr lang="en-US" altLang="en-US" dirty="0"/>
            </a:br>
            <a:r>
              <a:rPr lang="en-US" altLang="en-US" dirty="0"/>
              <a:t>Devices and Printers</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572000" y="276282"/>
            <a:ext cx="4495800" cy="4417638"/>
          </a:xfrm>
        </p:spPr>
        <p:txBody>
          <a:bodyPr/>
          <a:lstStyle/>
          <a:p>
            <a:r>
              <a:rPr lang="en-US" sz="1400" dirty="0"/>
              <a:t>Devices displayed in the Devices and Printers Control Panel item are typically external devices you can connect to your computer through a port such as USB, or a network connection.</a:t>
            </a:r>
          </a:p>
          <a:p>
            <a:r>
              <a:rPr lang="en-US" sz="1400" dirty="0"/>
              <a:t>Devices and Printers also allows you to quickly add a new device to the computer. </a:t>
            </a:r>
          </a:p>
          <a:p>
            <a:r>
              <a:rPr lang="en-US" sz="1400" dirty="0"/>
              <a:t>In most cases, Windows will automatically install any necessary drivers that are required by the device. </a:t>
            </a:r>
          </a:p>
          <a:p>
            <a:r>
              <a:rPr lang="en-US" sz="1400" dirty="0"/>
              <a:t>Note that the desktop computer device in the figure shows a yellow triangle alert, indicating that there is a problem with the driver. </a:t>
            </a:r>
          </a:p>
          <a:p>
            <a:r>
              <a:rPr lang="en-US" sz="1400" dirty="0"/>
              <a:t>The green check mark next to a device indicates that is to be used as the default device. </a:t>
            </a:r>
          </a:p>
          <a:p>
            <a:r>
              <a:rPr lang="en-US" sz="1400" dirty="0"/>
              <a:t>Devices and Printers is very similar in Windows versions 7, 8, and 10.</a:t>
            </a:r>
          </a:p>
        </p:txBody>
      </p:sp>
      <p:pic>
        <p:nvPicPr>
          <p:cNvPr id="6" name="Picture 5" descr="Image is of Devices and Printers Control Panel screen used for a high-level view of the devices connected to a computer.">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51791" y="999006"/>
            <a:ext cx="3898039" cy="3382493"/>
          </a:xfrm>
          <a:prstGeom prst="rect">
            <a:avLst/>
          </a:prstGeom>
          <a:ln w="12700">
            <a:solidFill>
              <a:schemeClr val="tx1"/>
            </a:solidFill>
          </a:ln>
        </p:spPr>
      </p:pic>
    </p:spTree>
    <p:custDataLst>
      <p:tags r:id="rId1"/>
    </p:custDataLst>
    <p:extLst>
      <p:ext uri="{BB962C8B-B14F-4D97-AF65-F5344CB8AC3E}">
        <p14:creationId xmlns:p14="http://schemas.microsoft.com/office/powerpoint/2010/main" val="1859674087"/>
      </p:ext>
    </p:extLst>
  </p:cSld>
  <p:clrMapOvr>
    <a:masterClrMapping/>
  </p:clrMapOvr>
  <p:transition spd="slow">
    <p:wipe/>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Hardware and Sound Control Panels</a:t>
            </a:r>
            <a:r>
              <a:rPr lang="en-US" altLang="en-US" dirty="0"/>
              <a:t/>
            </a:r>
            <a:br>
              <a:rPr lang="en-US" altLang="en-US" dirty="0"/>
            </a:br>
            <a:r>
              <a:rPr lang="en-US" altLang="en-US" dirty="0"/>
              <a:t>Sound</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253732" y="1030662"/>
            <a:ext cx="4623068" cy="4312920"/>
          </a:xfrm>
        </p:spPr>
        <p:txBody>
          <a:bodyPr/>
          <a:lstStyle/>
          <a:p>
            <a:r>
              <a:rPr lang="en-US" dirty="0"/>
              <a:t>Use the Sound Control Panel item to configure audio devices or change the sound scheme of the computer. </a:t>
            </a:r>
          </a:p>
          <a:p>
            <a:r>
              <a:rPr lang="en-US" dirty="0"/>
              <a:t>For example, you can change the email notification sound from a beep to a chime. </a:t>
            </a:r>
          </a:p>
          <a:p>
            <a:r>
              <a:rPr lang="en-US" dirty="0"/>
              <a:t>Sound also allows a user to choose which audio device is to be used for playback or recording.</a:t>
            </a:r>
          </a:p>
          <a:p>
            <a:r>
              <a:rPr lang="en-US" dirty="0"/>
              <a:t>The Sound Control Panel utility is largely unchanged between Windows 7, 8, and 10.</a:t>
            </a:r>
          </a:p>
          <a:p>
            <a:endParaRPr lang="en-US" dirty="0"/>
          </a:p>
        </p:txBody>
      </p:sp>
      <p:pic>
        <p:nvPicPr>
          <p:cNvPr id="6" name="Picture 5" descr="The image on this page is the sound control Panel item. Across the top it has playback, Recoding, Sounds and Communications tabs to choose from. For this image it I displays sounds. You have an area to select “sound Scheme”, “Program Events” or a “Play Windows Start up sound” check box.">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5205221" y="903631"/>
            <a:ext cx="3172961" cy="3556578"/>
          </a:xfrm>
          <a:prstGeom prst="rect">
            <a:avLst/>
          </a:prstGeom>
          <a:ln w="12700">
            <a:solidFill>
              <a:schemeClr val="tx1"/>
            </a:solidFill>
          </a:ln>
        </p:spPr>
      </p:pic>
    </p:spTree>
    <p:custDataLst>
      <p:tags r:id="rId1"/>
    </p:custDataLst>
    <p:extLst>
      <p:ext uri="{BB962C8B-B14F-4D97-AF65-F5344CB8AC3E}">
        <p14:creationId xmlns:p14="http://schemas.microsoft.com/office/powerpoint/2010/main" val="4282462343"/>
      </p:ext>
    </p:extLst>
  </p:cSld>
  <p:clrMapOvr>
    <a:masterClrMapping/>
  </p:clrMapOvr>
  <p:transition spd="slow">
    <p:wipe/>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741911" cy="757551"/>
          </a:xfrm>
        </p:spPr>
        <p:txBody>
          <a:bodyPr/>
          <a:lstStyle/>
          <a:p>
            <a:r>
              <a:rPr lang="en-US" altLang="en-US" sz="1600" dirty="0"/>
              <a:t>Clock, Region, and Language</a:t>
            </a:r>
            <a:r>
              <a:rPr lang="en-US" altLang="en-US" dirty="0"/>
              <a:t/>
            </a:r>
            <a:br>
              <a:rPr lang="en-US" altLang="en-US" dirty="0"/>
            </a:br>
            <a:r>
              <a:rPr lang="en-US" altLang="en-US" dirty="0"/>
              <a:t>Clock</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246112" y="969702"/>
            <a:ext cx="4495800" cy="4312920"/>
          </a:xfrm>
        </p:spPr>
        <p:txBody>
          <a:bodyPr/>
          <a:lstStyle/>
          <a:p>
            <a:r>
              <a:rPr lang="en-US" sz="1400" dirty="0"/>
              <a:t>Windows allows you to change the system time and date through the Date and Time control panel item, as shown in the figure. </a:t>
            </a:r>
          </a:p>
          <a:p>
            <a:r>
              <a:rPr lang="en-US" sz="1400" dirty="0"/>
              <a:t>You can also adjust your time zone. </a:t>
            </a:r>
          </a:p>
          <a:p>
            <a:r>
              <a:rPr lang="en-US" sz="1400" dirty="0"/>
              <a:t>Windows will automatically update the time settings when time changes occur. </a:t>
            </a:r>
          </a:p>
          <a:p>
            <a:r>
              <a:rPr lang="en-US" sz="1400" dirty="0"/>
              <a:t>The Windows clock will automatically synchronize with a time authority on the internet. This ensures that the time value is accurate.</a:t>
            </a:r>
          </a:p>
          <a:p>
            <a:r>
              <a:rPr lang="en-US" sz="1400" dirty="0"/>
              <a:t>Time and Date is accessed through the Clock and Region Control Panel category in Windows 10. In Windows 7 and 8, it is accessed through the Clock, Language, and Region Control Panel category.</a:t>
            </a:r>
          </a:p>
          <a:p>
            <a:endParaRPr lang="en-US" sz="1400" dirty="0"/>
          </a:p>
        </p:txBody>
      </p:sp>
      <p:pic>
        <p:nvPicPr>
          <p:cNvPr id="6" name="Picture 5" descr="Image is of  Date and Time control panel.">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5332628" y="651316"/>
            <a:ext cx="3171291" cy="3840868"/>
          </a:xfrm>
          <a:prstGeom prst="rect">
            <a:avLst/>
          </a:prstGeom>
          <a:ln w="12700">
            <a:solidFill>
              <a:schemeClr val="tx1"/>
            </a:solidFill>
          </a:ln>
        </p:spPr>
      </p:pic>
    </p:spTree>
    <p:custDataLst>
      <p:tags r:id="rId1"/>
    </p:custDataLst>
    <p:extLst>
      <p:ext uri="{BB962C8B-B14F-4D97-AF65-F5344CB8AC3E}">
        <p14:creationId xmlns:p14="http://schemas.microsoft.com/office/powerpoint/2010/main" val="1185619023"/>
      </p:ext>
    </p:extLst>
  </p:cSld>
  <p:clrMapOvr>
    <a:masterClrMapping/>
  </p:clrMapOvr>
  <p:transition spd="slow">
    <p:wipe/>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300431" cy="757551"/>
          </a:xfrm>
        </p:spPr>
        <p:txBody>
          <a:bodyPr/>
          <a:lstStyle/>
          <a:p>
            <a:r>
              <a:rPr lang="en-US" altLang="en-US" sz="1600" dirty="0"/>
              <a:t>Clock, Region, and Language</a:t>
            </a:r>
            <a:r>
              <a:rPr lang="en-US" altLang="en-US" dirty="0"/>
              <a:t/>
            </a:r>
            <a:br>
              <a:rPr lang="en-US" altLang="en-US" dirty="0"/>
            </a:br>
            <a:r>
              <a:rPr lang="en-US" altLang="en-US" dirty="0"/>
              <a:t>Region</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300432" y="415290"/>
            <a:ext cx="4495800" cy="4312920"/>
          </a:xfrm>
        </p:spPr>
        <p:txBody>
          <a:bodyPr/>
          <a:lstStyle/>
          <a:p>
            <a:r>
              <a:rPr lang="en-US" dirty="0"/>
              <a:t>Windows allows you to change the format of numbers, currencies, dates, and times by using the Region Control Panel item.</a:t>
            </a:r>
          </a:p>
          <a:p>
            <a:r>
              <a:rPr lang="en-US" dirty="0"/>
              <a:t>Windows 10 attempts to use location services to automatically detect the location of the computer. The location can also be set manually if the location can't be determined.</a:t>
            </a:r>
          </a:p>
          <a:p>
            <a:r>
              <a:rPr lang="en-US" dirty="0"/>
              <a:t>Date and time setting formats can be changed by changing the display patterns available in the Date and Time formats area.</a:t>
            </a:r>
          </a:p>
          <a:p>
            <a:r>
              <a:rPr lang="en-US" dirty="0"/>
              <a:t>Click Additional settings to change number and currency formats and the measurement system used in the region. </a:t>
            </a:r>
          </a:p>
          <a:p>
            <a:r>
              <a:rPr lang="en-US" dirty="0"/>
              <a:t>Additional date and time formats are also available.</a:t>
            </a:r>
          </a:p>
        </p:txBody>
      </p:sp>
      <p:pic>
        <p:nvPicPr>
          <p:cNvPr id="6" name="Picture 5" descr="The image is of Windows 10 Region Control Panel Item. This image shows the region control and has two tabs at the top-Formats and Administrative. Formats is selected. Under that there is drop down box to select format (such as English) and a place to choose if the user wants windows to match the language with the region selected. There is a clickable link for language preferences. Next there are five dropdown boxes Data and time format. Short date (M/d/yyy); Long date (dddd,MMMM d, yyyy) and Short time (h:mm tt), Long time (h:mm:ss tt) and First day of the week (Sunday is selected in this image). Below that it displays an example of the items you chose above.">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932054" y="871508"/>
            <a:ext cx="2870326" cy="3649510"/>
          </a:xfrm>
          <a:prstGeom prst="rect">
            <a:avLst/>
          </a:prstGeom>
          <a:ln w="12700">
            <a:solidFill>
              <a:schemeClr val="tx1"/>
            </a:solidFill>
          </a:ln>
        </p:spPr>
      </p:pic>
    </p:spTree>
    <p:custDataLst>
      <p:tags r:id="rId1"/>
    </p:custDataLst>
    <p:extLst>
      <p:ext uri="{BB962C8B-B14F-4D97-AF65-F5344CB8AC3E}">
        <p14:creationId xmlns:p14="http://schemas.microsoft.com/office/powerpoint/2010/main" val="1526512787"/>
      </p:ext>
    </p:extLst>
  </p:cSld>
  <p:clrMapOvr>
    <a:masterClrMapping/>
  </p:clrMapOvr>
  <p:transition spd="slow">
    <p:wipe/>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Clock, Region, and Language</a:t>
            </a:r>
            <a:r>
              <a:rPr lang="en-US" altLang="en-US" dirty="0"/>
              <a:t/>
            </a:r>
            <a:br>
              <a:rPr lang="en-US" altLang="en-US" dirty="0"/>
            </a:br>
            <a:r>
              <a:rPr lang="en-US" altLang="en-US" dirty="0" err="1"/>
              <a:t>Language</a:t>
            </a:r>
            <a:endParaRPr lang="en-US" altLang="en-US" dirty="0"/>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69912" y="1007802"/>
            <a:ext cx="4495800" cy="4312920"/>
          </a:xfrm>
        </p:spPr>
        <p:txBody>
          <a:bodyPr/>
          <a:lstStyle/>
          <a:p>
            <a:r>
              <a:rPr lang="en-US" dirty="0"/>
              <a:t>In Windows 7 and Windows 8, language can be configured through Control Panel items. This allowed users to install language packs that included fonts and other resources required by different languages.</a:t>
            </a:r>
          </a:p>
          <a:p>
            <a:r>
              <a:rPr lang="en-US" dirty="0"/>
              <a:t>In Windows 10, this was moved to the Region settings app, shown in the figure. When adding a language, you can even choose to install Cortana support for voice commands in that language, if available.</a:t>
            </a:r>
          </a:p>
          <a:p>
            <a:endParaRPr lang="en-US" dirty="0"/>
          </a:p>
        </p:txBody>
      </p:sp>
      <p:pic>
        <p:nvPicPr>
          <p:cNvPr id="6" name="Picture 5" descr="Image is of Windows 10 Language Settings. This image Displays a drop down box for language desired (English is selected here). It also gives you a clickable link to the Windows Store app where the user could add Windows display language with Local Experience Packs. At the very bottom is a enlarged “+” to a add a language. Below that it reminds you that the preferred language (and all included settings) are in English.">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5143500" y="872661"/>
            <a:ext cx="3284220" cy="3753396"/>
          </a:xfrm>
          <a:prstGeom prst="rect">
            <a:avLst/>
          </a:prstGeom>
          <a:ln w="12700">
            <a:solidFill>
              <a:schemeClr val="tx1"/>
            </a:solidFill>
          </a:ln>
        </p:spPr>
      </p:pic>
    </p:spTree>
    <p:custDataLst>
      <p:tags r:id="rId1"/>
    </p:custDataLst>
    <p:extLst>
      <p:ext uri="{BB962C8B-B14F-4D97-AF65-F5344CB8AC3E}">
        <p14:creationId xmlns:p14="http://schemas.microsoft.com/office/powerpoint/2010/main" val="272866807"/>
      </p:ext>
    </p:extLst>
  </p:cSld>
  <p:clrMapOvr>
    <a:masterClrMapping/>
  </p:clrMapOvr>
  <p:transition spd="slow">
    <p:wipe/>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Clock, Region, and Language</a:t>
            </a:r>
            <a:r>
              <a:rPr lang="en-US" altLang="en-US" dirty="0"/>
              <a:t/>
            </a:r>
            <a:br>
              <a:rPr lang="en-US" altLang="en-US" dirty="0"/>
            </a:br>
            <a:r>
              <a:rPr lang="en-US" altLang="en-US" dirty="0"/>
              <a:t>Lab – Region and Language Options</a:t>
            </a:r>
          </a:p>
        </p:txBody>
      </p:sp>
      <p:sp>
        <p:nvSpPr>
          <p:cNvPr id="7" name="Content Placeholder 2">
            <a:extLst>
              <a:ext uri="{FF2B5EF4-FFF2-40B4-BE49-F238E27FC236}">
                <a16:creationId xmlns:a16="http://schemas.microsoft.com/office/drawing/2014/main" id="{659D9F96-345E-4078-BF49-8BD66CFC16FF}"/>
              </a:ext>
            </a:extLst>
          </p:cNvPr>
          <p:cNvSpPr>
            <a:spLocks noGrp="1"/>
          </p:cNvSpPr>
          <p:nvPr>
            <p:ph idx="1"/>
          </p:nvPr>
        </p:nvSpPr>
        <p:spPr>
          <a:xfrm>
            <a:off x="286440" y="925417"/>
            <a:ext cx="7260114" cy="1269143"/>
          </a:xfrm>
        </p:spPr>
        <p:txBody>
          <a:bodyPr/>
          <a:lstStyle/>
          <a:p>
            <a:pPr marL="0" indent="0">
              <a:buNone/>
            </a:pPr>
            <a:r>
              <a:rPr lang="en-US" dirty="0"/>
              <a:t>In this lab, you will examine region and language options in Windows.</a:t>
            </a:r>
          </a:p>
        </p:txBody>
      </p:sp>
    </p:spTree>
    <p:custDataLst>
      <p:tags r:id="rId1"/>
    </p:custDataLst>
    <p:extLst>
      <p:ext uri="{BB962C8B-B14F-4D97-AF65-F5344CB8AC3E}">
        <p14:creationId xmlns:p14="http://schemas.microsoft.com/office/powerpoint/2010/main" val="708025430"/>
      </p:ext>
    </p:extLst>
  </p:cSld>
  <p:clrMapOvr>
    <a:masterClrMapping/>
  </p:clrMapOvr>
  <p:transition spd="slow">
    <p:wipe/>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Programs and Features Control Panels</a:t>
            </a:r>
            <a:r>
              <a:rPr lang="en-US" altLang="en-US" dirty="0"/>
              <a:t/>
            </a:r>
            <a:br>
              <a:rPr lang="en-US" altLang="en-US" dirty="0"/>
            </a:br>
            <a:r>
              <a:rPr lang="en-US" altLang="en-US" dirty="0"/>
              <a:t>Programs</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26369" y="822143"/>
            <a:ext cx="4307677" cy="4312920"/>
          </a:xfrm>
        </p:spPr>
        <p:txBody>
          <a:bodyPr/>
          <a:lstStyle/>
          <a:p>
            <a:r>
              <a:rPr lang="en-US" sz="1400" dirty="0"/>
              <a:t>Use the Program and Features Control Panel items to uninstall a program from your computer. </a:t>
            </a:r>
          </a:p>
          <a:p>
            <a:r>
              <a:rPr lang="en-US" sz="1400" dirty="0"/>
              <a:t>It is important that applications be uninstalled either through the Programs and Features Control Panel item or from an uninstallation menu choice that is associated with the application in the Start menu.</a:t>
            </a:r>
          </a:p>
          <a:p>
            <a:r>
              <a:rPr lang="en-US" sz="1400" dirty="0"/>
              <a:t>In addition, you can repair the installation of some programs that may have problems.</a:t>
            </a:r>
          </a:p>
          <a:p>
            <a:r>
              <a:rPr lang="en-US" sz="1400" dirty="0"/>
              <a:t>You can troubleshoot problems with programs that were made for older versions of Windows.</a:t>
            </a:r>
          </a:p>
          <a:p>
            <a:r>
              <a:rPr lang="en-US" sz="1400" dirty="0"/>
              <a:t>Finally, you can choose to manually install software from the network.</a:t>
            </a:r>
          </a:p>
        </p:txBody>
      </p:sp>
      <p:pic>
        <p:nvPicPr>
          <p:cNvPr id="6" name="Picture 5" descr="This image is for the path for this item is Control Panel &gt; Programs &gt; Programs and Features. ">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594860" y="1084002"/>
            <a:ext cx="4307677" cy="2879224"/>
          </a:xfrm>
          <a:prstGeom prst="rect">
            <a:avLst/>
          </a:prstGeom>
          <a:ln w="12700">
            <a:solidFill>
              <a:schemeClr val="tx1"/>
            </a:solidFill>
          </a:ln>
        </p:spPr>
      </p:pic>
    </p:spTree>
    <p:custDataLst>
      <p:tags r:id="rId1"/>
    </p:custDataLst>
    <p:extLst>
      <p:ext uri="{BB962C8B-B14F-4D97-AF65-F5344CB8AC3E}">
        <p14:creationId xmlns:p14="http://schemas.microsoft.com/office/powerpoint/2010/main" val="50107650"/>
      </p:ext>
    </p:extLst>
  </p:cSld>
  <p:clrMapOvr>
    <a:masterClrMapping/>
  </p:clrMapOvr>
  <p:transition spd="slow">
    <p:wipe/>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Programs and Features Control Panels</a:t>
            </a:r>
            <a:r>
              <a:rPr lang="en-US" altLang="en-US" dirty="0"/>
              <a:t/>
            </a:r>
            <a:br>
              <a:rPr lang="en-US" altLang="en-US" dirty="0"/>
            </a:br>
            <a:r>
              <a:rPr lang="en-US" altLang="en-US" dirty="0"/>
              <a:t>Windows Features and Updates</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69912" y="1007802"/>
            <a:ext cx="4495800" cy="4312920"/>
          </a:xfrm>
        </p:spPr>
        <p:txBody>
          <a:bodyPr/>
          <a:lstStyle/>
          <a:p>
            <a:r>
              <a:rPr lang="en-US" dirty="0"/>
              <a:t>You can also activate or deactivate Windows features, as shown in the figure. </a:t>
            </a:r>
          </a:p>
          <a:p>
            <a:r>
              <a:rPr lang="en-US" dirty="0"/>
              <a:t>Programs and Features also allows you to view the Windows updates that have been installed, and uninstall specific updates if they are causing problems and don't have dependencies with other installed updates or software.</a:t>
            </a:r>
          </a:p>
        </p:txBody>
      </p:sp>
      <p:pic>
        <p:nvPicPr>
          <p:cNvPr id="6" name="Picture 5" descr="This image displays the Windows Features item. It displays all the programs and features and allows you to turn it on or off by checking (or unchecking) the box next to feature.">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5095901" y="1007802"/>
            <a:ext cx="3542508" cy="3137478"/>
          </a:xfrm>
          <a:prstGeom prst="rect">
            <a:avLst/>
          </a:prstGeom>
          <a:ln w="12700">
            <a:solidFill>
              <a:schemeClr val="tx1"/>
            </a:solidFill>
          </a:ln>
        </p:spPr>
      </p:pic>
    </p:spTree>
    <p:custDataLst>
      <p:tags r:id="rId1"/>
    </p:custDataLst>
    <p:extLst>
      <p:ext uri="{BB962C8B-B14F-4D97-AF65-F5344CB8AC3E}">
        <p14:creationId xmlns:p14="http://schemas.microsoft.com/office/powerpoint/2010/main" val="62420811"/>
      </p:ext>
    </p:extLst>
  </p:cSld>
  <p:clrMapOvr>
    <a:masterClrMapping/>
  </p:clrMapOvr>
  <p:transition spd="slow">
    <p:wipe/>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Programs and Features Control Panels</a:t>
            </a:r>
            <a:r>
              <a:rPr lang="en-US" altLang="en-US" dirty="0"/>
              <a:t/>
            </a:r>
            <a:br>
              <a:rPr lang="en-US" altLang="en-US" dirty="0"/>
            </a:br>
            <a:r>
              <a:rPr lang="en-US" altLang="en-US" dirty="0"/>
              <a:t>Default Programs</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69912" y="1007802"/>
            <a:ext cx="4495800" cy="4312920"/>
          </a:xfrm>
        </p:spPr>
        <p:txBody>
          <a:bodyPr/>
          <a:lstStyle/>
          <a:p>
            <a:r>
              <a:rPr lang="en-US" dirty="0"/>
              <a:t>The Default Programs Control Panel item provides the means to configure the way that Windows handles files and the applications that are used to work with them. </a:t>
            </a:r>
          </a:p>
          <a:p>
            <a:r>
              <a:rPr lang="en-US" dirty="0"/>
              <a:t>Example: if you have multiple web browsers installed, you can choose which web browser will open to view a link that you have clicked on in an email or other file.</a:t>
            </a:r>
          </a:p>
          <a:p>
            <a:r>
              <a:rPr lang="en-US" dirty="0"/>
              <a:t>Choose default applications, or which application opens for a specific file type. </a:t>
            </a:r>
          </a:p>
          <a:p>
            <a:r>
              <a:rPr lang="en-US" dirty="0"/>
              <a:t>For example, you can configure a JPEG graphics file to open in a browser, for viewing, or in a graphics editor.</a:t>
            </a:r>
          </a:p>
        </p:txBody>
      </p:sp>
      <p:pic>
        <p:nvPicPr>
          <p:cNvPr id="6" name="Picture 5" descr="The image is of Default Programs Control Panel which provides the means to configure the way that Windows handles files and the applications that are used to work with them.">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730316" y="1007802"/>
            <a:ext cx="4162266" cy="3198438"/>
          </a:xfrm>
          <a:prstGeom prst="rect">
            <a:avLst/>
          </a:prstGeom>
          <a:ln w="12700">
            <a:solidFill>
              <a:schemeClr val="tx1"/>
            </a:solidFill>
          </a:ln>
        </p:spPr>
      </p:pic>
    </p:spTree>
    <p:custDataLst>
      <p:tags r:id="rId1"/>
    </p:custDataLst>
    <p:extLst>
      <p:ext uri="{BB962C8B-B14F-4D97-AF65-F5344CB8AC3E}">
        <p14:creationId xmlns:p14="http://schemas.microsoft.com/office/powerpoint/2010/main" val="373719603"/>
      </p:ext>
    </p:extLst>
  </p:cSld>
  <p:clrMapOvr>
    <a:masterClrMapping/>
  </p:clrMapOvr>
  <p:transition spd="slow">
    <p:wipe/>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Other Control Panels</a:t>
            </a:r>
            <a:r>
              <a:rPr lang="en-US" altLang="en-US" dirty="0"/>
              <a:t/>
            </a:r>
            <a:br>
              <a:rPr lang="en-US" altLang="en-US" dirty="0"/>
            </a:br>
            <a:r>
              <a:rPr lang="en-US" altLang="en-US" dirty="0"/>
              <a:t>Troubleshooting</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69912" y="1007802"/>
            <a:ext cx="4015739" cy="4312920"/>
          </a:xfrm>
        </p:spPr>
        <p:txBody>
          <a:bodyPr/>
          <a:lstStyle/>
          <a:p>
            <a:r>
              <a:rPr lang="en-US" dirty="0"/>
              <a:t>The Troubleshooting Control Panel item has a number of built-in scripts that are used to identify and solve common problems with many Windows components.</a:t>
            </a:r>
          </a:p>
          <a:p>
            <a:r>
              <a:rPr lang="en-US" dirty="0"/>
              <a:t>The scripts run automatically and can be configured to automatically make the changes to fix the problems that are found. </a:t>
            </a:r>
          </a:p>
          <a:p>
            <a:r>
              <a:rPr lang="en-US" dirty="0"/>
              <a:t>You can also view when the troubleshooting scripts have been run in the past by using the View History feature.</a:t>
            </a:r>
          </a:p>
        </p:txBody>
      </p:sp>
      <p:pic>
        <p:nvPicPr>
          <p:cNvPr id="6" name="Picture 5" descr="This image displays the Windows 10 Troubleshooter Categories. The path to this item is: All Control Panel Items &gt; Troubleshooting. At the top it has a troubleshooting search box to look for more troubleshooters. Below that are the common categories. Programs, Hardware and Sound, Network and Internet and system and security.">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473034" y="919775"/>
            <a:ext cx="4566394" cy="3102496"/>
          </a:xfrm>
          <a:prstGeom prst="rect">
            <a:avLst/>
          </a:prstGeom>
          <a:ln w="12700">
            <a:solidFill>
              <a:schemeClr val="tx1"/>
            </a:solidFill>
          </a:ln>
        </p:spPr>
      </p:pic>
    </p:spTree>
    <p:custDataLst>
      <p:tags r:id="rId1"/>
    </p:custDataLst>
    <p:extLst>
      <p:ext uri="{BB962C8B-B14F-4D97-AF65-F5344CB8AC3E}">
        <p14:creationId xmlns:p14="http://schemas.microsoft.com/office/powerpoint/2010/main" val="4259353968"/>
      </p:ext>
    </p:extLst>
  </p:cSld>
  <p:clrMapOvr>
    <a:masterClrMapping/>
  </p:clrMapOvr>
  <p:transition spd="slow">
    <p:wipe/>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Other Control Panels</a:t>
            </a:r>
            <a:r>
              <a:rPr lang="en-US" altLang="en-US" dirty="0"/>
              <a:t/>
            </a:r>
            <a:br>
              <a:rPr lang="en-US" altLang="en-US" dirty="0"/>
            </a:br>
            <a:r>
              <a:rPr lang="en-US" altLang="en-US" dirty="0"/>
              <a:t>BitLocker Drive Encryption</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739640" y="1179138"/>
            <a:ext cx="4404360" cy="3964362"/>
          </a:xfrm>
        </p:spPr>
        <p:txBody>
          <a:bodyPr/>
          <a:lstStyle/>
          <a:p>
            <a:r>
              <a:rPr lang="en-US" dirty="0"/>
              <a:t>BitLocker is a service provided with Windows that will encrypt an entire volume of disk data so that it can't be read by unauthorized parties.</a:t>
            </a:r>
          </a:p>
          <a:p>
            <a:r>
              <a:rPr lang="en-US" dirty="0"/>
              <a:t>Data can be lost if your computer or disk drives are stolen.</a:t>
            </a:r>
          </a:p>
          <a:p>
            <a:r>
              <a:rPr lang="en-US" dirty="0"/>
              <a:t>In addition, when the computer is taken out of service, BitLocker can help insure that the hard drive can't be read when it has been removed from the computer and scrapped.</a:t>
            </a:r>
          </a:p>
          <a:p>
            <a:r>
              <a:rPr lang="en-US" dirty="0"/>
              <a:t>The BitLocker Control Panel item enables you to control the way BitLocker operates.</a:t>
            </a:r>
          </a:p>
          <a:p>
            <a:endParaRPr lang="en-US" dirty="0"/>
          </a:p>
        </p:txBody>
      </p:sp>
      <p:pic>
        <p:nvPicPr>
          <p:cNvPr id="6" name="Picture 5" descr="The mage is of the path for Control Panel &gt;All Control Panel Items &gt;Bitlocker Drive Encryption. ">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278083" y="1065634"/>
            <a:ext cx="4323714" cy="3338726"/>
          </a:xfrm>
          <a:prstGeom prst="rect">
            <a:avLst/>
          </a:prstGeom>
          <a:ln w="12700">
            <a:solidFill>
              <a:schemeClr val="tx1"/>
            </a:solidFill>
          </a:ln>
        </p:spPr>
      </p:pic>
    </p:spTree>
    <p:custDataLst>
      <p:tags r:id="rId1"/>
    </p:custDataLst>
    <p:extLst>
      <p:ext uri="{BB962C8B-B14F-4D97-AF65-F5344CB8AC3E}">
        <p14:creationId xmlns:p14="http://schemas.microsoft.com/office/powerpoint/2010/main" val="2071031396"/>
      </p:ext>
    </p:extLst>
  </p:cSld>
  <p:clrMapOvr>
    <a:masterClrMapping/>
  </p:clrMapOvr>
  <p:transition spd="slow">
    <p:wipe/>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Other Control Panels</a:t>
            </a:r>
            <a:r>
              <a:rPr lang="en-US" altLang="en-US" dirty="0"/>
              <a:t/>
            </a:r>
            <a:br>
              <a:rPr lang="en-US" altLang="en-US" dirty="0"/>
            </a:br>
            <a:r>
              <a:rPr lang="en-US" altLang="en-US" dirty="0"/>
              <a:t>File Explorer and Folder Options</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648200" y="872666"/>
            <a:ext cx="4495800" cy="4312920"/>
          </a:xfrm>
        </p:spPr>
        <p:txBody>
          <a:bodyPr/>
          <a:lstStyle/>
          <a:p>
            <a:r>
              <a:rPr lang="en-US" dirty="0"/>
              <a:t>File Explorer Options in Windows 10 permit changing a variety of settings regarding the way files are displayed in Windows Explorer or File Explorer.</a:t>
            </a:r>
          </a:p>
          <a:p>
            <a:r>
              <a:rPr lang="en-US" dirty="0"/>
              <a:t>Folder Options in Windows 7 and 8 is very similar.</a:t>
            </a:r>
          </a:p>
          <a:p>
            <a:r>
              <a:rPr lang="en-US" dirty="0"/>
              <a:t>In Windows 10, many of the most commonly used file and folder options can be found in the File Explorer ribbon.</a:t>
            </a:r>
          </a:p>
          <a:p>
            <a:r>
              <a:rPr lang="en-US" dirty="0"/>
              <a:t>In Windows 8.1 some functions are present in the ribbon, but the selection is not as comprehensive as it is in Windows 10.</a:t>
            </a:r>
          </a:p>
          <a:p>
            <a:r>
              <a:rPr lang="en-US" dirty="0"/>
              <a:t>In Windows 7, there is no ribbon, so the Control Panel must be used.</a:t>
            </a:r>
          </a:p>
        </p:txBody>
      </p:sp>
      <p:pic>
        <p:nvPicPr>
          <p:cNvPr id="6" name="Picture 5" descr=" Image is of Windows 10 File Explorer Folder options. ">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879497" y="948386"/>
            <a:ext cx="3145211" cy="3638853"/>
          </a:xfrm>
          <a:prstGeom prst="rect">
            <a:avLst/>
          </a:prstGeom>
          <a:ln w="12700">
            <a:solidFill>
              <a:schemeClr val="tx1"/>
            </a:solidFill>
          </a:ln>
        </p:spPr>
      </p:pic>
    </p:spTree>
    <p:custDataLst>
      <p:tags r:id="rId1"/>
    </p:custDataLst>
    <p:extLst>
      <p:ext uri="{BB962C8B-B14F-4D97-AF65-F5344CB8AC3E}">
        <p14:creationId xmlns:p14="http://schemas.microsoft.com/office/powerpoint/2010/main" val="1158992188"/>
      </p:ext>
    </p:extLst>
  </p:cSld>
  <p:clrMapOvr>
    <a:masterClrMapping/>
  </p:clrMapOvr>
  <p:transition spd="slow">
    <p:wipe/>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solidFill>
                  <a:schemeClr val="accent5">
                    <a:lumMod val="40000"/>
                    <a:lumOff val="60000"/>
                  </a:schemeClr>
                </a:solidFill>
              </a:rPr>
              <a:t>11.3 System Administration</a:t>
            </a:r>
          </a:p>
        </p:txBody>
      </p:sp>
    </p:spTree>
    <p:custDataLst>
      <p:tags r:id="rId1"/>
    </p:custDataLst>
    <p:extLst>
      <p:ext uri="{BB962C8B-B14F-4D97-AF65-F5344CB8AC3E}">
        <p14:creationId xmlns:p14="http://schemas.microsoft.com/office/powerpoint/2010/main" val="2941490511"/>
      </p:ext>
    </p:extLst>
  </p:cSld>
  <p:clrMapOvr>
    <a:masterClrMapping/>
  </p:clrMapOvr>
  <p:transition spd="slow">
    <p:wipe/>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Administrative Tools</a:t>
            </a:r>
            <a:r>
              <a:rPr lang="en-US" altLang="en-US" dirty="0"/>
              <a:t/>
            </a:r>
            <a:br>
              <a:rPr lang="en-US" altLang="en-US" dirty="0"/>
            </a:br>
            <a:r>
              <a:rPr lang="en-US" altLang="en-US" dirty="0"/>
              <a:t>Administrative Tools Control Panel Item</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572000" y="1011147"/>
            <a:ext cx="4495800" cy="4148573"/>
          </a:xfrm>
        </p:spPr>
        <p:txBody>
          <a:bodyPr/>
          <a:lstStyle/>
          <a:p>
            <a:r>
              <a:rPr lang="en-US" dirty="0"/>
              <a:t>The Administrative Tools Control Panel item is a collection of tools that are used to monitor and configure Windows operation. </a:t>
            </a:r>
          </a:p>
          <a:p>
            <a:r>
              <a:rPr lang="en-US" dirty="0"/>
              <a:t>This Control Panel item has evolved over time. In Windows 7 it was somewhat limited.</a:t>
            </a:r>
          </a:p>
          <a:p>
            <a:r>
              <a:rPr lang="en-US" dirty="0"/>
              <a:t>Microsoft added many different utilities in Windows 8.1.</a:t>
            </a:r>
          </a:p>
          <a:p>
            <a:r>
              <a:rPr lang="en-US" dirty="0"/>
              <a:t>In Windows 10, the available tools changed slightly.</a:t>
            </a:r>
          </a:p>
          <a:p>
            <a:r>
              <a:rPr lang="en-US" dirty="0"/>
              <a:t>The Administrative Tools Control Panel item is unusual in that it is a collection of shortcuts to an application.</a:t>
            </a:r>
          </a:p>
        </p:txBody>
      </p:sp>
      <p:pic>
        <p:nvPicPr>
          <p:cNvPr id="6" name="Picture 5" descr="Image is of the path to get to this page is: Control Panel &gt;All Control Panel Items &gt; Administrative Tools.">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289835" y="1113500"/>
            <a:ext cx="4137483" cy="3176559"/>
          </a:xfrm>
          <a:prstGeom prst="rect">
            <a:avLst/>
          </a:prstGeom>
          <a:ln w="12700">
            <a:solidFill>
              <a:schemeClr val="tx1"/>
            </a:solidFill>
          </a:ln>
        </p:spPr>
      </p:pic>
    </p:spTree>
    <p:custDataLst>
      <p:tags r:id="rId1"/>
    </p:custDataLst>
    <p:extLst>
      <p:ext uri="{BB962C8B-B14F-4D97-AF65-F5344CB8AC3E}">
        <p14:creationId xmlns:p14="http://schemas.microsoft.com/office/powerpoint/2010/main" val="1639247747"/>
      </p:ext>
    </p:extLst>
  </p:cSld>
  <p:clrMapOvr>
    <a:masterClrMapping/>
  </p:clrMapOvr>
  <p:transition spd="slow">
    <p:wipe/>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Administrative Tools</a:t>
            </a:r>
            <a:r>
              <a:rPr lang="en-US" altLang="en-US" dirty="0"/>
              <a:t/>
            </a:r>
            <a:br>
              <a:rPr lang="en-US" altLang="en-US" dirty="0"/>
            </a:br>
            <a:r>
              <a:rPr lang="en-US" altLang="en-US" dirty="0"/>
              <a:t>Computer Management</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684990" y="1044330"/>
            <a:ext cx="8760728" cy="1137010"/>
          </a:xfrm>
        </p:spPr>
        <p:txBody>
          <a:bodyPr/>
          <a:lstStyle/>
          <a:p>
            <a:r>
              <a:rPr lang="en-US" dirty="0"/>
              <a:t>One of the Administrative Tools items is the Computer Management console.</a:t>
            </a:r>
          </a:p>
          <a:p>
            <a:r>
              <a:rPr lang="en-US" dirty="0"/>
              <a:t>It allows you to manage many aspects of your computer and remote computers in one tool.</a:t>
            </a:r>
          </a:p>
          <a:p>
            <a:r>
              <a:rPr lang="en-US" dirty="0"/>
              <a:t>The Computer Management console provides access to three groups of utilities.</a:t>
            </a:r>
          </a:p>
        </p:txBody>
      </p:sp>
      <p:pic>
        <p:nvPicPr>
          <p:cNvPr id="6" name="Picture 5" descr="The image is of the Computer Management console.">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1800592" y="2281036"/>
            <a:ext cx="5232294" cy="2422092"/>
          </a:xfrm>
          <a:prstGeom prst="rect">
            <a:avLst/>
          </a:prstGeom>
          <a:ln w="12700">
            <a:solidFill>
              <a:schemeClr val="tx1"/>
            </a:solidFill>
          </a:ln>
        </p:spPr>
      </p:pic>
    </p:spTree>
    <p:custDataLst>
      <p:tags r:id="rId1"/>
    </p:custDataLst>
    <p:extLst>
      <p:ext uri="{BB962C8B-B14F-4D97-AF65-F5344CB8AC3E}">
        <p14:creationId xmlns:p14="http://schemas.microsoft.com/office/powerpoint/2010/main" val="528750732"/>
      </p:ext>
    </p:extLst>
  </p:cSld>
  <p:clrMapOvr>
    <a:masterClrMapping/>
  </p:clrMapOvr>
  <p:transition spd="slow">
    <p:wipe/>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735285" cy="757551"/>
          </a:xfrm>
        </p:spPr>
        <p:txBody>
          <a:bodyPr/>
          <a:lstStyle/>
          <a:p>
            <a:r>
              <a:rPr lang="en-US" altLang="en-US" sz="1600" dirty="0"/>
              <a:t>Administrative Tools</a:t>
            </a:r>
            <a:r>
              <a:rPr lang="en-US" altLang="en-US" dirty="0"/>
              <a:t/>
            </a:r>
            <a:br>
              <a:rPr lang="en-US" altLang="en-US" dirty="0"/>
            </a:br>
            <a:r>
              <a:rPr lang="en-US" altLang="en-US" dirty="0"/>
              <a:t>Event Viewer</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735286" y="766257"/>
            <a:ext cx="4549140" cy="4045490"/>
          </a:xfrm>
        </p:spPr>
        <p:txBody>
          <a:bodyPr/>
          <a:lstStyle/>
          <a:p>
            <a:r>
              <a:rPr lang="en-US" sz="1400" dirty="0"/>
              <a:t>Event Viewer allows viewing the history of application, security, and Windows system events. </a:t>
            </a:r>
          </a:p>
          <a:p>
            <a:r>
              <a:rPr lang="en-US" sz="1400" dirty="0"/>
              <a:t>Windows logs many events by their type or level:</a:t>
            </a:r>
          </a:p>
          <a:p>
            <a:pPr lvl="1"/>
            <a:r>
              <a:rPr lang="en-US" sz="1300" b="1" dirty="0"/>
              <a:t>Information </a:t>
            </a:r>
            <a:r>
              <a:rPr lang="en-US" sz="1300" dirty="0"/>
              <a:t>- A successful event. A driver or program has executed successfully.</a:t>
            </a:r>
          </a:p>
          <a:p>
            <a:pPr lvl="1"/>
            <a:r>
              <a:rPr lang="en-US" sz="1300" b="1" dirty="0"/>
              <a:t>Warning</a:t>
            </a:r>
            <a:r>
              <a:rPr lang="en-US" sz="1300" dirty="0"/>
              <a:t> - Indication of a potential problem with a software component.</a:t>
            </a:r>
          </a:p>
          <a:p>
            <a:pPr lvl="1"/>
            <a:r>
              <a:rPr lang="en-US" sz="1300" b="1" dirty="0"/>
              <a:t>Error</a:t>
            </a:r>
            <a:r>
              <a:rPr lang="en-US" sz="1300" dirty="0"/>
              <a:t> - A problem exists, but no immediate action is required.</a:t>
            </a:r>
          </a:p>
          <a:p>
            <a:pPr lvl="1"/>
            <a:r>
              <a:rPr lang="en-US" sz="1300" b="1" dirty="0"/>
              <a:t>Critical</a:t>
            </a:r>
            <a:r>
              <a:rPr lang="en-US" sz="1300" dirty="0"/>
              <a:t> - Immediate attention is required. Usually related to system or software crashes or lockups.</a:t>
            </a:r>
          </a:p>
          <a:p>
            <a:pPr lvl="1"/>
            <a:r>
              <a:rPr lang="en-US" sz="1300" b="1" dirty="0"/>
              <a:t>Success Audit </a:t>
            </a:r>
            <a:r>
              <a:rPr lang="en-US" sz="1300" dirty="0"/>
              <a:t>(security only) - A security event has been successful. For example, a successful logon. </a:t>
            </a:r>
          </a:p>
          <a:p>
            <a:pPr lvl="1"/>
            <a:r>
              <a:rPr lang="en-US" sz="1300" b="1" dirty="0"/>
              <a:t>Failure Audit </a:t>
            </a:r>
            <a:r>
              <a:rPr lang="en-US" sz="1300" dirty="0"/>
              <a:t>(security only) - A security event that has not been successful like failed attempts by someone attempting to log on.</a:t>
            </a:r>
          </a:p>
        </p:txBody>
      </p:sp>
      <p:pic>
        <p:nvPicPr>
          <p:cNvPr id="6" name="Picture 5" descr="Image is of the Event Viewer which allows viewing the history of application, security, and Windows system events. ">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207669" y="1119713"/>
            <a:ext cx="4364331" cy="3118239"/>
          </a:xfrm>
          <a:prstGeom prst="rect">
            <a:avLst/>
          </a:prstGeom>
          <a:ln w="12700">
            <a:solidFill>
              <a:schemeClr val="tx1"/>
            </a:solidFill>
          </a:ln>
        </p:spPr>
      </p:pic>
    </p:spTree>
    <p:custDataLst>
      <p:tags r:id="rId1"/>
    </p:custDataLst>
    <p:extLst>
      <p:ext uri="{BB962C8B-B14F-4D97-AF65-F5344CB8AC3E}">
        <p14:creationId xmlns:p14="http://schemas.microsoft.com/office/powerpoint/2010/main" val="3248053752"/>
      </p:ext>
    </p:extLst>
  </p:cSld>
  <p:clrMapOvr>
    <a:masterClrMapping/>
  </p:clrMapOvr>
  <p:transition spd="slow">
    <p:wipe/>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343399" cy="757551"/>
          </a:xfrm>
        </p:spPr>
        <p:txBody>
          <a:bodyPr/>
          <a:lstStyle/>
          <a:p>
            <a:r>
              <a:rPr lang="en-US" altLang="en-US" sz="1600" dirty="0"/>
              <a:t>Administrative Tools</a:t>
            </a:r>
            <a:r>
              <a:rPr lang="en-US" altLang="en-US" dirty="0"/>
              <a:t/>
            </a:r>
            <a:br>
              <a:rPr lang="en-US" altLang="en-US" dirty="0"/>
            </a:br>
            <a:r>
              <a:rPr lang="en-US" altLang="en-US" dirty="0"/>
              <a:t>Local Users and Groups</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406632" y="123881"/>
            <a:ext cx="4495800" cy="4591337"/>
          </a:xfrm>
        </p:spPr>
        <p:txBody>
          <a:bodyPr/>
          <a:lstStyle/>
          <a:p>
            <a:r>
              <a:rPr lang="en-US" sz="1400" dirty="0"/>
              <a:t>Local Users and Groups provides an efficient way of managing users. </a:t>
            </a:r>
          </a:p>
          <a:p>
            <a:r>
              <a:rPr lang="en-US" sz="1400" dirty="0"/>
              <a:t>You can create new users and assign those users to membership in Groups. </a:t>
            </a:r>
          </a:p>
          <a:p>
            <a:r>
              <a:rPr lang="en-US" sz="1400" dirty="0"/>
              <a:t>Groups have rights and permissions assigned that are suitable for different types of users. </a:t>
            </a:r>
          </a:p>
          <a:p>
            <a:r>
              <a:rPr lang="en-US" sz="1400" dirty="0"/>
              <a:t>Windows provides default user accounts and groups to make managing users easier:</a:t>
            </a:r>
          </a:p>
          <a:p>
            <a:pPr lvl="1"/>
            <a:r>
              <a:rPr lang="en-US" sz="1300" b="1" dirty="0"/>
              <a:t>Administrators</a:t>
            </a:r>
            <a:r>
              <a:rPr lang="en-US" sz="1300" dirty="0"/>
              <a:t> - Full control of the computer and access to all folders.</a:t>
            </a:r>
          </a:p>
          <a:p>
            <a:pPr lvl="1"/>
            <a:r>
              <a:rPr lang="en-US" sz="1300" b="1" dirty="0"/>
              <a:t>Guests</a:t>
            </a:r>
            <a:r>
              <a:rPr lang="en-US" sz="1300" dirty="0"/>
              <a:t> - Guests can access the computer through a temporary profile that is created at logon and deleted on logoff. Guest accounts are disabled by default.</a:t>
            </a:r>
          </a:p>
          <a:p>
            <a:pPr lvl="1"/>
            <a:r>
              <a:rPr lang="en-US" sz="1300" b="1" dirty="0"/>
              <a:t>Users</a:t>
            </a:r>
            <a:r>
              <a:rPr lang="en-US" sz="1300" dirty="0"/>
              <a:t> - Users can perform common tasks such as running applications and accessing local or network printers. A user profile is created and persists on the system.</a:t>
            </a:r>
          </a:p>
        </p:txBody>
      </p:sp>
      <p:pic>
        <p:nvPicPr>
          <p:cNvPr id="6" name="Picture 5" descr="Image is of the Local Users and Groups. Provides an efficient way of managing users. ">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374072" y="904240"/>
            <a:ext cx="3969328" cy="3718560"/>
          </a:xfrm>
          <a:prstGeom prst="rect">
            <a:avLst/>
          </a:prstGeom>
          <a:ln w="12700">
            <a:solidFill>
              <a:schemeClr val="tx1"/>
            </a:solidFill>
          </a:ln>
        </p:spPr>
      </p:pic>
    </p:spTree>
    <p:custDataLst>
      <p:tags r:id="rId1"/>
    </p:custDataLst>
    <p:extLst>
      <p:ext uri="{BB962C8B-B14F-4D97-AF65-F5344CB8AC3E}">
        <p14:creationId xmlns:p14="http://schemas.microsoft.com/office/powerpoint/2010/main" val="3031728805"/>
      </p:ext>
    </p:extLst>
  </p:cSld>
  <p:clrMapOvr>
    <a:masterClrMapping/>
  </p:clrMapOvr>
  <p:transition spd="slow">
    <p:wipe/>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Administrative Tools</a:t>
            </a:r>
            <a:r>
              <a:rPr lang="en-US" altLang="en-US" dirty="0"/>
              <a:t/>
            </a:r>
            <a:br>
              <a:rPr lang="en-US" altLang="en-US" dirty="0"/>
            </a:br>
            <a:r>
              <a:rPr lang="en-US" altLang="en-US" dirty="0"/>
              <a:t>Performance Monitor</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215631" y="937260"/>
            <a:ext cx="3522223" cy="3741420"/>
          </a:xfrm>
        </p:spPr>
        <p:txBody>
          <a:bodyPr/>
          <a:lstStyle/>
          <a:p>
            <a:r>
              <a:rPr lang="en-US" dirty="0"/>
              <a:t>The Performance Monitor is different from the performance information that is available through Task Manager and Resource Monitor.</a:t>
            </a:r>
          </a:p>
          <a:p>
            <a:r>
              <a:rPr lang="en-US" dirty="0"/>
              <a:t>The purpose of the Performance Monitor administrative tool is the creation of detailed custom reports from very specific counters.</a:t>
            </a:r>
          </a:p>
        </p:txBody>
      </p:sp>
      <p:pic>
        <p:nvPicPr>
          <p:cNvPr id="6" name="Picture 5" descr="The figure shows a graph derived from a selection of data counters that are available for the CPU. You can request this graph in the “Performance” section which is just under the “Local users and Groups”">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3806435" y="937260"/>
            <a:ext cx="5002285" cy="3311372"/>
          </a:xfrm>
          <a:prstGeom prst="rect">
            <a:avLst/>
          </a:prstGeom>
          <a:ln w="12700">
            <a:solidFill>
              <a:schemeClr val="tx1"/>
            </a:solidFill>
          </a:ln>
        </p:spPr>
      </p:pic>
    </p:spTree>
    <p:custDataLst>
      <p:tags r:id="rId1"/>
    </p:custDataLst>
    <p:extLst>
      <p:ext uri="{BB962C8B-B14F-4D97-AF65-F5344CB8AC3E}">
        <p14:creationId xmlns:p14="http://schemas.microsoft.com/office/powerpoint/2010/main" val="3748005370"/>
      </p:ext>
    </p:extLst>
  </p:cSld>
  <p:clrMapOvr>
    <a:masterClrMapping/>
  </p:clrMapOvr>
  <p:transition spd="slow">
    <p:wipe/>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Administrative Tools</a:t>
            </a:r>
            <a:r>
              <a:rPr lang="en-US" altLang="en-US" dirty="0"/>
              <a:t/>
            </a:r>
            <a:br>
              <a:rPr lang="en-US" altLang="en-US" dirty="0"/>
            </a:br>
            <a:r>
              <a:rPr lang="en-US" altLang="en-US" dirty="0"/>
              <a:t>Component Services and Data Sources</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69912" y="1007802"/>
            <a:ext cx="3274328" cy="4312920"/>
          </a:xfrm>
        </p:spPr>
        <p:txBody>
          <a:bodyPr/>
          <a:lstStyle/>
          <a:p>
            <a:r>
              <a:rPr lang="en-US" dirty="0"/>
              <a:t>Component Services is an administrative tool used by administrators and developers to deploy, configure, and manage Component Object Model (COM) components.</a:t>
            </a:r>
          </a:p>
          <a:p>
            <a:r>
              <a:rPr lang="en-US" dirty="0"/>
              <a:t>COM is a way to allow the use of software components in distributed environments such as in enterprise, internet, and intranet applications.</a:t>
            </a:r>
          </a:p>
        </p:txBody>
      </p:sp>
      <p:pic>
        <p:nvPicPr>
          <p:cNvPr id="6" name="Picture 5" descr="This image displays the component services item. There are three vertical columns on this page. To the far left you have Console Root, Event Viewer, and local services. In the middle column you have COM + Applications, DCOM Config, Running Processes, and Distributed Transaction. Finally in the last column you have the Action center that lists -My Computer and More actions.">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3873232" y="939222"/>
            <a:ext cx="4905008" cy="2361419"/>
          </a:xfrm>
          <a:prstGeom prst="rect">
            <a:avLst/>
          </a:prstGeom>
          <a:ln w="12700">
            <a:solidFill>
              <a:schemeClr val="tx1"/>
            </a:solidFill>
          </a:ln>
        </p:spPr>
      </p:pic>
    </p:spTree>
    <p:custDataLst>
      <p:tags r:id="rId1"/>
    </p:custDataLst>
    <p:extLst>
      <p:ext uri="{BB962C8B-B14F-4D97-AF65-F5344CB8AC3E}">
        <p14:creationId xmlns:p14="http://schemas.microsoft.com/office/powerpoint/2010/main" val="3355810414"/>
      </p:ext>
    </p:extLst>
  </p:cSld>
  <p:clrMapOvr>
    <a:masterClrMapping/>
  </p:clrMapOvr>
  <p:transition spd="slow">
    <p:wipe/>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Administrative Tools</a:t>
            </a:r>
            <a:r>
              <a:rPr lang="en-US" altLang="en-US" dirty="0"/>
              <a:t/>
            </a:r>
            <a:br>
              <a:rPr lang="en-US" altLang="en-US" dirty="0"/>
            </a:br>
            <a:r>
              <a:rPr lang="en-US" altLang="en-US" dirty="0"/>
              <a:t>Services</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69912" y="946922"/>
            <a:ext cx="3975368" cy="2432004"/>
          </a:xfrm>
        </p:spPr>
        <p:txBody>
          <a:bodyPr/>
          <a:lstStyle/>
          <a:p>
            <a:r>
              <a:rPr lang="en-US" dirty="0"/>
              <a:t>The Services console (SERVICES.MSC) allows you to manage all the services on your computer and remote computers. </a:t>
            </a:r>
          </a:p>
          <a:p>
            <a:r>
              <a:rPr lang="en-US" dirty="0"/>
              <a:t>A service is a type of application that runs in the background to achieve a specific goal, or wait for service requests.</a:t>
            </a:r>
          </a:p>
          <a:p>
            <a:r>
              <a:rPr lang="en-US" dirty="0"/>
              <a:t>To reduce security risks, only start the necessary services.</a:t>
            </a:r>
          </a:p>
        </p:txBody>
      </p:sp>
      <p:pic>
        <p:nvPicPr>
          <p:cNvPr id="6" name="Picture 5" descr="The image is of he Services console. To view the Services console for a remote computer right-click on Services (Local) in the Computer Management window and select Connect to another computer. Enter the name for the computer or click Browse to allow Windows to scan the network for connected computers.">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254232" y="946922"/>
            <a:ext cx="4554488" cy="3249655"/>
          </a:xfrm>
          <a:prstGeom prst="rect">
            <a:avLst/>
          </a:prstGeom>
          <a:ln w="12700">
            <a:solidFill>
              <a:schemeClr val="tx1"/>
            </a:solidFill>
          </a:ln>
        </p:spPr>
      </p:pic>
    </p:spTree>
    <p:custDataLst>
      <p:tags r:id="rId1"/>
    </p:custDataLst>
    <p:extLst>
      <p:ext uri="{BB962C8B-B14F-4D97-AF65-F5344CB8AC3E}">
        <p14:creationId xmlns:p14="http://schemas.microsoft.com/office/powerpoint/2010/main" val="515873582"/>
      </p:ext>
    </p:extLst>
  </p:cSld>
  <p:clrMapOvr>
    <a:masterClrMapping/>
  </p:clrMapOvr>
  <p:transition spd="slow">
    <p:wipe/>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Administrative Tools</a:t>
            </a:r>
            <a:r>
              <a:rPr lang="en-US" altLang="en-US" dirty="0"/>
              <a:t/>
            </a:r>
            <a:br>
              <a:rPr lang="en-US" altLang="en-US" dirty="0"/>
            </a:br>
            <a:r>
              <a:rPr lang="en-US" altLang="en-US" dirty="0"/>
              <a:t>Data Sources</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69913" y="1007802"/>
            <a:ext cx="4005848" cy="4312920"/>
          </a:xfrm>
        </p:spPr>
        <p:txBody>
          <a:bodyPr/>
          <a:lstStyle/>
          <a:p>
            <a:r>
              <a:rPr lang="en-US" dirty="0"/>
              <a:t>Data Sources is a tool used by administrators to add, remove, or manage data sources using Open Database Connectivity (ODBC). ODBC is a technology that programs use to access a wide range of databases or data sources. The tool is shown in the figure.</a:t>
            </a:r>
          </a:p>
        </p:txBody>
      </p:sp>
      <p:pic>
        <p:nvPicPr>
          <p:cNvPr id="6" name="Picture 5" descr="This image is the ODBC Data Source Administrator (32-bit) item. At the top of this item there are seven tabs to choose from-User DSN. System DSN, File DSN, Drivers, Tracing, Connection Pooling and About. Because an ODBC User data source stores information about how to connect to the indicated data provider, at the far right side of the item you will have the choices -Add, Remove and configure.">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175761" y="977322"/>
            <a:ext cx="4595671" cy="3231520"/>
          </a:xfrm>
          <a:prstGeom prst="rect">
            <a:avLst/>
          </a:prstGeom>
          <a:ln w="12700">
            <a:solidFill>
              <a:schemeClr val="tx1"/>
            </a:solidFill>
          </a:ln>
        </p:spPr>
      </p:pic>
    </p:spTree>
    <p:custDataLst>
      <p:tags r:id="rId1"/>
    </p:custDataLst>
    <p:extLst>
      <p:ext uri="{BB962C8B-B14F-4D97-AF65-F5344CB8AC3E}">
        <p14:creationId xmlns:p14="http://schemas.microsoft.com/office/powerpoint/2010/main" val="1194304161"/>
      </p:ext>
    </p:extLst>
  </p:cSld>
  <p:clrMapOvr>
    <a:masterClrMapping/>
  </p:clrMapOvr>
  <p:transition spd="slow">
    <p:wipe/>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Administrative Tools</a:t>
            </a:r>
            <a:r>
              <a:rPr lang="en-US" altLang="en-US" dirty="0"/>
              <a:t/>
            </a:r>
            <a:br>
              <a:rPr lang="en-US" altLang="en-US" dirty="0"/>
            </a:br>
            <a:r>
              <a:rPr lang="en-US" altLang="en-US" dirty="0"/>
              <a:t>Print Management</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69912" y="1007802"/>
            <a:ext cx="4402088" cy="4312920"/>
          </a:xfrm>
        </p:spPr>
        <p:txBody>
          <a:bodyPr/>
          <a:lstStyle/>
          <a:p>
            <a:r>
              <a:rPr lang="en-US" dirty="0"/>
              <a:t>The Print Management utility provides a detailed view of all of the printers that are available to a computer.</a:t>
            </a:r>
          </a:p>
          <a:p>
            <a:r>
              <a:rPr lang="en-US" dirty="0"/>
              <a:t>It is not available in all Windows editions. It is available in Windows servers, Pro, Enterprise, and Ultimate editions.</a:t>
            </a:r>
          </a:p>
          <a:p>
            <a:r>
              <a:rPr lang="en-US" dirty="0"/>
              <a:t>It enables efficient configuration and monitoring of directly attached and network printers, including print queues for all printers to which it has access.</a:t>
            </a:r>
          </a:p>
          <a:p>
            <a:r>
              <a:rPr lang="en-US" dirty="0"/>
              <a:t>It also allows the deployment of a printer configuration to multiple computers on a network through the use of group policies.</a:t>
            </a:r>
          </a:p>
        </p:txBody>
      </p:sp>
      <p:pic>
        <p:nvPicPr>
          <p:cNvPr id="6" name="Picture 5" descr="The image is of the Print Management utility, which provides a detailed view of all of the printers that are available to a computer. ">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605765" y="1007802"/>
            <a:ext cx="4112523" cy="3213678"/>
          </a:xfrm>
          <a:prstGeom prst="rect">
            <a:avLst/>
          </a:prstGeom>
          <a:ln w="12700">
            <a:solidFill>
              <a:schemeClr val="tx1"/>
            </a:solidFill>
          </a:ln>
        </p:spPr>
      </p:pic>
    </p:spTree>
    <p:custDataLst>
      <p:tags r:id="rId1"/>
    </p:custDataLst>
    <p:extLst>
      <p:ext uri="{BB962C8B-B14F-4D97-AF65-F5344CB8AC3E}">
        <p14:creationId xmlns:p14="http://schemas.microsoft.com/office/powerpoint/2010/main" val="2905412659"/>
      </p:ext>
    </p:extLst>
  </p:cSld>
  <p:clrMapOvr>
    <a:masterClrMapping/>
  </p:clrMapOvr>
  <p:transition spd="slow">
    <p:wipe/>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Administrative Tools</a:t>
            </a:r>
            <a:r>
              <a:rPr lang="en-US" altLang="en-US" dirty="0"/>
              <a:t/>
            </a:r>
            <a:br>
              <a:rPr lang="en-US" altLang="en-US" dirty="0"/>
            </a:br>
            <a:r>
              <a:rPr lang="en-US" altLang="en-US" dirty="0"/>
              <a:t>Windows Memory Diagnostics</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69912" y="1007802"/>
            <a:ext cx="4495800" cy="4312920"/>
          </a:xfrm>
        </p:spPr>
        <p:txBody>
          <a:bodyPr/>
          <a:lstStyle/>
          <a:p>
            <a:r>
              <a:rPr lang="en-US" dirty="0"/>
              <a:t>The Windows Memory Diagnostics tool schedules a memory test that will be executed when the computer starts.</a:t>
            </a:r>
          </a:p>
          <a:p>
            <a:r>
              <a:rPr lang="en-US" dirty="0"/>
              <a:t>It can be configured to automatically restart the computer or execute the test the next time the computer starts.</a:t>
            </a:r>
          </a:p>
          <a:p>
            <a:r>
              <a:rPr lang="en-US" dirty="0"/>
              <a:t>The type of diagnostics to be run can be configured by pressing F1 from the diagnostic as it runs, as shown in the figure.</a:t>
            </a:r>
          </a:p>
          <a:p>
            <a:r>
              <a:rPr lang="en-US" dirty="0"/>
              <a:t>The results of the test can be viewed by finding the memory diagnostic test result in the Windows Log folder in Event Viewer.</a:t>
            </a:r>
          </a:p>
        </p:txBody>
      </p:sp>
      <p:pic>
        <p:nvPicPr>
          <p:cNvPr id="6" name="Picture 5" descr="The image is of the Windows Memory Diagnostics tool which schedules a memory test that will be executed when the computer starts.">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743855" y="1007802"/>
            <a:ext cx="4187268" cy="3198438"/>
          </a:xfrm>
          <a:prstGeom prst="rect">
            <a:avLst/>
          </a:prstGeom>
          <a:ln w="12700">
            <a:solidFill>
              <a:schemeClr val="tx1"/>
            </a:solidFill>
          </a:ln>
        </p:spPr>
      </p:pic>
    </p:spTree>
    <p:custDataLst>
      <p:tags r:id="rId1"/>
    </p:custDataLst>
    <p:extLst>
      <p:ext uri="{BB962C8B-B14F-4D97-AF65-F5344CB8AC3E}">
        <p14:creationId xmlns:p14="http://schemas.microsoft.com/office/powerpoint/2010/main" val="3691474845"/>
      </p:ext>
    </p:extLst>
  </p:cSld>
  <p:clrMapOvr>
    <a:masterClrMapping/>
  </p:clrMapOvr>
  <p:transition spd="slow">
    <p:wipe/>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Administrative Tools</a:t>
            </a:r>
            <a:r>
              <a:rPr lang="en-US" altLang="en-US" dirty="0"/>
              <a:t/>
            </a:r>
            <a:br>
              <a:rPr lang="en-US" altLang="en-US" dirty="0"/>
            </a:br>
            <a:r>
              <a:rPr lang="en-US" altLang="en-US" dirty="0"/>
              <a:t>Lab – Monitor and Manage System Resources</a:t>
            </a:r>
          </a:p>
        </p:txBody>
      </p:sp>
      <p:sp>
        <p:nvSpPr>
          <p:cNvPr id="7" name="Content Placeholder 2">
            <a:extLst>
              <a:ext uri="{FF2B5EF4-FFF2-40B4-BE49-F238E27FC236}">
                <a16:creationId xmlns:a16="http://schemas.microsoft.com/office/drawing/2014/main" id="{1BD87A8C-C88A-424C-8DBF-2E126F0DD1F1}"/>
              </a:ext>
            </a:extLst>
          </p:cNvPr>
          <p:cNvSpPr>
            <a:spLocks noGrp="1"/>
          </p:cNvSpPr>
          <p:nvPr>
            <p:ph idx="1"/>
          </p:nvPr>
        </p:nvSpPr>
        <p:spPr>
          <a:xfrm>
            <a:off x="158336" y="1058732"/>
            <a:ext cx="8082281" cy="463799"/>
          </a:xfrm>
        </p:spPr>
        <p:txBody>
          <a:bodyPr/>
          <a:lstStyle/>
          <a:p>
            <a:pPr marL="0" indent="0">
              <a:buNone/>
            </a:pPr>
            <a:r>
              <a:rPr lang="en-US" dirty="0"/>
              <a:t>In this lab, you will use administrative tools to monitor and manage system resources.</a:t>
            </a:r>
          </a:p>
        </p:txBody>
      </p:sp>
    </p:spTree>
    <p:custDataLst>
      <p:tags r:id="rId1"/>
    </p:custDataLst>
    <p:extLst>
      <p:ext uri="{BB962C8B-B14F-4D97-AF65-F5344CB8AC3E}">
        <p14:creationId xmlns:p14="http://schemas.microsoft.com/office/powerpoint/2010/main" val="2850652216"/>
      </p:ext>
    </p:extLst>
  </p:cSld>
  <p:clrMapOvr>
    <a:masterClrMapping/>
  </p:clrMapOvr>
  <p:transition spd="slow">
    <p:wipe/>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884419" cy="757551"/>
          </a:xfrm>
        </p:spPr>
        <p:txBody>
          <a:bodyPr/>
          <a:lstStyle/>
          <a:p>
            <a:r>
              <a:rPr lang="en-US" altLang="en-US" sz="1600" dirty="0"/>
              <a:t>System Utilities</a:t>
            </a:r>
            <a:r>
              <a:rPr lang="en-US" altLang="en-US" dirty="0"/>
              <a:t/>
            </a:r>
            <a:br>
              <a:rPr lang="en-US" altLang="en-US" dirty="0"/>
            </a:br>
            <a:r>
              <a:rPr lang="en-US" altLang="en-US" dirty="0"/>
              <a:t>System Information</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884420" y="253422"/>
            <a:ext cx="4247628" cy="4312920"/>
          </a:xfrm>
        </p:spPr>
        <p:txBody>
          <a:bodyPr/>
          <a:lstStyle/>
          <a:p>
            <a:r>
              <a:rPr lang="en-US" sz="1400" dirty="0"/>
              <a:t>Administrators can use the System Information tool to collect and display information about local and remote computers.</a:t>
            </a:r>
          </a:p>
          <a:p>
            <a:r>
              <a:rPr lang="en-US" sz="1400" dirty="0"/>
              <a:t>The System Information tool is designed to quickly find information about software, drivers, hardware configurations, and computer components.</a:t>
            </a:r>
          </a:p>
          <a:p>
            <a:r>
              <a:rPr lang="en-US" sz="1400" dirty="0"/>
              <a:t>You can also create a file containing all the information about the computer. To export a System Information file, select File &gt; Export, type the filename, choose a location, and click Save.</a:t>
            </a:r>
          </a:p>
          <a:p>
            <a:r>
              <a:rPr lang="en-US" sz="1400" dirty="0"/>
              <a:t>The System Information utility can also display the configuration of other machines on the network.</a:t>
            </a:r>
          </a:p>
          <a:p>
            <a:r>
              <a:rPr lang="en-US" sz="1400" dirty="0"/>
              <a:t>It can be opened from the command prompt by typing </a:t>
            </a:r>
            <a:r>
              <a:rPr lang="en-US" sz="1400" b="1" dirty="0"/>
              <a:t>msinfo32</a:t>
            </a:r>
            <a:r>
              <a:rPr lang="en-US" sz="1400" dirty="0"/>
              <a:t>, or it can be found in the Administrative Tools Control Panel item.</a:t>
            </a:r>
          </a:p>
          <a:p>
            <a:endParaRPr lang="en-US" sz="1400" dirty="0"/>
          </a:p>
        </p:txBody>
      </p:sp>
      <p:pic>
        <p:nvPicPr>
          <p:cNvPr id="6" name="Picture 5" descr="The image is of the System Information tool, used, to collect and display information about local and remote computers. ">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301512" y="1004666"/>
            <a:ext cx="4475596" cy="3041554"/>
          </a:xfrm>
          <a:prstGeom prst="rect">
            <a:avLst/>
          </a:prstGeom>
          <a:ln w="12700">
            <a:solidFill>
              <a:schemeClr val="tx1"/>
            </a:solidFill>
          </a:ln>
        </p:spPr>
      </p:pic>
    </p:spTree>
    <p:custDataLst>
      <p:tags r:id="rId1"/>
    </p:custDataLst>
    <p:extLst>
      <p:ext uri="{BB962C8B-B14F-4D97-AF65-F5344CB8AC3E}">
        <p14:creationId xmlns:p14="http://schemas.microsoft.com/office/powerpoint/2010/main" val="817197689"/>
      </p:ext>
    </p:extLst>
  </p:cSld>
  <p:clrMapOvr>
    <a:masterClrMapping/>
  </p:clrMapOvr>
  <p:transition spd="slow">
    <p:wipe/>
  </p:transition>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System Utilities</a:t>
            </a:r>
            <a:r>
              <a:rPr lang="en-US" altLang="en-US" dirty="0"/>
              <a:t/>
            </a:r>
            <a:br>
              <a:rPr lang="en-US" altLang="en-US" dirty="0"/>
            </a:br>
            <a:r>
              <a:rPr lang="en-US" altLang="en-US" dirty="0"/>
              <a:t>System Configuration</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212514" y="798944"/>
            <a:ext cx="8443806" cy="4009041"/>
          </a:xfrm>
        </p:spPr>
        <p:txBody>
          <a:bodyPr/>
          <a:lstStyle/>
          <a:p>
            <a:r>
              <a:rPr lang="en-US" dirty="0"/>
              <a:t>System Configuration (MSCONFIG) is a tool used to identify problems that keep Windows from starting correctly:</a:t>
            </a:r>
          </a:p>
          <a:p>
            <a:pPr lvl="1"/>
            <a:r>
              <a:rPr lang="en-US" b="1" dirty="0"/>
              <a:t>General</a:t>
            </a:r>
            <a:r>
              <a:rPr lang="en-US" dirty="0"/>
              <a:t> – Displays Normal startup, Diagnostic startup, and Selective startup.</a:t>
            </a:r>
          </a:p>
          <a:p>
            <a:pPr lvl="1"/>
            <a:r>
              <a:rPr lang="en-US" b="1" dirty="0"/>
              <a:t>Boot</a:t>
            </a:r>
            <a:r>
              <a:rPr lang="en-US" dirty="0"/>
              <a:t> – Choose the OS version to boot if more than one is present, or Safe boot.</a:t>
            </a:r>
          </a:p>
          <a:p>
            <a:pPr lvl="1"/>
            <a:r>
              <a:rPr lang="en-US" b="1" dirty="0"/>
              <a:t>Services</a:t>
            </a:r>
            <a:r>
              <a:rPr lang="en-US" dirty="0"/>
              <a:t> – Lists services that are started with the OS. Allows individual services to not be loaded on boot for troubleshooting purposes.</a:t>
            </a:r>
          </a:p>
          <a:p>
            <a:pPr lvl="1"/>
            <a:r>
              <a:rPr lang="en-US" b="1" dirty="0"/>
              <a:t>Startup</a:t>
            </a:r>
            <a:r>
              <a:rPr lang="en-US" dirty="0"/>
              <a:t> – In 7, it displays a list of all applications the automatically run when Windows starts. In 8.1 and 10, the user is referred to the same settings in Task Manager.</a:t>
            </a:r>
          </a:p>
          <a:p>
            <a:pPr lvl="1"/>
            <a:r>
              <a:rPr lang="en-US" b="1" dirty="0"/>
              <a:t>Tools</a:t>
            </a:r>
            <a:r>
              <a:rPr lang="en-US" dirty="0"/>
              <a:t> – Displays a list of diagnostic tools for help with troubleshooting.</a:t>
            </a:r>
            <a:endParaRPr lang="en-US" b="1" dirty="0"/>
          </a:p>
        </p:txBody>
      </p:sp>
    </p:spTree>
    <p:custDataLst>
      <p:tags r:id="rId1"/>
    </p:custDataLst>
    <p:extLst>
      <p:ext uri="{BB962C8B-B14F-4D97-AF65-F5344CB8AC3E}">
        <p14:creationId xmlns:p14="http://schemas.microsoft.com/office/powerpoint/2010/main" val="381488665"/>
      </p:ext>
    </p:extLst>
  </p:cSld>
  <p:clrMapOvr>
    <a:masterClrMapping/>
  </p:clrMapOvr>
  <p:transition spd="slow">
    <p:wipe/>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System Utilities</a:t>
            </a:r>
            <a:r>
              <a:rPr lang="en-US" altLang="en-US" dirty="0"/>
              <a:t/>
            </a:r>
            <a:br>
              <a:rPr lang="en-US" altLang="en-US" dirty="0"/>
            </a:br>
            <a:r>
              <a:rPr lang="en-US" altLang="en-US" dirty="0"/>
              <a:t>The Registry</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27686" y="798944"/>
            <a:ext cx="8888627" cy="2043408"/>
          </a:xfrm>
        </p:spPr>
        <p:txBody>
          <a:bodyPr/>
          <a:lstStyle/>
          <a:p>
            <a:r>
              <a:rPr lang="en-US" sz="1400" dirty="0"/>
              <a:t>Every setting in Windows is stored in the Registry. When a user makes changes, the changes are stored in the Registry.</a:t>
            </a:r>
          </a:p>
          <a:p>
            <a:r>
              <a:rPr lang="en-US" sz="1400" dirty="0"/>
              <a:t>The registry consists of a hierarchical arrangement of keys and subkeys represented as a tree. Levels of the subkey tree can be deeply nested with a maximum of 512 levels permitted.</a:t>
            </a:r>
          </a:p>
          <a:p>
            <a:r>
              <a:rPr lang="en-US" sz="1400" dirty="0"/>
              <a:t>The registry exists as database files, called hives, associated with each of the top level registry keys. </a:t>
            </a:r>
          </a:p>
          <a:p>
            <a:r>
              <a:rPr lang="en-US" sz="1400" dirty="0"/>
              <a:t>Each key has values. The values consist of the name of the value, its data type, and the setting or data that is associated with the value. The values tell Windows how to operate.</a:t>
            </a:r>
          </a:p>
          <a:p>
            <a:endParaRPr lang="en-US" sz="1400" dirty="0"/>
          </a:p>
          <a:p>
            <a:endParaRPr lang="en-US" sz="1400" dirty="0"/>
          </a:p>
        </p:txBody>
      </p:sp>
      <p:pic>
        <p:nvPicPr>
          <p:cNvPr id="6" name="Picture 5" descr="This image displays a table of the Root Key and each of their contents. The contents of that table is below: 1. HKKEY_LOCAL_MACHINE. Information about the physical state of the computer including hardware configuration, network logon and security information, and Plug and Play information, etc. 2. HKEY_CURRENT_USER. Data about the preferences of the currently logged on user, including Personalization settings, default devices, and programs, etc. 3. HKEY_CLASSES_ROOT. Settings about the file system, file associations, and shortcuts. Information here is used when you ask Windows to run a file or view a directory. 4. HKEY_USERS. All of the configuration settings for the hardware and software configured on the computer for all user. 5. HKEY_CURRENT_CONFIG. Information about the current hardware profile of the machine.">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1582699" y="2985514"/>
            <a:ext cx="5630258" cy="1727804"/>
          </a:xfrm>
          <a:prstGeom prst="rect">
            <a:avLst/>
          </a:prstGeom>
          <a:ln w="12700">
            <a:solidFill>
              <a:schemeClr val="tx1"/>
            </a:solidFill>
          </a:ln>
        </p:spPr>
      </p:pic>
    </p:spTree>
    <p:custDataLst>
      <p:tags r:id="rId1"/>
    </p:custDataLst>
    <p:extLst>
      <p:ext uri="{BB962C8B-B14F-4D97-AF65-F5344CB8AC3E}">
        <p14:creationId xmlns:p14="http://schemas.microsoft.com/office/powerpoint/2010/main" val="2795148262"/>
      </p:ext>
    </p:extLst>
  </p:cSld>
  <p:clrMapOvr>
    <a:masterClrMapping/>
  </p:clrMapOvr>
  <p:transition spd="slow">
    <p:wipe/>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System Utilities</a:t>
            </a:r>
            <a:r>
              <a:rPr lang="en-US" altLang="en-US" dirty="0"/>
              <a:t/>
            </a:r>
            <a:br>
              <a:rPr lang="en-US" altLang="en-US" dirty="0"/>
            </a:br>
            <a:r>
              <a:rPr lang="en-US" altLang="en-US" dirty="0"/>
              <a:t>Regedit</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268768" y="933660"/>
            <a:ext cx="3717118" cy="3819571"/>
          </a:xfrm>
        </p:spPr>
        <p:txBody>
          <a:bodyPr/>
          <a:lstStyle/>
          <a:p>
            <a:r>
              <a:rPr lang="en-US" dirty="0"/>
              <a:t>The Registry Editor allows an administrator to view or make changes to the Windows Registry. </a:t>
            </a:r>
          </a:p>
          <a:p>
            <a:r>
              <a:rPr lang="en-US" dirty="0"/>
              <a:t>Using the Registry Editor utility incorrectly could cause hardware, application, or OS problems, including having to reinstall the OS.</a:t>
            </a:r>
          </a:p>
          <a:p>
            <a:r>
              <a:rPr lang="en-US" dirty="0"/>
              <a:t>The registry editor can only be opened from a search or command prompt.</a:t>
            </a:r>
          </a:p>
          <a:p>
            <a:r>
              <a:rPr lang="en-US" dirty="0"/>
              <a:t>You can search for </a:t>
            </a:r>
            <a:r>
              <a:rPr lang="en-US" b="1" dirty="0"/>
              <a:t>regedit</a:t>
            </a:r>
            <a:r>
              <a:rPr lang="en-US" dirty="0"/>
              <a:t> and open it from the search results, or you can open a command or PowerShell prompt and type </a:t>
            </a:r>
            <a:r>
              <a:rPr lang="en-US" b="1" dirty="0"/>
              <a:t>regedit</a:t>
            </a:r>
            <a:r>
              <a:rPr lang="en-US" dirty="0"/>
              <a:t>.</a:t>
            </a:r>
          </a:p>
          <a:p>
            <a:endParaRPr lang="en-US" dirty="0"/>
          </a:p>
        </p:txBody>
      </p:sp>
      <p:pic>
        <p:nvPicPr>
          <p:cNvPr id="6" name="Picture 5" descr="Image is of the Registry Editor which allows an administrator to view or make changes to the Windows Registry.">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035314" y="914443"/>
            <a:ext cx="4763068" cy="2572796"/>
          </a:xfrm>
          <a:prstGeom prst="rect">
            <a:avLst/>
          </a:prstGeom>
          <a:ln w="12700">
            <a:solidFill>
              <a:schemeClr val="tx1"/>
            </a:solidFill>
          </a:ln>
        </p:spPr>
      </p:pic>
      <p:sp>
        <p:nvSpPr>
          <p:cNvPr id="5" name="Rectangle 6">
            <a:extLst>
              <a:ext uri="{FF2B5EF4-FFF2-40B4-BE49-F238E27FC236}">
                <a16:creationId xmlns:a16="http://schemas.microsoft.com/office/drawing/2014/main" id="{0D113202-236B-4F07-8101-A5C812106AF0}"/>
              </a:ext>
            </a:extLst>
          </p:cNvPr>
          <p:cNvSpPr txBox="1">
            <a:spLocks noChangeArrowheads="1"/>
          </p:cNvSpPr>
          <p:nvPr/>
        </p:nvSpPr>
        <p:spPr bwMode="auto">
          <a:xfrm>
            <a:off x="4250726" y="3701253"/>
            <a:ext cx="3717118" cy="1166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dirty="0"/>
              <a:t>The figure shows the </a:t>
            </a:r>
            <a:r>
              <a:rPr lang="en-US" b="1" dirty="0"/>
              <a:t>regedit</a:t>
            </a:r>
            <a:r>
              <a:rPr lang="en-US" dirty="0"/>
              <a:t> utility with the value of the OneDrive subkey open for modification.</a:t>
            </a:r>
          </a:p>
          <a:p>
            <a:endParaRPr lang="en-US" dirty="0"/>
          </a:p>
        </p:txBody>
      </p:sp>
    </p:spTree>
    <p:custDataLst>
      <p:tags r:id="rId1"/>
    </p:custDataLst>
    <p:extLst>
      <p:ext uri="{BB962C8B-B14F-4D97-AF65-F5344CB8AC3E}">
        <p14:creationId xmlns:p14="http://schemas.microsoft.com/office/powerpoint/2010/main" val="2413958489"/>
      </p:ext>
    </p:extLst>
  </p:cSld>
  <p:clrMapOvr>
    <a:masterClrMapping/>
  </p:clrMapOvr>
  <p:transition spd="slow">
    <p:wipe/>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System Utilities</a:t>
            </a:r>
            <a:r>
              <a:rPr lang="en-US" altLang="en-US" dirty="0"/>
              <a:t/>
            </a:r>
            <a:br>
              <a:rPr lang="en-US" altLang="en-US" dirty="0"/>
            </a:br>
            <a:r>
              <a:rPr lang="en-US" altLang="en-US" dirty="0"/>
              <a:t>Microsoft Management Console</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69912" y="1007802"/>
            <a:ext cx="4382555" cy="4312920"/>
          </a:xfrm>
        </p:spPr>
        <p:txBody>
          <a:bodyPr/>
          <a:lstStyle/>
          <a:p>
            <a:r>
              <a:rPr lang="en-US" sz="1400" dirty="0"/>
              <a:t>Microsoft Management Console (MMC) is an application that allows the creation of custom management consoles for collections of utilities and tools from Microsoft or other sources.</a:t>
            </a:r>
          </a:p>
          <a:p>
            <a:r>
              <a:rPr lang="en-US" sz="1400" dirty="0"/>
              <a:t>When initially opened, the console is empty. Utilities and tools, known as snap-ins, can be added to the console. You can also add web page links, tasks, ActiveX controls, and folders.</a:t>
            </a:r>
          </a:p>
          <a:p>
            <a:r>
              <a:rPr lang="en-US" sz="1400" dirty="0"/>
              <a:t>The console can then be saved and reopened when needed. This allows the construction of management consoles for specific purposes.</a:t>
            </a:r>
          </a:p>
          <a:p>
            <a:r>
              <a:rPr lang="en-US" sz="1400" dirty="0"/>
              <a:t>The figure shows a new empty console with the dialog box for selecting and adding snap-ins.</a:t>
            </a:r>
          </a:p>
        </p:txBody>
      </p:sp>
      <p:pic>
        <p:nvPicPr>
          <p:cNvPr id="6" name="Picture 5" descr="The image is of Microsoft Management Console (MMC) which is an application that allows the creation of custom management consoles for collections of utilities and tools from Microsoft or other sources. ">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591534" y="1007802"/>
            <a:ext cx="4244674" cy="3259398"/>
          </a:xfrm>
          <a:prstGeom prst="rect">
            <a:avLst/>
          </a:prstGeom>
          <a:ln w="12700">
            <a:solidFill>
              <a:schemeClr val="tx1"/>
            </a:solidFill>
          </a:ln>
        </p:spPr>
      </p:pic>
    </p:spTree>
    <p:custDataLst>
      <p:tags r:id="rId1"/>
    </p:custDataLst>
    <p:extLst>
      <p:ext uri="{BB962C8B-B14F-4D97-AF65-F5344CB8AC3E}">
        <p14:creationId xmlns:p14="http://schemas.microsoft.com/office/powerpoint/2010/main" val="1862770966"/>
      </p:ext>
    </p:extLst>
  </p:cSld>
  <p:clrMapOvr>
    <a:masterClrMapping/>
  </p:clrMapOvr>
  <p:transition spd="slow">
    <p:wipe/>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System Utilities</a:t>
            </a:r>
            <a:r>
              <a:rPr lang="en-US" altLang="en-US" dirty="0"/>
              <a:t/>
            </a:r>
            <a:br>
              <a:rPr lang="en-US" altLang="en-US" dirty="0"/>
            </a:br>
            <a:r>
              <a:rPr lang="en-US" altLang="en-US" dirty="0" err="1"/>
              <a:t>DxDiag</a:t>
            </a:r>
            <a:endParaRPr lang="en-US" altLang="en-US" dirty="0"/>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69912" y="1007802"/>
            <a:ext cx="4182793" cy="4312920"/>
          </a:xfrm>
        </p:spPr>
        <p:txBody>
          <a:bodyPr/>
          <a:lstStyle/>
          <a:p>
            <a:r>
              <a:rPr lang="en-US" dirty="0" err="1"/>
              <a:t>DxDiag</a:t>
            </a:r>
            <a:r>
              <a:rPr lang="en-US" dirty="0"/>
              <a:t> stands for DirectX Diagnostic Tool. </a:t>
            </a:r>
          </a:p>
          <a:p>
            <a:r>
              <a:rPr lang="en-US" dirty="0"/>
              <a:t>It displays details for all DirectX components and drivers that are installed in a computer, as shown in the figure.</a:t>
            </a:r>
          </a:p>
          <a:p>
            <a:r>
              <a:rPr lang="en-US" dirty="0" err="1"/>
              <a:t>DxDiag</a:t>
            </a:r>
            <a:r>
              <a:rPr lang="en-US" dirty="0"/>
              <a:t> is run from a search or from the command line.</a:t>
            </a:r>
          </a:p>
          <a:p>
            <a:r>
              <a:rPr lang="en-US" dirty="0"/>
              <a:t>DirectX is a software environment and interface for multimedia applications, especially games. It defines interfaces for 2D and 3D graphics, audio, media encoders and decoders, etc.</a:t>
            </a:r>
          </a:p>
          <a:p>
            <a:endParaRPr lang="en-US" dirty="0"/>
          </a:p>
        </p:txBody>
      </p:sp>
      <p:pic>
        <p:nvPicPr>
          <p:cNvPr id="6" name="Picture 5" descr="This image displays the DirectX Diagnostic Tool item. Across the top are four tabs System, Display, Sound, and Input. Each of these tabs would generate a DxDiag for those drivers. Next the system Information is listed from whatever report was run. Below that you have the option to check for WHQL digital signatures.">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447979" y="1007802"/>
            <a:ext cx="4349379" cy="3183198"/>
          </a:xfrm>
          <a:prstGeom prst="rect">
            <a:avLst/>
          </a:prstGeom>
          <a:ln w="12700">
            <a:solidFill>
              <a:schemeClr val="tx1"/>
            </a:solidFill>
          </a:ln>
        </p:spPr>
      </p:pic>
    </p:spTree>
    <p:custDataLst>
      <p:tags r:id="rId1"/>
    </p:custDataLst>
    <p:extLst>
      <p:ext uri="{BB962C8B-B14F-4D97-AF65-F5344CB8AC3E}">
        <p14:creationId xmlns:p14="http://schemas.microsoft.com/office/powerpoint/2010/main" val="1158513600"/>
      </p:ext>
    </p:extLst>
  </p:cSld>
  <p:clrMapOvr>
    <a:masterClrMapping/>
  </p:clrMapOvr>
  <p:transition spd="slow">
    <p:wipe/>
  </p:transition>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System Utilities</a:t>
            </a:r>
            <a:r>
              <a:rPr lang="en-US" altLang="en-US" dirty="0"/>
              <a:t/>
            </a:r>
            <a:br>
              <a:rPr lang="en-US" altLang="en-US" dirty="0"/>
            </a:br>
            <a:r>
              <a:rPr lang="en-US" altLang="en-US" dirty="0"/>
              <a:t>Lab – System Utilities</a:t>
            </a:r>
          </a:p>
        </p:txBody>
      </p:sp>
      <p:sp>
        <p:nvSpPr>
          <p:cNvPr id="8" name="Content Placeholder 2">
            <a:extLst>
              <a:ext uri="{FF2B5EF4-FFF2-40B4-BE49-F238E27FC236}">
                <a16:creationId xmlns:a16="http://schemas.microsoft.com/office/drawing/2014/main" id="{5420F696-06FE-41A4-B6E9-B8C0F4E8F9AA}"/>
              </a:ext>
            </a:extLst>
          </p:cNvPr>
          <p:cNvSpPr>
            <a:spLocks noGrp="1"/>
          </p:cNvSpPr>
          <p:nvPr>
            <p:ph idx="1"/>
          </p:nvPr>
        </p:nvSpPr>
        <p:spPr>
          <a:xfrm>
            <a:off x="367656" y="981614"/>
            <a:ext cx="8082281" cy="483629"/>
          </a:xfrm>
        </p:spPr>
        <p:txBody>
          <a:bodyPr/>
          <a:lstStyle/>
          <a:p>
            <a:pPr marL="0" indent="0">
              <a:buNone/>
            </a:pPr>
            <a:r>
              <a:rPr lang="en-US" dirty="0"/>
              <a:t>In this lab, you will use Windows utilities to configure operating system settings.</a:t>
            </a:r>
          </a:p>
        </p:txBody>
      </p:sp>
    </p:spTree>
    <p:custDataLst>
      <p:tags r:id="rId1"/>
    </p:custDataLst>
    <p:extLst>
      <p:ext uri="{BB962C8B-B14F-4D97-AF65-F5344CB8AC3E}">
        <p14:creationId xmlns:p14="http://schemas.microsoft.com/office/powerpoint/2010/main" val="1114185003"/>
      </p:ext>
    </p:extLst>
  </p:cSld>
  <p:clrMapOvr>
    <a:masterClrMapping/>
  </p:clrMapOvr>
  <p:transition spd="slow">
    <p:wipe/>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System Utilities</a:t>
            </a:r>
            <a:r>
              <a:rPr lang="en-US" altLang="en-US" dirty="0"/>
              <a:t/>
            </a:r>
            <a:br>
              <a:rPr lang="en-US" altLang="en-US" dirty="0"/>
            </a:br>
            <a:r>
              <a:rPr lang="en-US" altLang="en-US" dirty="0"/>
              <a:t>Lab – Manage System Files</a:t>
            </a:r>
          </a:p>
        </p:txBody>
      </p:sp>
      <p:sp>
        <p:nvSpPr>
          <p:cNvPr id="8" name="Content Placeholder 2">
            <a:extLst>
              <a:ext uri="{FF2B5EF4-FFF2-40B4-BE49-F238E27FC236}">
                <a16:creationId xmlns:a16="http://schemas.microsoft.com/office/drawing/2014/main" id="{F6CECB56-B2E0-48F5-BDB2-D2019295F7A0}"/>
              </a:ext>
            </a:extLst>
          </p:cNvPr>
          <p:cNvSpPr>
            <a:spLocks noGrp="1"/>
          </p:cNvSpPr>
          <p:nvPr>
            <p:ph idx="1"/>
          </p:nvPr>
        </p:nvSpPr>
        <p:spPr>
          <a:xfrm>
            <a:off x="345622" y="1014665"/>
            <a:ext cx="7983130" cy="463799"/>
          </a:xfrm>
        </p:spPr>
        <p:txBody>
          <a:bodyPr/>
          <a:lstStyle/>
          <a:p>
            <a:pPr marL="0" indent="0">
              <a:buNone/>
            </a:pPr>
            <a:r>
              <a:rPr lang="en-US" dirty="0"/>
              <a:t>In this lab, you will use Windows utilities to gather information about the computer.</a:t>
            </a:r>
          </a:p>
        </p:txBody>
      </p:sp>
    </p:spTree>
    <p:custDataLst>
      <p:tags r:id="rId1"/>
    </p:custDataLst>
    <p:extLst>
      <p:ext uri="{BB962C8B-B14F-4D97-AF65-F5344CB8AC3E}">
        <p14:creationId xmlns:p14="http://schemas.microsoft.com/office/powerpoint/2010/main" val="2962447252"/>
      </p:ext>
    </p:extLst>
  </p:cSld>
  <p:clrMapOvr>
    <a:masterClrMapping/>
  </p:clrMapOvr>
  <p:transition spd="slow">
    <p:wipe/>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571999" cy="757551"/>
          </a:xfrm>
        </p:spPr>
        <p:txBody>
          <a:bodyPr/>
          <a:lstStyle/>
          <a:p>
            <a:r>
              <a:rPr lang="en-US" altLang="en-US" sz="1600" dirty="0"/>
              <a:t>Disk Management</a:t>
            </a:r>
            <a:r>
              <a:rPr lang="en-US" altLang="en-US" dirty="0"/>
              <a:t/>
            </a:r>
            <a:br>
              <a:rPr lang="en-US" altLang="en-US" dirty="0"/>
            </a:br>
            <a:r>
              <a:rPr lang="en-US" altLang="en-US" dirty="0"/>
              <a:t>Disk Management Utility</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572000" y="306762"/>
            <a:ext cx="4495800" cy="4501458"/>
          </a:xfrm>
        </p:spPr>
        <p:txBody>
          <a:bodyPr/>
          <a:lstStyle/>
          <a:p>
            <a:r>
              <a:rPr lang="en-US" sz="1400" dirty="0"/>
              <a:t>The Disk Management utility can be opened by right-clicking </a:t>
            </a:r>
            <a:r>
              <a:rPr lang="en-US" sz="1400" b="1" dirty="0"/>
              <a:t>This PC</a:t>
            </a:r>
            <a:r>
              <a:rPr lang="en-US" sz="1400" dirty="0"/>
              <a:t> or </a:t>
            </a:r>
            <a:r>
              <a:rPr lang="en-US" sz="1400" b="1" dirty="0"/>
              <a:t>Computer</a:t>
            </a:r>
            <a:r>
              <a:rPr lang="en-US" sz="1400" dirty="0"/>
              <a:t> and selecting </a:t>
            </a:r>
            <a:r>
              <a:rPr lang="en-US" sz="1400" b="1" dirty="0"/>
              <a:t>Manage</a:t>
            </a:r>
            <a:r>
              <a:rPr lang="en-US" sz="1400" dirty="0"/>
              <a:t>. It can also be opened through the Computer Management Control Panel or in its own Window by using the </a:t>
            </a:r>
            <a:r>
              <a:rPr lang="en-US" sz="1400" b="1" dirty="0" err="1"/>
              <a:t>Win+X</a:t>
            </a:r>
            <a:r>
              <a:rPr lang="en-US" sz="1400" dirty="0"/>
              <a:t> menu and selecting </a:t>
            </a:r>
            <a:r>
              <a:rPr lang="en-US" sz="1400" b="1" dirty="0"/>
              <a:t>Disk Management</a:t>
            </a:r>
            <a:r>
              <a:rPr lang="en-US" sz="1400" dirty="0"/>
              <a:t>.</a:t>
            </a:r>
          </a:p>
          <a:p>
            <a:r>
              <a:rPr lang="en-US" sz="1400" dirty="0"/>
              <a:t>In addition to extending and shrinking partitions, you can also use the Disk Management utility to complete the following tasks:</a:t>
            </a:r>
          </a:p>
          <a:p>
            <a:pPr lvl="1"/>
            <a:r>
              <a:rPr lang="en-US" sz="1300" dirty="0"/>
              <a:t>View drive status</a:t>
            </a:r>
          </a:p>
          <a:p>
            <a:pPr lvl="1"/>
            <a:r>
              <a:rPr lang="en-US" sz="1300" dirty="0"/>
              <a:t>Assign or change drive letters</a:t>
            </a:r>
          </a:p>
          <a:p>
            <a:pPr lvl="1"/>
            <a:r>
              <a:rPr lang="en-US" sz="1300" dirty="0"/>
              <a:t>Add drives</a:t>
            </a:r>
          </a:p>
          <a:p>
            <a:pPr lvl="1"/>
            <a:r>
              <a:rPr lang="en-US" sz="1300" dirty="0"/>
              <a:t>Add arrays</a:t>
            </a:r>
          </a:p>
          <a:p>
            <a:pPr lvl="1"/>
            <a:r>
              <a:rPr lang="en-US" sz="1300" dirty="0"/>
              <a:t>Designate the active partition</a:t>
            </a:r>
          </a:p>
          <a:p>
            <a:endParaRPr lang="en-US" dirty="0"/>
          </a:p>
        </p:txBody>
      </p:sp>
      <p:pic>
        <p:nvPicPr>
          <p:cNvPr id="6" name="Picture 5" descr="The image is of the Disk Management utility is part of the Computer Management console. It can be opened by right-clicking on This PC or Computer and selecting Manage. ">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67616" y="1068762"/>
            <a:ext cx="3900392" cy="3259398"/>
          </a:xfrm>
          <a:prstGeom prst="rect">
            <a:avLst/>
          </a:prstGeom>
          <a:ln w="12700">
            <a:solidFill>
              <a:schemeClr val="tx1"/>
            </a:solidFill>
          </a:ln>
        </p:spPr>
      </p:pic>
    </p:spTree>
    <p:custDataLst>
      <p:tags r:id="rId1"/>
    </p:custDataLst>
    <p:extLst>
      <p:ext uri="{BB962C8B-B14F-4D97-AF65-F5344CB8AC3E}">
        <p14:creationId xmlns:p14="http://schemas.microsoft.com/office/powerpoint/2010/main" val="1984929670"/>
      </p:ext>
    </p:extLst>
  </p:cSld>
  <p:clrMapOvr>
    <a:masterClrMapping/>
  </p:clrMapOvr>
  <p:transition spd="slow">
    <p:wipe/>
  </p:transition>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Disk Management</a:t>
            </a:r>
            <a:r>
              <a:rPr lang="en-US" altLang="en-US" dirty="0"/>
              <a:t/>
            </a:r>
            <a:br>
              <a:rPr lang="en-US" altLang="en-US" dirty="0"/>
            </a:br>
            <a:r>
              <a:rPr lang="en-US" altLang="en-US" dirty="0"/>
              <a:t>Drive Status</a:t>
            </a:r>
          </a:p>
        </p:txBody>
      </p:sp>
      <p:pic>
        <p:nvPicPr>
          <p:cNvPr id="6" name="Picture 5" descr="This image is The Disk Management utility item which displays the status of each disk. In this image it gives the disk status for Disk 0 (which is the basic drive) and the status for Disk 1 (which a removable drive).">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2144996" y="878262"/>
            <a:ext cx="4911123" cy="1445946"/>
          </a:xfrm>
          <a:prstGeom prst="rect">
            <a:avLst/>
          </a:prstGeom>
          <a:ln w="12700">
            <a:solidFill>
              <a:schemeClr val="tx1"/>
            </a:solidFill>
          </a:ln>
        </p:spPr>
      </p:pic>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243840" y="2453533"/>
            <a:ext cx="8877300" cy="449683"/>
          </a:xfrm>
        </p:spPr>
        <p:txBody>
          <a:bodyPr/>
          <a:lstStyle/>
          <a:p>
            <a:r>
              <a:rPr lang="en-US" sz="1400" dirty="0"/>
              <a:t>Disk Management utility displays the status of each disk. The drives display one of the following conditions:</a:t>
            </a:r>
          </a:p>
        </p:txBody>
      </p:sp>
      <p:sp>
        <p:nvSpPr>
          <p:cNvPr id="5" name="Rectangle 6">
            <a:extLst>
              <a:ext uri="{FF2B5EF4-FFF2-40B4-BE49-F238E27FC236}">
                <a16:creationId xmlns:a16="http://schemas.microsoft.com/office/drawing/2014/main" id="{53670165-118F-490F-A0E4-FF1F2BFA162F}"/>
              </a:ext>
            </a:extLst>
          </p:cNvPr>
          <p:cNvSpPr txBox="1">
            <a:spLocks noChangeArrowheads="1"/>
          </p:cNvSpPr>
          <p:nvPr/>
        </p:nvSpPr>
        <p:spPr bwMode="auto">
          <a:xfrm>
            <a:off x="272048" y="2903219"/>
            <a:ext cx="2992303" cy="1973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sz="1200" b="1" dirty="0"/>
              <a:t>Foreign</a:t>
            </a:r>
            <a:r>
              <a:rPr lang="en-US" sz="1200" dirty="0"/>
              <a:t> - A dynamic disk that has been moved from another computer running Windows</a:t>
            </a:r>
          </a:p>
          <a:p>
            <a:r>
              <a:rPr lang="en-US" sz="1200" b="1" dirty="0"/>
              <a:t>Healthy</a:t>
            </a:r>
            <a:r>
              <a:rPr lang="en-US" sz="1200" dirty="0"/>
              <a:t> - A volume that is functioning properly</a:t>
            </a:r>
          </a:p>
          <a:p>
            <a:r>
              <a:rPr lang="en-US" sz="1200" b="1" dirty="0"/>
              <a:t>Initializing</a:t>
            </a:r>
            <a:r>
              <a:rPr lang="en-US" sz="1200" dirty="0"/>
              <a:t> - A basic disk that is being converted into a dynamic disk</a:t>
            </a:r>
          </a:p>
          <a:p>
            <a:endParaRPr lang="en-US" sz="1200" dirty="0"/>
          </a:p>
        </p:txBody>
      </p:sp>
      <p:sp>
        <p:nvSpPr>
          <p:cNvPr id="7" name="Rectangle 6">
            <a:extLst>
              <a:ext uri="{FF2B5EF4-FFF2-40B4-BE49-F238E27FC236}">
                <a16:creationId xmlns:a16="http://schemas.microsoft.com/office/drawing/2014/main" id="{CDC9E4DD-25E7-4E5A-9C44-4FD478E8D6AF}"/>
              </a:ext>
            </a:extLst>
          </p:cNvPr>
          <p:cNvSpPr txBox="1">
            <a:spLocks noChangeArrowheads="1"/>
          </p:cNvSpPr>
          <p:nvPr/>
        </p:nvSpPr>
        <p:spPr bwMode="auto">
          <a:xfrm>
            <a:off x="3239938" y="2903218"/>
            <a:ext cx="2872021" cy="1973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sz="1200" b="1" dirty="0"/>
              <a:t>Missing</a:t>
            </a:r>
            <a:r>
              <a:rPr lang="en-US" sz="1200" dirty="0"/>
              <a:t> - A dynamic disk that is corrupted, turned off, or disconnected</a:t>
            </a:r>
          </a:p>
          <a:p>
            <a:r>
              <a:rPr lang="en-US" sz="1200" b="1" dirty="0"/>
              <a:t>Not Initialized</a:t>
            </a:r>
            <a:r>
              <a:rPr lang="en-US" sz="1200" dirty="0"/>
              <a:t> - A disk that does not contain a valid signature</a:t>
            </a:r>
          </a:p>
          <a:p>
            <a:r>
              <a:rPr lang="en-US" sz="1200" b="1" dirty="0"/>
              <a:t>Online</a:t>
            </a:r>
            <a:r>
              <a:rPr lang="en-US" sz="1200" dirty="0"/>
              <a:t> - A basic or dynamic disk that is accessible and shows no problems</a:t>
            </a:r>
          </a:p>
          <a:p>
            <a:endParaRPr lang="en-US" sz="1200" dirty="0"/>
          </a:p>
        </p:txBody>
      </p:sp>
      <p:sp>
        <p:nvSpPr>
          <p:cNvPr id="8" name="Rectangle 6">
            <a:extLst>
              <a:ext uri="{FF2B5EF4-FFF2-40B4-BE49-F238E27FC236}">
                <a16:creationId xmlns:a16="http://schemas.microsoft.com/office/drawing/2014/main" id="{B766CACF-EA8C-44BE-BFDA-FC2E10DF2649}"/>
              </a:ext>
            </a:extLst>
          </p:cNvPr>
          <p:cNvSpPr txBox="1">
            <a:spLocks noChangeArrowheads="1"/>
          </p:cNvSpPr>
          <p:nvPr/>
        </p:nvSpPr>
        <p:spPr bwMode="auto">
          <a:xfrm>
            <a:off x="6260449" y="2903217"/>
            <a:ext cx="2843179" cy="1973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sz="1200" b="1" dirty="0"/>
              <a:t>Online (Errors)</a:t>
            </a:r>
            <a:r>
              <a:rPr lang="en-US" sz="1200" dirty="0"/>
              <a:t> - I/O errors detected on a dynamic disk</a:t>
            </a:r>
          </a:p>
          <a:p>
            <a:r>
              <a:rPr lang="en-US" sz="1200" b="1" dirty="0"/>
              <a:t>Offline</a:t>
            </a:r>
            <a:r>
              <a:rPr lang="en-US" sz="1200" dirty="0"/>
              <a:t> - A dynamic disk that is corrupted or unavailable</a:t>
            </a:r>
          </a:p>
          <a:p>
            <a:r>
              <a:rPr lang="en-US" sz="1200" b="1" dirty="0"/>
              <a:t>Unreadable</a:t>
            </a:r>
            <a:r>
              <a:rPr lang="en-US" sz="1200" dirty="0"/>
              <a:t> - A basic or dynamic disk that has experienced hardware failure, corruption, or I/O errors</a:t>
            </a:r>
          </a:p>
          <a:p>
            <a:endParaRPr lang="en-US" sz="1200" dirty="0"/>
          </a:p>
        </p:txBody>
      </p:sp>
    </p:spTree>
    <p:custDataLst>
      <p:tags r:id="rId1"/>
    </p:custDataLst>
    <p:extLst>
      <p:ext uri="{BB962C8B-B14F-4D97-AF65-F5344CB8AC3E}">
        <p14:creationId xmlns:p14="http://schemas.microsoft.com/office/powerpoint/2010/main" val="2431943571"/>
      </p:ext>
    </p:extLst>
  </p:cSld>
  <p:clrMapOvr>
    <a:masterClrMapping/>
  </p:clrMapOvr>
  <p:transition spd="slow">
    <p:wipe/>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490451" cy="757551"/>
          </a:xfrm>
        </p:spPr>
        <p:txBody>
          <a:bodyPr/>
          <a:lstStyle/>
          <a:p>
            <a:r>
              <a:rPr lang="en-US" altLang="en-US" sz="1600" dirty="0"/>
              <a:t>Disk Management</a:t>
            </a:r>
            <a:r>
              <a:rPr lang="en-US" altLang="en-US" dirty="0"/>
              <a:t/>
            </a:r>
            <a:br>
              <a:rPr lang="en-US" altLang="en-US" dirty="0"/>
            </a:br>
            <a:r>
              <a:rPr lang="en-US" altLang="en-US" dirty="0"/>
              <a:t>Mounting a Drive</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490452" y="415290"/>
            <a:ext cx="4495800" cy="4312920"/>
          </a:xfrm>
        </p:spPr>
        <p:txBody>
          <a:bodyPr/>
          <a:lstStyle/>
          <a:p>
            <a:r>
              <a:rPr lang="en-US" sz="1400" dirty="0"/>
              <a:t>Mounting a drive refers to making a disk image file readable as a drive. </a:t>
            </a:r>
          </a:p>
          <a:p>
            <a:r>
              <a:rPr lang="en-US" sz="1400" dirty="0"/>
              <a:t>ISO files can have their contents written to disk but they can also be mounted on virtual drives. </a:t>
            </a:r>
          </a:p>
          <a:p>
            <a:r>
              <a:rPr lang="en-US" sz="1400" dirty="0"/>
              <a:t>To mount an image, open File Explorer, select an ISO file, in the ribbon select the Manage menu under Disk Image Tools and select Mount.</a:t>
            </a:r>
          </a:p>
          <a:p>
            <a:r>
              <a:rPr lang="en-US" sz="1400" dirty="0"/>
              <a:t>The ISO file will be mounted as a removable media drive. </a:t>
            </a:r>
          </a:p>
          <a:p>
            <a:r>
              <a:rPr lang="en-US" sz="1400" dirty="0"/>
              <a:t>The drive is an ISO image mounted as a volume.</a:t>
            </a:r>
          </a:p>
          <a:p>
            <a:r>
              <a:rPr lang="en-US" sz="1400" dirty="0"/>
              <a:t>You can also create a mount point which is similar to a shortcut.</a:t>
            </a:r>
          </a:p>
          <a:p>
            <a:r>
              <a:rPr lang="en-US" sz="1400" dirty="0"/>
              <a:t>You can create a mount point that makes an entire drive appear as a folder.</a:t>
            </a:r>
          </a:p>
        </p:txBody>
      </p:sp>
      <p:pic>
        <p:nvPicPr>
          <p:cNvPr id="6" name="Picture 5" descr="This image is made up of two windows. First is the Disk Image Tools with an “iso” file and “Mount” selected. There is a red arrow pointing to the drive tools item and the DVD E drive is selected for the Mount.">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298972" y="1296276"/>
            <a:ext cx="4046700" cy="2669628"/>
          </a:xfrm>
          <a:prstGeom prst="rect">
            <a:avLst/>
          </a:prstGeom>
          <a:ln w="12700">
            <a:solidFill>
              <a:schemeClr val="tx1"/>
            </a:solidFill>
          </a:ln>
        </p:spPr>
      </p:pic>
    </p:spTree>
    <p:custDataLst>
      <p:tags r:id="rId1"/>
    </p:custDataLst>
    <p:extLst>
      <p:ext uri="{BB962C8B-B14F-4D97-AF65-F5344CB8AC3E}">
        <p14:creationId xmlns:p14="http://schemas.microsoft.com/office/powerpoint/2010/main" val="2185386106"/>
      </p:ext>
    </p:extLst>
  </p:cSld>
  <p:clrMapOvr>
    <a:masterClrMapping/>
  </p:clrMapOvr>
  <p:transition spd="slow">
    <p:wipe/>
  </p:transition>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560982" cy="757551"/>
          </a:xfrm>
        </p:spPr>
        <p:txBody>
          <a:bodyPr/>
          <a:lstStyle/>
          <a:p>
            <a:r>
              <a:rPr lang="en-US" altLang="en-US" sz="1600" dirty="0"/>
              <a:t>Disk Management</a:t>
            </a:r>
            <a:r>
              <a:rPr lang="en-US" altLang="en-US" dirty="0"/>
              <a:t/>
            </a:r>
            <a:br>
              <a:rPr lang="en-US" altLang="en-US" dirty="0"/>
            </a:br>
            <a:r>
              <a:rPr lang="en-US" altLang="en-US" dirty="0"/>
              <a:t>Adding Arrays</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69912" y="814009"/>
            <a:ext cx="4495800" cy="4312920"/>
          </a:xfrm>
        </p:spPr>
        <p:txBody>
          <a:bodyPr/>
          <a:lstStyle/>
          <a:p>
            <a:r>
              <a:rPr lang="en-US" sz="1400" dirty="0"/>
              <a:t>In Windows disk management, you can create mirrored, spanned, or RAID 5 arrays from multiple dynamic disks.</a:t>
            </a:r>
          </a:p>
          <a:p>
            <a:r>
              <a:rPr lang="en-US" sz="1400" dirty="0"/>
              <a:t>This is done by right-clicking a volume and selecting the type of multidisc volume that you want to create.</a:t>
            </a:r>
          </a:p>
          <a:p>
            <a:r>
              <a:rPr lang="en-US" sz="1400" dirty="0"/>
              <a:t>There must be two or more initialized dynamic drives available on the computer.</a:t>
            </a:r>
          </a:p>
          <a:p>
            <a:r>
              <a:rPr lang="en-US" sz="1400" dirty="0"/>
              <a:t>Storage Spaces is available in Windows 8 and 10.</a:t>
            </a:r>
          </a:p>
          <a:p>
            <a:r>
              <a:rPr lang="en-US" sz="1400" dirty="0"/>
              <a:t>Storage Spaces is the disk array technology recommended by Windows. It creates pools of physical hard drives from which virtual disks (storage spaces) can be created. </a:t>
            </a:r>
          </a:p>
          <a:p>
            <a:r>
              <a:rPr lang="en-US" sz="1400" dirty="0"/>
              <a:t>Like other disk arrays, Storage Spaces offer mirrored, striped, and parity options.</a:t>
            </a:r>
          </a:p>
        </p:txBody>
      </p:sp>
      <p:pic>
        <p:nvPicPr>
          <p:cNvPr id="5" name="Picture 4" descr="This image displays the Storage Spaces can be configured from a Control Panel item. The path to this item is All Control Panel &gt; Storage Spaces. Storage Spaces is the disk array technology that Windows recommends.">
            <a:extLst>
              <a:ext uri="{FF2B5EF4-FFF2-40B4-BE49-F238E27FC236}">
                <a16:creationId xmlns:a16="http://schemas.microsoft.com/office/drawing/2014/main" id="{E7382B50-21EA-494D-9827-844BFE4FDD61}"/>
              </a:ext>
            </a:extLst>
          </p:cNvPr>
          <p:cNvPicPr>
            <a:picLocks noChangeAspect="1"/>
          </p:cNvPicPr>
          <p:nvPr/>
        </p:nvPicPr>
        <p:blipFill>
          <a:blip r:embed="rId4"/>
          <a:srcRect/>
          <a:stretch/>
        </p:blipFill>
        <p:spPr>
          <a:xfrm>
            <a:off x="4823884" y="275365"/>
            <a:ext cx="4009609" cy="1636562"/>
          </a:xfrm>
          <a:prstGeom prst="rect">
            <a:avLst/>
          </a:prstGeom>
          <a:ln w="12700">
            <a:solidFill>
              <a:schemeClr val="tx1"/>
            </a:solidFill>
          </a:ln>
        </p:spPr>
      </p:pic>
      <p:pic>
        <p:nvPicPr>
          <p:cNvPr id="6" name="Picture 5" descr="This is an image of the disk management item and it shows the right-clicking a volume and selecting the type of multidisc volume necessary for the array.">
            <a:extLst>
              <a:ext uri="{FF2B5EF4-FFF2-40B4-BE49-F238E27FC236}">
                <a16:creationId xmlns:a16="http://schemas.microsoft.com/office/drawing/2014/main" id="{4063D076-5038-4879-A928-60FA4D8800EE}"/>
              </a:ext>
            </a:extLst>
          </p:cNvPr>
          <p:cNvPicPr>
            <a:picLocks noChangeAspect="1"/>
          </p:cNvPicPr>
          <p:nvPr/>
        </p:nvPicPr>
        <p:blipFill>
          <a:blip r:embed="rId5"/>
          <a:srcRect/>
          <a:stretch/>
        </p:blipFill>
        <p:spPr>
          <a:xfrm>
            <a:off x="4942493" y="2202180"/>
            <a:ext cx="3891000" cy="2665955"/>
          </a:xfrm>
          <a:prstGeom prst="rect">
            <a:avLst/>
          </a:prstGeom>
          <a:ln w="12700">
            <a:solidFill>
              <a:schemeClr val="tx1"/>
            </a:solidFill>
          </a:ln>
        </p:spPr>
      </p:pic>
    </p:spTree>
    <p:custDataLst>
      <p:tags r:id="rId1"/>
    </p:custDataLst>
    <p:extLst>
      <p:ext uri="{BB962C8B-B14F-4D97-AF65-F5344CB8AC3E}">
        <p14:creationId xmlns:p14="http://schemas.microsoft.com/office/powerpoint/2010/main" val="1941620791"/>
      </p:ext>
    </p:extLst>
  </p:cSld>
  <p:clrMapOvr>
    <a:masterClrMapping/>
  </p:clrMapOvr>
  <p:transition spd="slow">
    <p:wipe/>
  </p:transition>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229099" cy="757551"/>
          </a:xfrm>
        </p:spPr>
        <p:txBody>
          <a:bodyPr/>
          <a:lstStyle/>
          <a:p>
            <a:r>
              <a:rPr lang="en-US" altLang="en-US" sz="1600" dirty="0"/>
              <a:t>Disk Management</a:t>
            </a:r>
            <a:r>
              <a:rPr lang="en-US" altLang="en-US" dirty="0"/>
              <a:t/>
            </a:r>
            <a:br>
              <a:rPr lang="en-US" altLang="en-US" dirty="0"/>
            </a:br>
            <a:r>
              <a:rPr lang="en-US" altLang="en-US" dirty="0"/>
              <a:t>Disk Optimization</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229100" y="236220"/>
            <a:ext cx="4922519" cy="4616556"/>
          </a:xfrm>
        </p:spPr>
        <p:txBody>
          <a:bodyPr/>
          <a:lstStyle/>
          <a:p>
            <a:r>
              <a:rPr lang="en-US" sz="1400" dirty="0"/>
              <a:t>To maintain and optimize disk storage, use various tools within Windows.</a:t>
            </a:r>
          </a:p>
          <a:p>
            <a:r>
              <a:rPr lang="en-US" sz="1400" dirty="0"/>
              <a:t>A disk defragmenter gathers the noncontiguous data into one place, making the OS run faster.</a:t>
            </a:r>
          </a:p>
          <a:p>
            <a:r>
              <a:rPr lang="en-US" sz="1400" dirty="0"/>
              <a:t>Do not perform disk defragmentation on SSDs.</a:t>
            </a:r>
          </a:p>
          <a:p>
            <a:r>
              <a:rPr lang="en-US" sz="1400" dirty="0"/>
              <a:t>SSDs are optimized by their own controller and firmware.</a:t>
            </a:r>
          </a:p>
          <a:p>
            <a:r>
              <a:rPr lang="en-US" sz="1400" dirty="0"/>
              <a:t>It should not be harmful to defragment Hybrid SSDs because they use hard disks to store data.</a:t>
            </a:r>
          </a:p>
          <a:p>
            <a:r>
              <a:rPr lang="en-US" sz="1400" dirty="0"/>
              <a:t>In Windows 8 and 10, the option is called Optimize. In Windows 7, it is called Defragment Now accessed from the disk properties menu or from the File Explorer ribbon in Windows 8 and 10.</a:t>
            </a:r>
          </a:p>
          <a:p>
            <a:r>
              <a:rPr lang="en-US" sz="1400" dirty="0"/>
              <a:t>The Optimize Drives utility allows analysis of the drive prior to optimization.</a:t>
            </a:r>
          </a:p>
          <a:p>
            <a:r>
              <a:rPr lang="en-US" sz="1400" dirty="0"/>
              <a:t>You can also optimize the available space by doing a disk Cleanup operation.</a:t>
            </a:r>
          </a:p>
        </p:txBody>
      </p:sp>
      <p:pic>
        <p:nvPicPr>
          <p:cNvPr id="3" name="Picture 2" descr="This image is the item for Disk Optimization for Windows 8 and 10. It is found in Local Disk (C:) Properties. The tools tab is selected and there are two areas one for error checking and one to Optimize. ">
            <a:extLst>
              <a:ext uri="{FF2B5EF4-FFF2-40B4-BE49-F238E27FC236}">
                <a16:creationId xmlns:a16="http://schemas.microsoft.com/office/drawing/2014/main" id="{2F2015D6-236B-4A89-B359-9F089FFF4B4F}"/>
              </a:ext>
            </a:extLst>
          </p:cNvPr>
          <p:cNvPicPr>
            <a:picLocks noChangeAspect="1"/>
          </p:cNvPicPr>
          <p:nvPr/>
        </p:nvPicPr>
        <p:blipFill>
          <a:blip r:embed="rId4"/>
          <a:stretch>
            <a:fillRect/>
          </a:stretch>
        </p:blipFill>
        <p:spPr>
          <a:xfrm>
            <a:off x="937129" y="890035"/>
            <a:ext cx="3017782" cy="3939881"/>
          </a:xfrm>
          <a:prstGeom prst="rect">
            <a:avLst/>
          </a:prstGeom>
        </p:spPr>
      </p:pic>
    </p:spTree>
    <p:custDataLst>
      <p:tags r:id="rId1"/>
    </p:custDataLst>
    <p:extLst>
      <p:ext uri="{BB962C8B-B14F-4D97-AF65-F5344CB8AC3E}">
        <p14:creationId xmlns:p14="http://schemas.microsoft.com/office/powerpoint/2010/main" val="234792432"/>
      </p:ext>
    </p:extLst>
  </p:cSld>
  <p:clrMapOvr>
    <a:masterClrMapping/>
  </p:clrMapOvr>
  <p:transition spd="slow">
    <p:wipe/>
  </p:transition>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270614" cy="757551"/>
          </a:xfrm>
        </p:spPr>
        <p:txBody>
          <a:bodyPr/>
          <a:lstStyle/>
          <a:p>
            <a:r>
              <a:rPr lang="en-US" altLang="en-US" sz="1600" dirty="0"/>
              <a:t>Disk Management</a:t>
            </a:r>
            <a:r>
              <a:rPr lang="en-US" altLang="en-US" dirty="0"/>
              <a:t/>
            </a:r>
            <a:br>
              <a:rPr lang="en-US" altLang="en-US" dirty="0"/>
            </a:br>
            <a:r>
              <a:rPr lang="en-US" altLang="en-US" dirty="0"/>
              <a:t>Disk Error-Checking</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270615" y="188590"/>
            <a:ext cx="4843404" cy="4312920"/>
          </a:xfrm>
        </p:spPr>
        <p:txBody>
          <a:bodyPr/>
          <a:lstStyle/>
          <a:p>
            <a:r>
              <a:rPr lang="en-US" sz="1400" dirty="0"/>
              <a:t>The Disk Error-Checking tool checks the integrity of files and folders by scanning the hard disk surface for physical errors.</a:t>
            </a:r>
          </a:p>
          <a:p>
            <a:r>
              <a:rPr lang="en-US" sz="1400" dirty="0"/>
              <a:t>The tool fixes file system errors and checks the disk for bad sectors. It also attempts to recover data from bad sectors. </a:t>
            </a:r>
          </a:p>
          <a:p>
            <a:r>
              <a:rPr lang="en-US" sz="1400" dirty="0"/>
              <a:t>In File Explorer or File Manager, right-click the drive and select </a:t>
            </a:r>
            <a:r>
              <a:rPr lang="en-US" sz="1400" b="1" dirty="0"/>
              <a:t>Properties</a:t>
            </a:r>
            <a:r>
              <a:rPr lang="en-US" sz="1400" dirty="0"/>
              <a:t>. Select the </a:t>
            </a:r>
            <a:r>
              <a:rPr lang="en-US" sz="1400" b="1" dirty="0"/>
              <a:t>Tools</a:t>
            </a:r>
            <a:r>
              <a:rPr lang="en-US" sz="1400" dirty="0"/>
              <a:t> tab and select </a:t>
            </a:r>
            <a:r>
              <a:rPr lang="en-US" sz="1400" b="1" dirty="0"/>
              <a:t>Check</a:t>
            </a:r>
            <a:r>
              <a:rPr lang="en-US" sz="1400" dirty="0"/>
              <a:t> or </a:t>
            </a:r>
            <a:r>
              <a:rPr lang="en-US" sz="1400" b="1" dirty="0"/>
              <a:t>Check Now</a:t>
            </a:r>
            <a:r>
              <a:rPr lang="en-US" sz="1400" dirty="0"/>
              <a:t> in Windows 7.</a:t>
            </a:r>
          </a:p>
          <a:p>
            <a:r>
              <a:rPr lang="en-US" sz="1400" dirty="0"/>
              <a:t>In Windows 8, select </a:t>
            </a:r>
            <a:r>
              <a:rPr lang="en-US" sz="1400" b="1" dirty="0"/>
              <a:t>Scan Drive</a:t>
            </a:r>
            <a:r>
              <a:rPr lang="en-US" sz="1400" dirty="0"/>
              <a:t> to attempt to recover bad sectors. In Windows 7, select </a:t>
            </a:r>
            <a:r>
              <a:rPr lang="en-US" sz="1400" b="1" dirty="0"/>
              <a:t>Scan for and attempt recovery of bad sectors</a:t>
            </a:r>
            <a:r>
              <a:rPr lang="en-US" sz="1400" dirty="0"/>
              <a:t> and click </a:t>
            </a:r>
            <a:r>
              <a:rPr lang="en-US" sz="1400" b="1" dirty="0"/>
              <a:t>Start.</a:t>
            </a:r>
            <a:endParaRPr lang="en-US" sz="1400" dirty="0"/>
          </a:p>
          <a:p>
            <a:r>
              <a:rPr lang="en-US" sz="1400" dirty="0"/>
              <a:t>In Windows 8 and 10, click Check Results after scanning. This will open an Event Viewer window that will allow you to view the log entry for the scan.</a:t>
            </a:r>
          </a:p>
        </p:txBody>
      </p:sp>
      <p:pic>
        <p:nvPicPr>
          <p:cNvPr id="6" name="Picture 5" descr="Image is of the The Disk Error-Checking tool which checks the integrity of files and folders by scanning the hard disk surface for physical errors. ">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12229" y="1023796"/>
            <a:ext cx="3673484" cy="3381200"/>
          </a:xfrm>
          <a:prstGeom prst="rect">
            <a:avLst/>
          </a:prstGeom>
          <a:ln w="12700">
            <a:solidFill>
              <a:schemeClr val="tx1"/>
            </a:solidFill>
          </a:ln>
        </p:spPr>
      </p:pic>
    </p:spTree>
    <p:custDataLst>
      <p:tags r:id="rId1"/>
    </p:custDataLst>
    <p:extLst>
      <p:ext uri="{BB962C8B-B14F-4D97-AF65-F5344CB8AC3E}">
        <p14:creationId xmlns:p14="http://schemas.microsoft.com/office/powerpoint/2010/main" val="2556853182"/>
      </p:ext>
    </p:extLst>
  </p:cSld>
  <p:clrMapOvr>
    <a:masterClrMapping/>
  </p:clrMapOvr>
  <p:transition spd="slow">
    <p:wipe/>
  </p:transition>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Disk Management</a:t>
            </a:r>
            <a:r>
              <a:rPr lang="en-US" altLang="en-US" dirty="0"/>
              <a:t/>
            </a:r>
            <a:br>
              <a:rPr lang="en-US" altLang="en-US" dirty="0"/>
            </a:br>
            <a:r>
              <a:rPr lang="en-US" altLang="en-US" dirty="0"/>
              <a:t>Lab – Hard Drive Maintenance</a:t>
            </a:r>
          </a:p>
        </p:txBody>
      </p:sp>
      <p:sp>
        <p:nvSpPr>
          <p:cNvPr id="8" name="Content Placeholder 2">
            <a:extLst>
              <a:ext uri="{FF2B5EF4-FFF2-40B4-BE49-F238E27FC236}">
                <a16:creationId xmlns:a16="http://schemas.microsoft.com/office/drawing/2014/main" id="{AEE391AC-E208-4C1A-9095-E9CCE85E392D}"/>
              </a:ext>
            </a:extLst>
          </p:cNvPr>
          <p:cNvSpPr>
            <a:spLocks noGrp="1"/>
          </p:cNvSpPr>
          <p:nvPr>
            <p:ph idx="1"/>
          </p:nvPr>
        </p:nvSpPr>
        <p:spPr>
          <a:xfrm>
            <a:off x="334605" y="981614"/>
            <a:ext cx="8335670" cy="692950"/>
          </a:xfrm>
        </p:spPr>
        <p:txBody>
          <a:bodyPr/>
          <a:lstStyle/>
          <a:p>
            <a:pPr marL="0" indent="0">
              <a:buNone/>
            </a:pPr>
            <a:r>
              <a:rPr lang="en-US" dirty="0"/>
              <a:t>In this lab, you will perform hard drive maintenance tasks including defragmentation and error checking.</a:t>
            </a:r>
          </a:p>
        </p:txBody>
      </p:sp>
    </p:spTree>
    <p:custDataLst>
      <p:tags r:id="rId1"/>
    </p:custDataLst>
    <p:extLst>
      <p:ext uri="{BB962C8B-B14F-4D97-AF65-F5344CB8AC3E}">
        <p14:creationId xmlns:p14="http://schemas.microsoft.com/office/powerpoint/2010/main" val="2630079050"/>
      </p:ext>
    </p:extLst>
  </p:cSld>
  <p:clrMapOvr>
    <a:masterClrMapping/>
  </p:clrMapOvr>
  <p:transition spd="slow">
    <p:wipe/>
  </p:transition>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594033" cy="757551"/>
          </a:xfrm>
        </p:spPr>
        <p:txBody>
          <a:bodyPr/>
          <a:lstStyle/>
          <a:p>
            <a:r>
              <a:rPr lang="en-US" altLang="en-US" sz="1600" dirty="0"/>
              <a:t>Application Installation and Configuration</a:t>
            </a:r>
            <a:r>
              <a:rPr lang="en-US" altLang="en-US" dirty="0"/>
              <a:t/>
            </a:r>
            <a:br>
              <a:rPr lang="en-US" altLang="en-US" dirty="0"/>
            </a:br>
            <a:r>
              <a:rPr lang="en-US" altLang="en-US" dirty="0"/>
              <a:t>System Requirements</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779389" y="719968"/>
            <a:ext cx="4357116" cy="4129347"/>
          </a:xfrm>
        </p:spPr>
        <p:txBody>
          <a:bodyPr/>
          <a:lstStyle/>
          <a:p>
            <a:r>
              <a:rPr lang="en-US" sz="1400" dirty="0"/>
              <a:t>Before purchasing or attempting to install an application, you should verify that the system requirements are met. Requirements are normally defined in the software packaging or on the software download page:</a:t>
            </a:r>
          </a:p>
          <a:p>
            <a:pPr lvl="1"/>
            <a:r>
              <a:rPr lang="en-US" sz="1300" b="1" dirty="0"/>
              <a:t>Processor speed </a:t>
            </a:r>
            <a:r>
              <a:rPr lang="en-US" sz="1300" dirty="0"/>
              <a:t>- 32 or 64-bit, x86 or other</a:t>
            </a:r>
          </a:p>
          <a:p>
            <a:pPr lvl="1"/>
            <a:r>
              <a:rPr lang="en-US" sz="1300" b="1" dirty="0"/>
              <a:t>RAM</a:t>
            </a:r>
            <a:r>
              <a:rPr lang="en-US" sz="1300" dirty="0"/>
              <a:t> -  sometimes as minimum or recommended capacities</a:t>
            </a:r>
          </a:p>
          <a:p>
            <a:pPr lvl="1"/>
            <a:r>
              <a:rPr lang="en-US" sz="1300" b="1" dirty="0"/>
              <a:t>Operating System </a:t>
            </a:r>
            <a:r>
              <a:rPr lang="en-US" sz="1300" dirty="0"/>
              <a:t>- and version</a:t>
            </a:r>
          </a:p>
          <a:p>
            <a:pPr lvl="1"/>
            <a:r>
              <a:rPr lang="en-US" sz="1300" b="1" dirty="0"/>
              <a:t>Hard disk space </a:t>
            </a:r>
            <a:r>
              <a:rPr lang="en-US" sz="1300" dirty="0"/>
              <a:t>- available</a:t>
            </a:r>
          </a:p>
          <a:p>
            <a:pPr lvl="1"/>
            <a:r>
              <a:rPr lang="en-US" sz="1300" b="1" dirty="0"/>
              <a:t>Software dependencies </a:t>
            </a:r>
            <a:r>
              <a:rPr lang="en-US" sz="1300" dirty="0"/>
              <a:t>- runtime and other frameworks or environments may be required to be present in order for the software to run</a:t>
            </a:r>
          </a:p>
          <a:p>
            <a:pPr lvl="1"/>
            <a:r>
              <a:rPr lang="en-US" sz="1300" b="1" dirty="0"/>
              <a:t>Graphics and display</a:t>
            </a:r>
          </a:p>
          <a:p>
            <a:pPr lvl="1"/>
            <a:r>
              <a:rPr lang="en-US" sz="1300" b="1" dirty="0"/>
              <a:t>Network access </a:t>
            </a:r>
            <a:r>
              <a:rPr lang="en-US" sz="1300" dirty="0"/>
              <a:t>- if any</a:t>
            </a:r>
          </a:p>
          <a:p>
            <a:pPr lvl="1"/>
            <a:r>
              <a:rPr lang="en-US" sz="1300" dirty="0"/>
              <a:t>Peripheral devices</a:t>
            </a:r>
          </a:p>
        </p:txBody>
      </p:sp>
      <p:pic>
        <p:nvPicPr>
          <p:cNvPr id="6" name="Picture 5" descr="The image for this page is a table of the minimum and recommended system Requirements per application. The table is displayed below in list format. Operating System: Min: Windows 7, 8, or 10Mac OSX 10.5 and higher. Req: Windows 8 or 10.Mac OSX 10.7 or higher. Processor: Min: 1 GHz or above. Req: Multicore 2GHz. Memory: Min: 2GB. Req: 4GB. Display resolution: Min: 1024x768. Req: 1024x768. Available HDD space: Min: 2GB. Req: 8GB. Network connection: Min: High-speed internet connection 512 kbps. Req: High-speed internet connection 1.5 Mbps. Java: Min: Most recent version. Req: Most recent version. Other: Adobe Flash for video playback.">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136969" y="1770719"/>
            <a:ext cx="4617313" cy="1437176"/>
          </a:xfrm>
          <a:prstGeom prst="rect">
            <a:avLst/>
          </a:prstGeom>
          <a:ln w="12700">
            <a:solidFill>
              <a:schemeClr val="tx1"/>
            </a:solidFill>
          </a:ln>
        </p:spPr>
      </p:pic>
    </p:spTree>
    <p:custDataLst>
      <p:tags r:id="rId1"/>
    </p:custDataLst>
    <p:extLst>
      <p:ext uri="{BB962C8B-B14F-4D97-AF65-F5344CB8AC3E}">
        <p14:creationId xmlns:p14="http://schemas.microsoft.com/office/powerpoint/2010/main" val="677854966"/>
      </p:ext>
    </p:extLst>
  </p:cSld>
  <p:clrMapOvr>
    <a:masterClrMapping/>
  </p:clrMapOvr>
  <p:transition spd="slow">
    <p:wipe/>
  </p:transition>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Application Installation and Configuration</a:t>
            </a:r>
            <a:r>
              <a:rPr lang="en-US" altLang="en-US" dirty="0"/>
              <a:t/>
            </a:r>
            <a:br>
              <a:rPr lang="en-US" altLang="en-US" dirty="0"/>
            </a:br>
            <a:r>
              <a:rPr lang="en-US" altLang="en-US" dirty="0"/>
              <a:t>Installation Methods</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338527" y="798944"/>
            <a:ext cx="8782987" cy="2074414"/>
          </a:xfrm>
        </p:spPr>
        <p:txBody>
          <a:bodyPr/>
          <a:lstStyle/>
          <a:p>
            <a:r>
              <a:rPr lang="en-US" sz="1400" dirty="0"/>
              <a:t>Most applications use an automatic installation process when the application disc is inserted in the optical drive. </a:t>
            </a:r>
          </a:p>
          <a:p>
            <a:r>
              <a:rPr lang="en-US" sz="1400" dirty="0"/>
              <a:t>The user is required to click through the installation wizard and provide information when requested. </a:t>
            </a:r>
          </a:p>
          <a:p>
            <a:r>
              <a:rPr lang="en-US" sz="1400" dirty="0"/>
              <a:t>Most Windows software installations are attended, meaning the user must be present to interact with the installer software to provide input about the options to use when installing the software.</a:t>
            </a:r>
          </a:p>
          <a:p>
            <a:r>
              <a:rPr lang="en-US" sz="1400" dirty="0"/>
              <a:t>The various types of installations are defined in the figure.</a:t>
            </a:r>
          </a:p>
        </p:txBody>
      </p:sp>
      <p:pic>
        <p:nvPicPr>
          <p:cNvPr id="6" name="Picture 5" descr="The image for this page is a table of the Installation Method and the Definitions. The table is displayed below in list format. Attended: A user must be present to respond to prompts from the installer software. Silent or unattended: No prompts or other information is displayed during installation. Scheduled or automated: Installation that occurs without being started by a user. Preconfigured tasks that run according to conditions or timers can install software when appropriate. Clean: All components of any previous version of the software have been removed prior to installation. Network: The installation packages are available on a server and the installation occurs across the network.">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2068643" y="3076160"/>
            <a:ext cx="5207463" cy="1593276"/>
          </a:xfrm>
          <a:prstGeom prst="rect">
            <a:avLst/>
          </a:prstGeom>
          <a:ln w="12700">
            <a:solidFill>
              <a:schemeClr val="tx1"/>
            </a:solidFill>
          </a:ln>
        </p:spPr>
      </p:pic>
    </p:spTree>
    <p:custDataLst>
      <p:tags r:id="rId1"/>
    </p:custDataLst>
    <p:extLst>
      <p:ext uri="{BB962C8B-B14F-4D97-AF65-F5344CB8AC3E}">
        <p14:creationId xmlns:p14="http://schemas.microsoft.com/office/powerpoint/2010/main" val="3934898674"/>
      </p:ext>
    </p:extLst>
  </p:cSld>
  <p:clrMapOvr>
    <a:masterClrMapping/>
  </p:clrMapOvr>
  <p:transition spd="slow">
    <p:wipe/>
  </p:transition>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373695" cy="757551"/>
          </a:xfrm>
        </p:spPr>
        <p:txBody>
          <a:bodyPr/>
          <a:lstStyle/>
          <a:p>
            <a:r>
              <a:rPr lang="en-US" altLang="en-US" sz="1600" dirty="0"/>
              <a:t>Application Installation and Configuration</a:t>
            </a:r>
            <a:r>
              <a:rPr lang="en-US" altLang="en-US" dirty="0"/>
              <a:t/>
            </a:r>
            <a:br>
              <a:rPr lang="en-US" altLang="en-US" dirty="0"/>
            </a:br>
            <a:r>
              <a:rPr lang="en-US" altLang="en-US" dirty="0"/>
              <a:t>Installing an Application</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502069" y="228313"/>
            <a:ext cx="4495800" cy="4387230"/>
          </a:xfrm>
        </p:spPr>
        <p:txBody>
          <a:bodyPr/>
          <a:lstStyle/>
          <a:p>
            <a:r>
              <a:rPr lang="en-US" sz="1400" dirty="0"/>
              <a:t>Local installation can occur from the hard drive, CD, DVD, or USB media.</a:t>
            </a:r>
          </a:p>
          <a:p>
            <a:r>
              <a:rPr lang="en-US" sz="1400" dirty="0"/>
              <a:t>To perform a local, attended installation, insert the media or drive, or open the downloaded program file.</a:t>
            </a:r>
          </a:p>
          <a:p>
            <a:r>
              <a:rPr lang="en-US" sz="1400" dirty="0"/>
              <a:t>If the software installation does not start automatically you will need to browse the installation media in order to find and execute the installer.</a:t>
            </a:r>
          </a:p>
          <a:p>
            <a:r>
              <a:rPr lang="en-US" sz="1400" dirty="0"/>
              <a:t>Installer software usually has an EXE or MSI (Microsoft Silent Installer) file extension.</a:t>
            </a:r>
          </a:p>
          <a:p>
            <a:r>
              <a:rPr lang="en-US" sz="1400" dirty="0"/>
              <a:t>If there are problems, repair or uninstall the application.</a:t>
            </a:r>
          </a:p>
          <a:p>
            <a:r>
              <a:rPr lang="en-US" sz="1400" dirty="0"/>
              <a:t>In addition to the process described above, Windows 8 and 10 provide access to the Microsoft Store, as shown in the figure.</a:t>
            </a:r>
            <a:endParaRPr lang="en-US" dirty="0"/>
          </a:p>
        </p:txBody>
      </p:sp>
      <p:pic>
        <p:nvPicPr>
          <p:cNvPr id="6" name="Picture 5" descr="This image displays the home page of the Microsoft Store.">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94457" y="1031054"/>
            <a:ext cx="3688000" cy="3301104"/>
          </a:xfrm>
          <a:prstGeom prst="rect">
            <a:avLst/>
          </a:prstGeom>
          <a:ln w="12700">
            <a:solidFill>
              <a:schemeClr val="tx1"/>
            </a:solidFill>
          </a:ln>
        </p:spPr>
      </p:pic>
    </p:spTree>
    <p:custDataLst>
      <p:tags r:id="rId1"/>
    </p:custDataLst>
    <p:extLst>
      <p:ext uri="{BB962C8B-B14F-4D97-AF65-F5344CB8AC3E}">
        <p14:creationId xmlns:p14="http://schemas.microsoft.com/office/powerpoint/2010/main" val="1601964282"/>
      </p:ext>
    </p:extLst>
  </p:cSld>
  <p:clrMapOvr>
    <a:masterClrMapping/>
  </p:clrMapOvr>
  <p:transition spd="slow">
    <p:wipe/>
  </p:transition>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583016" cy="757551"/>
          </a:xfrm>
        </p:spPr>
        <p:txBody>
          <a:bodyPr/>
          <a:lstStyle/>
          <a:p>
            <a:r>
              <a:rPr lang="en-US" altLang="en-US" sz="1600" dirty="0"/>
              <a:t>Application Installation and Configuration</a:t>
            </a:r>
            <a:r>
              <a:rPr lang="en-US" altLang="en-US" dirty="0"/>
              <a:t/>
            </a:r>
            <a:br>
              <a:rPr lang="en-US" altLang="en-US" dirty="0"/>
            </a:br>
            <a:r>
              <a:rPr lang="en-US" altLang="en-US" dirty="0"/>
              <a:t>Compatibility Mode</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69912" y="1007802"/>
            <a:ext cx="4495800" cy="4312920"/>
          </a:xfrm>
        </p:spPr>
        <p:txBody>
          <a:bodyPr/>
          <a:lstStyle/>
          <a:p>
            <a:r>
              <a:rPr lang="en-US" dirty="0"/>
              <a:t>Older applications may not run properly on newer Windows operating systems.</a:t>
            </a:r>
          </a:p>
          <a:p>
            <a:r>
              <a:rPr lang="en-US" dirty="0"/>
              <a:t>If older software is not running properly, locate the executable file for the application. This can be done by right-clicking a shortcut for the application and selecting </a:t>
            </a:r>
            <a:r>
              <a:rPr lang="en-US" b="1" dirty="0"/>
              <a:t>Open file location.</a:t>
            </a:r>
            <a:endParaRPr lang="en-US" dirty="0"/>
          </a:p>
          <a:p>
            <a:r>
              <a:rPr lang="en-US" dirty="0"/>
              <a:t>Right-click the executable file and choose Properties.</a:t>
            </a:r>
          </a:p>
          <a:p>
            <a:r>
              <a:rPr lang="en-US" dirty="0"/>
              <a:t>From the </a:t>
            </a:r>
            <a:r>
              <a:rPr lang="en-US" b="1" dirty="0"/>
              <a:t>Compatibility</a:t>
            </a:r>
            <a:r>
              <a:rPr lang="en-US" dirty="0"/>
              <a:t> tab, shown in the figure, you can run the </a:t>
            </a:r>
            <a:r>
              <a:rPr lang="en-US" b="1" dirty="0"/>
              <a:t>Windows compatibility troubleshooter</a:t>
            </a:r>
            <a:r>
              <a:rPr lang="en-US" dirty="0"/>
              <a:t> or manually configure the Compatibility Mode environment for the application.</a:t>
            </a:r>
          </a:p>
        </p:txBody>
      </p:sp>
      <p:pic>
        <p:nvPicPr>
          <p:cNvPr id="6" name="Picture 5" descr="This image is an executable file location. Across the top the compatibility tab is the second tab.">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5370571" y="505631"/>
            <a:ext cx="2716621" cy="3829207"/>
          </a:xfrm>
          <a:prstGeom prst="rect">
            <a:avLst/>
          </a:prstGeom>
          <a:ln w="12700">
            <a:solidFill>
              <a:schemeClr val="tx1"/>
            </a:solidFill>
          </a:ln>
        </p:spPr>
      </p:pic>
    </p:spTree>
    <p:custDataLst>
      <p:tags r:id="rId1"/>
    </p:custDataLst>
    <p:extLst>
      <p:ext uri="{BB962C8B-B14F-4D97-AF65-F5344CB8AC3E}">
        <p14:creationId xmlns:p14="http://schemas.microsoft.com/office/powerpoint/2010/main" val="3976871749"/>
      </p:ext>
    </p:extLst>
  </p:cSld>
  <p:clrMapOvr>
    <a:masterClrMapping/>
  </p:clrMapOvr>
  <p:transition spd="slow">
    <p:wipe/>
  </p:transition>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41393"/>
            <a:ext cx="5210977" cy="757551"/>
          </a:xfrm>
        </p:spPr>
        <p:txBody>
          <a:bodyPr/>
          <a:lstStyle/>
          <a:p>
            <a:r>
              <a:rPr lang="en-US" altLang="en-US" sz="1600" dirty="0"/>
              <a:t>Application Installation and Configuration</a:t>
            </a:r>
            <a:r>
              <a:rPr lang="en-US" altLang="en-US" dirty="0"/>
              <a:t/>
            </a:r>
            <a:br>
              <a:rPr lang="en-US" altLang="en-US" dirty="0"/>
            </a:br>
            <a:r>
              <a:rPr lang="en-US" altLang="en-US" dirty="0"/>
              <a:t>Uninstalling or Changing a Program</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648199" y="967410"/>
            <a:ext cx="4495800" cy="4312920"/>
          </a:xfrm>
        </p:spPr>
        <p:txBody>
          <a:bodyPr/>
          <a:lstStyle/>
          <a:p>
            <a:r>
              <a:rPr lang="en-US" sz="1400" dirty="0"/>
              <a:t>If an application is uninstalled incorrectly, you might be leaving files on the hard drive and unnecessary settings in the registry, which wastes hard drive space and system resources.</a:t>
            </a:r>
          </a:p>
          <a:p>
            <a:r>
              <a:rPr lang="en-US" sz="1400" dirty="0"/>
              <a:t>Unnecessary files might also reduce the speed at which the registry is read. Microsoft recommends that you always use the Programs and Features Control Panel utility when removing, changing, or repairing applications. </a:t>
            </a:r>
          </a:p>
          <a:p>
            <a:r>
              <a:rPr lang="en-US" sz="1400" dirty="0"/>
              <a:t>The utility guides you through the software removal process and removes every file that was installed, as shown in the figure.</a:t>
            </a:r>
          </a:p>
          <a:p>
            <a:r>
              <a:rPr lang="en-US" sz="1400" dirty="0"/>
              <a:t>Some applications may include an uninstall feature that is located in the Windows Start menu with the application</a:t>
            </a:r>
            <a:r>
              <a:rPr lang="en-US" dirty="0"/>
              <a:t>.</a:t>
            </a:r>
          </a:p>
          <a:p>
            <a:endParaRPr lang="en-US" dirty="0"/>
          </a:p>
        </p:txBody>
      </p:sp>
      <p:pic>
        <p:nvPicPr>
          <p:cNvPr id="6" name="Picture 5" descr="This image displays the uninstall application. The path to this application is: Control Panel &gt;All Control Panel Items &gt;Programs and Features.">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398637" y="1125415"/>
            <a:ext cx="4097165" cy="3102708"/>
          </a:xfrm>
          <a:prstGeom prst="rect">
            <a:avLst/>
          </a:prstGeom>
          <a:ln w="12700">
            <a:solidFill>
              <a:schemeClr val="tx1"/>
            </a:solidFill>
          </a:ln>
        </p:spPr>
      </p:pic>
    </p:spTree>
    <p:custDataLst>
      <p:tags r:id="rId1"/>
    </p:custDataLst>
    <p:extLst>
      <p:ext uri="{BB962C8B-B14F-4D97-AF65-F5344CB8AC3E}">
        <p14:creationId xmlns:p14="http://schemas.microsoft.com/office/powerpoint/2010/main" val="3270853427"/>
      </p:ext>
    </p:extLst>
  </p:cSld>
  <p:clrMapOvr>
    <a:masterClrMapping/>
  </p:clrMapOvr>
  <p:transition spd="slow">
    <p:wipe/>
  </p:transition>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Application Installation and Configuration</a:t>
            </a:r>
            <a:r>
              <a:rPr lang="en-US" altLang="en-US" dirty="0"/>
              <a:t/>
            </a:r>
            <a:br>
              <a:rPr lang="en-US" altLang="en-US" dirty="0"/>
            </a:br>
            <a:r>
              <a:rPr lang="en-US" altLang="en-US" dirty="0"/>
              <a:t>Lab – Install Third-Party Software</a:t>
            </a:r>
          </a:p>
        </p:txBody>
      </p:sp>
      <p:sp>
        <p:nvSpPr>
          <p:cNvPr id="8" name="Content Placeholder 2">
            <a:extLst>
              <a:ext uri="{FF2B5EF4-FFF2-40B4-BE49-F238E27FC236}">
                <a16:creationId xmlns:a16="http://schemas.microsoft.com/office/drawing/2014/main" id="{AE6D0679-E266-438F-8F18-76F374D5CDE7}"/>
              </a:ext>
            </a:extLst>
          </p:cNvPr>
          <p:cNvSpPr>
            <a:spLocks noGrp="1"/>
          </p:cNvSpPr>
          <p:nvPr>
            <p:ph idx="1"/>
          </p:nvPr>
        </p:nvSpPr>
        <p:spPr>
          <a:xfrm>
            <a:off x="286440" y="898097"/>
            <a:ext cx="8196548" cy="1856120"/>
          </a:xfrm>
        </p:spPr>
        <p:txBody>
          <a:bodyPr/>
          <a:lstStyle/>
          <a:p>
            <a:pPr marL="0" indent="0">
              <a:buNone/>
            </a:pPr>
            <a:r>
              <a:rPr lang="en-US" dirty="0"/>
              <a:t>In this lab, you will install and remove a third-party software application supplied by your instructor. You will install the Packet Tracer Windows application. </a:t>
            </a:r>
          </a:p>
          <a:p>
            <a:pPr marL="0" indent="0">
              <a:buNone/>
            </a:pPr>
            <a:r>
              <a:rPr lang="en-US" b="1" dirty="0"/>
              <a:t>Note:</a:t>
            </a:r>
            <a:r>
              <a:rPr lang="en-US" dirty="0"/>
              <a:t> You can skip this lab if you already did it previously in this curriculum and Packet Tracer is currently installed on the PC. </a:t>
            </a:r>
          </a:p>
          <a:p>
            <a:pPr marL="0" indent="0">
              <a:buNone/>
            </a:pPr>
            <a:r>
              <a:rPr lang="en-US" b="1" dirty="0"/>
              <a:t>Note:</a:t>
            </a:r>
            <a:r>
              <a:rPr lang="en-US" dirty="0"/>
              <a:t> You should skip Part 2 if you are using Packet Tracer later in this curriculum.</a:t>
            </a:r>
          </a:p>
        </p:txBody>
      </p:sp>
    </p:spTree>
    <p:custDataLst>
      <p:tags r:id="rId1"/>
    </p:custDataLst>
    <p:extLst>
      <p:ext uri="{BB962C8B-B14F-4D97-AF65-F5344CB8AC3E}">
        <p14:creationId xmlns:p14="http://schemas.microsoft.com/office/powerpoint/2010/main" val="2366238850"/>
      </p:ext>
    </p:extLst>
  </p:cSld>
  <p:clrMapOvr>
    <a:masterClrMapping/>
  </p:clrMapOvr>
  <p:transition spd="slow">
    <p:wipe/>
  </p:transition>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Application Installation and Configuration</a:t>
            </a:r>
            <a:r>
              <a:rPr lang="en-US" altLang="en-US" dirty="0"/>
              <a:t/>
            </a:r>
            <a:br>
              <a:rPr lang="en-US" altLang="en-US" dirty="0"/>
            </a:br>
            <a:r>
              <a:rPr lang="en-US" altLang="en-US" dirty="0"/>
              <a:t>Security Considerations</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69912" y="945282"/>
            <a:ext cx="4401123" cy="4312920"/>
          </a:xfrm>
        </p:spPr>
        <p:txBody>
          <a:bodyPr/>
          <a:lstStyle/>
          <a:p>
            <a:r>
              <a:rPr lang="en-US" dirty="0"/>
              <a:t>Allowing users to install software on computers that are owned by a business organization can be a security risk. </a:t>
            </a:r>
          </a:p>
          <a:p>
            <a:r>
              <a:rPr lang="en-US" dirty="0"/>
              <a:t>Users can be tricked into downloading malicious software that can cause data loss, either through theft or destruction. </a:t>
            </a:r>
          </a:p>
          <a:p>
            <a:r>
              <a:rPr lang="en-US" dirty="0"/>
              <a:t>Malicious software, known as malware, can infect all computers that are attached to a network and can cause widespread damage and loss.</a:t>
            </a:r>
          </a:p>
          <a:p>
            <a:r>
              <a:rPr lang="en-US" dirty="0"/>
              <a:t>As a technician, it is important to enforce policies regarding software installation and ensure that antimalware software, such as Windows Defender, is active and up to date.</a:t>
            </a:r>
          </a:p>
        </p:txBody>
      </p:sp>
      <p:pic>
        <p:nvPicPr>
          <p:cNvPr id="6" name="Picture 5" descr="The image on this screen is the Windows 10 Security Settings Dashboard. This is found in the windows security app. The top of the page titled “Security at a glance”. This page allows you to see what’s happening with the security and health of your device and take any actions that are needed. The device items displayed are: Virus and Threat protection, Account Protection, Firewall and network protection, App and browser control, Device security and Device performance and health.">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571035" y="1115399"/>
            <a:ext cx="4252534" cy="2838704"/>
          </a:xfrm>
          <a:prstGeom prst="rect">
            <a:avLst/>
          </a:prstGeom>
          <a:ln w="12700">
            <a:solidFill>
              <a:schemeClr val="tx1"/>
            </a:solidFill>
          </a:ln>
        </p:spPr>
      </p:pic>
    </p:spTree>
    <p:custDataLst>
      <p:tags r:id="rId1"/>
    </p:custDataLst>
    <p:extLst>
      <p:ext uri="{BB962C8B-B14F-4D97-AF65-F5344CB8AC3E}">
        <p14:creationId xmlns:p14="http://schemas.microsoft.com/office/powerpoint/2010/main" val="1473031679"/>
      </p:ext>
    </p:extLst>
  </p:cSld>
  <p:clrMapOvr>
    <a:masterClrMapping/>
  </p:clrMapOvr>
  <p:transition spd="slow">
    <p:wipe/>
  </p:transition>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solidFill>
                  <a:schemeClr val="accent5">
                    <a:lumMod val="40000"/>
                    <a:lumOff val="60000"/>
                  </a:schemeClr>
                </a:solidFill>
              </a:rPr>
              <a:t>11.4 Command-Line Tools</a:t>
            </a:r>
          </a:p>
        </p:txBody>
      </p:sp>
    </p:spTree>
    <p:custDataLst>
      <p:tags r:id="rId1"/>
    </p:custDataLst>
    <p:extLst>
      <p:ext uri="{BB962C8B-B14F-4D97-AF65-F5344CB8AC3E}">
        <p14:creationId xmlns:p14="http://schemas.microsoft.com/office/powerpoint/2010/main" val="190202574"/>
      </p:ext>
    </p:extLst>
  </p:cSld>
  <p:clrMapOvr>
    <a:masterClrMapping/>
  </p:clrMapOvr>
  <p:transition spd="slow">
    <p:wipe/>
  </p:transition>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648198" cy="757551"/>
          </a:xfrm>
        </p:spPr>
        <p:txBody>
          <a:bodyPr/>
          <a:lstStyle/>
          <a:p>
            <a:r>
              <a:rPr lang="en-US" altLang="en-US" sz="1600" dirty="0"/>
              <a:t>Using Windows CLI</a:t>
            </a:r>
            <a:r>
              <a:rPr lang="en-US" altLang="en-US" dirty="0"/>
              <a:t/>
            </a:r>
            <a:br>
              <a:rPr lang="en-US" altLang="en-US" dirty="0"/>
            </a:br>
            <a:r>
              <a:rPr lang="en-US" altLang="en-US" dirty="0"/>
              <a:t>PowerShell</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648199" y="257524"/>
            <a:ext cx="4495800" cy="4567863"/>
          </a:xfrm>
        </p:spPr>
        <p:txBody>
          <a:bodyPr/>
          <a:lstStyle/>
          <a:p>
            <a:r>
              <a:rPr lang="en-US" sz="1400" dirty="0"/>
              <a:t>The old Windows command line application was replaced in the Windows Power User menu </a:t>
            </a:r>
            <a:r>
              <a:rPr lang="en-US" sz="1400" dirty="0" err="1"/>
              <a:t>Win+X</a:t>
            </a:r>
            <a:r>
              <a:rPr lang="en-US" sz="1400" dirty="0"/>
              <a:t> with PowerShell.</a:t>
            </a:r>
          </a:p>
          <a:p>
            <a:r>
              <a:rPr lang="en-US" sz="1400" dirty="0"/>
              <a:t>The original command line still exists in Windows 10, and can be opened by typing </a:t>
            </a:r>
            <a:r>
              <a:rPr lang="en-US" sz="1400" dirty="0" err="1"/>
              <a:t>cmd</a:t>
            </a:r>
            <a:r>
              <a:rPr lang="en-US" sz="1400" dirty="0"/>
              <a:t> into the search field on the Taskbar. You can also change which command line is displayed in the menu by changing a Taskbar setting.</a:t>
            </a:r>
          </a:p>
          <a:p>
            <a:r>
              <a:rPr lang="en-US" sz="1400" dirty="0"/>
              <a:t>PowerShell is a more powerful command line utility. It offers advanced features, such as scripting and automation. It comes with its own scripting development environment, called PowerShell ISE.</a:t>
            </a:r>
          </a:p>
          <a:p>
            <a:r>
              <a:rPr lang="en-US" sz="1400" dirty="0"/>
              <a:t>PowerShell uses "cmdlets", or small applications, that represent the commands that are available. PowerShell also allows naming of cmdlets with aliases.</a:t>
            </a:r>
          </a:p>
          <a:p>
            <a:r>
              <a:rPr lang="en-US" sz="1400" dirty="0"/>
              <a:t>The figure shows Windows ISE. PowerShell can also be opened as the command line shell alone.</a:t>
            </a:r>
          </a:p>
        </p:txBody>
      </p:sp>
      <p:pic>
        <p:nvPicPr>
          <p:cNvPr id="6" name="Picture 5" descr="Image is of PowerShell.">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300514" y="1015617"/>
            <a:ext cx="4263603" cy="3243780"/>
          </a:xfrm>
          <a:prstGeom prst="rect">
            <a:avLst/>
          </a:prstGeom>
          <a:ln w="12700">
            <a:solidFill>
              <a:schemeClr val="tx1"/>
            </a:solidFill>
          </a:ln>
        </p:spPr>
      </p:pic>
    </p:spTree>
    <p:custDataLst>
      <p:tags r:id="rId1"/>
    </p:custDataLst>
    <p:extLst>
      <p:ext uri="{BB962C8B-B14F-4D97-AF65-F5344CB8AC3E}">
        <p14:creationId xmlns:p14="http://schemas.microsoft.com/office/powerpoint/2010/main" val="2166478585"/>
      </p:ext>
    </p:extLst>
  </p:cSld>
  <p:clrMapOvr>
    <a:masterClrMapping/>
  </p:clrMapOvr>
  <p:transition spd="slow">
    <p:wipe/>
  </p:transition>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648199" cy="757551"/>
          </a:xfrm>
        </p:spPr>
        <p:txBody>
          <a:bodyPr/>
          <a:lstStyle/>
          <a:p>
            <a:r>
              <a:rPr lang="en-US" altLang="en-US" sz="1600" dirty="0"/>
              <a:t>Using Windows CLI</a:t>
            </a:r>
            <a:r>
              <a:rPr lang="en-US" altLang="en-US" dirty="0"/>
              <a:t/>
            </a:r>
            <a:br>
              <a:rPr lang="en-US" altLang="en-US" dirty="0"/>
            </a:br>
            <a:r>
              <a:rPr lang="en-US" altLang="en-US" dirty="0"/>
              <a:t>The Command Shell</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648200" y="554509"/>
            <a:ext cx="4495800" cy="4312920"/>
          </a:xfrm>
        </p:spPr>
        <p:txBody>
          <a:bodyPr/>
          <a:lstStyle/>
          <a:p>
            <a:r>
              <a:rPr lang="en-US" dirty="0"/>
              <a:t>Windows has two command line utilities. PowerShell and the classic command application, known as cmd.</a:t>
            </a:r>
          </a:p>
          <a:p>
            <a:r>
              <a:rPr lang="en-US" dirty="0"/>
              <a:t>CMD has been the default command line for Windows until PowerShell with Windows 10 build 14791</a:t>
            </a:r>
          </a:p>
          <a:p>
            <a:r>
              <a:rPr lang="en-US" dirty="0"/>
              <a:t>To open the command shell, type cmd in the search box and click the app in the results. </a:t>
            </a:r>
          </a:p>
          <a:p>
            <a:r>
              <a:rPr lang="en-US" dirty="0"/>
              <a:t>Or, use the </a:t>
            </a:r>
            <a:r>
              <a:rPr lang="en-US" dirty="0" err="1"/>
              <a:t>Win+R</a:t>
            </a:r>
            <a:r>
              <a:rPr lang="en-US" dirty="0"/>
              <a:t> key to open a run box and type cmd in the run box and click OK. </a:t>
            </a:r>
          </a:p>
          <a:p>
            <a:r>
              <a:rPr lang="en-US" dirty="0"/>
              <a:t>Press </a:t>
            </a:r>
            <a:r>
              <a:rPr lang="en-US" dirty="0" err="1"/>
              <a:t>Ctrl+Shift+Enter</a:t>
            </a:r>
            <a:r>
              <a:rPr lang="en-US" dirty="0"/>
              <a:t> to run the command prompt as an administrator.</a:t>
            </a:r>
          </a:p>
          <a:p>
            <a:r>
              <a:rPr lang="en-US" dirty="0"/>
              <a:t>All commonly used commands are supported by Windows 7, 8, and 10.</a:t>
            </a:r>
          </a:p>
        </p:txBody>
      </p:sp>
      <p:pic>
        <p:nvPicPr>
          <p:cNvPr id="6" name="Picture 5" descr="This image displays the command line window. The path to this is: Administrator: C:\Windows\system32\cmd.exe.">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381514" y="1188805"/>
            <a:ext cx="4160884" cy="2843933"/>
          </a:xfrm>
          <a:prstGeom prst="rect">
            <a:avLst/>
          </a:prstGeom>
          <a:ln w="12700">
            <a:solidFill>
              <a:schemeClr val="tx1"/>
            </a:solidFill>
          </a:ln>
        </p:spPr>
      </p:pic>
    </p:spTree>
    <p:custDataLst>
      <p:tags r:id="rId1"/>
    </p:custDataLst>
    <p:extLst>
      <p:ext uri="{BB962C8B-B14F-4D97-AF65-F5344CB8AC3E}">
        <p14:creationId xmlns:p14="http://schemas.microsoft.com/office/powerpoint/2010/main" val="1488853116"/>
      </p:ext>
    </p:extLst>
  </p:cSld>
  <p:clrMapOvr>
    <a:masterClrMapping/>
  </p:clrMapOvr>
  <p:transition spd="slow">
    <p:wipe/>
  </p:transition>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Using Windows CLI</a:t>
            </a:r>
            <a:r>
              <a:rPr lang="en-US" altLang="en-US" dirty="0"/>
              <a:t/>
            </a:r>
            <a:br>
              <a:rPr lang="en-US" altLang="en-US" dirty="0"/>
            </a:br>
            <a:r>
              <a:rPr lang="en-US" altLang="en-US" dirty="0"/>
              <a:t>Basic Commands</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43787" y="830580"/>
            <a:ext cx="3995688" cy="3636917"/>
          </a:xfrm>
        </p:spPr>
        <p:txBody>
          <a:bodyPr/>
          <a:lstStyle/>
          <a:p>
            <a:r>
              <a:rPr lang="en-US" b="1" dirty="0"/>
              <a:t>help</a:t>
            </a:r>
            <a:r>
              <a:rPr lang="en-US" dirty="0"/>
              <a:t> – get information on commands</a:t>
            </a:r>
          </a:p>
          <a:p>
            <a:r>
              <a:rPr lang="en-US" b="1" dirty="0"/>
              <a:t>command /?</a:t>
            </a:r>
            <a:r>
              <a:rPr lang="en-US" dirty="0"/>
              <a:t> – get help on a specific command</a:t>
            </a:r>
          </a:p>
          <a:p>
            <a:r>
              <a:rPr lang="en-US" b="1" dirty="0" err="1"/>
              <a:t>cls</a:t>
            </a:r>
            <a:r>
              <a:rPr lang="en-US" dirty="0"/>
              <a:t> – clear the screen</a:t>
            </a:r>
          </a:p>
          <a:p>
            <a:r>
              <a:rPr lang="en-US" b="1" dirty="0"/>
              <a:t>Up-arrow keys </a:t>
            </a:r>
            <a:r>
              <a:rPr lang="en-US" dirty="0"/>
              <a:t>– move through previously entered commands</a:t>
            </a:r>
          </a:p>
          <a:p>
            <a:r>
              <a:rPr lang="en-US" b="1" dirty="0"/>
              <a:t>F7 key </a:t>
            </a:r>
            <a:r>
              <a:rPr lang="en-US" dirty="0"/>
              <a:t>– display command history in an overlay window </a:t>
            </a:r>
          </a:p>
          <a:p>
            <a:r>
              <a:rPr lang="en-US" b="1" dirty="0"/>
              <a:t>Ctrl+C key </a:t>
            </a:r>
            <a:r>
              <a:rPr lang="en-US" dirty="0"/>
              <a:t>– exit a running command process or script</a:t>
            </a:r>
          </a:p>
          <a:p>
            <a:r>
              <a:rPr lang="en-US" b="1" dirty="0"/>
              <a:t>exit </a:t>
            </a:r>
            <a:r>
              <a:rPr lang="en-US" dirty="0"/>
              <a:t>– close the command window</a:t>
            </a:r>
          </a:p>
        </p:txBody>
      </p:sp>
      <p:pic>
        <p:nvPicPr>
          <p:cNvPr id="6" name="Picture 5" descr="Image is of Basic Commands. Help: Get information on commands. Enter by itself to see all available commands. Type help followed by a specific command to see information about that command. Command /?: Get help on a specific command. This is an alternative to using the help command. In this case, help is specified as a command option. All commands accept this option. cls – Clear the screen: This command deletes all command output and moves the command prompt to the top of the command window. Up-arrow keys: Move through previously entered commands. Previously entered commands are saved in the history buffer. The up-arrow key moves through the previously entered commands. If you type a command incorrectly, you can use the up-arrow key to recall it to the command line and edit it to correct it before executing. F7 key: Display command history in an overlay window. Displays a list of the commands previously entered. Use the arrow keys to select a previously entered command and press to execute it. Use Esc to hide the window. Ctrl+C keys: Exit a running command process or script. Press and hold the control key and then tap the c key. This will kill whatever command or script that is running. Exit: Close the command window. Type exit to stop command execution and close the command window.">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282104" y="1141046"/>
            <a:ext cx="4468017" cy="2665046"/>
          </a:xfrm>
          <a:prstGeom prst="rect">
            <a:avLst/>
          </a:prstGeom>
          <a:ln w="12700">
            <a:solidFill>
              <a:schemeClr val="tx1"/>
            </a:solidFill>
          </a:ln>
        </p:spPr>
      </p:pic>
    </p:spTree>
    <p:custDataLst>
      <p:tags r:id="rId1"/>
    </p:custDataLst>
    <p:extLst>
      <p:ext uri="{BB962C8B-B14F-4D97-AF65-F5344CB8AC3E}">
        <p14:creationId xmlns:p14="http://schemas.microsoft.com/office/powerpoint/2010/main" val="1259754594"/>
      </p:ext>
    </p:extLst>
  </p:cSld>
  <p:clrMapOvr>
    <a:masterClrMapping/>
  </p:clrMapOvr>
  <p:transition spd="slow">
    <p:wipe/>
  </p:transition>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Using Windows CLI</a:t>
            </a:r>
            <a:r>
              <a:rPr lang="en-US" altLang="en-US" dirty="0"/>
              <a:t/>
            </a:r>
            <a:br>
              <a:rPr lang="en-US" altLang="en-US" dirty="0"/>
            </a:br>
            <a:r>
              <a:rPr lang="en-US" dirty="0">
                <a:latin typeface="Arial" charset="0"/>
              </a:rPr>
              <a:t>Video Demonstration – Managing Command Line Sessions</a:t>
            </a:r>
            <a:endParaRPr lang="en-US" altLang="en-US" dirty="0"/>
          </a:p>
        </p:txBody>
      </p:sp>
      <p:pic>
        <p:nvPicPr>
          <p:cNvPr id="6" name="Picture 5" descr="In this video demonstration, you will learn how to:&#10;Add command prompt to task bar&#10;Open a run box&#10;Change command prompt settings&#10;Display help commands&#10;Run cls command to clear the screen&#10;Abort the command using Ctrl-C&#10;Use additional commands" title="Managing CLI Sessions">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1561636" y="1055332"/>
            <a:ext cx="5800455" cy="3327234"/>
          </a:xfrm>
          <a:prstGeom prst="rect">
            <a:avLst/>
          </a:prstGeom>
          <a:ln w="12700">
            <a:solidFill>
              <a:schemeClr val="tx1"/>
            </a:solidFill>
          </a:ln>
        </p:spPr>
      </p:pic>
    </p:spTree>
    <p:custDataLst>
      <p:tags r:id="rId1"/>
    </p:custDataLst>
    <p:extLst>
      <p:ext uri="{BB962C8B-B14F-4D97-AF65-F5344CB8AC3E}">
        <p14:creationId xmlns:p14="http://schemas.microsoft.com/office/powerpoint/2010/main" val="2787440669"/>
      </p:ext>
    </p:extLst>
  </p:cSld>
  <p:clrMapOvr>
    <a:masterClrMapping/>
  </p:clrMapOvr>
  <p:transition spd="slow">
    <p:wipe/>
  </p:transition>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Using Windows CLI</a:t>
            </a:r>
            <a:r>
              <a:rPr lang="en-US" altLang="en-US" dirty="0"/>
              <a:t/>
            </a:r>
            <a:br>
              <a:rPr lang="en-US" altLang="en-US" dirty="0"/>
            </a:br>
            <a:r>
              <a:rPr lang="en-US" altLang="en-US" dirty="0">
                <a:latin typeface="Arial" charset="0"/>
              </a:rPr>
              <a:t>Lab</a:t>
            </a:r>
            <a:r>
              <a:rPr lang="en-US" dirty="0">
                <a:latin typeface="Arial" charset="0"/>
              </a:rPr>
              <a:t> – Work in the Windows Command Shell</a:t>
            </a:r>
            <a:endParaRPr lang="en-US" altLang="en-US" dirty="0"/>
          </a:p>
        </p:txBody>
      </p:sp>
      <p:sp>
        <p:nvSpPr>
          <p:cNvPr id="8" name="Content Placeholder 2">
            <a:extLst>
              <a:ext uri="{FF2B5EF4-FFF2-40B4-BE49-F238E27FC236}">
                <a16:creationId xmlns:a16="http://schemas.microsoft.com/office/drawing/2014/main" id="{9FA8C8A4-72EB-4DA7-A3B6-A1EAFF0DBF49}"/>
              </a:ext>
            </a:extLst>
          </p:cNvPr>
          <p:cNvSpPr>
            <a:spLocks noGrp="1"/>
          </p:cNvSpPr>
          <p:nvPr>
            <p:ph idx="1"/>
          </p:nvPr>
        </p:nvSpPr>
        <p:spPr>
          <a:xfrm>
            <a:off x="275422" y="903383"/>
            <a:ext cx="8119431" cy="1291177"/>
          </a:xfrm>
        </p:spPr>
        <p:txBody>
          <a:bodyPr/>
          <a:lstStyle/>
          <a:p>
            <a:pPr marL="0" indent="0">
              <a:buNone/>
            </a:pPr>
            <a:r>
              <a:rPr lang="en-US" dirty="0"/>
              <a:t>In this lab, you will practice techniques for working in the Windows Command Shell.</a:t>
            </a:r>
          </a:p>
        </p:txBody>
      </p:sp>
    </p:spTree>
    <p:custDataLst>
      <p:tags r:id="rId1"/>
    </p:custDataLst>
    <p:extLst>
      <p:ext uri="{BB962C8B-B14F-4D97-AF65-F5344CB8AC3E}">
        <p14:creationId xmlns:p14="http://schemas.microsoft.com/office/powerpoint/2010/main" val="332246047"/>
      </p:ext>
    </p:extLst>
  </p:cSld>
  <p:clrMapOvr>
    <a:masterClrMapping/>
  </p:clrMapOvr>
  <p:transition spd="slow">
    <p:wipe/>
  </p:transition>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File System CLI Commands</a:t>
            </a:r>
            <a:r>
              <a:rPr lang="en-US" altLang="en-US" dirty="0"/>
              <a:t/>
            </a:r>
            <a:br>
              <a:rPr lang="en-US" altLang="en-US" dirty="0"/>
            </a:br>
            <a:r>
              <a:rPr lang="en-US" dirty="0">
                <a:latin typeface="Arial" charset="0"/>
              </a:rPr>
              <a:t>Command Syntax Conventions</a:t>
            </a:r>
            <a:endParaRPr lang="en-US" altLang="en-US" dirty="0"/>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208637" y="798944"/>
            <a:ext cx="8859163" cy="2344850"/>
          </a:xfrm>
        </p:spPr>
        <p:txBody>
          <a:bodyPr/>
          <a:lstStyle/>
          <a:p>
            <a:r>
              <a:rPr lang="en-US" sz="1400" dirty="0"/>
              <a:t>Many conventions used by Microsoft for CLI commands are summarized in the figure.</a:t>
            </a:r>
          </a:p>
          <a:p>
            <a:r>
              <a:rPr lang="en-US" sz="1400" dirty="0"/>
              <a:t>Special characters, called wildcards, can be substituted for characters or groups of characters in filenames.</a:t>
            </a:r>
          </a:p>
          <a:p>
            <a:r>
              <a:rPr lang="en-US" sz="1400" dirty="0"/>
              <a:t>Wildcards can be used when you only know part of a filename that you are trying to find or when you want to perform a file operation on a group of files that share elements of a filename or extension.</a:t>
            </a:r>
          </a:p>
          <a:p>
            <a:r>
              <a:rPr lang="en-US" sz="1400" dirty="0"/>
              <a:t>The two wildcards that can be used at the Windows command line are:</a:t>
            </a:r>
          </a:p>
          <a:p>
            <a:pPr lvl="1"/>
            <a:r>
              <a:rPr lang="en-US" sz="1300" b="1" dirty="0"/>
              <a:t>The asterisk (*)</a:t>
            </a:r>
            <a:r>
              <a:rPr lang="en-US" sz="1300" dirty="0"/>
              <a:t> - This character matches groups of characters, including entire filenames and file extensions.</a:t>
            </a:r>
          </a:p>
          <a:p>
            <a:pPr lvl="1"/>
            <a:r>
              <a:rPr lang="en-US" sz="1300" b="1" dirty="0"/>
              <a:t>The question mark (?)</a:t>
            </a:r>
            <a:r>
              <a:rPr lang="en-US" sz="1300" dirty="0"/>
              <a:t> - This character stands for any single character. It does not stand for a group of characters.</a:t>
            </a:r>
          </a:p>
        </p:txBody>
      </p:sp>
      <p:pic>
        <p:nvPicPr>
          <p:cNvPr id="6" name="Picture 5" descr="The image is a table that summarizes CLI commands. The table is presented below in list format. Text without brackets or braces = Must be typed exactly as shown. = A value that must be supplied. [Text inside square brackets] = Optional input. {Text inside braces} = Must choose one of the list of items. Vertical bar inside parenthesis (|) = Mutually exclusive items. Ellipsis inside parenthesis (…) = Repeatable input.">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1615406" y="3218984"/>
            <a:ext cx="5725432" cy="1501503"/>
          </a:xfrm>
          <a:prstGeom prst="rect">
            <a:avLst/>
          </a:prstGeom>
          <a:ln w="12700">
            <a:solidFill>
              <a:schemeClr val="tx1"/>
            </a:solidFill>
          </a:ln>
        </p:spPr>
      </p:pic>
    </p:spTree>
    <p:custDataLst>
      <p:tags r:id="rId1"/>
    </p:custDataLst>
    <p:extLst>
      <p:ext uri="{BB962C8B-B14F-4D97-AF65-F5344CB8AC3E}">
        <p14:creationId xmlns:p14="http://schemas.microsoft.com/office/powerpoint/2010/main" val="3713144230"/>
      </p:ext>
    </p:extLst>
  </p:cSld>
  <p:clrMapOvr>
    <a:masterClrMapping/>
  </p:clrMapOvr>
  <p:transition spd="slow">
    <p:wipe/>
  </p:transition>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File System CLI Commands</a:t>
            </a:r>
            <a:r>
              <a:rPr lang="en-US" altLang="en-US" dirty="0"/>
              <a:t/>
            </a:r>
            <a:br>
              <a:rPr lang="en-US" altLang="en-US" dirty="0"/>
            </a:br>
            <a:r>
              <a:rPr lang="en-US" altLang="en-US" dirty="0">
                <a:latin typeface="Arial" charset="0"/>
              </a:rPr>
              <a:t>File System Navigation</a:t>
            </a:r>
            <a:endParaRPr lang="en-US" altLang="en-US" dirty="0"/>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69912" y="1007802"/>
            <a:ext cx="4402088" cy="4312920"/>
          </a:xfrm>
        </p:spPr>
        <p:txBody>
          <a:bodyPr/>
          <a:lstStyle/>
          <a:p>
            <a:r>
              <a:rPr lang="en-US" dirty="0"/>
              <a:t>When working at the command line, there is no File Explorer to help you get to the files and folders that you want to work with. Instead, you need to move through the folder structure using a combination of commands, normally displaying the contents of a drive or directory and changing directories until you find what you are looking for.</a:t>
            </a:r>
          </a:p>
        </p:txBody>
      </p:sp>
      <p:pic>
        <p:nvPicPr>
          <p:cNvPr id="6" name="Picture 5" descr="Image of a compass on top of a computer keyboard.">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735979" y="1007802"/>
            <a:ext cx="4043326" cy="2916498"/>
          </a:xfrm>
          <a:prstGeom prst="rect">
            <a:avLst/>
          </a:prstGeom>
          <a:ln w="12700">
            <a:solidFill>
              <a:schemeClr val="tx1"/>
            </a:solidFill>
          </a:ln>
        </p:spPr>
      </p:pic>
    </p:spTree>
    <p:custDataLst>
      <p:tags r:id="rId1"/>
    </p:custDataLst>
    <p:extLst>
      <p:ext uri="{BB962C8B-B14F-4D97-AF65-F5344CB8AC3E}">
        <p14:creationId xmlns:p14="http://schemas.microsoft.com/office/powerpoint/2010/main" val="2053452162"/>
      </p:ext>
    </p:extLst>
  </p:cSld>
  <p:clrMapOvr>
    <a:masterClrMapping/>
  </p:clrMapOvr>
  <p:transition spd="slow">
    <p:wipe/>
  </p:transition>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5210977" cy="757551"/>
          </a:xfrm>
        </p:spPr>
        <p:txBody>
          <a:bodyPr/>
          <a:lstStyle/>
          <a:p>
            <a:r>
              <a:rPr lang="en-US" altLang="en-US" sz="1600" dirty="0"/>
              <a:t>File System CLI Commands</a:t>
            </a:r>
            <a:r>
              <a:rPr lang="en-US" altLang="en-US" dirty="0"/>
              <a:t/>
            </a:r>
            <a:br>
              <a:rPr lang="en-US" altLang="en-US" dirty="0"/>
            </a:br>
            <a:r>
              <a:rPr lang="en-US" altLang="en-US" dirty="0">
                <a:latin typeface="Arial" charset="0"/>
              </a:rPr>
              <a:t>File System Navigation - Commands</a:t>
            </a:r>
            <a:endParaRPr lang="en-US" altLang="en-US" dirty="0"/>
          </a:p>
        </p:txBody>
      </p:sp>
      <p:sp>
        <p:nvSpPr>
          <p:cNvPr id="5" name="Rectangle 6">
            <a:extLst>
              <a:ext uri="{FF2B5EF4-FFF2-40B4-BE49-F238E27FC236}">
                <a16:creationId xmlns:a16="http://schemas.microsoft.com/office/drawing/2014/main" id="{23CECC8E-8B33-4B78-AD89-C6BD22A3D2D5}"/>
              </a:ext>
            </a:extLst>
          </p:cNvPr>
          <p:cNvSpPr>
            <a:spLocks noGrp="1" noChangeArrowheads="1"/>
          </p:cNvSpPr>
          <p:nvPr>
            <p:ph idx="1"/>
          </p:nvPr>
        </p:nvSpPr>
        <p:spPr>
          <a:xfrm>
            <a:off x="169912" y="1007802"/>
            <a:ext cx="4549140" cy="1467915"/>
          </a:xfrm>
        </p:spPr>
        <p:txBody>
          <a:bodyPr/>
          <a:lstStyle/>
          <a:p>
            <a:r>
              <a:rPr lang="en-US" b="1" dirty="0"/>
              <a:t>&lt;drive&gt;:</a:t>
            </a:r>
            <a:r>
              <a:rPr lang="en-US" dirty="0"/>
              <a:t> – display contents from a different drive like:  d:</a:t>
            </a:r>
          </a:p>
          <a:p>
            <a:r>
              <a:rPr lang="en-US" b="1" dirty="0" err="1"/>
              <a:t>dir</a:t>
            </a:r>
            <a:r>
              <a:rPr lang="en-US" dirty="0"/>
              <a:t> – display the contents of the current directory</a:t>
            </a:r>
          </a:p>
          <a:p>
            <a:r>
              <a:rPr lang="en-US" b="1" dirty="0"/>
              <a:t>cd</a:t>
            </a:r>
            <a:r>
              <a:rPr lang="en-US" dirty="0"/>
              <a:t> – change directory</a:t>
            </a:r>
          </a:p>
        </p:txBody>
      </p:sp>
      <p:pic>
        <p:nvPicPr>
          <p:cNvPr id="6" name="Picture 5" descr="This example shows directories displayed for the C: drive and then the drive is changed, and a directory is displayed for the D: drive. dir = Display the contents of the current directory. Syntax: dir [:] [] []. Has options to display various file attributes and properties.">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525613" y="2667783"/>
            <a:ext cx="4013665" cy="1881864"/>
          </a:xfrm>
          <a:prstGeom prst="rect">
            <a:avLst/>
          </a:prstGeom>
          <a:ln w="12700">
            <a:solidFill>
              <a:schemeClr val="tx1"/>
            </a:solidFill>
          </a:ln>
        </p:spPr>
      </p:pic>
      <p:pic>
        <p:nvPicPr>
          <p:cNvPr id="3" name="Picture 2" descr="A close up of text on a black background&#10;&#10;Description automatically generated">
            <a:extLst>
              <a:ext uri="{FF2B5EF4-FFF2-40B4-BE49-F238E27FC236}">
                <a16:creationId xmlns:a16="http://schemas.microsoft.com/office/drawing/2014/main" id="{39A87454-883A-4124-9100-877DA7ABA876}"/>
              </a:ext>
            </a:extLst>
          </p:cNvPr>
          <p:cNvPicPr>
            <a:picLocks noChangeAspect="1"/>
          </p:cNvPicPr>
          <p:nvPr/>
        </p:nvPicPr>
        <p:blipFill>
          <a:blip r:embed="rId5"/>
          <a:stretch>
            <a:fillRect/>
          </a:stretch>
        </p:blipFill>
        <p:spPr>
          <a:xfrm>
            <a:off x="5230593" y="649930"/>
            <a:ext cx="3704305" cy="1825787"/>
          </a:xfrm>
          <a:prstGeom prst="rect">
            <a:avLst/>
          </a:prstGeom>
        </p:spPr>
      </p:pic>
      <p:pic>
        <p:nvPicPr>
          <p:cNvPr id="7" name="Picture 6" descr="A close up of text on a black background&#10;&#10;Description automatically generated">
            <a:extLst>
              <a:ext uri="{FF2B5EF4-FFF2-40B4-BE49-F238E27FC236}">
                <a16:creationId xmlns:a16="http://schemas.microsoft.com/office/drawing/2014/main" id="{96093311-CEC1-4104-9BB2-8993A5B68793}"/>
              </a:ext>
            </a:extLst>
          </p:cNvPr>
          <p:cNvPicPr>
            <a:picLocks noChangeAspect="1"/>
          </p:cNvPicPr>
          <p:nvPr/>
        </p:nvPicPr>
        <p:blipFill>
          <a:blip r:embed="rId6"/>
          <a:stretch>
            <a:fillRect/>
          </a:stretch>
        </p:blipFill>
        <p:spPr>
          <a:xfrm>
            <a:off x="5230592" y="2571751"/>
            <a:ext cx="3704306" cy="2192210"/>
          </a:xfrm>
          <a:prstGeom prst="rect">
            <a:avLst/>
          </a:prstGeom>
        </p:spPr>
      </p:pic>
    </p:spTree>
    <p:custDataLst>
      <p:tags r:id="rId1"/>
    </p:custDataLst>
    <p:extLst>
      <p:ext uri="{BB962C8B-B14F-4D97-AF65-F5344CB8AC3E}">
        <p14:creationId xmlns:p14="http://schemas.microsoft.com/office/powerpoint/2010/main" val="2460002390"/>
      </p:ext>
    </p:extLst>
  </p:cSld>
  <p:clrMapOvr>
    <a:masterClrMapping/>
  </p:clrMapOvr>
  <p:transition spd="slow">
    <p:wipe/>
  </p:transition>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File System CLI Commands</a:t>
            </a:r>
            <a:r>
              <a:rPr lang="en-US" altLang="en-US" dirty="0"/>
              <a:t/>
            </a:r>
            <a:br>
              <a:rPr lang="en-US" altLang="en-US" dirty="0"/>
            </a:br>
            <a:r>
              <a:rPr lang="en-US" altLang="en-US" dirty="0"/>
              <a:t>Video Demonstration – Working with </a:t>
            </a:r>
            <a:r>
              <a:rPr lang="en-US" altLang="en-US" dirty="0">
                <a:latin typeface="Arial" charset="0"/>
              </a:rPr>
              <a:t>Files and Folders</a:t>
            </a:r>
            <a:endParaRPr lang="en-US" altLang="en-US" dirty="0"/>
          </a:p>
        </p:txBody>
      </p:sp>
      <p:pic>
        <p:nvPicPr>
          <p:cNvPr id="2" name="Picture 1" descr="In this video demonstration, you will learn about working with flies and folders. You will learn to use the following commands&#10;Date&#10;Whoami&#10;Control +C&#10;CLS&#10;RID&#10;Pipe ( | ) more&#10;Move&#10;CD with .. And.\&#10;MD&#10;Echo&#10;Redirector(&gt;)&#10;Copy" title="Working with Files and Folders"/>
          <p:cNvPicPr>
            <a:picLocks noChangeAspect="1"/>
          </p:cNvPicPr>
          <p:nvPr/>
        </p:nvPicPr>
        <p:blipFill>
          <a:blip r:embed="rId4"/>
          <a:stretch>
            <a:fillRect/>
          </a:stretch>
        </p:blipFill>
        <p:spPr>
          <a:xfrm>
            <a:off x="1070071" y="798944"/>
            <a:ext cx="6543260" cy="3640854"/>
          </a:xfrm>
          <a:prstGeom prst="rect">
            <a:avLst/>
          </a:prstGeom>
        </p:spPr>
      </p:pic>
    </p:spTree>
    <p:custDataLst>
      <p:tags r:id="rId1"/>
    </p:custDataLst>
    <p:extLst>
      <p:ext uri="{BB962C8B-B14F-4D97-AF65-F5344CB8AC3E}">
        <p14:creationId xmlns:p14="http://schemas.microsoft.com/office/powerpoint/2010/main" val="1918918187"/>
      </p:ext>
    </p:extLst>
  </p:cSld>
  <p:clrMapOvr>
    <a:masterClrMapping/>
  </p:clrMapOvr>
  <p:transition spd="slow">
    <p:wipe/>
  </p:transition>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File System CLI Commands</a:t>
            </a:r>
            <a:r>
              <a:rPr lang="en-US" altLang="en-US" dirty="0"/>
              <a:t/>
            </a:r>
            <a:br>
              <a:rPr lang="en-US" altLang="en-US" dirty="0"/>
            </a:br>
            <a:r>
              <a:rPr lang="en-US" altLang="en-US" dirty="0"/>
              <a:t>Manipulating</a:t>
            </a:r>
            <a:r>
              <a:rPr lang="en-US" altLang="en-US" dirty="0">
                <a:latin typeface="Arial" charset="0"/>
              </a:rPr>
              <a:t> Folders - Commands</a:t>
            </a:r>
            <a:endParaRPr lang="en-US" altLang="en-US" dirty="0"/>
          </a:p>
        </p:txBody>
      </p:sp>
      <p:sp>
        <p:nvSpPr>
          <p:cNvPr id="5" name="Rectangle 6">
            <a:extLst>
              <a:ext uri="{FF2B5EF4-FFF2-40B4-BE49-F238E27FC236}">
                <a16:creationId xmlns:a16="http://schemas.microsoft.com/office/drawing/2014/main" id="{4E123BC0-BEF0-4DF9-B872-692B395D41C9}"/>
              </a:ext>
            </a:extLst>
          </p:cNvPr>
          <p:cNvSpPr>
            <a:spLocks noGrp="1" noChangeArrowheads="1"/>
          </p:cNvSpPr>
          <p:nvPr>
            <p:ph idx="1"/>
          </p:nvPr>
        </p:nvSpPr>
        <p:spPr>
          <a:xfrm>
            <a:off x="169912" y="1007802"/>
            <a:ext cx="4100498" cy="2143022"/>
          </a:xfrm>
        </p:spPr>
        <p:txBody>
          <a:bodyPr/>
          <a:lstStyle/>
          <a:p>
            <a:r>
              <a:rPr lang="en-US" b="1" dirty="0"/>
              <a:t>md</a:t>
            </a:r>
            <a:r>
              <a:rPr lang="en-US" dirty="0"/>
              <a:t> – make directory. Create a new directory</a:t>
            </a:r>
          </a:p>
          <a:p>
            <a:r>
              <a:rPr lang="en-US" b="1" dirty="0" err="1"/>
              <a:t>rd</a:t>
            </a:r>
            <a:r>
              <a:rPr lang="en-US" dirty="0"/>
              <a:t> – remove directory. Delete a directory</a:t>
            </a:r>
          </a:p>
          <a:p>
            <a:r>
              <a:rPr lang="en-US" b="1" dirty="0"/>
              <a:t>move</a:t>
            </a:r>
            <a:r>
              <a:rPr lang="en-US" dirty="0"/>
              <a:t> – move a file or directory from one directory to another</a:t>
            </a:r>
          </a:p>
          <a:p>
            <a:r>
              <a:rPr lang="en-US" b="1" dirty="0"/>
              <a:t>ren</a:t>
            </a:r>
            <a:r>
              <a:rPr lang="en-US" dirty="0"/>
              <a:t> – rename a directory or file</a:t>
            </a:r>
          </a:p>
          <a:p>
            <a:endParaRPr lang="en-US" dirty="0"/>
          </a:p>
        </p:txBody>
      </p:sp>
      <p:pic>
        <p:nvPicPr>
          <p:cNvPr id="6" name="Picture 5" descr="This is an image of Command buttons for file manipulation. md = Make directory. Create a new directory. Syntax: md [:] . Make a new directory at the location specified. If you don't provide a drive and path, the new directory is created at the current location. rd = Remove directory. Delete a directory. Syntax: rd [:] . /s - remove all subdirectories and files. /q - quiet mode, do not request confirmation when deleting subdirectories and files. move = Move a file or directory from one directory to another. Syntax: move [source][target]. The source can be in the current folder, but the destination must be another folder. Full paths including different drives can be supplied. ren - Rename a directory or file. Syntax: ren [path:old name] [new name]. Renames a folder or file. The renamed folder must appear in the same folder as the original.">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270410" y="2263179"/>
            <a:ext cx="4873591" cy="2324061"/>
          </a:xfrm>
          <a:prstGeom prst="rect">
            <a:avLst/>
          </a:prstGeom>
          <a:ln w="12700">
            <a:solidFill>
              <a:schemeClr val="tx1"/>
            </a:solidFill>
          </a:ln>
        </p:spPr>
      </p:pic>
    </p:spTree>
    <p:custDataLst>
      <p:tags r:id="rId1"/>
    </p:custDataLst>
    <p:extLst>
      <p:ext uri="{BB962C8B-B14F-4D97-AF65-F5344CB8AC3E}">
        <p14:creationId xmlns:p14="http://schemas.microsoft.com/office/powerpoint/2010/main" val="941838312"/>
      </p:ext>
    </p:extLst>
  </p:cSld>
  <p:clrMapOvr>
    <a:masterClrMapping/>
  </p:clrMapOvr>
  <p:transition spd="slow">
    <p:wipe/>
  </p:transition>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5177927" cy="757551"/>
          </a:xfrm>
        </p:spPr>
        <p:txBody>
          <a:bodyPr/>
          <a:lstStyle/>
          <a:p>
            <a:r>
              <a:rPr lang="en-US" altLang="en-US" sz="1600" dirty="0"/>
              <a:t>File System CLI Commands</a:t>
            </a:r>
            <a:r>
              <a:rPr lang="en-US" altLang="en-US" dirty="0"/>
              <a:t/>
            </a:r>
            <a:br>
              <a:rPr lang="en-US" altLang="en-US" dirty="0"/>
            </a:br>
            <a:r>
              <a:rPr lang="en-US" altLang="en-US" dirty="0"/>
              <a:t>Manipulating</a:t>
            </a:r>
            <a:r>
              <a:rPr lang="en-US" altLang="en-US" dirty="0">
                <a:latin typeface="Arial" charset="0"/>
              </a:rPr>
              <a:t> Files - Commands</a:t>
            </a:r>
            <a:endParaRPr lang="en-US" altLang="en-US" dirty="0"/>
          </a:p>
        </p:txBody>
      </p:sp>
      <p:sp>
        <p:nvSpPr>
          <p:cNvPr id="5" name="Rectangle 6">
            <a:extLst>
              <a:ext uri="{FF2B5EF4-FFF2-40B4-BE49-F238E27FC236}">
                <a16:creationId xmlns:a16="http://schemas.microsoft.com/office/drawing/2014/main" id="{AD44A142-B586-4EA6-914D-E06D72E44F17}"/>
              </a:ext>
            </a:extLst>
          </p:cNvPr>
          <p:cNvSpPr>
            <a:spLocks noGrp="1" noChangeArrowheads="1"/>
          </p:cNvSpPr>
          <p:nvPr>
            <p:ph idx="1"/>
          </p:nvPr>
        </p:nvSpPr>
        <p:spPr>
          <a:xfrm>
            <a:off x="169912" y="992562"/>
            <a:ext cx="5569717" cy="3891858"/>
          </a:xfrm>
        </p:spPr>
        <p:txBody>
          <a:bodyPr/>
          <a:lstStyle/>
          <a:p>
            <a:r>
              <a:rPr lang="en-US" b="1" dirty="0"/>
              <a:t>&gt; </a:t>
            </a:r>
            <a:r>
              <a:rPr lang="en-US" dirty="0"/>
              <a:t> – redirect. Send the output of a command to a file</a:t>
            </a:r>
          </a:p>
          <a:p>
            <a:pPr marL="142875" lvl="1" indent="0">
              <a:buNone/>
            </a:pPr>
            <a:r>
              <a:rPr lang="en-US" dirty="0"/>
              <a:t>	example: </a:t>
            </a:r>
            <a:r>
              <a:rPr lang="en-US" dirty="0" err="1"/>
              <a:t>dir</a:t>
            </a:r>
            <a:r>
              <a:rPr lang="en-US" dirty="0"/>
              <a:t> &gt; directory.txt</a:t>
            </a:r>
          </a:p>
          <a:p>
            <a:r>
              <a:rPr lang="en-US" b="1" dirty="0"/>
              <a:t>type</a:t>
            </a:r>
            <a:r>
              <a:rPr lang="en-US" dirty="0"/>
              <a:t> – display the contents of a file</a:t>
            </a:r>
          </a:p>
          <a:p>
            <a:r>
              <a:rPr lang="en-US" b="1" dirty="0"/>
              <a:t>more</a:t>
            </a:r>
            <a:r>
              <a:rPr lang="en-US" dirty="0"/>
              <a:t> – display the contents of a file one screen at a time</a:t>
            </a:r>
          </a:p>
          <a:p>
            <a:r>
              <a:rPr lang="en-US" b="1" dirty="0"/>
              <a:t>del</a:t>
            </a:r>
            <a:r>
              <a:rPr lang="en-US" dirty="0"/>
              <a:t> – delete a file or folder</a:t>
            </a:r>
          </a:p>
          <a:p>
            <a:r>
              <a:rPr lang="en-US" b="1" dirty="0"/>
              <a:t>copy </a:t>
            </a:r>
            <a:r>
              <a:rPr lang="en-US" dirty="0"/>
              <a:t>– make a copy of a file</a:t>
            </a:r>
          </a:p>
          <a:p>
            <a:r>
              <a:rPr lang="en-US" b="1" dirty="0" err="1"/>
              <a:t>xcopy</a:t>
            </a:r>
            <a:r>
              <a:rPr lang="en-US" dirty="0"/>
              <a:t> – extended copy. Copy files or entire directory trees</a:t>
            </a:r>
          </a:p>
          <a:p>
            <a:r>
              <a:rPr lang="en-US" b="1" dirty="0"/>
              <a:t>robocopy</a:t>
            </a:r>
            <a:r>
              <a:rPr lang="en-US" dirty="0"/>
              <a:t> – robust copy. Copy files and entire directory trees</a:t>
            </a:r>
          </a:p>
          <a:p>
            <a:r>
              <a:rPr lang="en-US" b="1" dirty="0"/>
              <a:t>move</a:t>
            </a:r>
            <a:r>
              <a:rPr lang="en-US" dirty="0"/>
              <a:t> – move a file from a source location to a destination location</a:t>
            </a:r>
          </a:p>
          <a:p>
            <a:endParaRPr lang="en-US" dirty="0"/>
          </a:p>
          <a:p>
            <a:endParaRPr lang="en-US" dirty="0"/>
          </a:p>
        </p:txBody>
      </p:sp>
      <p:pic>
        <p:nvPicPr>
          <p:cNvPr id="6" name="Picture 5" descr="Image shows an example of a directory.">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5739629" y="281330"/>
            <a:ext cx="3280306" cy="3099379"/>
          </a:xfrm>
          <a:prstGeom prst="rect">
            <a:avLst/>
          </a:prstGeom>
          <a:ln w="12700">
            <a:solidFill>
              <a:schemeClr val="tx1"/>
            </a:solidFill>
          </a:ln>
        </p:spPr>
      </p:pic>
    </p:spTree>
    <p:custDataLst>
      <p:tags r:id="rId1"/>
    </p:custDataLst>
    <p:extLst>
      <p:ext uri="{BB962C8B-B14F-4D97-AF65-F5344CB8AC3E}">
        <p14:creationId xmlns:p14="http://schemas.microsoft.com/office/powerpoint/2010/main" val="936922936"/>
      </p:ext>
    </p:extLst>
  </p:cSld>
  <p:clrMapOvr>
    <a:masterClrMapping/>
  </p:clrMapOvr>
  <p:transition spd="slow">
    <p:wipe/>
  </p:transition>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File System CLI Commands</a:t>
            </a:r>
            <a:r>
              <a:rPr lang="en-US" altLang="en-US" dirty="0"/>
              <a:t/>
            </a:r>
            <a:br>
              <a:rPr lang="en-US" altLang="en-US" dirty="0"/>
            </a:br>
            <a:r>
              <a:rPr lang="en-US" dirty="0">
                <a:latin typeface="Arial" charset="0"/>
              </a:rPr>
              <a:t>Lab - File System Commands</a:t>
            </a:r>
            <a:endParaRPr lang="en-US" altLang="en-US" dirty="0"/>
          </a:p>
        </p:txBody>
      </p:sp>
      <p:sp>
        <p:nvSpPr>
          <p:cNvPr id="8" name="Content Placeholder 2">
            <a:extLst>
              <a:ext uri="{FF2B5EF4-FFF2-40B4-BE49-F238E27FC236}">
                <a16:creationId xmlns:a16="http://schemas.microsoft.com/office/drawing/2014/main" id="{A1C40833-B8AA-47E4-9620-5C825FC44A48}"/>
              </a:ext>
            </a:extLst>
          </p:cNvPr>
          <p:cNvSpPr>
            <a:spLocks noGrp="1"/>
          </p:cNvSpPr>
          <p:nvPr>
            <p:ph idx="1"/>
          </p:nvPr>
        </p:nvSpPr>
        <p:spPr>
          <a:xfrm>
            <a:off x="220337" y="798944"/>
            <a:ext cx="7788925" cy="1492563"/>
          </a:xfrm>
        </p:spPr>
        <p:txBody>
          <a:bodyPr/>
          <a:lstStyle/>
          <a:p>
            <a:pPr marL="0" indent="0">
              <a:buNone/>
            </a:pPr>
            <a:r>
              <a:rPr lang="en-US" dirty="0"/>
              <a:t>In this lab, you will use CLI commands to manage files and folders in Windows. </a:t>
            </a:r>
          </a:p>
        </p:txBody>
      </p:sp>
    </p:spTree>
    <p:custDataLst>
      <p:tags r:id="rId1"/>
    </p:custDataLst>
    <p:extLst>
      <p:ext uri="{BB962C8B-B14F-4D97-AF65-F5344CB8AC3E}">
        <p14:creationId xmlns:p14="http://schemas.microsoft.com/office/powerpoint/2010/main" val="1469283372"/>
      </p:ext>
    </p:extLst>
  </p:cSld>
  <p:clrMapOvr>
    <a:masterClrMapping/>
  </p:clrMapOvr>
  <p:transition spd="slow">
    <p:wipe/>
  </p:transition>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Disk CLI Commands</a:t>
            </a:r>
            <a:r>
              <a:rPr lang="en-US" altLang="en-US" dirty="0"/>
              <a:t/>
            </a:r>
            <a:br>
              <a:rPr lang="en-US" altLang="en-US" dirty="0"/>
            </a:br>
            <a:r>
              <a:rPr lang="en-US" altLang="en-US" dirty="0">
                <a:latin typeface="Arial" charset="0"/>
              </a:rPr>
              <a:t>Disk Operations</a:t>
            </a:r>
            <a:r>
              <a:rPr lang="en-US" dirty="0">
                <a:latin typeface="Arial" charset="0"/>
              </a:rPr>
              <a:t> - Commands</a:t>
            </a:r>
            <a:endParaRPr lang="en-US" altLang="en-US" dirty="0"/>
          </a:p>
        </p:txBody>
      </p:sp>
      <p:sp>
        <p:nvSpPr>
          <p:cNvPr id="5" name="Rectangle 6">
            <a:extLst>
              <a:ext uri="{FF2B5EF4-FFF2-40B4-BE49-F238E27FC236}">
                <a16:creationId xmlns:a16="http://schemas.microsoft.com/office/drawing/2014/main" id="{09313324-B3EF-456D-94FB-04096B8415A3}"/>
              </a:ext>
            </a:extLst>
          </p:cNvPr>
          <p:cNvSpPr>
            <a:spLocks noGrp="1" noChangeArrowheads="1"/>
          </p:cNvSpPr>
          <p:nvPr>
            <p:ph idx="1"/>
          </p:nvPr>
        </p:nvSpPr>
        <p:spPr>
          <a:xfrm>
            <a:off x="207963" y="1152843"/>
            <a:ext cx="4495800" cy="3266757"/>
          </a:xfrm>
        </p:spPr>
        <p:txBody>
          <a:bodyPr/>
          <a:lstStyle/>
          <a:p>
            <a:r>
              <a:rPr lang="en-US" b="1" dirty="0" err="1"/>
              <a:t>chkdsk</a:t>
            </a:r>
            <a:r>
              <a:rPr lang="en-US" b="1" dirty="0"/>
              <a:t> </a:t>
            </a:r>
            <a:r>
              <a:rPr lang="en-US" dirty="0"/>
              <a:t> – check disk. Checks a file system for errors, including errors with physical media</a:t>
            </a:r>
          </a:p>
          <a:p>
            <a:r>
              <a:rPr lang="en-US" b="1" dirty="0"/>
              <a:t>format</a:t>
            </a:r>
            <a:r>
              <a:rPr lang="en-US" dirty="0"/>
              <a:t> – creates a new file system for a disk. May also check for physical disk errors</a:t>
            </a:r>
          </a:p>
          <a:p>
            <a:r>
              <a:rPr lang="en-US" b="1" dirty="0" err="1"/>
              <a:t>diskpart</a:t>
            </a:r>
            <a:r>
              <a:rPr lang="en-US" dirty="0"/>
              <a:t> – starts a separate command interpreter with commands for working with disk partitions</a:t>
            </a:r>
          </a:p>
          <a:p>
            <a:pPr marL="0" indent="0">
              <a:buNone/>
            </a:pPr>
            <a:endParaRPr lang="en-US" dirty="0"/>
          </a:p>
          <a:p>
            <a:endParaRPr lang="en-US" dirty="0"/>
          </a:p>
        </p:txBody>
      </p:sp>
      <p:pic>
        <p:nvPicPr>
          <p:cNvPr id="6" name="Picture 5" descr="Image is of command line using chkdsk. The command line can be used to perform disk operations similar to those available in the Windows Disk Management utility. chkdsk = Check disk. Checks a file system for errors, including errors with physical media. Repairs some file system errors. Requires Administrator privilege. Syntax: chkdsk . /f - fix disk errors, recovers bad sectors, and recovers readable information. /r - same as /f but fixes physical errors if possible. format = Creates a new file system for a disk. May also check for physical disk errors. Syntax: format . Options allow specification of various file system parameters. Must be used on a new disk or a disk that was used with a different file system. Requires Administrator privilege. /q - quick format, does not scan for bad areas. /v: - specify volume name (label). /fs: - specify file system. diskpart = Starts a separate command interpreter with commands for working with disk partitions. Syntax: diskpart. This command opens its own command prompt under which many of the functions of the Windows Disk Management utility can be performed. Requires Administrator privilege. Example commands: create - create a partition. extend - increase the size of a volume or partition. shrink - decrease the size of a partition.">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5013960" y="1008063"/>
            <a:ext cx="3582353" cy="3084002"/>
          </a:xfrm>
          <a:prstGeom prst="rect">
            <a:avLst/>
          </a:prstGeom>
          <a:ln w="12700">
            <a:solidFill>
              <a:schemeClr val="tx1"/>
            </a:solidFill>
          </a:ln>
        </p:spPr>
      </p:pic>
    </p:spTree>
    <p:custDataLst>
      <p:tags r:id="rId1"/>
    </p:custDataLst>
    <p:extLst>
      <p:ext uri="{BB962C8B-B14F-4D97-AF65-F5344CB8AC3E}">
        <p14:creationId xmlns:p14="http://schemas.microsoft.com/office/powerpoint/2010/main" val="2204755189"/>
      </p:ext>
    </p:extLst>
  </p:cSld>
  <p:clrMapOvr>
    <a:masterClrMapping/>
  </p:clrMapOvr>
  <p:transition spd="slow">
    <p:wipe/>
  </p:transition>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Disk CLI Commands</a:t>
            </a:r>
            <a:r>
              <a:rPr lang="en-US" altLang="en-US" dirty="0"/>
              <a:t/>
            </a:r>
            <a:br>
              <a:rPr lang="en-US" altLang="en-US" dirty="0"/>
            </a:br>
            <a:r>
              <a:rPr lang="en-US" altLang="en-US" dirty="0"/>
              <a:t>Lab - </a:t>
            </a:r>
            <a:r>
              <a:rPr lang="en-US" altLang="en-US" dirty="0">
                <a:latin typeface="Arial" charset="0"/>
              </a:rPr>
              <a:t>Disk CLI</a:t>
            </a:r>
            <a:r>
              <a:rPr lang="en-US" dirty="0">
                <a:latin typeface="Arial" charset="0"/>
              </a:rPr>
              <a:t> Commands</a:t>
            </a:r>
            <a:endParaRPr lang="en-US" altLang="en-US" dirty="0"/>
          </a:p>
        </p:txBody>
      </p:sp>
      <p:sp>
        <p:nvSpPr>
          <p:cNvPr id="8" name="Content Placeholder 2">
            <a:extLst>
              <a:ext uri="{FF2B5EF4-FFF2-40B4-BE49-F238E27FC236}">
                <a16:creationId xmlns:a16="http://schemas.microsoft.com/office/drawing/2014/main" id="{7692D9F7-4A2B-457D-AFA5-2FA7409030BA}"/>
              </a:ext>
            </a:extLst>
          </p:cNvPr>
          <p:cNvSpPr>
            <a:spLocks noGrp="1"/>
          </p:cNvSpPr>
          <p:nvPr>
            <p:ph idx="1"/>
          </p:nvPr>
        </p:nvSpPr>
        <p:spPr>
          <a:xfrm>
            <a:off x="301554" y="970597"/>
            <a:ext cx="6231448" cy="463799"/>
          </a:xfrm>
        </p:spPr>
        <p:txBody>
          <a:bodyPr/>
          <a:lstStyle/>
          <a:p>
            <a:pPr marL="0" indent="0">
              <a:buNone/>
            </a:pPr>
            <a:r>
              <a:rPr lang="en-US" dirty="0"/>
              <a:t>In this lab, you will work with disk CLI commands.</a:t>
            </a:r>
          </a:p>
        </p:txBody>
      </p:sp>
    </p:spTree>
    <p:custDataLst>
      <p:tags r:id="rId1"/>
    </p:custDataLst>
    <p:extLst>
      <p:ext uri="{BB962C8B-B14F-4D97-AF65-F5344CB8AC3E}">
        <p14:creationId xmlns:p14="http://schemas.microsoft.com/office/powerpoint/2010/main" val="258570057"/>
      </p:ext>
    </p:extLst>
  </p:cSld>
  <p:clrMapOvr>
    <a:masterClrMapping/>
  </p:clrMapOvr>
  <p:transition spd="slow">
    <p:wipe/>
  </p:transition>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Task and System CLI Commands</a:t>
            </a:r>
            <a:r>
              <a:rPr lang="en-US" altLang="en-US" dirty="0"/>
              <a:t/>
            </a:r>
            <a:br>
              <a:rPr lang="en-US" altLang="en-US" dirty="0"/>
            </a:br>
            <a:r>
              <a:rPr lang="en-US" altLang="en-US" dirty="0"/>
              <a:t>System</a:t>
            </a:r>
            <a:r>
              <a:rPr lang="en-US" altLang="en-US" dirty="0">
                <a:latin typeface="Arial" charset="0"/>
              </a:rPr>
              <a:t> CLI</a:t>
            </a:r>
            <a:r>
              <a:rPr lang="en-US" dirty="0">
                <a:latin typeface="Arial" charset="0"/>
              </a:rPr>
              <a:t> Commands</a:t>
            </a:r>
            <a:endParaRPr lang="en-US" altLang="en-US" dirty="0"/>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238492" y="947587"/>
            <a:ext cx="4828808" cy="3404178"/>
          </a:xfrm>
        </p:spPr>
        <p:txBody>
          <a:bodyPr/>
          <a:lstStyle/>
          <a:p>
            <a:r>
              <a:rPr lang="en-US" b="1" dirty="0" err="1"/>
              <a:t>tasklist</a:t>
            </a:r>
            <a:r>
              <a:rPr lang="en-US" dirty="0"/>
              <a:t> - displays a list of the processes that are currently running on the local or remote computer</a:t>
            </a:r>
          </a:p>
          <a:p>
            <a:r>
              <a:rPr lang="en-US" b="1" dirty="0" err="1"/>
              <a:t>taskkill</a:t>
            </a:r>
            <a:r>
              <a:rPr lang="en-US" dirty="0"/>
              <a:t> - allows a running process to be killed</a:t>
            </a:r>
          </a:p>
          <a:p>
            <a:r>
              <a:rPr lang="en-US" b="1" dirty="0" err="1"/>
              <a:t>dism</a:t>
            </a:r>
            <a:r>
              <a:rPr lang="en-US" dirty="0"/>
              <a:t> - Deployment Image Servicing and Management. Used to work with system images before they are deployed</a:t>
            </a:r>
          </a:p>
          <a:p>
            <a:r>
              <a:rPr lang="en-US" b="1" dirty="0" err="1"/>
              <a:t>sfc</a:t>
            </a:r>
            <a:r>
              <a:rPr lang="en-US" b="1" dirty="0"/>
              <a:t> </a:t>
            </a:r>
            <a:r>
              <a:rPr lang="en-US" dirty="0"/>
              <a:t>- verifies and repairs Windows system files</a:t>
            </a:r>
          </a:p>
          <a:p>
            <a:r>
              <a:rPr lang="en-US" b="1" dirty="0"/>
              <a:t>shutdown</a:t>
            </a:r>
            <a:r>
              <a:rPr lang="en-US" dirty="0"/>
              <a:t> - power off a local or remote computer</a:t>
            </a:r>
          </a:p>
        </p:txBody>
      </p:sp>
      <p:pic>
        <p:nvPicPr>
          <p:cNvPr id="6" name="Picture 5" descr="Image is of the cli command tasklist. tasklist = Displays a list of the processes that are currently running on the local or a remote computer. Syntax: tasklist. Options concern the format and filtering of the output of the command and connecting to other PCs on the network. Running process are identified by their process IDs (PID). taskkill = Allows a running process to be killed. Syntax: taskkill [/pid | /im ]. Options permit working on remote computers, means to specify a set of tasks to kill, and the ways in which the processes should be terminated. /pid - specify task to kill by process ID. /im - specify task to kill by image name (name of the process). /f -forcefully terminate process. /t - terminate process and any child processes started by it. dism = Deployment Image Servicing and Management. Used to work with system images before they are deployed. Syntax: dism. Used to create customized system image files that will be installed on computers in the enterprise. sfc = Verifies and repairs Windows system files. Sytax: sfc. Scans important protected system files for changes and can make repairs. Can verify a single file or all files. Can restore files from cached versions. Requires Administrator privilege. ./scannow - scans and repairs. /verifyonly - checks only, no repair. shutdown - Power off a local or remote computer. Syntax: shutdown. Shutdown a local or remote computer. Options include naming a remote computer, the shutdown mode, messaging to the user, etc. Requires shutdown permissions and Administrator privilege. /m \\ComputerName - specify remote computer. /s - shutdown computer. /r - restart computer. /h - put local computer into hibernation. /f - forces running applications to close without user warning.">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5074836" y="1082616"/>
            <a:ext cx="3957190" cy="2339008"/>
          </a:xfrm>
          <a:prstGeom prst="rect">
            <a:avLst/>
          </a:prstGeom>
          <a:ln w="12700">
            <a:solidFill>
              <a:schemeClr val="tx1"/>
            </a:solidFill>
          </a:ln>
        </p:spPr>
      </p:pic>
    </p:spTree>
    <p:custDataLst>
      <p:tags r:id="rId1"/>
    </p:custDataLst>
    <p:extLst>
      <p:ext uri="{BB962C8B-B14F-4D97-AF65-F5344CB8AC3E}">
        <p14:creationId xmlns:p14="http://schemas.microsoft.com/office/powerpoint/2010/main" val="3853852662"/>
      </p:ext>
    </p:extLst>
  </p:cSld>
  <p:clrMapOvr>
    <a:masterClrMapping/>
  </p:clrMapOvr>
  <p:transition spd="slow">
    <p:wipe/>
  </p:transition>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Task and System CLI Commands</a:t>
            </a:r>
            <a:r>
              <a:rPr lang="en-US" altLang="en-US" dirty="0"/>
              <a:t/>
            </a:r>
            <a:br>
              <a:rPr lang="en-US" altLang="en-US" dirty="0"/>
            </a:br>
            <a:r>
              <a:rPr lang="en-US" dirty="0">
                <a:latin typeface="Arial" charset="0"/>
              </a:rPr>
              <a:t>Lab - </a:t>
            </a:r>
            <a:r>
              <a:rPr lang="en-US" dirty="0"/>
              <a:t>Task and System CLI Commands</a:t>
            </a:r>
            <a:endParaRPr lang="en-US" altLang="en-US" dirty="0"/>
          </a:p>
        </p:txBody>
      </p:sp>
      <p:sp>
        <p:nvSpPr>
          <p:cNvPr id="8" name="Content Placeholder 2">
            <a:extLst>
              <a:ext uri="{FF2B5EF4-FFF2-40B4-BE49-F238E27FC236}">
                <a16:creationId xmlns:a16="http://schemas.microsoft.com/office/drawing/2014/main" id="{0713C793-E398-4DFD-BE8C-100398DC4E30}"/>
              </a:ext>
            </a:extLst>
          </p:cNvPr>
          <p:cNvSpPr>
            <a:spLocks noGrp="1"/>
          </p:cNvSpPr>
          <p:nvPr>
            <p:ph idx="1"/>
          </p:nvPr>
        </p:nvSpPr>
        <p:spPr>
          <a:xfrm>
            <a:off x="253388" y="881349"/>
            <a:ext cx="7987229" cy="1313211"/>
          </a:xfrm>
        </p:spPr>
        <p:txBody>
          <a:bodyPr/>
          <a:lstStyle/>
          <a:p>
            <a:pPr marL="0" indent="0">
              <a:buNone/>
            </a:pPr>
            <a:r>
              <a:rPr lang="en-US" dirty="0"/>
              <a:t>In this lab, you will work with task and system CLI commands.</a:t>
            </a:r>
          </a:p>
        </p:txBody>
      </p:sp>
    </p:spTree>
    <p:custDataLst>
      <p:tags r:id="rId1"/>
    </p:custDataLst>
    <p:extLst>
      <p:ext uri="{BB962C8B-B14F-4D97-AF65-F5344CB8AC3E}">
        <p14:creationId xmlns:p14="http://schemas.microsoft.com/office/powerpoint/2010/main" val="3738918039"/>
      </p:ext>
    </p:extLst>
  </p:cSld>
  <p:clrMapOvr>
    <a:masterClrMapping/>
  </p:clrMapOvr>
  <p:transition spd="slow">
    <p:wipe/>
  </p:transition>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Other Useful CLI Commands</a:t>
            </a:r>
            <a:r>
              <a:rPr lang="en-US" altLang="en-US" dirty="0"/>
              <a:t/>
            </a:r>
            <a:br>
              <a:rPr lang="en-US" altLang="en-US" dirty="0"/>
            </a:br>
            <a:r>
              <a:rPr lang="en-US" altLang="en-US" dirty="0">
                <a:latin typeface="Arial" charset="0"/>
              </a:rPr>
              <a:t>Other Useful</a:t>
            </a:r>
            <a:r>
              <a:rPr lang="en-US" dirty="0"/>
              <a:t> Commands</a:t>
            </a:r>
            <a:endParaRPr lang="en-US" altLang="en-US" dirty="0"/>
          </a:p>
        </p:txBody>
      </p:sp>
      <p:sp>
        <p:nvSpPr>
          <p:cNvPr id="5" name="Rectangle 6">
            <a:extLst>
              <a:ext uri="{FF2B5EF4-FFF2-40B4-BE49-F238E27FC236}">
                <a16:creationId xmlns:a16="http://schemas.microsoft.com/office/drawing/2014/main" id="{44852084-AD41-411B-8033-B5922A403A46}"/>
              </a:ext>
            </a:extLst>
          </p:cNvPr>
          <p:cNvSpPr>
            <a:spLocks noGrp="1" noChangeArrowheads="1"/>
          </p:cNvSpPr>
          <p:nvPr>
            <p:ph idx="1"/>
          </p:nvPr>
        </p:nvSpPr>
        <p:spPr>
          <a:xfrm>
            <a:off x="238492" y="910717"/>
            <a:ext cx="4828808" cy="3404178"/>
          </a:xfrm>
        </p:spPr>
        <p:txBody>
          <a:bodyPr/>
          <a:lstStyle/>
          <a:p>
            <a:r>
              <a:rPr lang="en-US" b="1" dirty="0" err="1"/>
              <a:t>gpupdate</a:t>
            </a:r>
            <a:r>
              <a:rPr lang="en-US" dirty="0"/>
              <a:t> - group policy update</a:t>
            </a:r>
          </a:p>
          <a:p>
            <a:pPr lvl="1"/>
            <a:r>
              <a:rPr lang="en-US" dirty="0"/>
              <a:t>/</a:t>
            </a:r>
            <a:r>
              <a:rPr lang="en-US" dirty="0" err="1"/>
              <a:t>target:computer</a:t>
            </a:r>
            <a:r>
              <a:rPr lang="en-US" dirty="0"/>
              <a:t> – force update of another computer</a:t>
            </a:r>
          </a:p>
          <a:p>
            <a:pPr lvl="1"/>
            <a:r>
              <a:rPr lang="en-US" dirty="0"/>
              <a:t>/force – force and update even if Group Policy has not changed</a:t>
            </a:r>
          </a:p>
          <a:p>
            <a:pPr lvl="1"/>
            <a:r>
              <a:rPr lang="en-US" dirty="0"/>
              <a:t>/boot – restart computer after update</a:t>
            </a:r>
          </a:p>
          <a:p>
            <a:r>
              <a:rPr lang="en-US" b="1" dirty="0" err="1"/>
              <a:t>gpresult</a:t>
            </a:r>
            <a:r>
              <a:rPr lang="en-US" dirty="0"/>
              <a:t> - display Group Policy Resultant Set of Policy (</a:t>
            </a:r>
            <a:r>
              <a:rPr lang="en-US" dirty="0" err="1"/>
              <a:t>RSoP</a:t>
            </a:r>
            <a:r>
              <a:rPr lang="en-US" dirty="0"/>
              <a:t>) information</a:t>
            </a:r>
          </a:p>
          <a:p>
            <a:pPr lvl="1"/>
            <a:r>
              <a:rPr lang="en-US" dirty="0"/>
              <a:t>/s – the system to view the result on, name or </a:t>
            </a:r>
            <a:r>
              <a:rPr lang="en-US" dirty="0" err="1"/>
              <a:t>ip</a:t>
            </a:r>
            <a:r>
              <a:rPr lang="en-US" dirty="0"/>
              <a:t> address  </a:t>
            </a:r>
          </a:p>
          <a:p>
            <a:pPr lvl="1"/>
            <a:r>
              <a:rPr lang="en-US" dirty="0"/>
              <a:t>/r – displays summary data</a:t>
            </a:r>
          </a:p>
          <a:p>
            <a:r>
              <a:rPr lang="en-US" b="1" dirty="0"/>
              <a:t>net use </a:t>
            </a:r>
            <a:r>
              <a:rPr lang="en-US" dirty="0"/>
              <a:t>- display and connect to network resources</a:t>
            </a:r>
          </a:p>
          <a:p>
            <a:r>
              <a:rPr lang="en-US" b="1" dirty="0"/>
              <a:t>net user </a:t>
            </a:r>
            <a:r>
              <a:rPr lang="en-US" dirty="0"/>
              <a:t>- display and change information about computer users</a:t>
            </a:r>
          </a:p>
        </p:txBody>
      </p:sp>
      <p:pic>
        <p:nvPicPr>
          <p:cNvPr id="7" name="Picture 6" descr="The image is of the gpupdate  command- Group Policy update. Group Policies can be set by an administrator and configured on all machines on a network from a central location. gpupdate is used to update a local machine and verify that the machine is getting Group Policy updates. target:computer - force update of another computer. /force - force and update even if Group Policy has not changed. /boot - restart computer after update. gpresult - Display Group Policy Resultant Set of Policy (RSoP) information.Syntax: gpresult /R. Displays the Group Policy settings that are in effect for a currently logged in user. Works locally and for remote computers. Good for checking that computers have received a distributed Group Policy. Options concern the system and system user for whom the policy will be viewed. The type of report to view is also configurable. /s - the system to the view the result on, name or IP address. /r - displays summary data (still lengthy). net use - Display and connect to network resources. Syntax: netuse. Net use is one of a series of net commands that are for configuring how a computer works on a network. You can display the network resources that a computer is connected to and also connect the computer to resources such as shared drives. net user - Display and change information about computer users. Syntax: netuser. Displays information about all of the user accounts on a computer. Also allows many settings to be changed for the account as well as the creation of new accounts. Options: username - The username that you want to work with. /add - after username creates new user. /delete - after username deletes user.">
            <a:extLst>
              <a:ext uri="{FF2B5EF4-FFF2-40B4-BE49-F238E27FC236}">
                <a16:creationId xmlns:a16="http://schemas.microsoft.com/office/drawing/2014/main" id="{006AB05D-99A3-495C-A3D8-39EC7FE24B6E}"/>
              </a:ext>
            </a:extLst>
          </p:cNvPr>
          <p:cNvPicPr>
            <a:picLocks noChangeAspect="1"/>
          </p:cNvPicPr>
          <p:nvPr/>
        </p:nvPicPr>
        <p:blipFill>
          <a:blip r:embed="rId4"/>
          <a:srcRect/>
          <a:stretch/>
        </p:blipFill>
        <p:spPr>
          <a:xfrm>
            <a:off x="5086030" y="1030662"/>
            <a:ext cx="3867212" cy="2360238"/>
          </a:xfrm>
          <a:prstGeom prst="rect">
            <a:avLst/>
          </a:prstGeom>
          <a:ln w="12700">
            <a:solidFill>
              <a:schemeClr val="tx1"/>
            </a:solidFill>
          </a:ln>
        </p:spPr>
      </p:pic>
    </p:spTree>
    <p:custDataLst>
      <p:tags r:id="rId1"/>
    </p:custDataLst>
    <p:extLst>
      <p:ext uri="{BB962C8B-B14F-4D97-AF65-F5344CB8AC3E}">
        <p14:creationId xmlns:p14="http://schemas.microsoft.com/office/powerpoint/2010/main" val="1131958946"/>
      </p:ext>
    </p:extLst>
  </p:cSld>
  <p:clrMapOvr>
    <a:masterClrMapping/>
  </p:clrMapOvr>
  <p:transition spd="slow">
    <p:wipe/>
  </p:transition>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343818" cy="757551"/>
          </a:xfrm>
        </p:spPr>
        <p:txBody>
          <a:bodyPr/>
          <a:lstStyle/>
          <a:p>
            <a:r>
              <a:rPr lang="en-US" altLang="en-US" sz="1600" dirty="0"/>
              <a:t>Other Useful CLI Commands</a:t>
            </a:r>
            <a:r>
              <a:rPr lang="en-US" altLang="en-US" dirty="0"/>
              <a:t/>
            </a:r>
            <a:br>
              <a:rPr lang="en-US" altLang="en-US" dirty="0"/>
            </a:br>
            <a:r>
              <a:rPr lang="en-US" dirty="0">
                <a:latin typeface="Arial" charset="0"/>
              </a:rPr>
              <a:t>Running System Utilities</a:t>
            </a:r>
            <a:endParaRPr lang="en-US" altLang="en-US" dirty="0"/>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505935" y="299880"/>
            <a:ext cx="4495800" cy="4312920"/>
          </a:xfrm>
        </p:spPr>
        <p:txBody>
          <a:bodyPr/>
          <a:lstStyle/>
          <a:p>
            <a:r>
              <a:rPr lang="en-US" sz="1400" dirty="0"/>
              <a:t>The Windows run line utility can be opened by pressing the </a:t>
            </a:r>
            <a:r>
              <a:rPr lang="en-US" sz="1400" b="1" dirty="0" err="1"/>
              <a:t>Win+R</a:t>
            </a:r>
            <a:r>
              <a:rPr lang="en-US" sz="1400" dirty="0"/>
              <a:t> keys and entering </a:t>
            </a:r>
            <a:r>
              <a:rPr lang="en-US" sz="1400" b="1" dirty="0"/>
              <a:t>cmd</a:t>
            </a:r>
            <a:r>
              <a:rPr lang="en-US" sz="1400" dirty="0"/>
              <a:t> to open the command line window, as shown here. The following windows utilities and tools can also be run by entering the commands shown in the run line utility:</a:t>
            </a:r>
          </a:p>
          <a:p>
            <a:r>
              <a:rPr lang="en-US" sz="1400" b="1" dirty="0"/>
              <a:t>EXPLORER</a:t>
            </a:r>
            <a:r>
              <a:rPr lang="en-US" sz="1400" dirty="0"/>
              <a:t> - Opens File Explorer or Windows Explorer</a:t>
            </a:r>
          </a:p>
          <a:p>
            <a:r>
              <a:rPr lang="en-US" sz="1400" b="1" dirty="0"/>
              <a:t>MMC</a:t>
            </a:r>
            <a:r>
              <a:rPr lang="en-US" sz="1400" dirty="0"/>
              <a:t> - Opens Microsoft Management Console (MMC). Specify the path and .</a:t>
            </a:r>
            <a:r>
              <a:rPr lang="en-US" sz="1400" dirty="0" err="1"/>
              <a:t>msc</a:t>
            </a:r>
            <a:r>
              <a:rPr lang="en-US" sz="1400" dirty="0"/>
              <a:t> filename to open a saved console</a:t>
            </a:r>
          </a:p>
          <a:p>
            <a:r>
              <a:rPr lang="en-US" sz="1400" b="1" dirty="0"/>
              <a:t>MSINFO32</a:t>
            </a:r>
            <a:r>
              <a:rPr lang="en-US" sz="1400" dirty="0"/>
              <a:t> - Opens the System Information window, which shows a summary of system components, including hardware components and software information</a:t>
            </a:r>
          </a:p>
          <a:p>
            <a:r>
              <a:rPr lang="en-US" sz="1400" b="1" dirty="0"/>
              <a:t>MSTSC</a:t>
            </a:r>
            <a:r>
              <a:rPr lang="en-US" sz="1400" dirty="0"/>
              <a:t> - Opens the Remote Desktop utility</a:t>
            </a:r>
          </a:p>
          <a:p>
            <a:r>
              <a:rPr lang="en-US" sz="1400" b="1" dirty="0"/>
              <a:t>NOTEPAD</a:t>
            </a:r>
            <a:r>
              <a:rPr lang="en-US" sz="1400" dirty="0"/>
              <a:t> - Opens the Notepad basic text editor</a:t>
            </a:r>
          </a:p>
          <a:p>
            <a:endParaRPr lang="en-US" sz="1400" dirty="0"/>
          </a:p>
        </p:txBody>
      </p:sp>
      <p:pic>
        <p:nvPicPr>
          <p:cNvPr id="6" name="Picture 5" descr="Image is of the Windows run line utility . It can be opened by pressing the Win+R keys and entering cmd to open the command line window, ">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297119" y="1410120"/>
            <a:ext cx="4046700" cy="2092440"/>
          </a:xfrm>
          <a:prstGeom prst="rect">
            <a:avLst/>
          </a:prstGeom>
          <a:ln w="12700">
            <a:solidFill>
              <a:schemeClr val="tx1"/>
            </a:solidFill>
          </a:ln>
        </p:spPr>
      </p:pic>
    </p:spTree>
    <p:custDataLst>
      <p:tags r:id="rId1"/>
    </p:custDataLst>
    <p:extLst>
      <p:ext uri="{BB962C8B-B14F-4D97-AF65-F5344CB8AC3E}">
        <p14:creationId xmlns:p14="http://schemas.microsoft.com/office/powerpoint/2010/main" val="76131845"/>
      </p:ext>
    </p:extLst>
  </p:cSld>
  <p:clrMapOvr>
    <a:masterClrMapping/>
  </p:clrMapOvr>
  <p:transition spd="slow">
    <p:wipe/>
  </p:transition>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Other Useful CLI Commands</a:t>
            </a:r>
            <a:r>
              <a:rPr lang="en-US" altLang="en-US" dirty="0"/>
              <a:t/>
            </a:r>
            <a:br>
              <a:rPr lang="en-US" altLang="en-US" dirty="0"/>
            </a:br>
            <a:r>
              <a:rPr lang="en-US" altLang="en-US" dirty="0"/>
              <a:t>Lab - </a:t>
            </a:r>
            <a:r>
              <a:rPr lang="en-US" dirty="0"/>
              <a:t>Other Useful Commands</a:t>
            </a:r>
            <a:endParaRPr lang="en-US" altLang="en-US" dirty="0"/>
          </a:p>
        </p:txBody>
      </p:sp>
      <p:sp>
        <p:nvSpPr>
          <p:cNvPr id="8" name="Content Placeholder 2">
            <a:extLst>
              <a:ext uri="{FF2B5EF4-FFF2-40B4-BE49-F238E27FC236}">
                <a16:creationId xmlns:a16="http://schemas.microsoft.com/office/drawing/2014/main" id="{0068F8FE-3FA9-4406-A974-E39A3D7DD2EA}"/>
              </a:ext>
            </a:extLst>
          </p:cNvPr>
          <p:cNvSpPr>
            <a:spLocks noGrp="1"/>
          </p:cNvSpPr>
          <p:nvPr>
            <p:ph idx="1"/>
          </p:nvPr>
        </p:nvSpPr>
        <p:spPr>
          <a:xfrm>
            <a:off x="323588" y="1003648"/>
            <a:ext cx="5515352" cy="463799"/>
          </a:xfrm>
        </p:spPr>
        <p:txBody>
          <a:bodyPr/>
          <a:lstStyle/>
          <a:p>
            <a:pPr marL="0" indent="0">
              <a:buNone/>
            </a:pPr>
            <a:r>
              <a:rPr lang="en-US" dirty="0"/>
              <a:t>In this lab, you will work with other useful commands.</a:t>
            </a:r>
          </a:p>
        </p:txBody>
      </p:sp>
    </p:spTree>
    <p:custDataLst>
      <p:tags r:id="rId1"/>
    </p:custDataLst>
    <p:extLst>
      <p:ext uri="{BB962C8B-B14F-4D97-AF65-F5344CB8AC3E}">
        <p14:creationId xmlns:p14="http://schemas.microsoft.com/office/powerpoint/2010/main" val="3307096116"/>
      </p:ext>
    </p:extLst>
  </p:cSld>
  <p:clrMapOvr>
    <a:masterClrMapping/>
  </p:clrMapOvr>
  <p:transition spd="slow">
    <p:wipe/>
  </p:transition>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solidFill>
                  <a:schemeClr val="accent5">
                    <a:lumMod val="40000"/>
                    <a:lumOff val="60000"/>
                  </a:schemeClr>
                </a:solidFill>
              </a:rPr>
              <a:t>11.5 Windows Networking</a:t>
            </a:r>
          </a:p>
        </p:txBody>
      </p:sp>
    </p:spTree>
    <p:custDataLst>
      <p:tags r:id="rId1"/>
    </p:custDataLst>
    <p:extLst>
      <p:ext uri="{BB962C8B-B14F-4D97-AF65-F5344CB8AC3E}">
        <p14:creationId xmlns:p14="http://schemas.microsoft.com/office/powerpoint/2010/main" val="3327392693"/>
      </p:ext>
    </p:extLst>
  </p:cSld>
  <p:clrMapOvr>
    <a:masterClrMapping/>
  </p:clrMapOvr>
  <p:transition spd="slow">
    <p:wipe/>
  </p:transition>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Network Sharing and Mapping Drives </a:t>
            </a:r>
            <a:r>
              <a:rPr lang="en-US" altLang="en-US" dirty="0"/>
              <a:t/>
            </a:r>
            <a:br>
              <a:rPr lang="en-US" altLang="en-US" dirty="0"/>
            </a:br>
            <a:r>
              <a:rPr lang="en-US" altLang="en-US" dirty="0"/>
              <a:t>Domain and Workgroup</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324617" y="2948622"/>
            <a:ext cx="8494765" cy="1478074"/>
          </a:xfrm>
        </p:spPr>
        <p:txBody>
          <a:bodyPr/>
          <a:lstStyle/>
          <a:p>
            <a:r>
              <a:rPr lang="en-US" sz="1400" b="1" dirty="0"/>
              <a:t>Domain</a:t>
            </a:r>
            <a:r>
              <a:rPr lang="en-US" sz="1400" dirty="0"/>
              <a:t> - A domain is a group of computers and electronic devices with a common set of rules and procedures administered as a unit. Computers in a domain can be located in different locations in the world. A specialized server called a domain controller manages all security-related aspects of users and network resources, centralizing security and administration. </a:t>
            </a:r>
          </a:p>
          <a:p>
            <a:r>
              <a:rPr lang="en-US" sz="1400" b="1" dirty="0"/>
              <a:t>Workgroup</a:t>
            </a:r>
            <a:r>
              <a:rPr lang="en-US" sz="1400" dirty="0"/>
              <a:t> - A workgroup is a collection of workstations and servers on a LAN that are designed to communicate and exchange data with one another. Each individual workstation controls its user accounts, security information, and access to data and resources.</a:t>
            </a:r>
          </a:p>
        </p:txBody>
      </p:sp>
      <p:pic>
        <p:nvPicPr>
          <p:cNvPr id="6" name="Picture 5" descr="This image displays the workgroup page. The path for this page is: Control Panel &gt;System and Security &gt;System. The screen is divided into two parts on the left are clickable links from Control Panel Home they include-device manager, remote settings, system protection, and advanced system settings-they are require Admin privileges to access. On the right side of the window allows you to view the basic information about your computer.">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2182760" y="904662"/>
            <a:ext cx="4800601" cy="1938242"/>
          </a:xfrm>
          <a:prstGeom prst="rect">
            <a:avLst/>
          </a:prstGeom>
          <a:ln w="12700">
            <a:solidFill>
              <a:schemeClr val="tx1"/>
            </a:solidFill>
          </a:ln>
        </p:spPr>
      </p:pic>
    </p:spTree>
    <p:custDataLst>
      <p:tags r:id="rId1"/>
    </p:custDataLst>
    <p:extLst>
      <p:ext uri="{BB962C8B-B14F-4D97-AF65-F5344CB8AC3E}">
        <p14:creationId xmlns:p14="http://schemas.microsoft.com/office/powerpoint/2010/main" val="3048115504"/>
      </p:ext>
    </p:extLst>
  </p:cSld>
  <p:clrMapOvr>
    <a:masterClrMapping/>
  </p:clrMapOvr>
  <p:transition spd="slow">
    <p:wipe/>
  </p:transition>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355983" cy="757551"/>
          </a:xfrm>
        </p:spPr>
        <p:txBody>
          <a:bodyPr/>
          <a:lstStyle/>
          <a:p>
            <a:r>
              <a:rPr lang="en-US" altLang="en-US" sz="1600" dirty="0"/>
              <a:t>Network Sharing and Mapping Drives </a:t>
            </a:r>
            <a:r>
              <a:rPr lang="en-US" altLang="en-US" dirty="0"/>
              <a:t/>
            </a:r>
            <a:br>
              <a:rPr lang="en-US" altLang="en-US" dirty="0"/>
            </a:br>
            <a:r>
              <a:rPr lang="en-US" altLang="en-US" dirty="0"/>
              <a:t>Homegroup</a:t>
            </a:r>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432194" y="270381"/>
            <a:ext cx="4733927" cy="4312920"/>
          </a:xfrm>
        </p:spPr>
        <p:txBody>
          <a:bodyPr/>
          <a:lstStyle/>
          <a:p>
            <a:r>
              <a:rPr lang="en-US" sz="1300" dirty="0"/>
              <a:t>Homegroup has been removed from Windows 10</a:t>
            </a:r>
          </a:p>
          <a:p>
            <a:r>
              <a:rPr lang="en-US" sz="1300" dirty="0"/>
              <a:t>There can only be one homegroup per workgroup on a network and computers can only be a member of one homegroup at a time. </a:t>
            </a:r>
          </a:p>
          <a:p>
            <a:r>
              <a:rPr lang="en-US" sz="1300" dirty="0"/>
              <a:t>Homegroups are secured with a simple password.</a:t>
            </a:r>
          </a:p>
          <a:p>
            <a:r>
              <a:rPr lang="en-US" sz="1300" dirty="0"/>
              <a:t>One user in the workgroup creates the homegroup. The other users can join the homegroup, provided they know the homegroup password. </a:t>
            </a:r>
          </a:p>
          <a:p>
            <a:r>
              <a:rPr lang="en-US" sz="1300" dirty="0"/>
              <a:t>Homegroup availability depends on your network location profile:</a:t>
            </a:r>
          </a:p>
          <a:p>
            <a:pPr lvl="1"/>
            <a:r>
              <a:rPr lang="en-US" sz="1200" b="1" dirty="0"/>
              <a:t>Home Network </a:t>
            </a:r>
            <a:r>
              <a:rPr lang="en-US" sz="1200" dirty="0"/>
              <a:t>- allowed to create or join a homegroup</a:t>
            </a:r>
          </a:p>
          <a:p>
            <a:pPr lvl="1"/>
            <a:r>
              <a:rPr lang="en-US" sz="1200" b="1" dirty="0"/>
              <a:t>Work Network </a:t>
            </a:r>
            <a:r>
              <a:rPr lang="en-US" sz="1200" dirty="0"/>
              <a:t>- not allowed to create or join a homegroup, but you can view and share resources with other computers</a:t>
            </a:r>
          </a:p>
          <a:p>
            <a:pPr lvl="1"/>
            <a:r>
              <a:rPr lang="en-US" sz="1200" b="1" dirty="0"/>
              <a:t>Public Network </a:t>
            </a:r>
            <a:r>
              <a:rPr lang="en-US" sz="1200" dirty="0"/>
              <a:t>- homegroup not available</a:t>
            </a:r>
          </a:p>
          <a:p>
            <a:r>
              <a:rPr lang="en-US" sz="1300" dirty="0"/>
              <a:t>When a computer joins a homegroup, all user accounts on the computer, except the Guest account, become members of the homegroup. </a:t>
            </a:r>
          </a:p>
          <a:p>
            <a:endParaRPr lang="en-US" sz="1300" dirty="0"/>
          </a:p>
        </p:txBody>
      </p:sp>
      <p:pic>
        <p:nvPicPr>
          <p:cNvPr id="6" name="Picture 5" descr="This image on this page is the item Homegroup. The path for this item is ControlPanel &gt; All Control Panel Items &gt;Homegroup.">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309284" y="1461395"/>
            <a:ext cx="4046700" cy="2151771"/>
          </a:xfrm>
          <a:prstGeom prst="rect">
            <a:avLst/>
          </a:prstGeom>
          <a:ln w="12700">
            <a:solidFill>
              <a:schemeClr val="tx1"/>
            </a:solidFill>
          </a:ln>
        </p:spPr>
      </p:pic>
    </p:spTree>
    <p:custDataLst>
      <p:tags r:id="rId1"/>
    </p:custDataLst>
    <p:extLst>
      <p:ext uri="{BB962C8B-B14F-4D97-AF65-F5344CB8AC3E}">
        <p14:creationId xmlns:p14="http://schemas.microsoft.com/office/powerpoint/2010/main" val="2918214399"/>
      </p:ext>
    </p:extLst>
  </p:cSld>
  <p:clrMapOvr>
    <a:masterClrMapping/>
  </p:clrMapOvr>
  <p:transition spd="slow">
    <p:wipe/>
  </p:transition>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Network Sharing and Mapping Drives </a:t>
            </a:r>
            <a:r>
              <a:rPr lang="en-US" altLang="en-US" dirty="0"/>
              <a:t/>
            </a:r>
            <a:br>
              <a:rPr lang="en-US" altLang="en-US" dirty="0"/>
            </a:br>
            <a:r>
              <a:rPr lang="en-US" dirty="0">
                <a:latin typeface="Arial" charset="0"/>
              </a:rPr>
              <a:t>Video Demonstration - Connecting to a Workgroup or Domain</a:t>
            </a:r>
            <a:endParaRPr lang="en-US" altLang="en-US" dirty="0"/>
          </a:p>
        </p:txBody>
      </p:sp>
      <p:pic>
        <p:nvPicPr>
          <p:cNvPr id="6" name="Picture 5" descr="In this video demonstration, you will learn how to&#10;Distinguish a workgroup from a Domain&#10;Locate Workgroup in Windows 10&#10;Locate Homegroup in Windows 7 and Windows 8" title="Connecting to a workgroup or domain">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1824897" y="1145920"/>
            <a:ext cx="5494206" cy="3144157"/>
          </a:xfrm>
          <a:prstGeom prst="rect">
            <a:avLst/>
          </a:prstGeom>
          <a:ln w="12700">
            <a:solidFill>
              <a:schemeClr val="tx1"/>
            </a:solidFill>
          </a:ln>
        </p:spPr>
      </p:pic>
    </p:spTree>
    <p:custDataLst>
      <p:tags r:id="rId1"/>
    </p:custDataLst>
    <p:extLst>
      <p:ext uri="{BB962C8B-B14F-4D97-AF65-F5344CB8AC3E}">
        <p14:creationId xmlns:p14="http://schemas.microsoft.com/office/powerpoint/2010/main" val="799020468"/>
      </p:ext>
    </p:extLst>
  </p:cSld>
  <p:clrMapOvr>
    <a:masterClrMapping/>
  </p:clrMapOvr>
  <p:transition spd="slow">
    <p:wipe/>
  </p:transition>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Network Sharing and Mapping Drives </a:t>
            </a:r>
            <a:r>
              <a:rPr lang="en-US" altLang="en-US" dirty="0"/>
              <a:t/>
            </a:r>
            <a:br>
              <a:rPr lang="en-US" altLang="en-US" dirty="0"/>
            </a:br>
            <a:r>
              <a:rPr lang="en-US" dirty="0">
                <a:latin typeface="Arial" charset="0"/>
              </a:rPr>
              <a:t>Network Shares and Mapping Drives</a:t>
            </a:r>
            <a:endParaRPr lang="en-US" altLang="en-US" dirty="0"/>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221531" y="926688"/>
            <a:ext cx="4495800" cy="3705774"/>
          </a:xfrm>
        </p:spPr>
        <p:txBody>
          <a:bodyPr/>
          <a:lstStyle/>
          <a:p>
            <a:r>
              <a:rPr lang="en-US" dirty="0"/>
              <a:t>Network file sharing and mapping network drives is a secure and convenient way to provide easy access to network resources.</a:t>
            </a:r>
          </a:p>
          <a:p>
            <a:r>
              <a:rPr lang="en-US" dirty="0"/>
              <a:t>Permissions define the type of access a user has to a file or folder:</a:t>
            </a:r>
          </a:p>
          <a:p>
            <a:pPr lvl="1"/>
            <a:r>
              <a:rPr lang="en-US" b="1" dirty="0"/>
              <a:t>Read</a:t>
            </a:r>
            <a:r>
              <a:rPr lang="en-US" dirty="0"/>
              <a:t> - the user can view the file and subfolder names, navigate to subfolders, view data in files, and run program files.</a:t>
            </a:r>
          </a:p>
          <a:p>
            <a:pPr lvl="1"/>
            <a:r>
              <a:rPr lang="en-US" b="1" dirty="0"/>
              <a:t>Change</a:t>
            </a:r>
            <a:r>
              <a:rPr lang="en-US" dirty="0"/>
              <a:t> - in address to Read permissions the user can add files and subfolders, change the data in files and delete subfolders and files.</a:t>
            </a:r>
          </a:p>
          <a:p>
            <a:pPr lvl="1"/>
            <a:r>
              <a:rPr lang="en-US" b="1" dirty="0"/>
              <a:t>Full Control </a:t>
            </a:r>
            <a:r>
              <a:rPr lang="en-US" dirty="0"/>
              <a:t>- in addition to change and read permissions, the user can change the permission of files and folders in an NTFS partition and take ownership of files and folders.</a:t>
            </a:r>
          </a:p>
        </p:txBody>
      </p:sp>
      <p:pic>
        <p:nvPicPr>
          <p:cNvPr id="6" name="Picture 5" descr="Network File Sharing. Determine which resources will be shared over the network and the type of permissions users will have to the resources. Permissions define the type of access a user has to a file or folder. Read - The user can view the file and subfolder names, navigate to subfolders, view data in files, and run program files. Change - In addition to Read permissions, the user can add files and subfolders, change the data in files, and delete subfolders and files. Full Control - In addition to Change and Read permissions, the user can change the permission of files and folders in an NTFS partition and take ownership of files and folders.">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814916" y="1007802"/>
            <a:ext cx="4046700" cy="2890500"/>
          </a:xfrm>
          <a:prstGeom prst="rect">
            <a:avLst/>
          </a:prstGeom>
          <a:ln w="12700">
            <a:solidFill>
              <a:schemeClr val="tx1"/>
            </a:solidFill>
          </a:ln>
        </p:spPr>
      </p:pic>
    </p:spTree>
    <p:custDataLst>
      <p:tags r:id="rId1"/>
    </p:custDataLst>
    <p:extLst>
      <p:ext uri="{BB962C8B-B14F-4D97-AF65-F5344CB8AC3E}">
        <p14:creationId xmlns:p14="http://schemas.microsoft.com/office/powerpoint/2010/main" val="3617973360"/>
      </p:ext>
    </p:extLst>
  </p:cSld>
  <p:clrMapOvr>
    <a:masterClrMapping/>
  </p:clrMapOvr>
  <p:transition spd="slow">
    <p:wipe/>
  </p:transition>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3767768" cy="757551"/>
          </a:xfrm>
        </p:spPr>
        <p:txBody>
          <a:bodyPr/>
          <a:lstStyle/>
          <a:p>
            <a:r>
              <a:rPr lang="en-US" altLang="en-US" sz="1600" dirty="0"/>
              <a:t>Network Sharing and Mapping Drives </a:t>
            </a:r>
            <a:r>
              <a:rPr lang="en-US" altLang="en-US" dirty="0"/>
              <a:t/>
            </a:r>
            <a:br>
              <a:rPr lang="en-US" altLang="en-US" dirty="0"/>
            </a:br>
            <a:r>
              <a:rPr lang="en-US" altLang="en-US" dirty="0">
                <a:latin typeface="Arial" charset="0"/>
              </a:rPr>
              <a:t>Administrative</a:t>
            </a:r>
            <a:r>
              <a:rPr lang="en-US" dirty="0">
                <a:latin typeface="Arial" charset="0"/>
              </a:rPr>
              <a:t> Shares</a:t>
            </a:r>
            <a:endParaRPr lang="en-US" altLang="en-US" dirty="0"/>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69911" y="1007797"/>
            <a:ext cx="3715853" cy="2054373"/>
          </a:xfrm>
        </p:spPr>
        <p:txBody>
          <a:bodyPr/>
          <a:lstStyle/>
          <a:p>
            <a:r>
              <a:rPr lang="en-US" sz="1400" dirty="0"/>
              <a:t>Administrative shares, also called hidden shares, are identified with a dollar sign ($) at the end of the share name.</a:t>
            </a:r>
          </a:p>
          <a:p>
            <a:r>
              <a:rPr lang="en-US" sz="1400" dirty="0"/>
              <a:t>By default, Windows creates several hidden administrative shares. These include the root folder of any local drives (C$), the system folder (ADMIN$), and the print driver folder (PRINT$).</a:t>
            </a:r>
          </a:p>
        </p:txBody>
      </p:sp>
      <p:pic>
        <p:nvPicPr>
          <p:cNvPr id="6" name="Picture 5" descr="The figure shows administrative shares on a Windows 10 PC. Note the $ after each share name making them hidden shares.">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3919586" y="451018"/>
            <a:ext cx="4942565" cy="2391989"/>
          </a:xfrm>
          <a:prstGeom prst="rect">
            <a:avLst/>
          </a:prstGeom>
          <a:ln w="12700">
            <a:solidFill>
              <a:schemeClr val="tx1"/>
            </a:solidFill>
          </a:ln>
        </p:spPr>
      </p:pic>
      <p:sp>
        <p:nvSpPr>
          <p:cNvPr id="5" name="Rectangle 6">
            <a:extLst>
              <a:ext uri="{FF2B5EF4-FFF2-40B4-BE49-F238E27FC236}">
                <a16:creationId xmlns:a16="http://schemas.microsoft.com/office/drawing/2014/main" id="{51FB52C6-CA4D-46B1-B411-7EE88126E457}"/>
              </a:ext>
            </a:extLst>
          </p:cNvPr>
          <p:cNvSpPr txBox="1">
            <a:spLocks noChangeArrowheads="1"/>
          </p:cNvSpPr>
          <p:nvPr/>
        </p:nvSpPr>
        <p:spPr bwMode="auto">
          <a:xfrm>
            <a:off x="169912" y="2998375"/>
            <a:ext cx="8658418" cy="1854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sz="1400" dirty="0"/>
              <a:t>Administrative shares are hidden from users and only accessible by members of the local administrators’ group.</a:t>
            </a:r>
          </a:p>
          <a:p>
            <a:r>
              <a:rPr lang="en-US" sz="1400" dirty="0"/>
              <a:t>The figure shows administrative shares on a Windows 10 PC. Note the $ after each share name, making them hidden shares.</a:t>
            </a:r>
          </a:p>
          <a:p>
            <a:r>
              <a:rPr lang="en-US" sz="1400" dirty="0"/>
              <a:t>Adding a $ sign to the end of any local share name will cause it to become a hidden share. It will not be visible by browsing but can be accessed via the command-line by mapping a drive to the share name.</a:t>
            </a:r>
          </a:p>
          <a:p>
            <a:endParaRPr lang="en-US" sz="1400" dirty="0"/>
          </a:p>
        </p:txBody>
      </p:sp>
    </p:spTree>
    <p:custDataLst>
      <p:tags r:id="rId1"/>
    </p:custDataLst>
    <p:extLst>
      <p:ext uri="{BB962C8B-B14F-4D97-AF65-F5344CB8AC3E}">
        <p14:creationId xmlns:p14="http://schemas.microsoft.com/office/powerpoint/2010/main" val="286864504"/>
      </p:ext>
    </p:extLst>
  </p:cSld>
  <p:clrMapOvr>
    <a:masterClrMapping/>
  </p:clrMapOvr>
  <p:transition spd="slow">
    <p:wipe/>
  </p:transition>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3977088" cy="757551"/>
          </a:xfrm>
        </p:spPr>
        <p:txBody>
          <a:bodyPr/>
          <a:lstStyle/>
          <a:p>
            <a:r>
              <a:rPr lang="en-US" altLang="en-US" sz="1600" dirty="0"/>
              <a:t>Sharing Local Resources with Others</a:t>
            </a:r>
            <a:r>
              <a:rPr lang="en-US" altLang="en-US" dirty="0"/>
              <a:t/>
            </a:r>
            <a:br>
              <a:rPr lang="en-US" altLang="en-US" dirty="0"/>
            </a:br>
            <a:r>
              <a:rPr lang="en-US" altLang="en-US" dirty="0">
                <a:latin typeface="Arial" charset="0"/>
              </a:rPr>
              <a:t>Sharing Local Resources</a:t>
            </a:r>
            <a:endParaRPr lang="en-US" altLang="en-US" dirty="0"/>
          </a:p>
        </p:txBody>
      </p:sp>
      <p:sp>
        <p:nvSpPr>
          <p:cNvPr id="5" name="Rectangle 6">
            <a:extLst>
              <a:ext uri="{FF2B5EF4-FFF2-40B4-BE49-F238E27FC236}">
                <a16:creationId xmlns:a16="http://schemas.microsoft.com/office/drawing/2014/main" id="{808F92B4-A3E0-435C-9B54-2E0157866C02}"/>
              </a:ext>
            </a:extLst>
          </p:cNvPr>
          <p:cNvSpPr>
            <a:spLocks noGrp="1" noChangeArrowheads="1"/>
          </p:cNvSpPr>
          <p:nvPr>
            <p:ph idx="1"/>
          </p:nvPr>
        </p:nvSpPr>
        <p:spPr>
          <a:xfrm>
            <a:off x="155735" y="1170828"/>
            <a:ext cx="4210703" cy="2054373"/>
          </a:xfrm>
        </p:spPr>
        <p:txBody>
          <a:bodyPr/>
          <a:lstStyle/>
          <a:p>
            <a:r>
              <a:rPr lang="en-US" sz="1400" dirty="0"/>
              <a:t>Windows 10 controls which resources are shared and how they are shared by turning specific sharing features on and off.</a:t>
            </a:r>
          </a:p>
          <a:p>
            <a:r>
              <a:rPr lang="en-US" sz="1400" dirty="0"/>
              <a:t>Advanced Sharing Settings, located in the Network and Sharing Center, manages the sharing options for three different network profiles; Private, Guest or Public, and All Networks. </a:t>
            </a:r>
          </a:p>
        </p:txBody>
      </p:sp>
      <p:sp>
        <p:nvSpPr>
          <p:cNvPr id="7" name="Rectangle 6">
            <a:extLst>
              <a:ext uri="{FF2B5EF4-FFF2-40B4-BE49-F238E27FC236}">
                <a16:creationId xmlns:a16="http://schemas.microsoft.com/office/drawing/2014/main" id="{F9FFAF09-9CED-42FF-86DD-34C3EC76682D}"/>
              </a:ext>
            </a:extLst>
          </p:cNvPr>
          <p:cNvSpPr txBox="1">
            <a:spLocks noChangeArrowheads="1"/>
          </p:cNvSpPr>
          <p:nvPr/>
        </p:nvSpPr>
        <p:spPr bwMode="auto">
          <a:xfrm>
            <a:off x="169912" y="3161406"/>
            <a:ext cx="8974088" cy="1609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sz="1400" dirty="0"/>
              <a:t>Different options can be chosen for each profile. The following items can be controlled:</a:t>
            </a:r>
          </a:p>
          <a:p>
            <a:pPr marL="142875" lvl="1" indent="0">
              <a:buNone/>
            </a:pPr>
            <a:r>
              <a:rPr lang="en-US" sz="1300" dirty="0"/>
              <a:t>- Network discovery - File and printer sharing - Public folder sharing - Password protected sharing - Media Streaming</a:t>
            </a:r>
          </a:p>
          <a:p>
            <a:r>
              <a:rPr lang="en-US" sz="1400" dirty="0"/>
              <a:t>To enable sharing resources between computers connected to the same workgroup, Network Discovery and File and printer sharing must be turned on, as shown here.</a:t>
            </a:r>
          </a:p>
        </p:txBody>
      </p:sp>
      <p:pic>
        <p:nvPicPr>
          <p:cNvPr id="6" name="Picture 5" descr="Image is of Advanced Sharing Settings, use the following path: Start &gt; Control Panel &gt; Network and Internet &gt; Network and Sharing Center. This image is the advanced sharing settings item. The title on this item is – “Change sharing options for different network profiles”. It lists different profiles to choose from-Private, Network discovery, File and printer sharing, guest or Public and all networks. It also shows Network Discovery and File and printer sharing in the on positions.">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194512" y="483959"/>
            <a:ext cx="4559627" cy="2482399"/>
          </a:xfrm>
          <a:prstGeom prst="rect">
            <a:avLst/>
          </a:prstGeom>
          <a:ln w="12700">
            <a:solidFill>
              <a:schemeClr val="tx1"/>
            </a:solidFill>
          </a:ln>
        </p:spPr>
      </p:pic>
    </p:spTree>
    <p:custDataLst>
      <p:tags r:id="rId1"/>
    </p:custDataLst>
    <p:extLst>
      <p:ext uri="{BB962C8B-B14F-4D97-AF65-F5344CB8AC3E}">
        <p14:creationId xmlns:p14="http://schemas.microsoft.com/office/powerpoint/2010/main" val="3107355688"/>
      </p:ext>
    </p:extLst>
  </p:cSld>
  <p:clrMapOvr>
    <a:masterClrMapping/>
  </p:clrMapOvr>
  <p:transition spd="slow">
    <p:wipe/>
  </p:transition>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Sharing Local Resources with Others</a:t>
            </a:r>
            <a:r>
              <a:rPr lang="en-US" altLang="en-US" dirty="0"/>
              <a:t/>
            </a:r>
            <a:br>
              <a:rPr lang="en-US" altLang="en-US" dirty="0"/>
            </a:br>
            <a:r>
              <a:rPr lang="en-US" dirty="0">
                <a:latin typeface="Arial" charset="0"/>
              </a:rPr>
              <a:t>Printer Sharing vs. Network Printer Mapping</a:t>
            </a:r>
            <a:endParaRPr lang="en-US" altLang="en-US" dirty="0"/>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77001" y="986673"/>
            <a:ext cx="4495800" cy="3287615"/>
          </a:xfrm>
        </p:spPr>
        <p:txBody>
          <a:bodyPr/>
          <a:lstStyle/>
          <a:p>
            <a:r>
              <a:rPr lang="en-US" dirty="0"/>
              <a:t>A local printer can be shared on the network via the Sharing tab on the Printer Properties dialog box as shown here.</a:t>
            </a:r>
          </a:p>
          <a:p>
            <a:r>
              <a:rPr lang="en-US" dirty="0"/>
              <a:t>Once a printer is shared, users with the correct permissions can connect to the shared printer over the network.</a:t>
            </a:r>
          </a:p>
          <a:p>
            <a:r>
              <a:rPr lang="en-US" dirty="0"/>
              <a:t>Drivers for the printer can be installed on the local computer so that clients obtain the drivers when they connect to the print share.</a:t>
            </a:r>
          </a:p>
          <a:p>
            <a:r>
              <a:rPr lang="en-US" dirty="0"/>
              <a:t>To find the shared printer on the network, users can browse through network resources.</a:t>
            </a:r>
          </a:p>
        </p:txBody>
      </p:sp>
      <p:pic>
        <p:nvPicPr>
          <p:cNvPr id="6" name="Picture 5" descr="Image is of Printer Sharing. A print device can be directly attached to a computer via USB or direct network connection. This is considered a “local” printer and the PC it is attached to is acting as the print server. The local printer can be shared on the network via the Sharing tab on the Printer Properties dialog box as shown in the figure. Once a printer is shared, users with the correct permissions can connect to the network shared printer. Drivers for the print device can also be installed on the local computer so that clients obtain the driver when they connect to the print share. To find the network shared printer users can browse through network resources using the Network object in File Explorer as shown.">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818290" y="986674"/>
            <a:ext cx="4046700" cy="2825332"/>
          </a:xfrm>
          <a:prstGeom prst="rect">
            <a:avLst/>
          </a:prstGeom>
          <a:ln w="12700">
            <a:solidFill>
              <a:schemeClr val="tx1"/>
            </a:solidFill>
          </a:ln>
        </p:spPr>
      </p:pic>
      <p:sp>
        <p:nvSpPr>
          <p:cNvPr id="5" name="Rectangle 2">
            <a:extLst>
              <a:ext uri="{FF2B5EF4-FFF2-40B4-BE49-F238E27FC236}">
                <a16:creationId xmlns:a16="http://schemas.microsoft.com/office/drawing/2014/main" id="{278A98FB-7CDE-4DA7-B868-F39B2D0E0431}"/>
              </a:ext>
            </a:extLst>
          </p:cNvPr>
          <p:cNvSpPr txBox="1">
            <a:spLocks noChangeArrowheads="1"/>
          </p:cNvSpPr>
          <p:nvPr/>
        </p:nvSpPr>
        <p:spPr bwMode="auto">
          <a:xfrm>
            <a:off x="6156253" y="3907588"/>
            <a:ext cx="1703402" cy="3667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altLang="en-US" sz="1600" dirty="0"/>
              <a:t>Printer Sharing</a:t>
            </a:r>
            <a:endParaRPr lang="en-US" altLang="en-US" dirty="0"/>
          </a:p>
        </p:txBody>
      </p:sp>
    </p:spTree>
    <p:custDataLst>
      <p:tags r:id="rId1"/>
    </p:custDataLst>
    <p:extLst>
      <p:ext uri="{BB962C8B-B14F-4D97-AF65-F5344CB8AC3E}">
        <p14:creationId xmlns:p14="http://schemas.microsoft.com/office/powerpoint/2010/main" val="3526372902"/>
      </p:ext>
    </p:extLst>
  </p:cSld>
  <p:clrMapOvr>
    <a:masterClrMapping/>
  </p:clrMapOvr>
  <p:transition spd="slow">
    <p:wipe/>
  </p:transition>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4063"/>
            <a:ext cx="9144000" cy="1079652"/>
          </a:xfrm>
        </p:spPr>
        <p:txBody>
          <a:bodyPr/>
          <a:lstStyle/>
          <a:p>
            <a:r>
              <a:rPr lang="en-US" altLang="en-US" sz="1600" dirty="0"/>
              <a:t>Sharing Local Resources with Others</a:t>
            </a:r>
            <a:r>
              <a:rPr lang="en-US" altLang="en-US" dirty="0"/>
              <a:t/>
            </a:r>
            <a:br>
              <a:rPr lang="en-US" altLang="en-US" dirty="0"/>
            </a:br>
            <a:r>
              <a:rPr lang="en-US" dirty="0">
                <a:latin typeface="Arial" charset="0"/>
              </a:rPr>
              <a:t>Video Demonstration – Sharing Files and Folders on a Local Network</a:t>
            </a:r>
            <a:endParaRPr lang="en-US" altLang="en-US" dirty="0"/>
          </a:p>
        </p:txBody>
      </p:sp>
      <p:pic>
        <p:nvPicPr>
          <p:cNvPr id="6" name="Picture 5" descr="In this video demonstration, you will learn how to:&#10;Share a folder to Homegroup&#10;Share a folder to specific users or groups&#10;Set permission for full control, change or read" title="Sharing files ">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1869527" y="1171519"/>
            <a:ext cx="5551999" cy="3174437"/>
          </a:xfrm>
          <a:prstGeom prst="rect">
            <a:avLst/>
          </a:prstGeom>
          <a:ln w="12700">
            <a:solidFill>
              <a:schemeClr val="tx1"/>
            </a:solidFill>
          </a:ln>
        </p:spPr>
      </p:pic>
    </p:spTree>
    <p:custDataLst>
      <p:tags r:id="rId1"/>
    </p:custDataLst>
    <p:extLst>
      <p:ext uri="{BB962C8B-B14F-4D97-AF65-F5344CB8AC3E}">
        <p14:creationId xmlns:p14="http://schemas.microsoft.com/office/powerpoint/2010/main" val="1985072947"/>
      </p:ext>
    </p:extLst>
  </p:cSld>
  <p:clrMapOvr>
    <a:masterClrMapping/>
  </p:clrMapOvr>
  <p:transition spd="slow">
    <p:wipe/>
  </p:transition>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Sharing Local Resources with Others</a:t>
            </a:r>
            <a:r>
              <a:rPr lang="en-US" altLang="en-US" dirty="0"/>
              <a:t/>
            </a:r>
            <a:br>
              <a:rPr lang="en-US" altLang="en-US" dirty="0"/>
            </a:br>
            <a:r>
              <a:rPr lang="en-US" altLang="en-US" dirty="0">
                <a:latin typeface="Arial" charset="0"/>
              </a:rPr>
              <a:t>Lab</a:t>
            </a:r>
            <a:r>
              <a:rPr lang="en-US" dirty="0">
                <a:latin typeface="Arial" charset="0"/>
              </a:rPr>
              <a:t> - Share Resources</a:t>
            </a:r>
            <a:endParaRPr lang="en-US" altLang="en-US" dirty="0"/>
          </a:p>
        </p:txBody>
      </p:sp>
      <p:sp>
        <p:nvSpPr>
          <p:cNvPr id="8" name="Content Placeholder 2">
            <a:extLst>
              <a:ext uri="{FF2B5EF4-FFF2-40B4-BE49-F238E27FC236}">
                <a16:creationId xmlns:a16="http://schemas.microsoft.com/office/drawing/2014/main" id="{4F8F6E1A-B1B9-4281-9B92-CE86B372C5E4}"/>
              </a:ext>
            </a:extLst>
          </p:cNvPr>
          <p:cNvSpPr>
            <a:spLocks noGrp="1"/>
          </p:cNvSpPr>
          <p:nvPr>
            <p:ph idx="1"/>
          </p:nvPr>
        </p:nvSpPr>
        <p:spPr>
          <a:xfrm>
            <a:off x="334605" y="948564"/>
            <a:ext cx="7751776" cy="880236"/>
          </a:xfrm>
        </p:spPr>
        <p:txBody>
          <a:bodyPr/>
          <a:lstStyle/>
          <a:p>
            <a:pPr marL="0" indent="0">
              <a:buNone/>
            </a:pPr>
            <a:r>
              <a:rPr lang="en-US" dirty="0"/>
              <a:t>In this lab, you will work with another student. You will create and share a folder. You will also set permissions for the share so your partner will only have read access.</a:t>
            </a:r>
          </a:p>
        </p:txBody>
      </p:sp>
    </p:spTree>
    <p:custDataLst>
      <p:tags r:id="rId1"/>
    </p:custDataLst>
    <p:extLst>
      <p:ext uri="{BB962C8B-B14F-4D97-AF65-F5344CB8AC3E}">
        <p14:creationId xmlns:p14="http://schemas.microsoft.com/office/powerpoint/2010/main" val="3343408472"/>
      </p:ext>
    </p:extLst>
  </p:cSld>
  <p:clrMapOvr>
    <a:masterClrMapping/>
  </p:clrMapOvr>
  <p:transition spd="slow">
    <p:wipe/>
  </p:transition>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Configure a Wired Network Connection</a:t>
            </a:r>
            <a:r>
              <a:rPr lang="en-US" altLang="en-US" dirty="0"/>
              <a:t/>
            </a:r>
            <a:br>
              <a:rPr lang="en-US" altLang="en-US" dirty="0"/>
            </a:br>
            <a:r>
              <a:rPr lang="en-US" dirty="0">
                <a:latin typeface="Arial" charset="0"/>
              </a:rPr>
              <a:t>Configuring Wired Network Interfaces in Windows 10</a:t>
            </a:r>
            <a:endParaRPr lang="en-US" altLang="en-US" dirty="0"/>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345172" y="1068762"/>
            <a:ext cx="4495800" cy="4312920"/>
          </a:xfrm>
        </p:spPr>
        <p:txBody>
          <a:bodyPr/>
          <a:lstStyle/>
          <a:p>
            <a:r>
              <a:rPr lang="en-US" dirty="0"/>
              <a:t>Windows 10 network settings are managed through the Network &amp; Internet section in the Settings App. </a:t>
            </a:r>
          </a:p>
          <a:p>
            <a:r>
              <a:rPr lang="en-US" dirty="0"/>
              <a:t>From the Network &amp; Internet window, there are links to View network properties and to the Network and Sharing Center. </a:t>
            </a:r>
          </a:p>
          <a:p>
            <a:r>
              <a:rPr lang="en-US" dirty="0"/>
              <a:t>Available network connections, both wired and wireless, can be viewed by selecting the Change Adapter Options link. From there, each network connection can be configured.</a:t>
            </a:r>
          </a:p>
        </p:txBody>
      </p:sp>
      <p:pic>
        <p:nvPicPr>
          <p:cNvPr id="6" name="Picture 5" descr="Image described in text on slide">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5624396" y="1091621"/>
            <a:ext cx="2582344" cy="3487063"/>
          </a:xfrm>
          <a:prstGeom prst="rect">
            <a:avLst/>
          </a:prstGeom>
          <a:ln w="12700">
            <a:solidFill>
              <a:schemeClr val="tx1"/>
            </a:solidFill>
          </a:ln>
        </p:spPr>
      </p:pic>
    </p:spTree>
    <p:custDataLst>
      <p:tags r:id="rId1"/>
    </p:custDataLst>
    <p:extLst>
      <p:ext uri="{BB962C8B-B14F-4D97-AF65-F5344CB8AC3E}">
        <p14:creationId xmlns:p14="http://schemas.microsoft.com/office/powerpoint/2010/main" val="1025877043"/>
      </p:ext>
    </p:extLst>
  </p:cSld>
  <p:clrMapOvr>
    <a:masterClrMapping/>
  </p:clrMapOvr>
  <p:transition spd="slow">
    <p:wipe/>
  </p:transition>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527932" cy="757551"/>
          </a:xfrm>
        </p:spPr>
        <p:txBody>
          <a:bodyPr/>
          <a:lstStyle/>
          <a:p>
            <a:r>
              <a:rPr lang="en-US" altLang="en-US" sz="1600" dirty="0"/>
              <a:t>Configure a Wired Network Connection</a:t>
            </a:r>
            <a:r>
              <a:rPr lang="en-US" altLang="en-US" dirty="0"/>
              <a:t/>
            </a:r>
            <a:br>
              <a:rPr lang="en-US" altLang="en-US" dirty="0"/>
            </a:br>
            <a:r>
              <a:rPr lang="en-US" dirty="0">
                <a:latin typeface="Arial" charset="0"/>
              </a:rPr>
              <a:t>Configuring a Wired NIC</a:t>
            </a:r>
            <a:endParaRPr lang="en-US" altLang="en-US" dirty="0"/>
          </a:p>
        </p:txBody>
      </p:sp>
      <p:sp>
        <p:nvSpPr>
          <p:cNvPr id="7" name="Rectangle 6">
            <a:extLst>
              <a:ext uri="{FF2B5EF4-FFF2-40B4-BE49-F238E27FC236}">
                <a16:creationId xmlns:a16="http://schemas.microsoft.com/office/drawing/2014/main" id="{3BD7DAB8-4922-435B-9372-DE99A57908C7}"/>
              </a:ext>
            </a:extLst>
          </p:cNvPr>
          <p:cNvSpPr txBox="1">
            <a:spLocks noChangeArrowheads="1"/>
          </p:cNvSpPr>
          <p:nvPr/>
        </p:nvSpPr>
        <p:spPr bwMode="auto">
          <a:xfrm>
            <a:off x="212968" y="925541"/>
            <a:ext cx="4495800" cy="4312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dirty="0"/>
              <a:t>After the NIC driver is installed the IP address settings must be configured. A computer can be assigned its IP configuration in one of two ways:</a:t>
            </a:r>
          </a:p>
          <a:p>
            <a:pPr lvl="1"/>
            <a:r>
              <a:rPr lang="en-US" b="1" dirty="0"/>
              <a:t>Manually</a:t>
            </a:r>
            <a:r>
              <a:rPr lang="en-US" dirty="0"/>
              <a:t> - The host is statically assigned a specific IP configuration</a:t>
            </a:r>
          </a:p>
          <a:p>
            <a:pPr lvl="1"/>
            <a:r>
              <a:rPr lang="en-US" b="1" dirty="0"/>
              <a:t>Dynamically </a:t>
            </a:r>
            <a:r>
              <a:rPr lang="en-US" dirty="0"/>
              <a:t>- The host requests its IP address configuration from a DHCP server</a:t>
            </a:r>
          </a:p>
          <a:p>
            <a:r>
              <a:rPr lang="en-US" dirty="0"/>
              <a:t>From the properties window of the wired NIC, both IPv4 and IPv6 addresses and other options such as the default gateway and DNS server address can be configured</a:t>
            </a:r>
          </a:p>
        </p:txBody>
      </p:sp>
      <p:pic>
        <p:nvPicPr>
          <p:cNvPr id="6" name="Picture 5">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6010070" y="1721542"/>
            <a:ext cx="2577183" cy="2916498"/>
          </a:xfrm>
          <a:prstGeom prst="rect">
            <a:avLst/>
          </a:prstGeom>
          <a:ln w="12700">
            <a:solidFill>
              <a:schemeClr val="tx1"/>
            </a:solidFill>
          </a:ln>
        </p:spPr>
      </p:pic>
      <p:pic>
        <p:nvPicPr>
          <p:cNvPr id="3" name="Content Placeholder 2" descr="Screenshot showing Ethernet Properties dialog box.">
            <a:extLst>
              <a:ext uri="{FF2B5EF4-FFF2-40B4-BE49-F238E27FC236}">
                <a16:creationId xmlns:a16="http://schemas.microsoft.com/office/drawing/2014/main" id="{F40EB8B4-E4DF-4477-9B01-BE75E32B5DB8}"/>
              </a:ext>
            </a:extLst>
          </p:cNvPr>
          <p:cNvPicPr>
            <a:picLocks noGrp="1" noChangeAspect="1"/>
          </p:cNvPicPr>
          <p:nvPr>
            <p:ph idx="1"/>
          </p:nvPr>
        </p:nvPicPr>
        <p:blipFill>
          <a:blip r:embed="rId5"/>
          <a:stretch>
            <a:fillRect/>
          </a:stretch>
        </p:blipFill>
        <p:spPr>
          <a:xfrm>
            <a:off x="4768403" y="320325"/>
            <a:ext cx="2994920" cy="2735817"/>
          </a:xfrm>
        </p:spPr>
      </p:pic>
    </p:spTree>
    <p:custDataLst>
      <p:tags r:id="rId1"/>
    </p:custDataLst>
    <p:extLst>
      <p:ext uri="{BB962C8B-B14F-4D97-AF65-F5344CB8AC3E}">
        <p14:creationId xmlns:p14="http://schemas.microsoft.com/office/powerpoint/2010/main" val="360379994"/>
      </p:ext>
    </p:extLst>
  </p:cSld>
  <p:clrMapOvr>
    <a:masterClrMapping/>
  </p:clrMapOvr>
  <p:transition spd="slow">
    <p:wipe/>
  </p:transition>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Configure a Wired Network Connection</a:t>
            </a:r>
            <a:r>
              <a:rPr lang="en-US" altLang="en-US" dirty="0"/>
              <a:t/>
            </a:r>
            <a:br>
              <a:rPr lang="en-US" altLang="en-US" dirty="0"/>
            </a:br>
            <a:r>
              <a:rPr lang="en-US" altLang="en-US" dirty="0">
                <a:latin typeface="Arial" charset="0"/>
              </a:rPr>
              <a:t>Setting a Network Profile</a:t>
            </a:r>
            <a:endParaRPr lang="en-US" altLang="en-US" dirty="0"/>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69912" y="802062"/>
            <a:ext cx="4495800" cy="4312920"/>
          </a:xfrm>
        </p:spPr>
        <p:txBody>
          <a:bodyPr/>
          <a:lstStyle/>
          <a:p>
            <a:r>
              <a:rPr lang="en-US" dirty="0"/>
              <a:t>The first time a computer with Windows 10 connects to a network, a network profile must be selected. Each network profile has different default settings. Depending on the profile selected, file and printer sharing, or network discovery can be turned off or on, and different firewall settings can be applied.</a:t>
            </a:r>
          </a:p>
          <a:p>
            <a:r>
              <a:rPr lang="en-US" dirty="0"/>
              <a:t>Windows 10 has two network profiles:</a:t>
            </a:r>
          </a:p>
          <a:p>
            <a:r>
              <a:rPr lang="en-US" b="1" dirty="0"/>
              <a:t>Public</a:t>
            </a:r>
            <a:r>
              <a:rPr lang="en-US" dirty="0"/>
              <a:t> – The public profile disables file and printer sharing and network discovery on the link. The PC is hidden from other devices.</a:t>
            </a:r>
          </a:p>
          <a:p>
            <a:r>
              <a:rPr lang="en-US" b="1" dirty="0"/>
              <a:t>Private</a:t>
            </a:r>
            <a:r>
              <a:rPr lang="en-US" dirty="0"/>
              <a:t> – The private profile allows the user to customize the sharing options. This profile is for use on trusted networks. The PC is discoverable by other devices.</a:t>
            </a:r>
          </a:p>
          <a:p>
            <a:endParaRPr lang="en-US" dirty="0"/>
          </a:p>
        </p:txBody>
      </p:sp>
      <p:pic>
        <p:nvPicPr>
          <p:cNvPr id="6" name="Picture 5" descr="This image is of the Network profile item. It is found in the Settings app. This item gives you the choice of clicking A network profile that is Public or private. At the bottom of the page is a clickable link to configure the firewall and security settings.">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932258" y="984942"/>
            <a:ext cx="3567152" cy="3053658"/>
          </a:xfrm>
          <a:prstGeom prst="rect">
            <a:avLst/>
          </a:prstGeom>
          <a:ln w="12700">
            <a:solidFill>
              <a:schemeClr val="tx1"/>
            </a:solidFill>
          </a:ln>
        </p:spPr>
      </p:pic>
    </p:spTree>
    <p:custDataLst>
      <p:tags r:id="rId1"/>
    </p:custDataLst>
    <p:extLst>
      <p:ext uri="{BB962C8B-B14F-4D97-AF65-F5344CB8AC3E}">
        <p14:creationId xmlns:p14="http://schemas.microsoft.com/office/powerpoint/2010/main" val="2406690729"/>
      </p:ext>
    </p:extLst>
  </p:cSld>
  <p:clrMapOvr>
    <a:masterClrMapping/>
  </p:clrMapOvr>
  <p:transition spd="slow">
    <p:wipe/>
  </p:transition>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Configure a Wired Network Connection</a:t>
            </a:r>
            <a:r>
              <a:rPr lang="en-US" altLang="en-US" dirty="0"/>
              <a:t/>
            </a:r>
            <a:br>
              <a:rPr lang="en-US" altLang="en-US" dirty="0"/>
            </a:br>
            <a:r>
              <a:rPr lang="en-US" altLang="en-US" dirty="0">
                <a:latin typeface="Arial" charset="0"/>
              </a:rPr>
              <a:t>Verify Connectivity with the Windows GUI</a:t>
            </a:r>
            <a:endParaRPr lang="en-US" altLang="en-US" dirty="0"/>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92772" y="1084001"/>
            <a:ext cx="4495800" cy="4040562"/>
          </a:xfrm>
        </p:spPr>
        <p:txBody>
          <a:bodyPr/>
          <a:lstStyle/>
          <a:p>
            <a:r>
              <a:rPr lang="en-US" dirty="0"/>
              <a:t>The easiest way to test for an internet connection is to open a web browser and see if the internet is available. To troubleshoot a connection, you can use the Windows GUI or CLI.</a:t>
            </a:r>
          </a:p>
          <a:p>
            <a:r>
              <a:rPr lang="en-US" dirty="0"/>
              <a:t>In Windows 10, the status of a network connection can be viewed under the General tab, as shown here. Click the </a:t>
            </a:r>
            <a:r>
              <a:rPr lang="en-US" b="1" dirty="0"/>
              <a:t>Details</a:t>
            </a:r>
            <a:r>
              <a:rPr lang="en-US" dirty="0"/>
              <a:t> button to view IP addressing information, subnet mask, default gateway, MAC address, and other information.</a:t>
            </a:r>
          </a:p>
        </p:txBody>
      </p:sp>
      <p:pic>
        <p:nvPicPr>
          <p:cNvPr id="6" name="Picture 5" descr="This image is the “Ethernet Status” item. This item shows you the connection, Activity (Bytes sent and received) and 3 clickable buttons for properties, Disable and Diagnose.">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903921" y="885881"/>
            <a:ext cx="3790499" cy="3873503"/>
          </a:xfrm>
          <a:prstGeom prst="rect">
            <a:avLst/>
          </a:prstGeom>
          <a:ln w="12700">
            <a:solidFill>
              <a:schemeClr val="tx1"/>
            </a:solidFill>
          </a:ln>
        </p:spPr>
      </p:pic>
    </p:spTree>
    <p:custDataLst>
      <p:tags r:id="rId1"/>
    </p:custDataLst>
    <p:extLst>
      <p:ext uri="{BB962C8B-B14F-4D97-AF65-F5344CB8AC3E}">
        <p14:creationId xmlns:p14="http://schemas.microsoft.com/office/powerpoint/2010/main" val="3247304993"/>
      </p:ext>
    </p:extLst>
  </p:cSld>
  <p:clrMapOvr>
    <a:masterClrMapping/>
  </p:clrMapOvr>
  <p:transition spd="slow">
    <p:wipe/>
  </p:transition>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Configure a Wired Network Connection</a:t>
            </a:r>
            <a:r>
              <a:rPr lang="en-US" altLang="en-US" dirty="0"/>
              <a:t/>
            </a:r>
            <a:br>
              <a:rPr lang="en-US" altLang="en-US" dirty="0"/>
            </a:br>
            <a:r>
              <a:rPr lang="en-US" altLang="en-US" dirty="0">
                <a:latin typeface="Arial" charset="0"/>
              </a:rPr>
              <a:t>ipconfig Command</a:t>
            </a:r>
            <a:endParaRPr lang="en-US" altLang="en-US" dirty="0"/>
          </a:p>
        </p:txBody>
      </p:sp>
      <p:pic>
        <p:nvPicPr>
          <p:cNvPr id="6" name="Picture 5" descr="The image on this page displays a table with the available command options. Below that table is presented in a list format. ipconfig /all. Displays additional network configuration information including DHCP and DNS servers, MAC address, NetBIOS status, and domain name. ipconfig /release. Releases the IP address learned from the DHCP server resulting in the network adapter(s) no longer having an IP address. ipconfig /renew. Forces a DHCP client to renew its DHCP address lease from the DHCP server. ipconfig /displaydns. Displays the DNS resolver cache which contains host and domain names that have been recently queried. ipconfig /flushdns. Clears the DNS resolver cache on the host.">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2083829" y="1023681"/>
            <a:ext cx="5330607" cy="1496805"/>
          </a:xfrm>
          <a:prstGeom prst="rect">
            <a:avLst/>
          </a:prstGeom>
          <a:ln w="12700">
            <a:solidFill>
              <a:schemeClr val="tx1"/>
            </a:solidFill>
          </a:ln>
        </p:spPr>
      </p:pic>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268972" y="2727960"/>
            <a:ext cx="8593088" cy="1632641"/>
          </a:xfrm>
        </p:spPr>
        <p:txBody>
          <a:bodyPr/>
          <a:lstStyle/>
          <a:p>
            <a:r>
              <a:rPr lang="en-US" dirty="0"/>
              <a:t>The ipconfig command displays basic IP configuration information, including the IP address, subnet mask, and default gateway for all network adapters to which TCP/IP is bound.</a:t>
            </a:r>
          </a:p>
          <a:p>
            <a:r>
              <a:rPr lang="en-US" dirty="0"/>
              <a:t>There are several ipconfig switches and arguments which are useful to know. The table in the figure displays available command options. To use a command option, enter the ipconfig /option (e.g., ipconfig /all).</a:t>
            </a:r>
          </a:p>
        </p:txBody>
      </p:sp>
    </p:spTree>
    <p:custDataLst>
      <p:tags r:id="rId1"/>
    </p:custDataLst>
    <p:extLst>
      <p:ext uri="{BB962C8B-B14F-4D97-AF65-F5344CB8AC3E}">
        <p14:creationId xmlns:p14="http://schemas.microsoft.com/office/powerpoint/2010/main" val="2830847992"/>
      </p:ext>
    </p:extLst>
  </p:cSld>
  <p:clrMapOvr>
    <a:masterClrMapping/>
  </p:clrMapOvr>
  <p:transition spd="slow">
    <p:wipe/>
  </p:transition>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Configure a Wired Network Connection</a:t>
            </a:r>
            <a:r>
              <a:rPr lang="en-US" altLang="en-US" dirty="0"/>
              <a:t/>
            </a:r>
            <a:br>
              <a:rPr lang="en-US" altLang="en-US" dirty="0"/>
            </a:br>
            <a:r>
              <a:rPr lang="en-US" altLang="en-US" dirty="0">
                <a:latin typeface="Arial" charset="0"/>
              </a:rPr>
              <a:t>Network CLI Commands</a:t>
            </a:r>
            <a:endParaRPr lang="en-US" altLang="en-US" dirty="0"/>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76200" y="830580"/>
            <a:ext cx="4495800" cy="4312920"/>
          </a:xfrm>
        </p:spPr>
        <p:txBody>
          <a:bodyPr/>
          <a:lstStyle/>
          <a:p>
            <a:r>
              <a:rPr lang="en-US" sz="1400" dirty="0"/>
              <a:t>The following CLI commands that can be executed from the command prompt to test network connectivity:</a:t>
            </a:r>
          </a:p>
          <a:p>
            <a:pPr lvl="1"/>
            <a:r>
              <a:rPr lang="en-US" sz="1300" b="1" dirty="0"/>
              <a:t>ping</a:t>
            </a:r>
            <a:r>
              <a:rPr lang="en-US" sz="1300" dirty="0"/>
              <a:t> – The command tests basic connectivity between devices by using ICMP echo request and reply messages.</a:t>
            </a:r>
          </a:p>
          <a:p>
            <a:pPr lvl="1"/>
            <a:r>
              <a:rPr lang="en-US" sz="1300" b="1" dirty="0"/>
              <a:t>tracert</a:t>
            </a:r>
            <a:r>
              <a:rPr lang="en-US" sz="1300" dirty="0"/>
              <a:t> – The command traces the route that packets take from your computer to a destination host. At the command prompt, enter </a:t>
            </a:r>
            <a:r>
              <a:rPr lang="en-US" sz="1300" b="1" dirty="0" err="1"/>
              <a:t>tracert</a:t>
            </a:r>
            <a:r>
              <a:rPr lang="en-US" sz="1300" i="1" dirty="0" err="1"/>
              <a:t>hostname</a:t>
            </a:r>
            <a:r>
              <a:rPr lang="en-US" sz="1300" i="1" dirty="0"/>
              <a:t>.</a:t>
            </a:r>
            <a:endParaRPr lang="en-US" sz="1300" dirty="0"/>
          </a:p>
          <a:p>
            <a:pPr lvl="1"/>
            <a:r>
              <a:rPr lang="en-US" sz="1300" b="1" dirty="0" err="1"/>
              <a:t>nslookup</a:t>
            </a:r>
            <a:r>
              <a:rPr lang="en-US" sz="1300" dirty="0"/>
              <a:t> – The command tests and troubleshoots DNS servers. It queries the DNS server to discover IP addresses or host names. At the command prompt, enter </a:t>
            </a:r>
            <a:r>
              <a:rPr lang="en-US" sz="1300" b="1" dirty="0" err="1"/>
              <a:t>nslookup</a:t>
            </a:r>
            <a:r>
              <a:rPr lang="en-US" sz="1300" b="1" dirty="0"/>
              <a:t> </a:t>
            </a:r>
            <a:r>
              <a:rPr lang="en-US" sz="1300" i="1" dirty="0"/>
              <a:t>hostname </a:t>
            </a:r>
            <a:r>
              <a:rPr lang="en-US" sz="1300" dirty="0"/>
              <a:t>to return the IP address for the host name entered. A reverse </a:t>
            </a:r>
            <a:r>
              <a:rPr lang="en-US" sz="1300" dirty="0" err="1"/>
              <a:t>nslookup</a:t>
            </a:r>
            <a:r>
              <a:rPr lang="en-US" sz="1300" dirty="0"/>
              <a:t> command, </a:t>
            </a:r>
            <a:r>
              <a:rPr lang="en-US" sz="1300" b="1" dirty="0" err="1"/>
              <a:t>nslookup</a:t>
            </a:r>
            <a:r>
              <a:rPr lang="en-US" sz="1300" b="1" dirty="0"/>
              <a:t> </a:t>
            </a:r>
            <a:r>
              <a:rPr lang="en-US" sz="1300" i="1" dirty="0" err="1"/>
              <a:t>IP_address</a:t>
            </a:r>
            <a:r>
              <a:rPr lang="en-US" sz="1300" dirty="0"/>
              <a:t> returns the host name for the IP address entered.</a:t>
            </a:r>
          </a:p>
          <a:p>
            <a:endParaRPr lang="en-US" dirty="0"/>
          </a:p>
        </p:txBody>
      </p:sp>
      <p:pic>
        <p:nvPicPr>
          <p:cNvPr id="6" name="Picture 5" descr="This image displays a man working on a laptop in from of very large computer network.">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726672" y="1081419"/>
            <a:ext cx="4046700" cy="2266344"/>
          </a:xfrm>
          <a:prstGeom prst="rect">
            <a:avLst/>
          </a:prstGeom>
          <a:ln w="12700">
            <a:solidFill>
              <a:schemeClr val="tx1"/>
            </a:solidFill>
          </a:ln>
        </p:spPr>
      </p:pic>
    </p:spTree>
    <p:custDataLst>
      <p:tags r:id="rId1"/>
    </p:custDataLst>
    <p:extLst>
      <p:ext uri="{BB962C8B-B14F-4D97-AF65-F5344CB8AC3E}">
        <p14:creationId xmlns:p14="http://schemas.microsoft.com/office/powerpoint/2010/main" val="2990803365"/>
      </p:ext>
    </p:extLst>
  </p:cSld>
  <p:clrMapOvr>
    <a:masterClrMapping/>
  </p:clrMapOvr>
  <p:transition spd="slow">
    <p:wipe/>
  </p:transition>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96813"/>
            <a:ext cx="9144000" cy="966409"/>
          </a:xfrm>
        </p:spPr>
        <p:txBody>
          <a:bodyPr/>
          <a:lstStyle/>
          <a:p>
            <a:r>
              <a:rPr lang="en-US" altLang="en-US" sz="1600" dirty="0"/>
              <a:t>Configure a Wired Network Connection</a:t>
            </a:r>
            <a:r>
              <a:rPr lang="en-US" altLang="en-US" dirty="0"/>
              <a:t/>
            </a:r>
            <a:br>
              <a:rPr lang="en-US" altLang="en-US" dirty="0"/>
            </a:br>
            <a:r>
              <a:rPr lang="en-US" dirty="0">
                <a:latin typeface="Arial" charset="0"/>
              </a:rPr>
              <a:t>Video Demonstration - Network Testing and Verification with CLI Commands</a:t>
            </a:r>
            <a:endParaRPr lang="en-US" altLang="en-US" dirty="0"/>
          </a:p>
        </p:txBody>
      </p:sp>
      <p:pic>
        <p:nvPicPr>
          <p:cNvPr id="6" name="Picture 5" descr="In this video demonstration, you will learn how to&#10;Use ipconfig to see additional information&#10;Use ping command to send echo and replies&#10;Use ping to request a specific website&#10;Use nslookup to test DNS&#10;Use netstat to see open ports and connections" title="Network testing">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1890646" y="1248025"/>
            <a:ext cx="5362707" cy="3072516"/>
          </a:xfrm>
          <a:prstGeom prst="rect">
            <a:avLst/>
          </a:prstGeom>
          <a:ln w="12700">
            <a:solidFill>
              <a:schemeClr val="tx1"/>
            </a:solidFill>
          </a:ln>
        </p:spPr>
      </p:pic>
    </p:spTree>
    <p:custDataLst>
      <p:tags r:id="rId1"/>
    </p:custDataLst>
    <p:extLst>
      <p:ext uri="{BB962C8B-B14F-4D97-AF65-F5344CB8AC3E}">
        <p14:creationId xmlns:p14="http://schemas.microsoft.com/office/powerpoint/2010/main" val="1714956518"/>
      </p:ext>
    </p:extLst>
  </p:cSld>
  <p:clrMapOvr>
    <a:masterClrMapping/>
  </p:clrMapOvr>
  <p:transition spd="slow">
    <p:wipe/>
  </p:transition>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13692"/>
            <a:ext cx="9144000" cy="757551"/>
          </a:xfrm>
        </p:spPr>
        <p:txBody>
          <a:bodyPr/>
          <a:lstStyle/>
          <a:p>
            <a:r>
              <a:rPr lang="en-US" altLang="en-US" sz="1600" dirty="0"/>
              <a:t>Configure a Wireless Network Interfaces in Windows</a:t>
            </a:r>
            <a:r>
              <a:rPr lang="en-US" altLang="en-US" dirty="0"/>
              <a:t/>
            </a:r>
            <a:br>
              <a:rPr lang="en-US" altLang="en-US" dirty="0"/>
            </a:br>
            <a:r>
              <a:rPr lang="en-US" altLang="en-US" dirty="0">
                <a:latin typeface="Arial" charset="0"/>
              </a:rPr>
              <a:t>Wireless Settings</a:t>
            </a:r>
            <a:endParaRPr lang="en-US" altLang="en-US" dirty="0"/>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00243" y="705442"/>
            <a:ext cx="4556534" cy="4312920"/>
          </a:xfrm>
        </p:spPr>
        <p:txBody>
          <a:bodyPr/>
          <a:lstStyle/>
          <a:p>
            <a:r>
              <a:rPr lang="en-US" sz="1400" dirty="0"/>
              <a:t>Wireless networks can be added in Windows 10 by going to Settings &gt; Network &amp; Internet &gt; Wi-Fi &gt; Manage known networks</a:t>
            </a:r>
          </a:p>
          <a:p>
            <a:pPr lvl="1"/>
            <a:r>
              <a:rPr lang="en-US" sz="1300" dirty="0"/>
              <a:t>Enter the network name and select a security type that matches the configuration on the wireless router. </a:t>
            </a:r>
          </a:p>
          <a:p>
            <a:r>
              <a:rPr lang="en-US" sz="1400" dirty="0"/>
              <a:t>There are four security type options:</a:t>
            </a:r>
          </a:p>
          <a:p>
            <a:pPr lvl="1"/>
            <a:r>
              <a:rPr lang="en-US" sz="1300" b="1" dirty="0"/>
              <a:t>No authentication (Open)</a:t>
            </a:r>
            <a:r>
              <a:rPr lang="en-US" sz="1300" dirty="0"/>
              <a:t> – Data is sent unencrypted and with no authentication</a:t>
            </a:r>
          </a:p>
          <a:p>
            <a:pPr lvl="1"/>
            <a:r>
              <a:rPr lang="en-US" sz="1300" b="1" dirty="0"/>
              <a:t>WEP</a:t>
            </a:r>
            <a:r>
              <a:rPr lang="en-US" sz="1300" dirty="0"/>
              <a:t> – Provides very weak security and should not be relied upon for confidentiality</a:t>
            </a:r>
          </a:p>
          <a:p>
            <a:pPr lvl="1"/>
            <a:r>
              <a:rPr lang="en-US" sz="1300" b="1" dirty="0"/>
              <a:t>WPA2</a:t>
            </a:r>
            <a:r>
              <a:rPr lang="en-US" sz="1300" dirty="0"/>
              <a:t>-Personal – Uses the Advanced Encryption Standard (AES) cipher and a Pre-shared Key (PSK) to encrypt communications</a:t>
            </a:r>
          </a:p>
          <a:p>
            <a:pPr lvl="1"/>
            <a:r>
              <a:rPr lang="en-US" sz="1300" b="1" dirty="0"/>
              <a:t>WPA2-Enterprise</a:t>
            </a:r>
            <a:r>
              <a:rPr lang="en-US" sz="1300" dirty="0"/>
              <a:t> – Authentication is passed from the access point to a centralized authentication server running Remote Authentication Dial-in User Service (RADIUS)</a:t>
            </a:r>
          </a:p>
          <a:p>
            <a:endParaRPr lang="en-US" sz="1400" dirty="0"/>
          </a:p>
        </p:txBody>
      </p:sp>
      <p:pic>
        <p:nvPicPr>
          <p:cNvPr id="6" name="Picture 5" descr="Image shows &quot;Add a new network&quot; dialog box with fields to complete Network Name, Security type, and Security.  Checkboxes available to Connect Automatically and Connect even if this network is not broadcasting, these options are unchecked.">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726446" y="1007802"/>
            <a:ext cx="4082215" cy="3091758"/>
          </a:xfrm>
          <a:prstGeom prst="rect">
            <a:avLst/>
          </a:prstGeom>
          <a:ln w="12700">
            <a:solidFill>
              <a:schemeClr val="tx1"/>
            </a:solidFill>
          </a:ln>
        </p:spPr>
      </p:pic>
    </p:spTree>
    <p:custDataLst>
      <p:tags r:id="rId1"/>
    </p:custDataLst>
    <p:extLst>
      <p:ext uri="{BB962C8B-B14F-4D97-AF65-F5344CB8AC3E}">
        <p14:creationId xmlns:p14="http://schemas.microsoft.com/office/powerpoint/2010/main" val="3201437279"/>
      </p:ext>
    </p:extLst>
  </p:cSld>
  <p:clrMapOvr>
    <a:masterClrMapping/>
  </p:clrMapOvr>
  <p:transition spd="slow">
    <p:wipe/>
  </p:transition>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Configure a Wired Network Connection</a:t>
            </a:r>
            <a:r>
              <a:rPr lang="en-US" altLang="en-US" dirty="0"/>
              <a:t/>
            </a:r>
            <a:br>
              <a:rPr lang="en-US" altLang="en-US" dirty="0"/>
            </a:br>
            <a:r>
              <a:rPr lang="en-US" dirty="0">
                <a:latin typeface="Arial" charset="0"/>
              </a:rPr>
              <a:t>Lab – Connect and Test the Wireless Connection</a:t>
            </a:r>
            <a:endParaRPr lang="en-US" altLang="en-US" dirty="0"/>
          </a:p>
        </p:txBody>
      </p:sp>
      <p:sp>
        <p:nvSpPr>
          <p:cNvPr id="8" name="Content Placeholder 2">
            <a:extLst>
              <a:ext uri="{FF2B5EF4-FFF2-40B4-BE49-F238E27FC236}">
                <a16:creationId xmlns:a16="http://schemas.microsoft.com/office/drawing/2014/main" id="{C4B38E92-3D57-4FFC-A7CC-F51B4493CA2D}"/>
              </a:ext>
            </a:extLst>
          </p:cNvPr>
          <p:cNvSpPr>
            <a:spLocks noGrp="1"/>
          </p:cNvSpPr>
          <p:nvPr>
            <p:ph idx="1"/>
          </p:nvPr>
        </p:nvSpPr>
        <p:spPr>
          <a:xfrm>
            <a:off x="242372" y="809962"/>
            <a:ext cx="8516038" cy="1140024"/>
          </a:xfrm>
        </p:spPr>
        <p:txBody>
          <a:bodyPr/>
          <a:lstStyle/>
          <a:p>
            <a:pPr marL="0" indent="0">
              <a:buNone/>
            </a:pPr>
            <a:r>
              <a:rPr lang="en-US" dirty="0"/>
              <a:t>In this lab, you and your partner will connect your computers to a wireless router and test the wireless connection.</a:t>
            </a:r>
          </a:p>
        </p:txBody>
      </p:sp>
    </p:spTree>
    <p:custDataLst>
      <p:tags r:id="rId1"/>
    </p:custDataLst>
    <p:extLst>
      <p:ext uri="{BB962C8B-B14F-4D97-AF65-F5344CB8AC3E}">
        <p14:creationId xmlns:p14="http://schemas.microsoft.com/office/powerpoint/2010/main" val="1055127388"/>
      </p:ext>
    </p:extLst>
  </p:cSld>
  <p:clrMapOvr>
    <a:masterClrMapping/>
  </p:clrMapOvr>
  <p:transition spd="slow">
    <p:wipe/>
  </p:transition>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376151" cy="757551"/>
          </a:xfrm>
        </p:spPr>
        <p:txBody>
          <a:bodyPr/>
          <a:lstStyle/>
          <a:p>
            <a:r>
              <a:rPr lang="en-US" altLang="en-US" sz="1600" dirty="0"/>
              <a:t>Remote Access Protocols</a:t>
            </a:r>
            <a:r>
              <a:rPr lang="en-US" altLang="en-US" dirty="0"/>
              <a:t/>
            </a:r>
            <a:br>
              <a:rPr lang="en-US" altLang="en-US" dirty="0"/>
            </a:br>
            <a:r>
              <a:rPr lang="en-US" dirty="0">
                <a:latin typeface="Arial" charset="0"/>
              </a:rPr>
              <a:t>VPN Access in Windows</a:t>
            </a:r>
            <a:endParaRPr lang="en-US" altLang="en-US" dirty="0"/>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376152" y="245802"/>
            <a:ext cx="4495800" cy="4317489"/>
          </a:xfrm>
        </p:spPr>
        <p:txBody>
          <a:bodyPr/>
          <a:lstStyle/>
          <a:p>
            <a:r>
              <a:rPr lang="en-US" sz="1400" dirty="0"/>
              <a:t>A VPN is a private network that connects remote sites or users together over a public network, like the internet.</a:t>
            </a:r>
          </a:p>
          <a:p>
            <a:r>
              <a:rPr lang="en-US" sz="1400" dirty="0"/>
              <a:t>When VPN connects to the corporate private network, users become part of that network and have access to all services and resources as if they were physically connected to it.</a:t>
            </a:r>
          </a:p>
          <a:p>
            <a:r>
              <a:rPr lang="en-US" sz="1400" dirty="0"/>
              <a:t>Remote-access users must install a VPN client on their computers to form a secure connection to a corporate private network.</a:t>
            </a:r>
          </a:p>
          <a:p>
            <a:r>
              <a:rPr lang="en-US" sz="1400" dirty="0"/>
              <a:t>The VPN software encrypts data before sending it over the internet.</a:t>
            </a:r>
          </a:p>
          <a:p>
            <a:r>
              <a:rPr lang="en-US" sz="1400" dirty="0"/>
              <a:t>VPN gateways establish, manage, and control VPN connections, also known as VPN tunnels.</a:t>
            </a:r>
          </a:p>
          <a:p>
            <a:r>
              <a:rPr lang="en-US" sz="1400" dirty="0"/>
              <a:t>A VPN in Windows 10 can be set up from the Network and Sharing Center.</a:t>
            </a:r>
          </a:p>
        </p:txBody>
      </p:sp>
      <p:pic>
        <p:nvPicPr>
          <p:cNvPr id="6" name="Picture 5" descr="Image of Cisco AnyConnect Secure Mobility Client connection screen.">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491224" y="1190682"/>
            <a:ext cx="3654068" cy="2916498"/>
          </a:xfrm>
          <a:prstGeom prst="rect">
            <a:avLst/>
          </a:prstGeom>
          <a:ln w="12700">
            <a:solidFill>
              <a:schemeClr val="tx1"/>
            </a:solidFill>
          </a:ln>
        </p:spPr>
      </p:pic>
    </p:spTree>
    <p:custDataLst>
      <p:tags r:id="rId1"/>
    </p:custDataLst>
    <p:extLst>
      <p:ext uri="{BB962C8B-B14F-4D97-AF65-F5344CB8AC3E}">
        <p14:creationId xmlns:p14="http://schemas.microsoft.com/office/powerpoint/2010/main" val="546580704"/>
      </p:ext>
    </p:extLst>
  </p:cSld>
  <p:clrMapOvr>
    <a:masterClrMapping/>
  </p:clrMapOvr>
  <p:transition spd="slow">
    <p:wipe/>
  </p:transition>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223656" cy="757551"/>
          </a:xfrm>
        </p:spPr>
        <p:txBody>
          <a:bodyPr/>
          <a:lstStyle/>
          <a:p>
            <a:r>
              <a:rPr lang="en-US" altLang="en-US" sz="1600" dirty="0"/>
              <a:t>Remote Access Protocols</a:t>
            </a:r>
            <a:r>
              <a:rPr lang="en-US" altLang="en-US" dirty="0"/>
              <a:t/>
            </a:r>
            <a:br>
              <a:rPr lang="en-US" altLang="en-US" dirty="0"/>
            </a:br>
            <a:r>
              <a:rPr lang="en-US" altLang="en-US" dirty="0">
                <a:latin typeface="Arial" charset="0"/>
              </a:rPr>
              <a:t>Telnet and SSH</a:t>
            </a:r>
            <a:endParaRPr lang="en-US" altLang="en-US" dirty="0"/>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274458" y="189485"/>
            <a:ext cx="4840149" cy="4704369"/>
          </a:xfrm>
        </p:spPr>
        <p:txBody>
          <a:bodyPr/>
          <a:lstStyle/>
          <a:p>
            <a:r>
              <a:rPr lang="en-US" sz="1300" dirty="0"/>
              <a:t>Telnet is sometimes used for troubleshooting services or connecting to routers and switches. </a:t>
            </a:r>
          </a:p>
          <a:p>
            <a:r>
              <a:rPr lang="en-US" sz="1300" dirty="0"/>
              <a:t>Telnet messages are sent in clear text so anyone with a packet sniffer can capture and see the contents of Telnet messages.</a:t>
            </a:r>
          </a:p>
          <a:p>
            <a:r>
              <a:rPr lang="en-US" sz="1300" dirty="0"/>
              <a:t>Secure Shell (SSH) is an encrypted alternative to Telnet and other file copy programs such as FTP. SSH communicates over TCP port 22.</a:t>
            </a:r>
          </a:p>
          <a:p>
            <a:r>
              <a:rPr lang="en-US" sz="1300" dirty="0"/>
              <a:t>SSH server authentication methods include:</a:t>
            </a:r>
          </a:p>
          <a:p>
            <a:pPr lvl="1"/>
            <a:r>
              <a:rPr lang="en-US" sz="1200" b="1" dirty="0"/>
              <a:t>Username/Password </a:t>
            </a:r>
            <a:r>
              <a:rPr lang="en-US" sz="1200" dirty="0"/>
              <a:t>- The client sends credentials to the SSH host, which are then verified</a:t>
            </a:r>
          </a:p>
          <a:p>
            <a:pPr lvl="1"/>
            <a:r>
              <a:rPr lang="en-US" sz="1200" b="1" dirty="0"/>
              <a:t>Kerberos</a:t>
            </a:r>
            <a:r>
              <a:rPr lang="en-US" sz="1200" dirty="0"/>
              <a:t> - Networks which use Kerberos authentication protocol, such as Windows Active Directory, allow for Single Sign-On (SSO)</a:t>
            </a:r>
          </a:p>
          <a:p>
            <a:pPr lvl="1"/>
            <a:r>
              <a:rPr lang="en-US" sz="1200" b="1" dirty="0"/>
              <a:t>Host-based authentication </a:t>
            </a:r>
            <a:r>
              <a:rPr lang="en-US" sz="1200" dirty="0"/>
              <a:t>- The client requests authentication with a public key. The server generates a challenge with this key which the client must decrypt with the matching private key</a:t>
            </a:r>
          </a:p>
          <a:p>
            <a:pPr lvl="1"/>
            <a:r>
              <a:rPr lang="en-US" sz="1200" b="1" dirty="0"/>
              <a:t>Public key authentication </a:t>
            </a:r>
            <a:r>
              <a:rPr lang="en-US" sz="1200" dirty="0"/>
              <a:t>- The user enters a passphrase to access the private key. </a:t>
            </a:r>
          </a:p>
        </p:txBody>
      </p:sp>
      <p:pic>
        <p:nvPicPr>
          <p:cNvPr id="6" name="Picture 5" descr="This image is an enlarged Telnet command line.">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285300" y="1267946"/>
            <a:ext cx="3938357" cy="2699323"/>
          </a:xfrm>
          <a:prstGeom prst="rect">
            <a:avLst/>
          </a:prstGeom>
          <a:ln w="12700">
            <a:solidFill>
              <a:schemeClr val="tx1"/>
            </a:solidFill>
          </a:ln>
        </p:spPr>
      </p:pic>
    </p:spTree>
    <p:custDataLst>
      <p:tags r:id="rId1"/>
    </p:custDataLst>
    <p:extLst>
      <p:ext uri="{BB962C8B-B14F-4D97-AF65-F5344CB8AC3E}">
        <p14:creationId xmlns:p14="http://schemas.microsoft.com/office/powerpoint/2010/main" val="1250194242"/>
      </p:ext>
    </p:extLst>
  </p:cSld>
  <p:clrMapOvr>
    <a:masterClrMapping/>
  </p:clrMapOvr>
  <p:transition spd="slow">
    <p:wipe/>
  </p:transition>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Remote Access Protocols</a:t>
            </a:r>
            <a:r>
              <a:rPr lang="en-US" altLang="en-US" dirty="0"/>
              <a:t/>
            </a:r>
            <a:br>
              <a:rPr lang="en-US" altLang="en-US" dirty="0"/>
            </a:br>
            <a:r>
              <a:rPr lang="en-US" altLang="en-US" dirty="0"/>
              <a:t>Packet Tracer - Using </a:t>
            </a:r>
            <a:r>
              <a:rPr lang="en-US" altLang="en-US" dirty="0">
                <a:latin typeface="Arial" charset="0"/>
              </a:rPr>
              <a:t>Telnet and SSH</a:t>
            </a:r>
            <a:endParaRPr lang="en-US" altLang="en-US" dirty="0"/>
          </a:p>
        </p:txBody>
      </p:sp>
      <p:sp>
        <p:nvSpPr>
          <p:cNvPr id="8" name="Content Placeholder 2">
            <a:extLst>
              <a:ext uri="{FF2B5EF4-FFF2-40B4-BE49-F238E27FC236}">
                <a16:creationId xmlns:a16="http://schemas.microsoft.com/office/drawing/2014/main" id="{ED283F93-D44B-45C4-AB45-D3B45538B204}"/>
              </a:ext>
            </a:extLst>
          </p:cNvPr>
          <p:cNvSpPr>
            <a:spLocks noGrp="1"/>
          </p:cNvSpPr>
          <p:nvPr>
            <p:ph idx="1"/>
          </p:nvPr>
        </p:nvSpPr>
        <p:spPr>
          <a:xfrm>
            <a:off x="220337" y="798945"/>
            <a:ext cx="8482987" cy="1395616"/>
          </a:xfrm>
        </p:spPr>
        <p:txBody>
          <a:bodyPr/>
          <a:lstStyle/>
          <a:p>
            <a:pPr marL="0" indent="0">
              <a:buNone/>
            </a:pPr>
            <a:r>
              <a:rPr lang="en-US" dirty="0"/>
              <a:t>In this Packet Tracer activity, you will establish remote sessions to two routers, using Telnet and SSH. You may also install a third-party terminal emulation program and access a dedicated SSH server provided by your instructor.</a:t>
            </a:r>
          </a:p>
        </p:txBody>
      </p:sp>
    </p:spTree>
    <p:custDataLst>
      <p:tags r:id="rId1"/>
    </p:custDataLst>
    <p:extLst>
      <p:ext uri="{BB962C8B-B14F-4D97-AF65-F5344CB8AC3E}">
        <p14:creationId xmlns:p14="http://schemas.microsoft.com/office/powerpoint/2010/main" val="3648434515"/>
      </p:ext>
    </p:extLst>
  </p:cSld>
  <p:clrMapOvr>
    <a:masterClrMapping/>
  </p:clrMapOvr>
  <p:transition spd="slow">
    <p:wipe/>
  </p:transition>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Remote Desktop and Assistance</a:t>
            </a:r>
            <a:r>
              <a:rPr lang="en-US" altLang="en-US" dirty="0"/>
              <a:t/>
            </a:r>
            <a:br>
              <a:rPr lang="en-US" altLang="en-US" dirty="0"/>
            </a:br>
            <a:r>
              <a:rPr lang="en-US" dirty="0">
                <a:latin typeface="Arial" charset="0"/>
              </a:rPr>
              <a:t>Video Demonstration – Remote Desktop and Remote Assistance</a:t>
            </a:r>
            <a:endParaRPr lang="en-US" altLang="en-US" dirty="0"/>
          </a:p>
        </p:txBody>
      </p:sp>
      <p:pic>
        <p:nvPicPr>
          <p:cNvPr id="3" name="Picture 2" descr="In this video demonstration, you will learn how to:&#10;Allow remote user to connect to a machine across the network&#10;Modify Remote Desktop Settings&#10;Allow a user to use Remote Assistance with an invite" title="remote desktop">
            <a:extLst>
              <a:ext uri="{FF2B5EF4-FFF2-40B4-BE49-F238E27FC236}">
                <a16:creationId xmlns:a16="http://schemas.microsoft.com/office/drawing/2014/main" id="{B44B2FB0-AF7C-4527-87F6-103F754B57E6}"/>
              </a:ext>
            </a:extLst>
          </p:cNvPr>
          <p:cNvPicPr>
            <a:picLocks noChangeAspect="1"/>
          </p:cNvPicPr>
          <p:nvPr/>
        </p:nvPicPr>
        <p:blipFill>
          <a:blip r:embed="rId4"/>
          <a:stretch>
            <a:fillRect/>
          </a:stretch>
        </p:blipFill>
        <p:spPr>
          <a:xfrm>
            <a:off x="1592943" y="958397"/>
            <a:ext cx="5958114" cy="3395635"/>
          </a:xfrm>
          <a:prstGeom prst="rect">
            <a:avLst/>
          </a:prstGeom>
        </p:spPr>
      </p:pic>
    </p:spTree>
    <p:custDataLst>
      <p:tags r:id="rId1"/>
    </p:custDataLst>
    <p:extLst>
      <p:ext uri="{BB962C8B-B14F-4D97-AF65-F5344CB8AC3E}">
        <p14:creationId xmlns:p14="http://schemas.microsoft.com/office/powerpoint/2010/main" val="3775844726"/>
      </p:ext>
    </p:extLst>
  </p:cSld>
  <p:clrMapOvr>
    <a:masterClrMapping/>
  </p:clrMapOvr>
  <p:transition spd="slow">
    <p:wipe/>
  </p:transition>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Remote Desktop and Assistance</a:t>
            </a:r>
            <a:r>
              <a:rPr lang="en-US" altLang="en-US" dirty="0"/>
              <a:t/>
            </a:r>
            <a:br>
              <a:rPr lang="en-US" altLang="en-US" dirty="0"/>
            </a:br>
            <a:r>
              <a:rPr lang="en-US" dirty="0">
                <a:latin typeface="Arial" charset="0"/>
              </a:rPr>
              <a:t>Lab – Windows Remote Desktop and Assistance</a:t>
            </a:r>
            <a:endParaRPr lang="en-US" altLang="en-US" dirty="0"/>
          </a:p>
        </p:txBody>
      </p:sp>
      <p:sp>
        <p:nvSpPr>
          <p:cNvPr id="8" name="Content Placeholder 2">
            <a:extLst>
              <a:ext uri="{FF2B5EF4-FFF2-40B4-BE49-F238E27FC236}">
                <a16:creationId xmlns:a16="http://schemas.microsoft.com/office/drawing/2014/main" id="{A5129893-95E1-499B-A016-10CCADFA395B}"/>
              </a:ext>
            </a:extLst>
          </p:cNvPr>
          <p:cNvSpPr>
            <a:spLocks noGrp="1"/>
          </p:cNvSpPr>
          <p:nvPr>
            <p:ph idx="1"/>
          </p:nvPr>
        </p:nvSpPr>
        <p:spPr>
          <a:xfrm>
            <a:off x="352540" y="958467"/>
            <a:ext cx="8284684" cy="1236093"/>
          </a:xfrm>
        </p:spPr>
        <p:txBody>
          <a:bodyPr/>
          <a:lstStyle/>
          <a:p>
            <a:pPr marL="0" indent="0">
              <a:buNone/>
            </a:pPr>
            <a:r>
              <a:rPr lang="en-US" dirty="0"/>
              <a:t>In this lab, you will partner with another student so you can configure a Remote Desktop connection for your partner and invite your partner to provide assistance on your computer via a Remote Assistance connection.</a:t>
            </a:r>
          </a:p>
        </p:txBody>
      </p:sp>
    </p:spTree>
    <p:custDataLst>
      <p:tags r:id="rId1"/>
    </p:custDataLst>
    <p:extLst>
      <p:ext uri="{BB962C8B-B14F-4D97-AF65-F5344CB8AC3E}">
        <p14:creationId xmlns:p14="http://schemas.microsoft.com/office/powerpoint/2010/main" val="188500813"/>
      </p:ext>
    </p:extLst>
  </p:cSld>
  <p:clrMapOvr>
    <a:masterClrMapping/>
  </p:clrMapOvr>
  <p:transition spd="slow">
    <p:wipe/>
  </p:transition>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638979"/>
            <a:ext cx="7598042" cy="2078822"/>
          </a:xfrm>
        </p:spPr>
        <p:txBody>
          <a:bodyPr/>
          <a:lstStyle/>
          <a:p>
            <a:r>
              <a:rPr lang="en-US" dirty="0">
                <a:solidFill>
                  <a:schemeClr val="accent5">
                    <a:lumMod val="40000"/>
                    <a:lumOff val="60000"/>
                  </a:schemeClr>
                </a:solidFill>
              </a:rPr>
              <a:t>11.6 Common Preventive Maintenance Techniques for Operating Systems</a:t>
            </a:r>
          </a:p>
        </p:txBody>
      </p:sp>
    </p:spTree>
    <p:custDataLst>
      <p:tags r:id="rId1"/>
    </p:custDataLst>
    <p:extLst>
      <p:ext uri="{BB962C8B-B14F-4D97-AF65-F5344CB8AC3E}">
        <p14:creationId xmlns:p14="http://schemas.microsoft.com/office/powerpoint/2010/main" val="262924556"/>
      </p:ext>
    </p:extLst>
  </p:cSld>
  <p:clrMapOvr>
    <a:masterClrMapping/>
  </p:clrMapOvr>
  <p:transition spd="slow">
    <p:wipe/>
  </p:transition>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800" dirty="0"/>
              <a:t>OS </a:t>
            </a:r>
            <a:r>
              <a:rPr lang="en-US" sz="1800" dirty="0">
                <a:latin typeface="Arial" charset="0"/>
              </a:rPr>
              <a:t>Preventive Maintenance Plan </a:t>
            </a:r>
            <a:r>
              <a:rPr lang="en-US" altLang="en-US" dirty="0"/>
              <a:t/>
            </a:r>
            <a:br>
              <a:rPr lang="en-US" altLang="en-US" dirty="0"/>
            </a:br>
            <a:r>
              <a:rPr lang="en-US" dirty="0">
                <a:latin typeface="Arial" charset="0"/>
              </a:rPr>
              <a:t>Preventive Maintenance Plan Contents</a:t>
            </a:r>
            <a:endParaRPr lang="en-US" altLang="en-US" dirty="0"/>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648200" y="927973"/>
            <a:ext cx="4495800" cy="4312920"/>
          </a:xfrm>
        </p:spPr>
        <p:txBody>
          <a:bodyPr/>
          <a:lstStyle/>
          <a:p>
            <a:r>
              <a:rPr lang="en-US" sz="1400" dirty="0"/>
              <a:t>A preventive maintenance plan provides many benefits to users and organizations such as decreased downtime, improved performance, improved reliability, and lower repair costs.</a:t>
            </a:r>
          </a:p>
          <a:p>
            <a:r>
              <a:rPr lang="en-US" sz="1400" dirty="0"/>
              <a:t>Preventive maintenance plans should prioritize equipment that would affect the organization the most if that equipment fails.</a:t>
            </a:r>
          </a:p>
          <a:p>
            <a:r>
              <a:rPr lang="en-US" sz="1400" dirty="0"/>
              <a:t>Preventive maintenance for an OS includes automating tasks to perform scheduled updates, and installing service packs.</a:t>
            </a:r>
          </a:p>
          <a:p>
            <a:r>
              <a:rPr lang="en-US" sz="1400" dirty="0"/>
              <a:t>Preventive maintenance includes the following important tasks: hard drive error checking, defragmentation, and backup, updates to the operating system, applications, antivirus, and other protective software.</a:t>
            </a:r>
          </a:p>
        </p:txBody>
      </p:sp>
      <p:pic>
        <p:nvPicPr>
          <p:cNvPr id="6" name="Picture 5" descr="This image is of a keyboard with the “enter” key changed to “maintenance”.">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800659" y="1228566"/>
            <a:ext cx="3494229" cy="2916498"/>
          </a:xfrm>
          <a:prstGeom prst="rect">
            <a:avLst/>
          </a:prstGeom>
          <a:ln w="12700">
            <a:solidFill>
              <a:schemeClr val="tx1"/>
            </a:solidFill>
          </a:ln>
        </p:spPr>
      </p:pic>
    </p:spTree>
    <p:custDataLst>
      <p:tags r:id="rId1"/>
    </p:custDataLst>
    <p:extLst>
      <p:ext uri="{BB962C8B-B14F-4D97-AF65-F5344CB8AC3E}">
        <p14:creationId xmlns:p14="http://schemas.microsoft.com/office/powerpoint/2010/main" val="1763433257"/>
      </p:ext>
    </p:extLst>
  </p:cSld>
  <p:clrMapOvr>
    <a:masterClrMapping/>
  </p:clrMapOvr>
  <p:transition spd="slow">
    <p:wipe/>
  </p:transition>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800" dirty="0"/>
              <a:t>OS </a:t>
            </a:r>
            <a:r>
              <a:rPr lang="en-US" sz="1800" dirty="0">
                <a:latin typeface="Arial" charset="0"/>
              </a:rPr>
              <a:t>Preventive Maintenance Plan </a:t>
            </a:r>
            <a:r>
              <a:rPr lang="en-US" altLang="en-US" dirty="0"/>
              <a:t/>
            </a:r>
            <a:br>
              <a:rPr lang="en-US" altLang="en-US" dirty="0"/>
            </a:br>
            <a:r>
              <a:rPr lang="en-US" altLang="en-US" dirty="0">
                <a:latin typeface="Arial" charset="0"/>
              </a:rPr>
              <a:t>Lab – Manage the Startup Folder</a:t>
            </a:r>
            <a:endParaRPr lang="en-US" altLang="en-US" dirty="0"/>
          </a:p>
        </p:txBody>
      </p:sp>
      <p:sp>
        <p:nvSpPr>
          <p:cNvPr id="8" name="Content Placeholder 2">
            <a:extLst>
              <a:ext uri="{FF2B5EF4-FFF2-40B4-BE49-F238E27FC236}">
                <a16:creationId xmlns:a16="http://schemas.microsoft.com/office/drawing/2014/main" id="{683405D5-8329-48F4-A0F6-4D691833CEFC}"/>
              </a:ext>
            </a:extLst>
          </p:cNvPr>
          <p:cNvSpPr>
            <a:spLocks noGrp="1"/>
          </p:cNvSpPr>
          <p:nvPr>
            <p:ph idx="1"/>
          </p:nvPr>
        </p:nvSpPr>
        <p:spPr>
          <a:xfrm>
            <a:off x="286440" y="881349"/>
            <a:ext cx="5705058" cy="1313211"/>
          </a:xfrm>
        </p:spPr>
        <p:txBody>
          <a:bodyPr/>
          <a:lstStyle/>
          <a:p>
            <a:pPr marL="0" indent="0">
              <a:buNone/>
            </a:pPr>
            <a:r>
              <a:rPr lang="en-US" dirty="0"/>
              <a:t>In this lab, you will learn how to manage the Startup folder.</a:t>
            </a:r>
          </a:p>
        </p:txBody>
      </p:sp>
    </p:spTree>
    <p:custDataLst>
      <p:tags r:id="rId1"/>
    </p:custDataLst>
    <p:extLst>
      <p:ext uri="{BB962C8B-B14F-4D97-AF65-F5344CB8AC3E}">
        <p14:creationId xmlns:p14="http://schemas.microsoft.com/office/powerpoint/2010/main" val="1739918125"/>
      </p:ext>
    </p:extLst>
  </p:cSld>
  <p:clrMapOvr>
    <a:masterClrMapping/>
  </p:clrMapOvr>
  <p:transition spd="slow">
    <p:wipe/>
  </p:transition>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800" dirty="0"/>
              <a:t>OS </a:t>
            </a:r>
            <a:r>
              <a:rPr lang="en-US" sz="1800" dirty="0">
                <a:latin typeface="Arial" charset="0"/>
              </a:rPr>
              <a:t>Preventive Maintenance Plan </a:t>
            </a:r>
            <a:r>
              <a:rPr lang="en-US" altLang="en-US" dirty="0"/>
              <a:t/>
            </a:r>
            <a:br>
              <a:rPr lang="en-US" altLang="en-US" dirty="0"/>
            </a:br>
            <a:r>
              <a:rPr lang="en-US" altLang="en-US" dirty="0">
                <a:latin typeface="Arial" charset="0"/>
              </a:rPr>
              <a:t>Windows Updates</a:t>
            </a:r>
            <a:endParaRPr lang="en-US" altLang="en-US" dirty="0"/>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169912" y="983949"/>
            <a:ext cx="4495800" cy="3457422"/>
          </a:xfrm>
        </p:spPr>
        <p:txBody>
          <a:bodyPr/>
          <a:lstStyle/>
          <a:p>
            <a:r>
              <a:rPr lang="en-US" sz="1400" dirty="0"/>
              <a:t>Windows Update is a website located at update.microsoft.com. The site hosts maintenance updates, critical updates, and security patches as well as optional software and hardware updates for Microsoft Windows versions 7, 8 and 10.</a:t>
            </a:r>
          </a:p>
          <a:p>
            <a:r>
              <a:rPr lang="en-US" sz="1400" dirty="0"/>
              <a:t>Microsoft releases updates on the second Tuesday of each month, unofficially known as Patch Tuesday.</a:t>
            </a:r>
          </a:p>
          <a:p>
            <a:r>
              <a:rPr lang="en-US" sz="1400" dirty="0"/>
              <a:t>Windows 10 automatically downloads and installs updates to make sure your device is secure and up to date.</a:t>
            </a:r>
          </a:p>
          <a:p>
            <a:r>
              <a:rPr lang="en-US" sz="1400" dirty="0"/>
              <a:t>You can manually check for updates in </a:t>
            </a:r>
            <a:r>
              <a:rPr lang="en-US" sz="1400" dirty="0" smtClean="0"/>
              <a:t>Windows </a:t>
            </a:r>
            <a:r>
              <a:rPr lang="en-US" sz="1400" dirty="0"/>
              <a:t>10 via Settings &gt; Update and Security.</a:t>
            </a:r>
          </a:p>
        </p:txBody>
      </p:sp>
      <p:pic>
        <p:nvPicPr>
          <p:cNvPr id="6" name="Picture 5" descr="Image shows the dialog box for Windows Update with the option to Check for Updates.">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5087656" y="1007802"/>
            <a:ext cx="3404906" cy="2916498"/>
          </a:xfrm>
          <a:prstGeom prst="rect">
            <a:avLst/>
          </a:prstGeom>
          <a:ln w="12700">
            <a:solidFill>
              <a:schemeClr val="tx1"/>
            </a:solidFill>
          </a:ln>
        </p:spPr>
      </p:pic>
    </p:spTree>
    <p:custDataLst>
      <p:tags r:id="rId1"/>
    </p:custDataLst>
    <p:extLst>
      <p:ext uri="{BB962C8B-B14F-4D97-AF65-F5344CB8AC3E}">
        <p14:creationId xmlns:p14="http://schemas.microsoft.com/office/powerpoint/2010/main" val="125345477"/>
      </p:ext>
    </p:extLst>
  </p:cSld>
  <p:clrMapOvr>
    <a:masterClrMapping/>
  </p:clrMapOvr>
  <p:transition spd="slow">
    <p:wipe/>
  </p:transition>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800" dirty="0"/>
              <a:t>OS </a:t>
            </a:r>
            <a:r>
              <a:rPr lang="en-US" sz="1800" dirty="0">
                <a:latin typeface="Arial" charset="0"/>
              </a:rPr>
              <a:t>Preventive Maintenance Plan </a:t>
            </a:r>
            <a:r>
              <a:rPr lang="en-US" altLang="en-US" dirty="0"/>
              <a:t/>
            </a:r>
            <a:br>
              <a:rPr lang="en-US" altLang="en-US" dirty="0"/>
            </a:br>
            <a:r>
              <a:rPr lang="en-US" dirty="0">
                <a:latin typeface="Arial" charset="0"/>
              </a:rPr>
              <a:t>Video Demonstration – Scheduling Tasks</a:t>
            </a:r>
            <a:endParaRPr lang="en-US" altLang="en-US" dirty="0"/>
          </a:p>
        </p:txBody>
      </p:sp>
      <p:pic>
        <p:nvPicPr>
          <p:cNvPr id="2" name="Picture 1" descr="In this video demonstration, you will learn how to&#10;Locate Task Scheduler&#10;Create a basic task with a task trigger" title="scheduling tasks">
            <a:extLst>
              <a:ext uri="{FF2B5EF4-FFF2-40B4-BE49-F238E27FC236}">
                <a16:creationId xmlns:a16="http://schemas.microsoft.com/office/drawing/2014/main" id="{BEAD5BE0-BC8E-4CE2-B31B-CF6378C0C1DF}"/>
              </a:ext>
            </a:extLst>
          </p:cNvPr>
          <p:cNvPicPr>
            <a:picLocks noChangeAspect="1"/>
          </p:cNvPicPr>
          <p:nvPr/>
        </p:nvPicPr>
        <p:blipFill>
          <a:blip r:embed="rId4"/>
          <a:stretch>
            <a:fillRect/>
          </a:stretch>
        </p:blipFill>
        <p:spPr>
          <a:xfrm>
            <a:off x="847997" y="939525"/>
            <a:ext cx="6606540" cy="3784329"/>
          </a:xfrm>
          <a:prstGeom prst="rect">
            <a:avLst/>
          </a:prstGeom>
        </p:spPr>
      </p:pic>
    </p:spTree>
    <p:custDataLst>
      <p:tags r:id="rId1"/>
    </p:custDataLst>
    <p:extLst>
      <p:ext uri="{BB962C8B-B14F-4D97-AF65-F5344CB8AC3E}">
        <p14:creationId xmlns:p14="http://schemas.microsoft.com/office/powerpoint/2010/main" val="3218609543"/>
      </p:ext>
    </p:extLst>
  </p:cSld>
  <p:clrMapOvr>
    <a:masterClrMapping/>
  </p:clrMapOvr>
  <p:transition spd="slow">
    <p:wipe/>
  </p:transition>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800" dirty="0"/>
              <a:t>OS </a:t>
            </a:r>
            <a:r>
              <a:rPr lang="en-US" sz="1800" dirty="0">
                <a:latin typeface="Arial" charset="0"/>
              </a:rPr>
              <a:t>Preventive Maintenance Plan </a:t>
            </a:r>
            <a:r>
              <a:rPr lang="en-US" altLang="en-US" dirty="0"/>
              <a:t/>
            </a:r>
            <a:br>
              <a:rPr lang="en-US" altLang="en-US" dirty="0"/>
            </a:br>
            <a:r>
              <a:rPr lang="en-US" dirty="0">
                <a:latin typeface="Arial" charset="0"/>
              </a:rPr>
              <a:t>Lab – Schedule a Task Using the GUI and at the Command Line</a:t>
            </a:r>
            <a:endParaRPr lang="en-US" altLang="en-US" dirty="0"/>
          </a:p>
        </p:txBody>
      </p:sp>
      <p:sp>
        <p:nvSpPr>
          <p:cNvPr id="8" name="Content Placeholder 2">
            <a:extLst>
              <a:ext uri="{FF2B5EF4-FFF2-40B4-BE49-F238E27FC236}">
                <a16:creationId xmlns:a16="http://schemas.microsoft.com/office/drawing/2014/main" id="{4D7FACDD-D700-41E4-9571-008BB1D59D82}"/>
              </a:ext>
            </a:extLst>
          </p:cNvPr>
          <p:cNvSpPr>
            <a:spLocks noGrp="1"/>
          </p:cNvSpPr>
          <p:nvPr>
            <p:ph idx="1"/>
          </p:nvPr>
        </p:nvSpPr>
        <p:spPr>
          <a:xfrm>
            <a:off x="363557" y="936435"/>
            <a:ext cx="8604173" cy="1145753"/>
          </a:xfrm>
        </p:spPr>
        <p:txBody>
          <a:bodyPr/>
          <a:lstStyle/>
          <a:p>
            <a:pPr marL="0" indent="0">
              <a:buNone/>
            </a:pPr>
            <a:r>
              <a:rPr lang="en-US" dirty="0"/>
              <a:t>In this lab, you will schedule a task using the Windows Task Scheduler utility. You will then make changes to your task and test your task by running it.</a:t>
            </a:r>
          </a:p>
        </p:txBody>
      </p:sp>
    </p:spTree>
    <p:custDataLst>
      <p:tags r:id="rId1"/>
    </p:custDataLst>
    <p:extLst>
      <p:ext uri="{BB962C8B-B14F-4D97-AF65-F5344CB8AC3E}">
        <p14:creationId xmlns:p14="http://schemas.microsoft.com/office/powerpoint/2010/main" val="3511187772"/>
      </p:ext>
    </p:extLst>
  </p:cSld>
  <p:clrMapOvr>
    <a:masterClrMapping/>
  </p:clrMapOvr>
  <p:transition spd="slow">
    <p:wipe/>
  </p:transition>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184750" cy="757551"/>
          </a:xfrm>
        </p:spPr>
        <p:txBody>
          <a:bodyPr/>
          <a:lstStyle/>
          <a:p>
            <a:r>
              <a:rPr lang="en-US" altLang="en-US" sz="1800" dirty="0"/>
              <a:t>Backup and Restore</a:t>
            </a:r>
            <a:r>
              <a:rPr lang="en-US" altLang="en-US" dirty="0"/>
              <a:t/>
            </a:r>
            <a:br>
              <a:rPr lang="en-US" altLang="en-US" dirty="0"/>
            </a:br>
            <a:r>
              <a:rPr lang="en-US" altLang="en-US" dirty="0" err="1">
                <a:latin typeface="Arial" charset="0"/>
              </a:rPr>
              <a:t>Restore</a:t>
            </a:r>
            <a:r>
              <a:rPr lang="en-US" altLang="en-US" dirty="0">
                <a:latin typeface="Arial" charset="0"/>
              </a:rPr>
              <a:t> Points</a:t>
            </a:r>
            <a:endParaRPr lang="en-US" altLang="en-US" dirty="0"/>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288491" y="168971"/>
            <a:ext cx="4855508" cy="4644853"/>
          </a:xfrm>
        </p:spPr>
        <p:txBody>
          <a:bodyPr/>
          <a:lstStyle/>
          <a:p>
            <a:r>
              <a:rPr lang="en-US" sz="1400" dirty="0"/>
              <a:t>Sometimes installing an application or hardware driver can cause instability or create unexpected problems.</a:t>
            </a:r>
          </a:p>
          <a:p>
            <a:r>
              <a:rPr lang="en-US" sz="1400" dirty="0"/>
              <a:t>If uninstalling the application or hardware driver doesn't correct the problem you can restore the computer to a previous point in time with the System Restore utility.</a:t>
            </a:r>
          </a:p>
          <a:p>
            <a:r>
              <a:rPr lang="en-US" sz="1400" dirty="0"/>
              <a:t>If a computer crashes or if an update causes a problem, the computer can be rolled back to a previous configuration using a restore point. </a:t>
            </a:r>
          </a:p>
          <a:p>
            <a:r>
              <a:rPr lang="en-US" sz="1400" dirty="0"/>
              <a:t>System restore does not back up personal data files, nor does it recover personal files that have been corrupted or deleted.</a:t>
            </a:r>
          </a:p>
          <a:p>
            <a:r>
              <a:rPr lang="en-US" sz="1400" dirty="0"/>
              <a:t>Create a restore point before making changes to a system in the following situations:</a:t>
            </a:r>
          </a:p>
          <a:p>
            <a:pPr lvl="1"/>
            <a:r>
              <a:rPr lang="en-US" sz="1300" dirty="0"/>
              <a:t>When updating the OS</a:t>
            </a:r>
          </a:p>
          <a:p>
            <a:pPr lvl="1"/>
            <a:r>
              <a:rPr lang="en-US" sz="1300" dirty="0"/>
              <a:t>When installing or upgrading hardware</a:t>
            </a:r>
          </a:p>
          <a:p>
            <a:pPr lvl="1"/>
            <a:r>
              <a:rPr lang="en-US" sz="1300" dirty="0"/>
              <a:t>When installing an application</a:t>
            </a:r>
          </a:p>
          <a:p>
            <a:pPr lvl="1"/>
            <a:r>
              <a:rPr lang="en-US" sz="1300" dirty="0"/>
              <a:t>When installing a driver</a:t>
            </a:r>
          </a:p>
        </p:txBody>
      </p:sp>
      <p:pic>
        <p:nvPicPr>
          <p:cNvPr id="6" name="Picture 5" descr="Image shows the System Restore dialog.  To open the System Restore utility in Windows 10, open System Properties and click System Restore.">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302710" y="1147760"/>
            <a:ext cx="3882041" cy="3120033"/>
          </a:xfrm>
          <a:prstGeom prst="rect">
            <a:avLst/>
          </a:prstGeom>
          <a:ln w="12700">
            <a:solidFill>
              <a:schemeClr val="tx1"/>
            </a:solidFill>
          </a:ln>
        </p:spPr>
      </p:pic>
    </p:spTree>
    <p:custDataLst>
      <p:tags r:id="rId1"/>
    </p:custDataLst>
    <p:extLst>
      <p:ext uri="{BB962C8B-B14F-4D97-AF65-F5344CB8AC3E}">
        <p14:creationId xmlns:p14="http://schemas.microsoft.com/office/powerpoint/2010/main" val="3583717755"/>
      </p:ext>
    </p:extLst>
  </p:cSld>
  <p:clrMapOvr>
    <a:masterClrMapping/>
  </p:clrMapOvr>
  <p:transition spd="slow">
    <p:wipe/>
  </p:transition>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374230" cy="757551"/>
          </a:xfrm>
        </p:spPr>
        <p:txBody>
          <a:bodyPr/>
          <a:lstStyle/>
          <a:p>
            <a:r>
              <a:rPr lang="en-US" altLang="en-US" sz="1800" dirty="0"/>
              <a:t>Backup and Restore</a:t>
            </a:r>
            <a:r>
              <a:rPr lang="en-US" altLang="en-US" dirty="0"/>
              <a:t/>
            </a:r>
            <a:br>
              <a:rPr lang="en-US" altLang="en-US" dirty="0"/>
            </a:br>
            <a:r>
              <a:rPr lang="en-US" altLang="en-US" dirty="0">
                <a:latin typeface="Arial" charset="0"/>
              </a:rPr>
              <a:t>Hard Drive Backup</a:t>
            </a:r>
            <a:endParaRPr lang="en-US" altLang="en-US" dirty="0"/>
          </a:p>
        </p:txBody>
      </p:sp>
      <p:sp>
        <p:nvSpPr>
          <p:cNvPr id="16" name="Rectangle 6">
            <a:extLst>
              <a:ext uri="{FF2B5EF4-FFF2-40B4-BE49-F238E27FC236}">
                <a16:creationId xmlns:a16="http://schemas.microsoft.com/office/drawing/2014/main" id="{0EB8C7B0-57DB-4518-BD50-E2405FF0AAEA}"/>
              </a:ext>
            </a:extLst>
          </p:cNvPr>
          <p:cNvSpPr>
            <a:spLocks noGrp="1" noChangeArrowheads="1"/>
          </p:cNvSpPr>
          <p:nvPr>
            <p:ph idx="1"/>
          </p:nvPr>
        </p:nvSpPr>
        <p:spPr>
          <a:xfrm>
            <a:off x="4374231" y="335225"/>
            <a:ext cx="4671528" cy="4516383"/>
          </a:xfrm>
        </p:spPr>
        <p:txBody>
          <a:bodyPr/>
          <a:lstStyle/>
          <a:p>
            <a:r>
              <a:rPr lang="en-US" sz="1400" dirty="0"/>
              <a:t>It is important to establish a backup strategy that includes data recovery of personal files. You can use the Microsoft Backup utility to perform backups as required.</a:t>
            </a:r>
          </a:p>
          <a:p>
            <a:r>
              <a:rPr lang="en-US" sz="1400" dirty="0"/>
              <a:t>It can take a long time to run a backup. If the backup strategy is followed carefully, it is not necessary to back up all files every time. Only the files that have changed since the last backup need to be backed up.</a:t>
            </a:r>
          </a:p>
          <a:p>
            <a:r>
              <a:rPr lang="en-US" sz="1400" dirty="0"/>
              <a:t>The backup tool included with Windows 7 allowed users to back up files, or create and use a system image backup, or repair disc. Windows 8 and Windows 10 ship with </a:t>
            </a:r>
            <a:r>
              <a:rPr lang="en-US" sz="1400" b="1" dirty="0"/>
              <a:t>File History</a:t>
            </a:r>
            <a:r>
              <a:rPr lang="en-US" sz="1400" dirty="0"/>
              <a:t> which can be used to back up the files in the Documents, Music, Pictures, Videos, and Desktop folders. Over time, File History builds a history of your files, allowing you to go back and recover specific versions of a file. </a:t>
            </a:r>
          </a:p>
          <a:p>
            <a:r>
              <a:rPr lang="en-US" sz="1400" dirty="0"/>
              <a:t>File History in Windows 10 is located in </a:t>
            </a:r>
            <a:r>
              <a:rPr lang="en-US" sz="1400" b="1" dirty="0"/>
              <a:t>Settings &gt; </a:t>
            </a:r>
            <a:r>
              <a:rPr lang="en-US" sz="1400" b="1" dirty="0" err="1"/>
              <a:t>Update&amp;Security</a:t>
            </a:r>
            <a:r>
              <a:rPr lang="en-US" sz="1400" b="1" dirty="0"/>
              <a:t> &gt; Backup</a:t>
            </a:r>
            <a:r>
              <a:rPr lang="en-US" sz="1400" dirty="0"/>
              <a:t>, as shown here.</a:t>
            </a:r>
          </a:p>
          <a:p>
            <a:endParaRPr lang="en-US" sz="1400" dirty="0"/>
          </a:p>
        </p:txBody>
      </p:sp>
      <p:pic>
        <p:nvPicPr>
          <p:cNvPr id="6" name="Picture 5" descr="The image is showing File HIstory, the path to this item is: Settings &gt; Update &amp; Security &gt; Backup and is well described in the text on this page.">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273969" y="1106043"/>
            <a:ext cx="3928862" cy="3133448"/>
          </a:xfrm>
          <a:prstGeom prst="rect">
            <a:avLst/>
          </a:prstGeom>
          <a:ln w="12700">
            <a:solidFill>
              <a:schemeClr val="tx1"/>
            </a:solidFill>
          </a:ln>
        </p:spPr>
      </p:pic>
    </p:spTree>
    <p:custDataLst>
      <p:tags r:id="rId1"/>
    </p:custDataLst>
    <p:extLst>
      <p:ext uri="{BB962C8B-B14F-4D97-AF65-F5344CB8AC3E}">
        <p14:creationId xmlns:p14="http://schemas.microsoft.com/office/powerpoint/2010/main" val="3056683095"/>
      </p:ext>
    </p:extLst>
  </p:cSld>
  <p:clrMapOvr>
    <a:masterClrMapping/>
  </p:clrMapOvr>
  <p:transition spd="slow">
    <p:wipe/>
  </p:transition>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800" dirty="0"/>
              <a:t>Backup and Restore</a:t>
            </a:r>
            <a:r>
              <a:rPr lang="en-US" altLang="en-US" dirty="0"/>
              <a:t/>
            </a:r>
            <a:br>
              <a:rPr lang="en-US" altLang="en-US" dirty="0"/>
            </a:br>
            <a:r>
              <a:rPr lang="en-US" dirty="0">
                <a:latin typeface="Arial" charset="0"/>
              </a:rPr>
              <a:t>Video Demonstration - Hard Drive Backup Tools</a:t>
            </a:r>
            <a:endParaRPr lang="en-US" altLang="en-US" dirty="0"/>
          </a:p>
        </p:txBody>
      </p:sp>
      <p:pic>
        <p:nvPicPr>
          <p:cNvPr id="6" name="Picture 5" descr="In this video demonstration, you will learn how to&#10;Locate Back up in Update and Security&#10;Back up using File History&#10;Set up recurring back ups and length back ups will be saved&#10;Restore a file from a current back up" title="Backup and Restore">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1785377" y="1161144"/>
            <a:ext cx="5573246" cy="3193142"/>
          </a:xfrm>
          <a:prstGeom prst="rect">
            <a:avLst/>
          </a:prstGeom>
          <a:ln w="12700">
            <a:solidFill>
              <a:schemeClr val="tx1"/>
            </a:solidFill>
          </a:ln>
        </p:spPr>
      </p:pic>
    </p:spTree>
    <p:custDataLst>
      <p:tags r:id="rId1"/>
    </p:custDataLst>
    <p:extLst>
      <p:ext uri="{BB962C8B-B14F-4D97-AF65-F5344CB8AC3E}">
        <p14:creationId xmlns:p14="http://schemas.microsoft.com/office/powerpoint/2010/main" val="2838483367"/>
      </p:ext>
    </p:extLst>
  </p:cSld>
  <p:clrMapOvr>
    <a:masterClrMapping/>
  </p:clrMapOvr>
  <p:transition spd="slow">
    <p:wipe/>
  </p:transition>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800" dirty="0"/>
              <a:t>Backup and Restore</a:t>
            </a:r>
            <a:r>
              <a:rPr lang="en-US" altLang="en-US" dirty="0"/>
              <a:t/>
            </a:r>
            <a:br>
              <a:rPr lang="en-US" altLang="en-US" dirty="0"/>
            </a:br>
            <a:r>
              <a:rPr lang="en-US" altLang="en-US" dirty="0">
                <a:latin typeface="Arial" charset="0"/>
              </a:rPr>
              <a:t>Lab</a:t>
            </a:r>
            <a:r>
              <a:rPr lang="en-US" dirty="0">
                <a:latin typeface="Arial" charset="0"/>
              </a:rPr>
              <a:t> – System Restore and Hard Drive Backup</a:t>
            </a:r>
            <a:endParaRPr lang="en-US" altLang="en-US" dirty="0"/>
          </a:p>
        </p:txBody>
      </p:sp>
      <p:sp>
        <p:nvSpPr>
          <p:cNvPr id="8" name="Content Placeholder 2">
            <a:extLst>
              <a:ext uri="{FF2B5EF4-FFF2-40B4-BE49-F238E27FC236}">
                <a16:creationId xmlns:a16="http://schemas.microsoft.com/office/drawing/2014/main" id="{8BA58FEC-89A1-4DB2-92CA-6D1CEB8694F5}"/>
              </a:ext>
            </a:extLst>
          </p:cNvPr>
          <p:cNvSpPr>
            <a:spLocks noGrp="1"/>
          </p:cNvSpPr>
          <p:nvPr>
            <p:ph idx="1"/>
          </p:nvPr>
        </p:nvSpPr>
        <p:spPr>
          <a:xfrm>
            <a:off x="176270" y="798945"/>
            <a:ext cx="8725359" cy="1395616"/>
          </a:xfrm>
        </p:spPr>
        <p:txBody>
          <a:bodyPr/>
          <a:lstStyle/>
          <a:p>
            <a:pPr marL="0" indent="0">
              <a:buNone/>
            </a:pPr>
            <a:r>
              <a:rPr lang="en-US" dirty="0"/>
              <a:t>In this lab, you will create a restore point and use it to restore your computer. You will also configure a hard drive backup.</a:t>
            </a:r>
          </a:p>
        </p:txBody>
      </p:sp>
    </p:spTree>
    <p:custDataLst>
      <p:tags r:id="rId1"/>
    </p:custDataLst>
    <p:extLst>
      <p:ext uri="{BB962C8B-B14F-4D97-AF65-F5344CB8AC3E}">
        <p14:creationId xmlns:p14="http://schemas.microsoft.com/office/powerpoint/2010/main" val="4282001089"/>
      </p:ext>
    </p:extLst>
  </p:cSld>
  <p:clrMapOvr>
    <a:masterClrMapping/>
  </p:clrMapOvr>
  <p:transition spd="slow">
    <p:wipe/>
  </p:transition>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145755"/>
            <a:ext cx="7598042" cy="2618648"/>
          </a:xfrm>
        </p:spPr>
        <p:txBody>
          <a:bodyPr/>
          <a:lstStyle/>
          <a:p>
            <a:r>
              <a:rPr lang="en-US" dirty="0">
                <a:solidFill>
                  <a:schemeClr val="accent5">
                    <a:lumMod val="40000"/>
                    <a:lumOff val="60000"/>
                  </a:schemeClr>
                </a:solidFill>
              </a:rPr>
              <a:t>11.7 Applying Troubleshooting Process to Windows Operating Systems</a:t>
            </a:r>
          </a:p>
        </p:txBody>
      </p:sp>
    </p:spTree>
    <p:custDataLst>
      <p:tags r:id="rId1"/>
    </p:custDataLst>
    <p:extLst>
      <p:ext uri="{BB962C8B-B14F-4D97-AF65-F5344CB8AC3E}">
        <p14:creationId xmlns:p14="http://schemas.microsoft.com/office/powerpoint/2010/main" val="499130737"/>
      </p:ext>
    </p:extLst>
  </p:cSld>
  <p:clrMapOvr>
    <a:masterClrMapping/>
  </p:clrMapOvr>
  <p:transition spd="slow">
    <p:wipe/>
  </p:transition>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t>Applying Troubleshooting Process to Windows Operating Systems</a:t>
            </a:r>
            <a:r>
              <a:rPr lang="en-US" altLang="en-US" dirty="0"/>
              <a:t/>
            </a:r>
            <a:br>
              <a:rPr lang="en-US" altLang="en-US" dirty="0"/>
            </a:br>
            <a:r>
              <a:rPr lang="en-US" dirty="0">
                <a:latin typeface="Arial" charset="0"/>
              </a:rPr>
              <a:t>The Six Steps of the Troubleshooting Process</a:t>
            </a:r>
            <a:endParaRPr lang="en-US" altLang="en-US" dirty="0"/>
          </a:p>
        </p:txBody>
      </p:sp>
      <p:pic>
        <p:nvPicPr>
          <p:cNvPr id="6" name="Picture 5" descr="This image shows the six steps of the troubleshooting process: Step 1 Identify the problem. Step 2 Establish a theory of probable cause. Step 3 Test the theory to determine the cause. Step 4 Establish a plan of action to resolve the problem and implement the solution. Step 5 Verify full system functionality and if applicable, implement preventive measures. Step 6 Document findings, actions, and outcomes.">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1485805" y="1069355"/>
            <a:ext cx="6172389" cy="3298605"/>
          </a:xfrm>
          <a:prstGeom prst="rect">
            <a:avLst/>
          </a:prstGeom>
          <a:ln w="12700">
            <a:solidFill>
              <a:schemeClr val="tx1"/>
            </a:solidFill>
          </a:ln>
        </p:spPr>
      </p:pic>
    </p:spTree>
    <p:custDataLst>
      <p:tags r:id="rId1"/>
    </p:custDataLst>
    <p:extLst>
      <p:ext uri="{BB962C8B-B14F-4D97-AF65-F5344CB8AC3E}">
        <p14:creationId xmlns:p14="http://schemas.microsoft.com/office/powerpoint/2010/main" val="623815635"/>
      </p:ext>
    </p:extLst>
  </p:cSld>
  <p:clrMapOvr>
    <a:masterClrMapping/>
  </p:clrMapOvr>
  <p:transition spd="slow">
    <p:wipe/>
  </p:transition>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t>Applying Troubleshooting Process to Windows Operating Systems</a:t>
            </a:r>
            <a:r>
              <a:rPr lang="en-US" altLang="en-US" dirty="0"/>
              <a:t/>
            </a:r>
            <a:br>
              <a:rPr lang="en-US" altLang="en-US" dirty="0"/>
            </a:br>
            <a:r>
              <a:rPr lang="en-US" altLang="en-US" dirty="0">
                <a:latin typeface="Arial" charset="0"/>
              </a:rPr>
              <a:t>Identify the Problem</a:t>
            </a:r>
            <a:endParaRPr lang="en-US" altLang="en-US" dirty="0"/>
          </a:p>
        </p:txBody>
      </p:sp>
      <p:pic>
        <p:nvPicPr>
          <p:cNvPr id="6" name="Picture 5" descr="This is a table of open ended and closed ended questions to use while identifying the problem. Open-ended questions: What problems are you having? What operating system is installed on the computer? What updates have you performed lately? What programs have you installed recently? What were you doing when the problem was discovered? Closed-ended questions: Can you start the operating system? Can you start the operating system in safe mode? Have you changed the password recently? Have you seen any error messages on the computer? Has anyone else used your computer recently? Has any hardware been added recently?">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1252414" y="1367641"/>
            <a:ext cx="6639172" cy="2289959"/>
          </a:xfrm>
          <a:prstGeom prst="rect">
            <a:avLst/>
          </a:prstGeom>
          <a:ln w="12700">
            <a:solidFill>
              <a:schemeClr val="tx1"/>
            </a:solidFill>
          </a:ln>
        </p:spPr>
      </p:pic>
    </p:spTree>
    <p:custDataLst>
      <p:tags r:id="rId1"/>
    </p:custDataLst>
    <p:extLst>
      <p:ext uri="{BB962C8B-B14F-4D97-AF65-F5344CB8AC3E}">
        <p14:creationId xmlns:p14="http://schemas.microsoft.com/office/powerpoint/2010/main" val="3810752535"/>
      </p:ext>
    </p:extLst>
  </p:cSld>
  <p:clrMapOvr>
    <a:masterClrMapping/>
  </p:clrMapOvr>
  <p:transition spd="slow">
    <p:wipe/>
  </p:transition>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t>Applying Troubleshooting Process to Windows Operating Systems</a:t>
            </a:r>
            <a:r>
              <a:rPr lang="en-US" altLang="en-US" dirty="0"/>
              <a:t/>
            </a:r>
            <a:br>
              <a:rPr lang="en-US" altLang="en-US" dirty="0"/>
            </a:br>
            <a:r>
              <a:rPr lang="en-US" altLang="en-US" dirty="0">
                <a:latin typeface="Arial" charset="0"/>
              </a:rPr>
              <a:t>Establish a Theory of Probable Cause</a:t>
            </a:r>
            <a:endParaRPr lang="en-US" altLang="en-US" dirty="0"/>
          </a:p>
        </p:txBody>
      </p:sp>
      <p:pic>
        <p:nvPicPr>
          <p:cNvPr id="6" name="Picture 5" descr="The table contains a list of common causes of operating system problems. Problems are: incorrect settings in bios, caps lock key is set to on, non-bootable media during computer boot up, password has changed, incorrect monitor settings in control panel, operating system failure, malware infection, hard drive failure, corrupt operating system files.">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1274799" y="1469705"/>
            <a:ext cx="6594402" cy="2089653"/>
          </a:xfrm>
          <a:prstGeom prst="rect">
            <a:avLst/>
          </a:prstGeom>
          <a:ln w="12700">
            <a:solidFill>
              <a:schemeClr val="tx1"/>
            </a:solidFill>
          </a:ln>
        </p:spPr>
      </p:pic>
    </p:spTree>
    <p:custDataLst>
      <p:tags r:id="rId1"/>
    </p:custDataLst>
    <p:extLst>
      <p:ext uri="{BB962C8B-B14F-4D97-AF65-F5344CB8AC3E}">
        <p14:creationId xmlns:p14="http://schemas.microsoft.com/office/powerpoint/2010/main" val="312799107"/>
      </p:ext>
    </p:extLst>
  </p:cSld>
  <p:clrMapOvr>
    <a:masterClrMapping/>
  </p:clrMapOvr>
  <p:transition spd="slow">
    <p:wipe/>
  </p:transition>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t>Applying Troubleshooting Process to Windows Operating Systems</a:t>
            </a:r>
            <a:r>
              <a:rPr lang="en-US" altLang="en-US" dirty="0"/>
              <a:t/>
            </a:r>
            <a:br>
              <a:rPr lang="en-US" altLang="en-US" dirty="0"/>
            </a:br>
            <a:r>
              <a:rPr lang="en-US" dirty="0">
                <a:latin typeface="Arial" charset="0"/>
              </a:rPr>
              <a:t>Test the Theory to Determine Cause</a:t>
            </a:r>
            <a:endParaRPr lang="en-US" altLang="en-US" dirty="0"/>
          </a:p>
        </p:txBody>
      </p:sp>
      <p:pic>
        <p:nvPicPr>
          <p:cNvPr id="6" name="Picture 5" descr="The table contains common steps to determine the cause. Steps include: log in as a different user, use third party software, determine if new software or software updates have just been installed, uninstall recently installed applications, boot into safe mode to determine if the problem is driver related. Roll back newly update drivers, examine device manager for device conflicts, examine event logs for warnings or errors, check the hard drive for errors and fix file system issues, use the system file checker to recover corrupt system files, use system restore if a system update or service pack has been installed.">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1340531" y="1308350"/>
            <a:ext cx="6462938" cy="2526800"/>
          </a:xfrm>
          <a:prstGeom prst="rect">
            <a:avLst/>
          </a:prstGeom>
          <a:ln w="12700">
            <a:solidFill>
              <a:schemeClr val="tx1"/>
            </a:solidFill>
          </a:ln>
        </p:spPr>
      </p:pic>
    </p:spTree>
    <p:custDataLst>
      <p:tags r:id="rId1"/>
    </p:custDataLst>
    <p:extLst>
      <p:ext uri="{BB962C8B-B14F-4D97-AF65-F5344CB8AC3E}">
        <p14:creationId xmlns:p14="http://schemas.microsoft.com/office/powerpoint/2010/main" val="124262313"/>
      </p:ext>
    </p:extLst>
  </p:cSld>
  <p:clrMapOvr>
    <a:masterClrMapping/>
  </p:clrMapOvr>
  <p:transition spd="slow">
    <p:wipe/>
  </p:transition>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173597"/>
            <a:ext cx="9144000" cy="757551"/>
          </a:xfrm>
        </p:spPr>
        <p:txBody>
          <a:bodyPr/>
          <a:lstStyle/>
          <a:p>
            <a:r>
              <a:rPr lang="en-US" sz="1600" dirty="0"/>
              <a:t>Applying Troubleshooting Process to Windows Operating Systems</a:t>
            </a:r>
            <a:r>
              <a:rPr lang="en-US" altLang="en-US" dirty="0"/>
              <a:t/>
            </a:r>
            <a:br>
              <a:rPr lang="en-US" altLang="en-US" dirty="0"/>
            </a:br>
            <a:r>
              <a:rPr lang="en-US" altLang="en-US" dirty="0"/>
              <a:t>Establish a Plan of Action to Resolve the Problem and Implement the Solution</a:t>
            </a:r>
          </a:p>
        </p:txBody>
      </p:sp>
      <p:pic>
        <p:nvPicPr>
          <p:cNvPr id="6" name="Picture 5" descr="The figure shows details of troubleshooting step 4: Establish a Plan of Action to Resolve the Problem and Implement the Solution. If no solution is achieved in the previous step, further research is needed to implement the solution. Helpdesk repair logs. Other technicians. Manufacturer FAQ websites. Technical websites. News groups. Computer manuals. Device manuals. Online forums. Internet search.">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1569566" y="1585000"/>
            <a:ext cx="6004868" cy="1740091"/>
          </a:xfrm>
          <a:prstGeom prst="rect">
            <a:avLst/>
          </a:prstGeom>
          <a:ln w="12700">
            <a:solidFill>
              <a:schemeClr val="tx1"/>
            </a:solidFill>
          </a:ln>
        </p:spPr>
      </p:pic>
    </p:spTree>
    <p:custDataLst>
      <p:tags r:id="rId1"/>
    </p:custDataLst>
    <p:extLst>
      <p:ext uri="{BB962C8B-B14F-4D97-AF65-F5344CB8AC3E}">
        <p14:creationId xmlns:p14="http://schemas.microsoft.com/office/powerpoint/2010/main" val="1821656092"/>
      </p:ext>
    </p:extLst>
  </p:cSld>
  <p:clrMapOvr>
    <a:masterClrMapping/>
  </p:clrMapOvr>
  <p:transition spd="slow">
    <p:wipe/>
  </p:transition>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129529"/>
            <a:ext cx="9144000" cy="757551"/>
          </a:xfrm>
        </p:spPr>
        <p:txBody>
          <a:bodyPr/>
          <a:lstStyle/>
          <a:p>
            <a:r>
              <a:rPr lang="en-US" sz="1600" dirty="0"/>
              <a:t>Applying Troubleshooting Process to Windows Operating Systems</a:t>
            </a:r>
            <a:r>
              <a:rPr lang="en-US" altLang="en-US" dirty="0"/>
              <a:t/>
            </a:r>
            <a:br>
              <a:rPr lang="en-US" altLang="en-US" dirty="0"/>
            </a:br>
            <a:r>
              <a:rPr lang="en-US" altLang="en-US" dirty="0"/>
              <a:t>Verify Full System Functionality and if Applicable, Implement Preventive Measures</a:t>
            </a:r>
          </a:p>
        </p:txBody>
      </p:sp>
      <p:pic>
        <p:nvPicPr>
          <p:cNvPr id="6" name="Picture 5" descr="The table includes steps to verify full functionality. Steps include: shut down the computer and restart it, check event logs to make sure there are no new warnings or errors, check device manager to see that there are no warnings or errors, run DxDiag to make sure DirectX is running correctly, make sure applications run properly, make sure network shares are accessible, make sure the internet can be accessed, re-run system file checker to ensure files are correct, check task manager to ensure that the status of all programs is running, re-run any third party diagnostic tools.">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1520062" y="1468763"/>
            <a:ext cx="6103876" cy="2370205"/>
          </a:xfrm>
          <a:prstGeom prst="rect">
            <a:avLst/>
          </a:prstGeom>
          <a:ln w="12700">
            <a:solidFill>
              <a:schemeClr val="tx1"/>
            </a:solidFill>
          </a:ln>
        </p:spPr>
      </p:pic>
    </p:spTree>
    <p:custDataLst>
      <p:tags r:id="rId1"/>
    </p:custDataLst>
    <p:extLst>
      <p:ext uri="{BB962C8B-B14F-4D97-AF65-F5344CB8AC3E}">
        <p14:creationId xmlns:p14="http://schemas.microsoft.com/office/powerpoint/2010/main" val="2507404517"/>
      </p:ext>
    </p:extLst>
  </p:cSld>
  <p:clrMapOvr>
    <a:masterClrMapping/>
  </p:clrMapOvr>
  <p:transition spd="slow">
    <p:wipe/>
  </p:transition>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t>Applying Troubleshooting Process to Windows Operating Systems</a:t>
            </a:r>
            <a:r>
              <a:rPr lang="en-US" altLang="en-US" dirty="0"/>
              <a:t/>
            </a:r>
            <a:br>
              <a:rPr lang="en-US" altLang="en-US" dirty="0"/>
            </a:br>
            <a:r>
              <a:rPr lang="en-US" altLang="en-US" dirty="0"/>
              <a:t>Document Findings, Actions, and Outcomes</a:t>
            </a:r>
          </a:p>
        </p:txBody>
      </p:sp>
      <p:pic>
        <p:nvPicPr>
          <p:cNvPr id="6" name="Picture 5" descr="The figure shows details of troubleshooting step 6: Document Findings, Actions, and Outcomes. Discuss the solution implemented with the customer. Have the customer verify that the problem has been solved. Provide the customer with all paperwork. Document the steps taken to solve the problem in the work order and in the technician's journal. Document any components used in the repair. Document the amount of time spent to resolve the problem.">
            <a:extLst>
              <a:ext uri="{FF2B5EF4-FFF2-40B4-BE49-F238E27FC236}">
                <a16:creationId xmlns:a16="http://schemas.microsoft.com/office/drawing/2014/main" id="{4063D076-5038-4879-A928-60FA4D8800EE}"/>
              </a:ext>
            </a:extLst>
          </p:cNvPr>
          <p:cNvPicPr>
            <a:picLocks noChangeAspect="1"/>
          </p:cNvPicPr>
          <p:nvPr/>
        </p:nvPicPr>
        <p:blipFill>
          <a:blip r:embed="rId4"/>
          <a:srcRect/>
          <a:stretch/>
        </p:blipFill>
        <p:spPr>
          <a:xfrm>
            <a:off x="1436345" y="1729869"/>
            <a:ext cx="6271310" cy="1527209"/>
          </a:xfrm>
          <a:prstGeom prst="rect">
            <a:avLst/>
          </a:prstGeom>
          <a:ln w="12700">
            <a:solidFill>
              <a:schemeClr val="tx1"/>
            </a:solidFill>
          </a:ln>
        </p:spPr>
      </p:pic>
    </p:spTree>
    <p:custDataLst>
      <p:tags r:id="rId1"/>
    </p:custDataLst>
    <p:extLst>
      <p:ext uri="{BB962C8B-B14F-4D97-AF65-F5344CB8AC3E}">
        <p14:creationId xmlns:p14="http://schemas.microsoft.com/office/powerpoint/2010/main" val="2560991233"/>
      </p:ext>
    </p:extLst>
  </p:cSld>
  <p:clrMapOvr>
    <a:masterClrMapping/>
  </p:clrMapOvr>
  <p:transition spd="slow">
    <p:wipe/>
  </p:transition>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t>Common Problems and Solutions for Windows Operating Systems</a:t>
            </a:r>
            <a:r>
              <a:rPr lang="en-US" altLang="en-US" dirty="0"/>
              <a:t/>
            </a:r>
            <a:br>
              <a:rPr lang="en-US" altLang="en-US" dirty="0"/>
            </a:br>
            <a:r>
              <a:rPr lang="en-US" dirty="0">
                <a:latin typeface="Arial" charset="0"/>
              </a:rPr>
              <a:t>Common Problems and Solutions</a:t>
            </a:r>
            <a:endParaRPr lang="en-US" altLang="en-US" dirty="0"/>
          </a:p>
        </p:txBody>
      </p:sp>
      <p:pic>
        <p:nvPicPr>
          <p:cNvPr id="2" name="Picture 1" descr="This image shows a page for common problems and solutions for Windows Operating Systems. There are several problem types to select and each displays a table with probable causes and possible solutions. There is a link to a PDF that contains all of the information on this page." title="&quot;Common Problems and Solutions for Windows Operating Systems&quot;">
            <a:extLst>
              <a:ext uri="{FF2B5EF4-FFF2-40B4-BE49-F238E27FC236}">
                <a16:creationId xmlns:a16="http://schemas.microsoft.com/office/drawing/2014/main" id="{BE7B9F65-6B17-4185-9EFF-84AFEF0603D5}"/>
              </a:ext>
            </a:extLst>
          </p:cNvPr>
          <p:cNvPicPr>
            <a:picLocks noChangeAspect="1"/>
          </p:cNvPicPr>
          <p:nvPr/>
        </p:nvPicPr>
        <p:blipFill>
          <a:blip r:embed="rId4"/>
          <a:stretch>
            <a:fillRect/>
          </a:stretch>
        </p:blipFill>
        <p:spPr>
          <a:xfrm>
            <a:off x="707649" y="957942"/>
            <a:ext cx="7728702" cy="3482086"/>
          </a:xfrm>
          <a:prstGeom prst="rect">
            <a:avLst/>
          </a:prstGeom>
        </p:spPr>
      </p:pic>
    </p:spTree>
    <p:custDataLst>
      <p:tags r:id="rId1"/>
    </p:custDataLst>
    <p:extLst>
      <p:ext uri="{BB962C8B-B14F-4D97-AF65-F5344CB8AC3E}">
        <p14:creationId xmlns:p14="http://schemas.microsoft.com/office/powerpoint/2010/main" val="1402626384"/>
      </p:ext>
    </p:extLst>
  </p:cSld>
  <p:clrMapOvr>
    <a:masterClrMapping/>
  </p:clrMapOvr>
  <p:transition spd="slow">
    <p:wipe/>
  </p:transition>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t>Advanced Troubleshooting for Windows Operating Systems</a:t>
            </a:r>
            <a:r>
              <a:rPr lang="en-US" altLang="en-US" dirty="0"/>
              <a:t/>
            </a:r>
            <a:br>
              <a:rPr lang="en-US" altLang="en-US" dirty="0"/>
            </a:br>
            <a:r>
              <a:rPr lang="en-US" dirty="0">
                <a:latin typeface="Arial" charset="0"/>
              </a:rPr>
              <a:t>Advanced Problems and Solutions for Operating Systems</a:t>
            </a:r>
            <a:endParaRPr lang="en-US" altLang="en-US" dirty="0"/>
          </a:p>
        </p:txBody>
      </p:sp>
      <p:pic>
        <p:nvPicPr>
          <p:cNvPr id="2" name="Picture 1" descr="This image shows a page for advanced problems and solutions for Windows Operating Systems. There are several problem types to select and each displays a table with probable causes and possible solutions. There is a link to a PDF that contains all of the information on this page." title="&quot;Advanced Problems and Solutions for Windows Operating Systems&quot;">
            <a:extLst>
              <a:ext uri="{FF2B5EF4-FFF2-40B4-BE49-F238E27FC236}">
                <a16:creationId xmlns:a16="http://schemas.microsoft.com/office/drawing/2014/main" id="{3DB27F42-6651-41C4-A1B2-03F66B401CD5}"/>
              </a:ext>
            </a:extLst>
          </p:cNvPr>
          <p:cNvPicPr>
            <a:picLocks noChangeAspect="1"/>
          </p:cNvPicPr>
          <p:nvPr/>
        </p:nvPicPr>
        <p:blipFill>
          <a:blip r:embed="rId4"/>
          <a:stretch>
            <a:fillRect/>
          </a:stretch>
        </p:blipFill>
        <p:spPr>
          <a:xfrm>
            <a:off x="648016" y="975360"/>
            <a:ext cx="7847967" cy="3553130"/>
          </a:xfrm>
          <a:prstGeom prst="rect">
            <a:avLst/>
          </a:prstGeom>
        </p:spPr>
      </p:pic>
    </p:spTree>
    <p:custDataLst>
      <p:tags r:id="rId1"/>
    </p:custDataLst>
    <p:extLst>
      <p:ext uri="{BB962C8B-B14F-4D97-AF65-F5344CB8AC3E}">
        <p14:creationId xmlns:p14="http://schemas.microsoft.com/office/powerpoint/2010/main" val="923444376"/>
      </p:ext>
    </p:extLst>
  </p:cSld>
  <p:clrMapOvr>
    <a:masterClrMapping/>
  </p:clrMapOvr>
  <p:transition spd="slow">
    <p:wipe/>
  </p:transition>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t>Advanced Troubleshooting for Windows Operating Systems</a:t>
            </a:r>
            <a:r>
              <a:rPr lang="en-US" altLang="en-US" dirty="0"/>
              <a:t/>
            </a:r>
            <a:br>
              <a:rPr lang="en-US" altLang="en-US" dirty="0"/>
            </a:br>
            <a:r>
              <a:rPr lang="en-US" dirty="0">
                <a:latin typeface="Arial" charset="0"/>
              </a:rPr>
              <a:t>Lab – Troubleshoot Operating System Problems</a:t>
            </a:r>
            <a:endParaRPr lang="en-US" altLang="en-US" dirty="0"/>
          </a:p>
        </p:txBody>
      </p:sp>
      <p:sp>
        <p:nvSpPr>
          <p:cNvPr id="8" name="Content Placeholder 2">
            <a:extLst>
              <a:ext uri="{FF2B5EF4-FFF2-40B4-BE49-F238E27FC236}">
                <a16:creationId xmlns:a16="http://schemas.microsoft.com/office/drawing/2014/main" id="{66C86BE8-5AAE-46DD-9FD9-A1B9105E9736}"/>
              </a:ext>
            </a:extLst>
          </p:cNvPr>
          <p:cNvSpPr>
            <a:spLocks noGrp="1"/>
          </p:cNvSpPr>
          <p:nvPr>
            <p:ph idx="1"/>
          </p:nvPr>
        </p:nvSpPr>
        <p:spPr>
          <a:xfrm>
            <a:off x="253388" y="798945"/>
            <a:ext cx="8582140" cy="1395616"/>
          </a:xfrm>
        </p:spPr>
        <p:txBody>
          <a:bodyPr/>
          <a:lstStyle/>
          <a:p>
            <a:pPr marL="0" indent="0">
              <a:buNone/>
            </a:pPr>
            <a:r>
              <a:rPr lang="en-US" dirty="0"/>
              <a:t>In this lab, you will diagnose the cause of various operating system problems and solve them.</a:t>
            </a:r>
          </a:p>
        </p:txBody>
      </p:sp>
    </p:spTree>
    <p:custDataLst>
      <p:tags r:id="rId1"/>
    </p:custDataLst>
    <p:extLst>
      <p:ext uri="{BB962C8B-B14F-4D97-AF65-F5344CB8AC3E}">
        <p14:creationId xmlns:p14="http://schemas.microsoft.com/office/powerpoint/2010/main" val="2586533324"/>
      </p:ext>
    </p:extLst>
  </p:cSld>
  <p:clrMapOvr>
    <a:masterClrMapping/>
  </p:clrMapOvr>
  <p:transition spd="slow">
    <p:wipe/>
  </p:transition>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solidFill>
                  <a:schemeClr val="accent5">
                    <a:lumMod val="40000"/>
                    <a:lumOff val="60000"/>
                  </a:schemeClr>
                </a:solidFill>
              </a:rPr>
              <a:t>11.8 Chapter Summary</a:t>
            </a:r>
          </a:p>
        </p:txBody>
      </p:sp>
    </p:spTree>
    <p:custDataLst>
      <p:tags r:id="rId1"/>
    </p:custDataLst>
    <p:extLst>
      <p:ext uri="{BB962C8B-B14F-4D97-AF65-F5344CB8AC3E}">
        <p14:creationId xmlns:p14="http://schemas.microsoft.com/office/powerpoint/2010/main" val="3886944279"/>
      </p:ext>
    </p:extLst>
  </p:cSld>
  <p:clrMapOvr>
    <a:masterClrMapping/>
  </p:clrMapOvr>
  <p:transition spd="slow">
    <p:wipe/>
  </p:transition>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4839957" cy="757551"/>
          </a:xfrm>
        </p:spPr>
        <p:txBody>
          <a:bodyPr/>
          <a:lstStyle/>
          <a:p>
            <a:r>
              <a:rPr lang="en-US" altLang="en-US" sz="1600" dirty="0"/>
              <a:t>Conclusion</a:t>
            </a:r>
            <a:r>
              <a:rPr lang="en-US" altLang="en-US" dirty="0"/>
              <a:t/>
            </a:r>
            <a:br>
              <a:rPr lang="en-US" altLang="en-US" dirty="0"/>
            </a:br>
            <a:r>
              <a:rPr lang="en-US" altLang="en-US" dirty="0"/>
              <a:t>Windows Configuration</a:t>
            </a:r>
            <a:endParaRPr lang="en-CA" altLang="en-US" dirty="0"/>
          </a:p>
        </p:txBody>
      </p:sp>
      <p:sp>
        <p:nvSpPr>
          <p:cNvPr id="3" name="Content Placeholder 3"/>
          <p:cNvSpPr>
            <a:spLocks noGrp="1"/>
          </p:cNvSpPr>
          <p:nvPr>
            <p:ph idx="1"/>
          </p:nvPr>
        </p:nvSpPr>
        <p:spPr>
          <a:xfrm>
            <a:off x="144065" y="833610"/>
            <a:ext cx="8853286" cy="4155319"/>
          </a:xfrm>
        </p:spPr>
        <p:txBody>
          <a:bodyPr/>
          <a:lstStyle/>
          <a:p>
            <a:r>
              <a:rPr lang="en-US" dirty="0"/>
              <a:t>Configure the Windows Desktop and File Explorer.</a:t>
            </a:r>
          </a:p>
          <a:p>
            <a:r>
              <a:rPr lang="en-US" dirty="0"/>
              <a:t>Configure Windows using Control Panels.</a:t>
            </a:r>
          </a:p>
          <a:p>
            <a:r>
              <a:rPr lang="en-US" dirty="0"/>
              <a:t>Use Windows tools and utilities to manage Windows systems.</a:t>
            </a:r>
          </a:p>
          <a:p>
            <a:r>
              <a:rPr lang="en-US" dirty="0"/>
              <a:t>Use Microsoft Windows command line tools.</a:t>
            </a:r>
          </a:p>
          <a:p>
            <a:r>
              <a:rPr lang="en-US" dirty="0"/>
              <a:t>Configure a Windows computer to work on a network.</a:t>
            </a:r>
          </a:p>
          <a:p>
            <a:r>
              <a:rPr lang="en-US" dirty="0"/>
              <a:t>Use common preventive maintenance techniques for Microsoft Windows operating systems.</a:t>
            </a:r>
          </a:p>
          <a:p>
            <a:r>
              <a:rPr lang="en-US" dirty="0"/>
              <a:t>Troubleshoot Microsoft Windows operating systems.</a:t>
            </a:r>
          </a:p>
          <a:p>
            <a:endParaRPr lang="en-US" dirty="0"/>
          </a:p>
        </p:txBody>
      </p:sp>
    </p:spTree>
    <p:custDataLst>
      <p:tags r:id="rId1"/>
    </p:custDataLst>
    <p:extLst>
      <p:ext uri="{BB962C8B-B14F-4D97-AF65-F5344CB8AC3E}">
        <p14:creationId xmlns:p14="http://schemas.microsoft.com/office/powerpoint/2010/main" val="4153443323"/>
      </p:ext>
    </p:extLst>
  </p:cSld>
  <p:clrMapOvr>
    <a:masterClrMapping/>
  </p:clrMapOvr>
  <p:transition spd="slow">
    <p:wipe/>
  </p:transition>
</p:sld>
</file>

<file path=ppt/slides/slide18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1400" dirty="0">
                <a:latin typeface="Arial" charset="0"/>
              </a:rPr>
              <a:t>Chapter 11</a:t>
            </a:r>
            <a:r>
              <a:rPr lang="en-US" dirty="0">
                <a:latin typeface="Arial" charset="0"/>
              </a:rPr>
              <a:t/>
            </a:r>
            <a:br>
              <a:rPr lang="en-US" dirty="0">
                <a:latin typeface="Arial" charset="0"/>
              </a:rPr>
            </a:br>
            <a:r>
              <a:rPr lang="en-US" dirty="0">
                <a:latin typeface="Arial" charset="0"/>
              </a:rPr>
              <a:t>New Terms and Commands</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3485672263"/>
              </p:ext>
            </p:extLst>
          </p:nvPr>
        </p:nvGraphicFramePr>
        <p:xfrm>
          <a:off x="144463" y="798513"/>
          <a:ext cx="8853486" cy="3926840"/>
        </p:xfrm>
        <a:graphic>
          <a:graphicData uri="http://schemas.openxmlformats.org/drawingml/2006/table">
            <a:tbl>
              <a:tblPr firstRow="1" bandRow="1">
                <a:tableStyleId>{F5AB1C69-6EDB-4FF4-983F-18BD219EF322}</a:tableStyleId>
              </a:tblPr>
              <a:tblGrid>
                <a:gridCol w="2951162">
                  <a:extLst>
                    <a:ext uri="{9D8B030D-6E8A-4147-A177-3AD203B41FA5}">
                      <a16:colId xmlns:a16="http://schemas.microsoft.com/office/drawing/2014/main" val="2731093094"/>
                    </a:ext>
                  </a:extLst>
                </a:gridCol>
                <a:gridCol w="2951162">
                  <a:extLst>
                    <a:ext uri="{9D8B030D-6E8A-4147-A177-3AD203B41FA5}">
                      <a16:colId xmlns:a16="http://schemas.microsoft.com/office/drawing/2014/main" val="2353496225"/>
                    </a:ext>
                  </a:extLst>
                </a:gridCol>
                <a:gridCol w="2951162">
                  <a:extLst>
                    <a:ext uri="{9D8B030D-6E8A-4147-A177-3AD203B41FA5}">
                      <a16:colId xmlns:a16="http://schemas.microsoft.com/office/drawing/2014/main" val="281959122"/>
                    </a:ext>
                  </a:extLst>
                </a:gridCol>
              </a:tblGrid>
              <a:tr h="370840">
                <a:tc>
                  <a:txBody>
                    <a:bodyPr/>
                    <a:lstStyle/>
                    <a:p>
                      <a:pPr marL="173038" indent="-173038">
                        <a:spcBef>
                          <a:spcPts val="200"/>
                        </a:spcBef>
                        <a:spcAft>
                          <a:spcPts val="200"/>
                        </a:spcAft>
                        <a:buFont typeface="Arial" panose="020B0604020202020204" pitchFamily="34" charset="0"/>
                        <a:buChar char="•"/>
                      </a:pPr>
                      <a:r>
                        <a:rPr lang="en-US" b="0" dirty="0">
                          <a:solidFill>
                            <a:schemeClr val="tx1"/>
                          </a:solidFill>
                          <a:latin typeface="+mn-lt"/>
                        </a:rPr>
                        <a:t>Peer-to-Peer</a:t>
                      </a:r>
                      <a:r>
                        <a:rPr lang="en-US" b="0" baseline="0" dirty="0">
                          <a:solidFill>
                            <a:schemeClr val="tx1"/>
                          </a:solidFill>
                          <a:latin typeface="+mn-lt"/>
                        </a:rPr>
                        <a:t> File Sharing</a:t>
                      </a:r>
                    </a:p>
                    <a:p>
                      <a:pPr marL="173038" indent="-173038">
                        <a:spcBef>
                          <a:spcPts val="200"/>
                        </a:spcBef>
                        <a:spcAft>
                          <a:spcPts val="200"/>
                        </a:spcAft>
                        <a:buFont typeface="Arial" panose="020B0604020202020204" pitchFamily="34" charset="0"/>
                        <a:buChar char="•"/>
                      </a:pPr>
                      <a:r>
                        <a:rPr lang="en-US" b="0" baseline="0" dirty="0">
                          <a:solidFill>
                            <a:schemeClr val="tx1"/>
                          </a:solidFill>
                          <a:latin typeface="+mn-lt"/>
                        </a:rPr>
                        <a:t>Small Office/Home Office or SOHO</a:t>
                      </a:r>
                    </a:p>
                    <a:p>
                      <a:pPr marL="173038" indent="-173038">
                        <a:spcBef>
                          <a:spcPts val="200"/>
                        </a:spcBef>
                        <a:spcAft>
                          <a:spcPts val="200"/>
                        </a:spcAft>
                        <a:buFont typeface="Arial" panose="020B0604020202020204" pitchFamily="34" charset="0"/>
                        <a:buChar char="•"/>
                      </a:pPr>
                      <a:r>
                        <a:rPr lang="en-US" b="0" baseline="0" dirty="0">
                          <a:solidFill>
                            <a:schemeClr val="tx1"/>
                          </a:solidFill>
                          <a:latin typeface="+mn-lt"/>
                        </a:rPr>
                        <a:t>Medium to large network</a:t>
                      </a:r>
                    </a:p>
                    <a:p>
                      <a:pPr marL="173038" indent="-173038">
                        <a:spcBef>
                          <a:spcPts val="200"/>
                        </a:spcBef>
                        <a:spcAft>
                          <a:spcPts val="200"/>
                        </a:spcAft>
                        <a:buFont typeface="Arial" panose="020B0604020202020204" pitchFamily="34" charset="0"/>
                        <a:buChar char="•"/>
                      </a:pPr>
                      <a:r>
                        <a:rPr lang="en-US" b="0" baseline="0" dirty="0">
                          <a:solidFill>
                            <a:schemeClr val="tx1"/>
                          </a:solidFill>
                          <a:latin typeface="+mn-lt"/>
                        </a:rPr>
                        <a:t>Server</a:t>
                      </a:r>
                    </a:p>
                    <a:p>
                      <a:pPr marL="173038" indent="-173038">
                        <a:spcBef>
                          <a:spcPts val="200"/>
                        </a:spcBef>
                        <a:spcAft>
                          <a:spcPts val="200"/>
                        </a:spcAft>
                        <a:buFont typeface="Arial" panose="020B0604020202020204" pitchFamily="34" charset="0"/>
                        <a:buChar char="•"/>
                      </a:pPr>
                      <a:r>
                        <a:rPr lang="en-US" b="0" baseline="0" dirty="0">
                          <a:solidFill>
                            <a:schemeClr val="tx1"/>
                          </a:solidFill>
                          <a:latin typeface="+mn-lt"/>
                        </a:rPr>
                        <a:t>Client</a:t>
                      </a:r>
                    </a:p>
                    <a:p>
                      <a:pPr marL="173038" indent="-173038">
                        <a:spcBef>
                          <a:spcPts val="200"/>
                        </a:spcBef>
                        <a:spcAft>
                          <a:spcPts val="200"/>
                        </a:spcAft>
                        <a:buFont typeface="Arial" panose="020B0604020202020204" pitchFamily="34" charset="0"/>
                        <a:buChar char="•"/>
                      </a:pPr>
                      <a:r>
                        <a:rPr lang="en-US" b="0" baseline="0" dirty="0">
                          <a:solidFill>
                            <a:schemeClr val="tx1"/>
                          </a:solidFill>
                          <a:latin typeface="+mn-lt"/>
                        </a:rPr>
                        <a:t>Peer-to-Peer network</a:t>
                      </a:r>
                    </a:p>
                    <a:p>
                      <a:pPr marL="173038" indent="-173038">
                        <a:spcBef>
                          <a:spcPts val="200"/>
                        </a:spcBef>
                        <a:spcAft>
                          <a:spcPts val="200"/>
                        </a:spcAft>
                        <a:buFont typeface="Arial" panose="020B0604020202020204" pitchFamily="34" charset="0"/>
                        <a:buChar char="•"/>
                      </a:pPr>
                      <a:r>
                        <a:rPr lang="en-US" b="0" baseline="0" dirty="0">
                          <a:solidFill>
                            <a:schemeClr val="tx1"/>
                          </a:solidFill>
                          <a:latin typeface="+mn-lt"/>
                        </a:rPr>
                        <a:t>End device</a:t>
                      </a:r>
                    </a:p>
                    <a:p>
                      <a:pPr marL="173038" indent="-173038">
                        <a:spcBef>
                          <a:spcPts val="200"/>
                        </a:spcBef>
                        <a:spcAft>
                          <a:spcPts val="200"/>
                        </a:spcAft>
                        <a:buFont typeface="Arial" panose="020B0604020202020204" pitchFamily="34" charset="0"/>
                        <a:buChar char="•"/>
                      </a:pPr>
                      <a:r>
                        <a:rPr lang="en-US" b="0" baseline="0" dirty="0">
                          <a:solidFill>
                            <a:schemeClr val="tx1"/>
                          </a:solidFill>
                          <a:latin typeface="+mn-lt"/>
                        </a:rPr>
                        <a:t>Intermediary device</a:t>
                      </a:r>
                    </a:p>
                    <a:p>
                      <a:pPr marL="173038" indent="-173038">
                        <a:spcBef>
                          <a:spcPts val="200"/>
                        </a:spcBef>
                        <a:spcAft>
                          <a:spcPts val="200"/>
                        </a:spcAft>
                        <a:buFont typeface="Arial" panose="020B0604020202020204" pitchFamily="34" charset="0"/>
                        <a:buChar char="•"/>
                      </a:pPr>
                      <a:r>
                        <a:rPr lang="en-US" b="0" baseline="0" dirty="0">
                          <a:solidFill>
                            <a:schemeClr val="tx1"/>
                          </a:solidFill>
                          <a:latin typeface="+mn-lt"/>
                        </a:rPr>
                        <a:t>Medium</a:t>
                      </a:r>
                    </a:p>
                    <a:p>
                      <a:pPr marL="173038" indent="-173038">
                        <a:spcBef>
                          <a:spcPts val="200"/>
                        </a:spcBef>
                        <a:spcAft>
                          <a:spcPts val="200"/>
                        </a:spcAft>
                        <a:buFont typeface="Arial" panose="020B0604020202020204" pitchFamily="34" charset="0"/>
                        <a:buChar char="•"/>
                      </a:pPr>
                      <a:r>
                        <a:rPr lang="en-US" b="0" baseline="0" dirty="0">
                          <a:solidFill>
                            <a:schemeClr val="tx1"/>
                          </a:solidFill>
                          <a:latin typeface="+mn-lt"/>
                        </a:rPr>
                        <a:t>Network Interface Card (NIC)</a:t>
                      </a:r>
                    </a:p>
                    <a:p>
                      <a:pPr marL="173038" indent="-173038">
                        <a:spcBef>
                          <a:spcPts val="200"/>
                        </a:spcBef>
                        <a:spcAft>
                          <a:spcPts val="200"/>
                        </a:spcAft>
                        <a:buFont typeface="Arial" panose="020B0604020202020204" pitchFamily="34" charset="0"/>
                        <a:buChar char="•"/>
                      </a:pPr>
                      <a:r>
                        <a:rPr lang="en-US" b="0" baseline="0" dirty="0">
                          <a:solidFill>
                            <a:schemeClr val="tx1"/>
                          </a:solidFill>
                          <a:latin typeface="+mn-lt"/>
                        </a:rPr>
                        <a:t>Physical Port</a:t>
                      </a:r>
                    </a:p>
                    <a:p>
                      <a:pPr marL="173038" indent="-173038">
                        <a:spcBef>
                          <a:spcPts val="200"/>
                        </a:spcBef>
                        <a:spcAft>
                          <a:spcPts val="200"/>
                        </a:spcAft>
                        <a:buFont typeface="Arial" panose="020B0604020202020204" pitchFamily="34" charset="0"/>
                        <a:buChar char="•"/>
                      </a:pPr>
                      <a:r>
                        <a:rPr lang="en-US" b="0" baseline="0" dirty="0">
                          <a:solidFill>
                            <a:schemeClr val="tx1"/>
                          </a:solidFill>
                          <a:latin typeface="+mn-lt"/>
                        </a:rPr>
                        <a:t>Interface</a:t>
                      </a:r>
                    </a:p>
                    <a:p>
                      <a:pPr marL="173038" indent="-173038">
                        <a:spcBef>
                          <a:spcPts val="200"/>
                        </a:spcBef>
                        <a:spcAft>
                          <a:spcPts val="200"/>
                        </a:spcAft>
                        <a:buFont typeface="Arial" panose="020B0604020202020204" pitchFamily="34" charset="0"/>
                        <a:buChar char="•"/>
                      </a:pPr>
                      <a:r>
                        <a:rPr lang="en-US" b="0" baseline="0" dirty="0">
                          <a:solidFill>
                            <a:schemeClr val="tx1"/>
                          </a:solidFill>
                          <a:latin typeface="+mn-lt"/>
                        </a:rPr>
                        <a:t>Physical topology diagram</a:t>
                      </a:r>
                      <a:endParaRPr lang="en-US" b="0" dirty="0">
                        <a:solidFill>
                          <a:schemeClr val="tx1"/>
                        </a:solidFill>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Logical topology diagram</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Local Area Network (LAN)</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Wide Area Network (WAN)</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Internet</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Intranet</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Extranet</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Internet</a:t>
                      </a:r>
                      <a:r>
                        <a:rPr lang="en-US" sz="1400" b="0" kern="1200" baseline="0" dirty="0">
                          <a:solidFill>
                            <a:schemeClr val="tx1"/>
                          </a:solidFill>
                          <a:latin typeface="+mn-lt"/>
                          <a:ea typeface="+mn-ea"/>
                          <a:cs typeface="+mn-cs"/>
                        </a:rPr>
                        <a:t> Service Provider (ISP)</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Converged networks</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Network architecture</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Fault tolerant network</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Packet-switched network</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Circuit-switched network</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Scalable network</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Quality of Service (</a:t>
                      </a:r>
                      <a:r>
                        <a:rPr lang="en-US" sz="1400" b="0" kern="1200" baseline="0" dirty="0" err="1">
                          <a:solidFill>
                            <a:schemeClr val="tx1"/>
                          </a:solidFill>
                          <a:latin typeface="+mn-lt"/>
                          <a:ea typeface="+mn-ea"/>
                          <a:cs typeface="+mn-cs"/>
                        </a:rPr>
                        <a:t>Qos</a:t>
                      </a:r>
                      <a:r>
                        <a:rPr lang="en-US" sz="1400" b="0" kern="1200" baseline="0" dirty="0">
                          <a:solidFill>
                            <a:schemeClr val="tx1"/>
                          </a:solidFill>
                          <a:latin typeface="+mn-lt"/>
                          <a:ea typeface="+mn-ea"/>
                          <a:cs typeface="+mn-cs"/>
                        </a:rPr>
                        <a:t>)</a:t>
                      </a:r>
                      <a:endParaRPr lang="en-US" sz="1400" b="0" kern="1200" dirty="0">
                        <a:solidFill>
                          <a:schemeClr val="tx1"/>
                        </a:solidFill>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Network bandwidth</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Bring</a:t>
                      </a:r>
                      <a:r>
                        <a:rPr lang="en-US" sz="1400" b="0" kern="1200" baseline="0" dirty="0">
                          <a:solidFill>
                            <a:schemeClr val="tx1"/>
                          </a:solidFill>
                          <a:latin typeface="+mn-lt"/>
                          <a:ea typeface="+mn-ea"/>
                          <a:cs typeface="+mn-cs"/>
                        </a:rPr>
                        <a:t> Your Own Device (BYOD)</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Collaboration </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Cloud computing</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Private clouds</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Hybrid clouds</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Public clouds</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Custom clouds</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Data center</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Smart home technology</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Powerline networking</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Wireless Internet Service Provider (WISP)</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Network architecture</a:t>
                      </a:r>
                      <a:endParaRPr lang="en-US" sz="1400" b="0" kern="1200" dirty="0">
                        <a:solidFill>
                          <a:schemeClr val="tx1"/>
                        </a:solidFill>
                        <a:latin typeface="+mn-lt"/>
                        <a:ea typeface="+mn-ea"/>
                        <a:cs typeface="+mn-cs"/>
                      </a:endParaRPr>
                    </a:p>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00795013"/>
                  </a:ext>
                </a:extLst>
              </a:tr>
            </a:tbl>
          </a:graphicData>
        </a:graphic>
      </p:graphicFrame>
    </p:spTree>
    <p:custDataLst>
      <p:tags r:id="rId1"/>
    </p:custDataLst>
    <p:extLst>
      <p:ext uri="{BB962C8B-B14F-4D97-AF65-F5344CB8AC3E}">
        <p14:creationId xmlns:p14="http://schemas.microsoft.com/office/powerpoint/2010/main" val="3271745509"/>
      </p:ext>
    </p:extLst>
  </p:cSld>
  <p:clrMapOvr>
    <a:masterClrMapping/>
  </p:clrMapOvr>
  <p:transition spd="slow">
    <p:wipe/>
  </p:transition>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203"/>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fault Theme" id="{A3178FD6-045E-43BB-9FF9-79BDC55288A1}" vid="{B3635A64-254C-4D4D-B1C2-6197525273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21018</TotalTime>
  <Words>15256</Words>
  <Application>Microsoft Office PowerPoint</Application>
  <PresentationFormat>On-screen Show (16:9)</PresentationFormat>
  <Paragraphs>1775</Paragraphs>
  <Slides>181</Slides>
  <Notes>180</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181</vt:i4>
      </vt:variant>
    </vt:vector>
  </HeadingPairs>
  <TitlesOfParts>
    <vt:vector size="189" baseType="lpstr">
      <vt:lpstr>ＭＳ Ｐゴシック</vt:lpstr>
      <vt:lpstr>Arial</vt:lpstr>
      <vt:lpstr>Calibri</vt:lpstr>
      <vt:lpstr>CiscoSans</vt:lpstr>
      <vt:lpstr>CiscoSans ExtraLight</vt:lpstr>
      <vt:lpstr>CiscoSans Thin</vt:lpstr>
      <vt:lpstr>Wingdings</vt:lpstr>
      <vt:lpstr>Default Theme</vt:lpstr>
      <vt:lpstr>Chapter 11: Windows Configuration</vt:lpstr>
      <vt:lpstr>Chapter 11 - Sections &amp; Objectives</vt:lpstr>
      <vt:lpstr>Chapter 11 - Sections &amp; Objectives (Cont.)</vt:lpstr>
      <vt:lpstr>Chapter 11 - Sections &amp; Objectives (Cont.)</vt:lpstr>
      <vt:lpstr>Chapter 11 - Sections &amp; Objectives (Cont.)</vt:lpstr>
      <vt:lpstr>Chapter 11 - Sections &amp; Objectives (Cont.)</vt:lpstr>
      <vt:lpstr>11.1 Windows Desktop and File Explorer</vt:lpstr>
      <vt:lpstr>Comparing Windows Versions Windows Versions</vt:lpstr>
      <vt:lpstr>Comparing Windows Versions Windows 7</vt:lpstr>
      <vt:lpstr>Comparing Windows Versions Windows 8</vt:lpstr>
      <vt:lpstr>Comparing Windows Versions Windows 8.1</vt:lpstr>
      <vt:lpstr>Comparing Windows Versions Windows 10</vt:lpstr>
      <vt:lpstr>The Windows Desktop The Windows 7 Desktop</vt:lpstr>
      <vt:lpstr>The Windows Desktop The Windows 8 Desktop</vt:lpstr>
      <vt:lpstr>The Windows Desktop The Windows 8.1 Desktop</vt:lpstr>
      <vt:lpstr>The Windows Desktop Personalizing the Windows Desktop</vt:lpstr>
      <vt:lpstr>The Windows Desktop Video Explanation – The Windows 10 Desktop</vt:lpstr>
      <vt:lpstr>The Windows Desktop The Windows 10 Start Menu</vt:lpstr>
      <vt:lpstr>The Windows Desktop The Windows 8.1 and 8.0 Start Menu</vt:lpstr>
      <vt:lpstr>The Windows Desktop The Windows 7 Start Menu</vt:lpstr>
      <vt:lpstr>The Windows Desktop The Taskbar</vt:lpstr>
      <vt:lpstr>The Windows Desktop Lab – Configure the Windows Desktop</vt:lpstr>
      <vt:lpstr>Windows Task Manager Video Explanation – Working with Task Manager in Windows 10</vt:lpstr>
      <vt:lpstr>Windows Task Manager Windows Task Manager Functions</vt:lpstr>
      <vt:lpstr>Windows Task Manager Task Manager in Windows 7 </vt:lpstr>
      <vt:lpstr>Windows Task Manager Lab – Work with Task Manager</vt:lpstr>
      <vt:lpstr>Windows File Explorer File Explorer </vt:lpstr>
      <vt:lpstr>Windows File Explorer Video Explanation – Working with File Explorer</vt:lpstr>
      <vt:lpstr>Windows File Explorer This PC </vt:lpstr>
      <vt:lpstr>Windows File Explorer Run as Administrator </vt:lpstr>
      <vt:lpstr>Windows File Explorer Windows Libraries </vt:lpstr>
      <vt:lpstr>Windows File Explorer Directory Structures </vt:lpstr>
      <vt:lpstr>Windows File Explorer User and System File Locations </vt:lpstr>
      <vt:lpstr>Windows File Explorer File Extensions </vt:lpstr>
      <vt:lpstr>Windows File Explorer File Attributes </vt:lpstr>
      <vt:lpstr>Windows File Explorer Video Explanation – Application, File, and Folder Properties</vt:lpstr>
      <vt:lpstr>Windows File Explorer Lab – Working with File Explorer</vt:lpstr>
      <vt:lpstr>11.2 Configure Windows with Control Panels</vt:lpstr>
      <vt:lpstr>Control Panel Utilities Windows 10: Settings and Control Panels</vt:lpstr>
      <vt:lpstr>Control Panel Utilities Introduction to Control Panel</vt:lpstr>
      <vt:lpstr>Control Panel Utilities Control Panel Views</vt:lpstr>
      <vt:lpstr>Control Panel Utilities Define Control Panel Categories</vt:lpstr>
      <vt:lpstr>Control Panel Utilities Lab – Explore Control Panel Categories</vt:lpstr>
      <vt:lpstr>User and Account Control Panel Items User Accounts</vt:lpstr>
      <vt:lpstr>User and Account Control Panel Items User Account Control Settings</vt:lpstr>
      <vt:lpstr>User and Account Control Panel Items Lab – User Accounts</vt:lpstr>
      <vt:lpstr>User and Account Control Panel Items Credential Manager</vt:lpstr>
      <vt:lpstr>User and Account Control Panel Items Sync Center</vt:lpstr>
      <vt:lpstr>Network and Internet Control Panels Network Settings</vt:lpstr>
      <vt:lpstr>Network and Internet Control Panels Internet Options</vt:lpstr>
      <vt:lpstr>Network and Internet Control Panels Internet Options (Cont.)</vt:lpstr>
      <vt:lpstr>Network and Internet Control Panels Internet Options (Cont.)</vt:lpstr>
      <vt:lpstr>Network and Internet Control Panels Network and Sharing Center</vt:lpstr>
      <vt:lpstr>Network and Internet Control Panels HomeGroup</vt:lpstr>
      <vt:lpstr>Network and Internet Control Panels Lab – Configure Browser Settings</vt:lpstr>
      <vt:lpstr>Display Settings and Control Panel Display Settings and Configuration</vt:lpstr>
      <vt:lpstr>Display Settings and Control Panel Display Features</vt:lpstr>
      <vt:lpstr>Power and System Control Panels Power Options</vt:lpstr>
      <vt:lpstr>Power and System Control Panels Power Options Settings</vt:lpstr>
      <vt:lpstr>Power and System Control Panels Power Options Actions</vt:lpstr>
      <vt:lpstr>Power and System Control Panels System Control Panel Item</vt:lpstr>
      <vt:lpstr>Power and System Control Panels System Properties</vt:lpstr>
      <vt:lpstr>Power and System Control Panels Increasing Performance</vt:lpstr>
      <vt:lpstr>Power and System Control Panels Lab – Manage Virtual Memory</vt:lpstr>
      <vt:lpstr>Hardware and Sound Control Panels Device Manager</vt:lpstr>
      <vt:lpstr>Hardware and Sound Control Panels Lab – Use Device Manager</vt:lpstr>
      <vt:lpstr>Hardware and Sound Control Panels Devices and Printers</vt:lpstr>
      <vt:lpstr>Hardware and Sound Control Panels Sound</vt:lpstr>
      <vt:lpstr>Clock, Region, and Language Clock</vt:lpstr>
      <vt:lpstr>Clock, Region, and Language Region</vt:lpstr>
      <vt:lpstr>Clock, Region, and Language Language</vt:lpstr>
      <vt:lpstr>Clock, Region, and Language Lab – Region and Language Options</vt:lpstr>
      <vt:lpstr>Programs and Features Control Panels Programs</vt:lpstr>
      <vt:lpstr>Programs and Features Control Panels Windows Features and Updates</vt:lpstr>
      <vt:lpstr>Programs and Features Control Panels Default Programs</vt:lpstr>
      <vt:lpstr>Other Control Panels Troubleshooting</vt:lpstr>
      <vt:lpstr>Other Control Panels BitLocker Drive Encryption</vt:lpstr>
      <vt:lpstr>Other Control Panels File Explorer and Folder Options</vt:lpstr>
      <vt:lpstr>11.3 System Administration</vt:lpstr>
      <vt:lpstr>Administrative Tools Administrative Tools Control Panel Item</vt:lpstr>
      <vt:lpstr>Administrative Tools Computer Management</vt:lpstr>
      <vt:lpstr>Administrative Tools Event Viewer</vt:lpstr>
      <vt:lpstr>Administrative Tools Local Users and Groups</vt:lpstr>
      <vt:lpstr>Administrative Tools Performance Monitor</vt:lpstr>
      <vt:lpstr>Administrative Tools Component Services and Data Sources</vt:lpstr>
      <vt:lpstr>Administrative Tools Services</vt:lpstr>
      <vt:lpstr>Administrative Tools Data Sources</vt:lpstr>
      <vt:lpstr>Administrative Tools Print Management</vt:lpstr>
      <vt:lpstr>Administrative Tools Windows Memory Diagnostics</vt:lpstr>
      <vt:lpstr>Administrative Tools Lab – Monitor and Manage System Resources</vt:lpstr>
      <vt:lpstr>System Utilities System Information</vt:lpstr>
      <vt:lpstr>System Utilities System Configuration</vt:lpstr>
      <vt:lpstr>System Utilities The Registry</vt:lpstr>
      <vt:lpstr>System Utilities Regedit</vt:lpstr>
      <vt:lpstr>System Utilities Microsoft Management Console</vt:lpstr>
      <vt:lpstr>System Utilities DxDiag</vt:lpstr>
      <vt:lpstr>System Utilities Lab – System Utilities</vt:lpstr>
      <vt:lpstr>System Utilities Lab – Manage System Files</vt:lpstr>
      <vt:lpstr>Disk Management Disk Management Utility</vt:lpstr>
      <vt:lpstr>Disk Management Drive Status</vt:lpstr>
      <vt:lpstr>Disk Management Mounting a Drive</vt:lpstr>
      <vt:lpstr>Disk Management Adding Arrays</vt:lpstr>
      <vt:lpstr>Disk Management Disk Optimization</vt:lpstr>
      <vt:lpstr>Disk Management Disk Error-Checking</vt:lpstr>
      <vt:lpstr>Disk Management Lab – Hard Drive Maintenance</vt:lpstr>
      <vt:lpstr>Application Installation and Configuration System Requirements</vt:lpstr>
      <vt:lpstr>Application Installation and Configuration Installation Methods</vt:lpstr>
      <vt:lpstr>Application Installation and Configuration Installing an Application</vt:lpstr>
      <vt:lpstr>Application Installation and Configuration Compatibility Mode</vt:lpstr>
      <vt:lpstr>Application Installation and Configuration Uninstalling or Changing a Program</vt:lpstr>
      <vt:lpstr>Application Installation and Configuration Lab – Install Third-Party Software</vt:lpstr>
      <vt:lpstr>Application Installation and Configuration Security Considerations</vt:lpstr>
      <vt:lpstr>11.4 Command-Line Tools</vt:lpstr>
      <vt:lpstr>Using Windows CLI PowerShell</vt:lpstr>
      <vt:lpstr>Using Windows CLI The Command Shell</vt:lpstr>
      <vt:lpstr>Using Windows CLI Basic Commands</vt:lpstr>
      <vt:lpstr>Using Windows CLI Video Demonstration – Managing Command Line Sessions</vt:lpstr>
      <vt:lpstr>Using Windows CLI Lab – Work in the Windows Command Shell</vt:lpstr>
      <vt:lpstr>File System CLI Commands Command Syntax Conventions</vt:lpstr>
      <vt:lpstr>File System CLI Commands File System Navigation</vt:lpstr>
      <vt:lpstr>File System CLI Commands File System Navigation - Commands</vt:lpstr>
      <vt:lpstr>File System CLI Commands Video Demonstration – Working with Files and Folders</vt:lpstr>
      <vt:lpstr>File System CLI Commands Manipulating Folders - Commands</vt:lpstr>
      <vt:lpstr>File System CLI Commands Manipulating Files - Commands</vt:lpstr>
      <vt:lpstr>File System CLI Commands Lab - File System Commands</vt:lpstr>
      <vt:lpstr>Disk CLI Commands Disk Operations - Commands</vt:lpstr>
      <vt:lpstr>Disk CLI Commands Lab - Disk CLI Commands</vt:lpstr>
      <vt:lpstr>Task and System CLI Commands System CLI Commands</vt:lpstr>
      <vt:lpstr>Task and System CLI Commands Lab - Task and System CLI Commands</vt:lpstr>
      <vt:lpstr>Other Useful CLI Commands Other Useful Commands</vt:lpstr>
      <vt:lpstr>Other Useful CLI Commands Running System Utilities</vt:lpstr>
      <vt:lpstr>Other Useful CLI Commands Lab - Other Useful Commands</vt:lpstr>
      <vt:lpstr>11.5 Windows Networking</vt:lpstr>
      <vt:lpstr>Network Sharing and Mapping Drives  Domain and Workgroup</vt:lpstr>
      <vt:lpstr>Network Sharing and Mapping Drives  Homegroup</vt:lpstr>
      <vt:lpstr>Network Sharing and Mapping Drives  Video Demonstration - Connecting to a Workgroup or Domain</vt:lpstr>
      <vt:lpstr>Network Sharing and Mapping Drives  Network Shares and Mapping Drives</vt:lpstr>
      <vt:lpstr>Network Sharing and Mapping Drives  Administrative Shares</vt:lpstr>
      <vt:lpstr>Sharing Local Resources with Others Sharing Local Resources</vt:lpstr>
      <vt:lpstr>Sharing Local Resources with Others Printer Sharing vs. Network Printer Mapping</vt:lpstr>
      <vt:lpstr>Sharing Local Resources with Others Video Demonstration – Sharing Files and Folders on a Local Network</vt:lpstr>
      <vt:lpstr>Sharing Local Resources with Others Lab - Share Resources</vt:lpstr>
      <vt:lpstr>Configure a Wired Network Connection Configuring Wired Network Interfaces in Windows 10</vt:lpstr>
      <vt:lpstr>Configure a Wired Network Connection Configuring a Wired NIC</vt:lpstr>
      <vt:lpstr>Configure a Wired Network Connection Setting a Network Profile</vt:lpstr>
      <vt:lpstr>Configure a Wired Network Connection Verify Connectivity with the Windows GUI</vt:lpstr>
      <vt:lpstr>Configure a Wired Network Connection ipconfig Command</vt:lpstr>
      <vt:lpstr>Configure a Wired Network Connection Network CLI Commands</vt:lpstr>
      <vt:lpstr>Configure a Wired Network Connection Video Demonstration - Network Testing and Verification with CLI Commands</vt:lpstr>
      <vt:lpstr>Configure a Wireless Network Interfaces in Windows Wireless Settings</vt:lpstr>
      <vt:lpstr>Configure a Wired Network Connection Lab – Connect and Test the Wireless Connection</vt:lpstr>
      <vt:lpstr>Remote Access Protocols VPN Access in Windows</vt:lpstr>
      <vt:lpstr>Remote Access Protocols Telnet and SSH</vt:lpstr>
      <vt:lpstr>Remote Access Protocols Packet Tracer - Using Telnet and SSH</vt:lpstr>
      <vt:lpstr>Remote Desktop and Assistance Video Demonstration – Remote Desktop and Remote Assistance</vt:lpstr>
      <vt:lpstr>Remote Desktop and Assistance Lab – Windows Remote Desktop and Assistance</vt:lpstr>
      <vt:lpstr>11.6 Common Preventive Maintenance Techniques for Operating Systems</vt:lpstr>
      <vt:lpstr>OS Preventive Maintenance Plan  Preventive Maintenance Plan Contents</vt:lpstr>
      <vt:lpstr>OS Preventive Maintenance Plan  Lab – Manage the Startup Folder</vt:lpstr>
      <vt:lpstr>OS Preventive Maintenance Plan  Windows Updates</vt:lpstr>
      <vt:lpstr>OS Preventive Maintenance Plan  Video Demonstration – Scheduling Tasks</vt:lpstr>
      <vt:lpstr>OS Preventive Maintenance Plan  Lab – Schedule a Task Using the GUI and at the Command Line</vt:lpstr>
      <vt:lpstr>Backup and Restore Restore Points</vt:lpstr>
      <vt:lpstr>Backup and Restore Hard Drive Backup</vt:lpstr>
      <vt:lpstr>Backup and Restore Video Demonstration - Hard Drive Backup Tools</vt:lpstr>
      <vt:lpstr>Backup and Restore Lab – System Restore and Hard Drive Backup</vt:lpstr>
      <vt:lpstr>11.7 Applying Troubleshooting Process to Windows Operating Systems</vt:lpstr>
      <vt:lpstr>Applying Troubleshooting Process to Windows Operating Systems The Six Steps of the Troubleshooting Process</vt:lpstr>
      <vt:lpstr>Applying Troubleshooting Process to Windows Operating Systems Identify the Problem</vt:lpstr>
      <vt:lpstr>Applying Troubleshooting Process to Windows Operating Systems Establish a Theory of Probable Cause</vt:lpstr>
      <vt:lpstr>Applying Troubleshooting Process to Windows Operating Systems Test the Theory to Determine Cause</vt:lpstr>
      <vt:lpstr>Applying Troubleshooting Process to Windows Operating Systems Establish a Plan of Action to Resolve the Problem and Implement the Solution</vt:lpstr>
      <vt:lpstr>Applying Troubleshooting Process to Windows Operating Systems Verify Full System Functionality and if Applicable, Implement Preventive Measures</vt:lpstr>
      <vt:lpstr>Applying Troubleshooting Process to Windows Operating Systems Document Findings, Actions, and Outcomes</vt:lpstr>
      <vt:lpstr>Common Problems and Solutions for Windows Operating Systems Common Problems and Solutions</vt:lpstr>
      <vt:lpstr>Advanced Troubleshooting for Windows Operating Systems Advanced Problems and Solutions for Operating Systems</vt:lpstr>
      <vt:lpstr>Advanced Troubleshooting for Windows Operating Systems Lab – Troubleshoot Operating System Problems</vt:lpstr>
      <vt:lpstr>11.8 Chapter Summary</vt:lpstr>
      <vt:lpstr>Conclusion Windows Configuration</vt:lpstr>
      <vt:lpstr>Chapter 11 New Terms and Commands</vt:lpstr>
      <vt:lpstr>PowerPoint Presentation</vt:lpstr>
    </vt:vector>
  </TitlesOfParts>
  <Company>Cisco Systems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bvachon@cisco.com</dc:creator>
  <cp:lastModifiedBy>Paul Wallin</cp:lastModifiedBy>
  <cp:revision>907</cp:revision>
  <dcterms:created xsi:type="dcterms:W3CDTF">2016-08-22T22:27:36Z</dcterms:created>
  <dcterms:modified xsi:type="dcterms:W3CDTF">2019-11-18T08:56:07Z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6F303008-BB36-4E3D-81E1-81EF4ED3B9E8</vt:lpwstr>
  </property>
  <property fmtid="{D5CDD505-2E9C-101B-9397-08002B2CF9AE}" pid="9" name="ArticulatePath">
    <vt:lpwstr>IT_Essentials_v7_Chp11_da_jg</vt:lpwstr>
  </property>
</Properties>
</file>