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7" r:id="rId1"/>
  </p:sldMasterIdLst>
  <p:notesMasterIdLst>
    <p:notesMasterId r:id="rId49"/>
  </p:notesMasterIdLst>
  <p:sldIdLst>
    <p:sldId id="4809" r:id="rId2"/>
    <p:sldId id="301" r:id="rId3"/>
    <p:sldId id="4810" r:id="rId4"/>
    <p:sldId id="4811" r:id="rId5"/>
    <p:sldId id="4816" r:id="rId6"/>
    <p:sldId id="4817" r:id="rId7"/>
    <p:sldId id="2112" r:id="rId8"/>
    <p:sldId id="4818" r:id="rId9"/>
    <p:sldId id="4822" r:id="rId10"/>
    <p:sldId id="4812" r:id="rId11"/>
    <p:sldId id="379" r:id="rId12"/>
    <p:sldId id="4813" r:id="rId13"/>
    <p:sldId id="4844" r:id="rId14"/>
    <p:sldId id="4840" r:id="rId15"/>
    <p:sldId id="4814" r:id="rId16"/>
    <p:sldId id="4842" r:id="rId17"/>
    <p:sldId id="4819" r:id="rId18"/>
    <p:sldId id="4815" r:id="rId19"/>
    <p:sldId id="4820" r:id="rId20"/>
    <p:sldId id="3899" r:id="rId21"/>
    <p:sldId id="4847" r:id="rId22"/>
    <p:sldId id="610" r:id="rId23"/>
    <p:sldId id="4824" r:id="rId24"/>
    <p:sldId id="4825" r:id="rId25"/>
    <p:sldId id="4826" r:id="rId26"/>
    <p:sldId id="4827" r:id="rId27"/>
    <p:sldId id="4829" r:id="rId28"/>
    <p:sldId id="4845" r:id="rId29"/>
    <p:sldId id="318" r:id="rId30"/>
    <p:sldId id="4830" r:id="rId31"/>
    <p:sldId id="4831" r:id="rId32"/>
    <p:sldId id="4828" r:id="rId33"/>
    <p:sldId id="315" r:id="rId34"/>
    <p:sldId id="307" r:id="rId35"/>
    <p:sldId id="4832" r:id="rId36"/>
    <p:sldId id="4833" r:id="rId37"/>
    <p:sldId id="4834" r:id="rId38"/>
    <p:sldId id="4821" r:id="rId39"/>
    <p:sldId id="872" r:id="rId40"/>
    <p:sldId id="4835" r:id="rId41"/>
    <p:sldId id="4836" r:id="rId42"/>
    <p:sldId id="4837" r:id="rId43"/>
    <p:sldId id="4838" r:id="rId44"/>
    <p:sldId id="4839" r:id="rId45"/>
    <p:sldId id="4770" r:id="rId46"/>
    <p:sldId id="4846" r:id="rId47"/>
    <p:sldId id="4843" r:id="rId48"/>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lice Clayton" initials="AC" lastIdx="1" clrIdx="0">
    <p:extLst>
      <p:ext uri="{19B8F6BF-5375-455C-9EA6-DF929625EA0E}">
        <p15:presenceInfo xmlns:p15="http://schemas.microsoft.com/office/powerpoint/2012/main" userId="67f036f39133e98f"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99FF99"/>
    <a:srgbClr val="FFCC99"/>
    <a:srgbClr val="FFFF99"/>
    <a:srgbClr val="FFFFCC"/>
    <a:srgbClr val="FF6600"/>
    <a:srgbClr val="66FFCC"/>
    <a:srgbClr val="FF9999"/>
    <a:srgbClr val="66FFFF"/>
    <a:srgbClr val="33CCFF"/>
    <a:srgbClr val="FF7C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452" autoAdjust="0"/>
    <p:restoredTop sz="94660"/>
  </p:normalViewPr>
  <p:slideViewPr>
    <p:cSldViewPr snapToGrid="0">
      <p:cViewPr varScale="1">
        <p:scale>
          <a:sx n="82" d="100"/>
          <a:sy n="82" d="100"/>
        </p:scale>
        <p:origin x="605"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commentAuthors" Target="commentAuthor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C1E38F3-E3EC-4A5F-8698-91F095AD362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532D7BE-1CC3-4A2D-80E8-927F66B8055D}">
      <dgm:prSet/>
      <dgm:spPr/>
      <dgm:t>
        <a:bodyPr/>
        <a:lstStyle/>
        <a:p>
          <a:r>
            <a:rPr lang="en-GB" dirty="0"/>
            <a:t>Levels of neurotransmitters in the brain. </a:t>
          </a:r>
          <a:endParaRPr lang="en-US" dirty="0"/>
        </a:p>
      </dgm:t>
    </dgm:pt>
    <dgm:pt modelId="{FEF304A6-1A9C-43A1-AE76-FCBD7910C0A5}" type="parTrans" cxnId="{2CB0B964-681D-4569-A14B-90B92D679F94}">
      <dgm:prSet/>
      <dgm:spPr/>
      <dgm:t>
        <a:bodyPr/>
        <a:lstStyle/>
        <a:p>
          <a:endParaRPr lang="en-US"/>
        </a:p>
      </dgm:t>
    </dgm:pt>
    <dgm:pt modelId="{766C4015-F9EA-4A5C-BF20-DB9D85E0A1C0}" type="sibTrans" cxnId="{2CB0B964-681D-4569-A14B-90B92D679F94}">
      <dgm:prSet/>
      <dgm:spPr/>
      <dgm:t>
        <a:bodyPr/>
        <a:lstStyle/>
        <a:p>
          <a:endParaRPr lang="en-US"/>
        </a:p>
      </dgm:t>
    </dgm:pt>
    <dgm:pt modelId="{81754519-C84E-4918-A97A-A2F567404937}">
      <dgm:prSet/>
      <dgm:spPr/>
      <dgm:t>
        <a:bodyPr/>
        <a:lstStyle/>
        <a:p>
          <a:r>
            <a:rPr lang="en-GB"/>
            <a:t>Brain structure</a:t>
          </a:r>
          <a:endParaRPr lang="en-US"/>
        </a:p>
      </dgm:t>
    </dgm:pt>
    <dgm:pt modelId="{E2FDF24A-5CD3-41B3-A505-D05BA426356B}" type="parTrans" cxnId="{CCC81602-B818-4F05-8D4A-9C4819044BE6}">
      <dgm:prSet/>
      <dgm:spPr/>
      <dgm:t>
        <a:bodyPr/>
        <a:lstStyle/>
        <a:p>
          <a:endParaRPr lang="en-US"/>
        </a:p>
      </dgm:t>
    </dgm:pt>
    <dgm:pt modelId="{3D97CE0B-EC6B-4CF5-83FD-A19A39D8CDF3}" type="sibTrans" cxnId="{CCC81602-B818-4F05-8D4A-9C4819044BE6}">
      <dgm:prSet/>
      <dgm:spPr/>
      <dgm:t>
        <a:bodyPr/>
        <a:lstStyle/>
        <a:p>
          <a:endParaRPr lang="en-US"/>
        </a:p>
      </dgm:t>
    </dgm:pt>
    <dgm:pt modelId="{4FE53094-A619-4F13-81D2-5D4784ADAB32}">
      <dgm:prSet/>
      <dgm:spPr/>
      <dgm:t>
        <a:bodyPr/>
        <a:lstStyle/>
        <a:p>
          <a:r>
            <a:rPr lang="en-GB"/>
            <a:t>Genes</a:t>
          </a:r>
          <a:endParaRPr lang="en-US"/>
        </a:p>
      </dgm:t>
    </dgm:pt>
    <dgm:pt modelId="{EA46FCBB-6E23-4258-84E8-E65A49B198E2}" type="parTrans" cxnId="{013FEA61-03A6-414E-827A-7FF9AC6A39F1}">
      <dgm:prSet/>
      <dgm:spPr/>
      <dgm:t>
        <a:bodyPr/>
        <a:lstStyle/>
        <a:p>
          <a:endParaRPr lang="en-US"/>
        </a:p>
      </dgm:t>
    </dgm:pt>
    <dgm:pt modelId="{FE62125A-4A2B-4973-A18B-542324F80EE0}" type="sibTrans" cxnId="{013FEA61-03A6-414E-827A-7FF9AC6A39F1}">
      <dgm:prSet/>
      <dgm:spPr/>
      <dgm:t>
        <a:bodyPr/>
        <a:lstStyle/>
        <a:p>
          <a:endParaRPr lang="en-US"/>
        </a:p>
      </dgm:t>
    </dgm:pt>
    <dgm:pt modelId="{F3D4EA28-D5DA-4350-B2E4-81F9E4041CF5}" type="pres">
      <dgm:prSet presAssocID="{FC1E38F3-E3EC-4A5F-8698-91F095AD362D}" presName="root" presStyleCnt="0">
        <dgm:presLayoutVars>
          <dgm:dir/>
          <dgm:resizeHandles val="exact"/>
        </dgm:presLayoutVars>
      </dgm:prSet>
      <dgm:spPr/>
    </dgm:pt>
    <dgm:pt modelId="{86C4E8D4-28C3-49E6-88E3-8408376C2B99}" type="pres">
      <dgm:prSet presAssocID="{7532D7BE-1CC3-4A2D-80E8-927F66B8055D}" presName="compNode" presStyleCnt="0"/>
      <dgm:spPr/>
    </dgm:pt>
    <dgm:pt modelId="{555762BE-8310-4DBD-93FC-29AD7C8EEAF9}" type="pres">
      <dgm:prSet presAssocID="{7532D7BE-1CC3-4A2D-80E8-927F66B8055D}" presName="bgRect" presStyleLbl="bgShp" presStyleIdx="0" presStyleCnt="3"/>
      <dgm:spPr/>
    </dgm:pt>
    <dgm:pt modelId="{EDD84D9E-FD65-426F-BB0F-43F19908E0A7}" type="pres">
      <dgm:prSet presAssocID="{7532D7BE-1CC3-4A2D-80E8-927F66B8055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a:ext>
      </dgm:extLst>
    </dgm:pt>
    <dgm:pt modelId="{138798EB-7CFC-4957-9441-DAE1B6196D35}" type="pres">
      <dgm:prSet presAssocID="{7532D7BE-1CC3-4A2D-80E8-927F66B8055D}" presName="spaceRect" presStyleCnt="0"/>
      <dgm:spPr/>
    </dgm:pt>
    <dgm:pt modelId="{5F688887-3CFB-4C47-A41A-AD5EC9D87D27}" type="pres">
      <dgm:prSet presAssocID="{7532D7BE-1CC3-4A2D-80E8-927F66B8055D}" presName="parTx" presStyleLbl="revTx" presStyleIdx="0" presStyleCnt="3">
        <dgm:presLayoutVars>
          <dgm:chMax val="0"/>
          <dgm:chPref val="0"/>
        </dgm:presLayoutVars>
      </dgm:prSet>
      <dgm:spPr/>
    </dgm:pt>
    <dgm:pt modelId="{101779A4-7952-4D8E-AC7F-1AA3B1FFC88A}" type="pres">
      <dgm:prSet presAssocID="{766C4015-F9EA-4A5C-BF20-DB9D85E0A1C0}" presName="sibTrans" presStyleCnt="0"/>
      <dgm:spPr/>
    </dgm:pt>
    <dgm:pt modelId="{49419CDA-BD0C-4E7B-A8BF-B09CA957966F}" type="pres">
      <dgm:prSet presAssocID="{81754519-C84E-4918-A97A-A2F567404937}" presName="compNode" presStyleCnt="0"/>
      <dgm:spPr/>
    </dgm:pt>
    <dgm:pt modelId="{76C4FE31-8317-489F-8FAE-7BEA31D5FDAD}" type="pres">
      <dgm:prSet presAssocID="{81754519-C84E-4918-A97A-A2F567404937}" presName="bgRect" presStyleLbl="bgShp" presStyleIdx="1" presStyleCnt="3"/>
      <dgm:spPr/>
    </dgm:pt>
    <dgm:pt modelId="{2CD535C3-80B4-4768-AA2B-6474FA12ECE9}" type="pres">
      <dgm:prSet presAssocID="{81754519-C84E-4918-A97A-A2F56740493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7DBFB37D-1B0E-4071-874E-727D13DA395A}" type="pres">
      <dgm:prSet presAssocID="{81754519-C84E-4918-A97A-A2F567404937}" presName="spaceRect" presStyleCnt="0"/>
      <dgm:spPr/>
    </dgm:pt>
    <dgm:pt modelId="{2C9C4A16-036E-4391-8B59-75E4A8EED1FF}" type="pres">
      <dgm:prSet presAssocID="{81754519-C84E-4918-A97A-A2F567404937}" presName="parTx" presStyleLbl="revTx" presStyleIdx="1" presStyleCnt="3">
        <dgm:presLayoutVars>
          <dgm:chMax val="0"/>
          <dgm:chPref val="0"/>
        </dgm:presLayoutVars>
      </dgm:prSet>
      <dgm:spPr/>
    </dgm:pt>
    <dgm:pt modelId="{D8F3A581-DB4D-411E-9CA8-E083EC2FED35}" type="pres">
      <dgm:prSet presAssocID="{3D97CE0B-EC6B-4CF5-83FD-A19A39D8CDF3}" presName="sibTrans" presStyleCnt="0"/>
      <dgm:spPr/>
    </dgm:pt>
    <dgm:pt modelId="{192FF1EF-926F-441B-BDF0-A19B8FDD1525}" type="pres">
      <dgm:prSet presAssocID="{4FE53094-A619-4F13-81D2-5D4784ADAB32}" presName="compNode" presStyleCnt="0"/>
      <dgm:spPr/>
    </dgm:pt>
    <dgm:pt modelId="{AF4933E5-FF14-4623-9220-5F58E396E2CB}" type="pres">
      <dgm:prSet presAssocID="{4FE53094-A619-4F13-81D2-5D4784ADAB32}" presName="bgRect" presStyleLbl="bgShp" presStyleIdx="2" presStyleCnt="3"/>
      <dgm:spPr/>
    </dgm:pt>
    <dgm:pt modelId="{69F974FF-4113-4C45-B97D-BABCB4F60B2A}" type="pres">
      <dgm:prSet presAssocID="{4FE53094-A619-4F13-81D2-5D4784ADAB3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NA"/>
        </a:ext>
      </dgm:extLst>
    </dgm:pt>
    <dgm:pt modelId="{902200C8-B90C-4F51-B1DC-108D8102EB72}" type="pres">
      <dgm:prSet presAssocID="{4FE53094-A619-4F13-81D2-5D4784ADAB32}" presName="spaceRect" presStyleCnt="0"/>
      <dgm:spPr/>
    </dgm:pt>
    <dgm:pt modelId="{A9391812-8FD4-4D00-AF59-A6CE5887BC6D}" type="pres">
      <dgm:prSet presAssocID="{4FE53094-A619-4F13-81D2-5D4784ADAB32}" presName="parTx" presStyleLbl="revTx" presStyleIdx="2" presStyleCnt="3">
        <dgm:presLayoutVars>
          <dgm:chMax val="0"/>
          <dgm:chPref val="0"/>
        </dgm:presLayoutVars>
      </dgm:prSet>
      <dgm:spPr/>
    </dgm:pt>
  </dgm:ptLst>
  <dgm:cxnLst>
    <dgm:cxn modelId="{CCC81602-B818-4F05-8D4A-9C4819044BE6}" srcId="{FC1E38F3-E3EC-4A5F-8698-91F095AD362D}" destId="{81754519-C84E-4918-A97A-A2F567404937}" srcOrd="1" destOrd="0" parTransId="{E2FDF24A-5CD3-41B3-A505-D05BA426356B}" sibTransId="{3D97CE0B-EC6B-4CF5-83FD-A19A39D8CDF3}"/>
    <dgm:cxn modelId="{8090CF1E-7362-4F29-981C-8BDD60C48C34}" type="presOf" srcId="{FC1E38F3-E3EC-4A5F-8698-91F095AD362D}" destId="{F3D4EA28-D5DA-4350-B2E4-81F9E4041CF5}" srcOrd="0" destOrd="0" presId="urn:microsoft.com/office/officeart/2018/2/layout/IconVerticalSolidList"/>
    <dgm:cxn modelId="{013FEA61-03A6-414E-827A-7FF9AC6A39F1}" srcId="{FC1E38F3-E3EC-4A5F-8698-91F095AD362D}" destId="{4FE53094-A619-4F13-81D2-5D4784ADAB32}" srcOrd="2" destOrd="0" parTransId="{EA46FCBB-6E23-4258-84E8-E65A49B198E2}" sibTransId="{FE62125A-4A2B-4973-A18B-542324F80EE0}"/>
    <dgm:cxn modelId="{5A361062-DBCD-4E75-95CB-101CA195ED6C}" type="presOf" srcId="{81754519-C84E-4918-A97A-A2F567404937}" destId="{2C9C4A16-036E-4391-8B59-75E4A8EED1FF}" srcOrd="0" destOrd="0" presId="urn:microsoft.com/office/officeart/2018/2/layout/IconVerticalSolidList"/>
    <dgm:cxn modelId="{2CB0B964-681D-4569-A14B-90B92D679F94}" srcId="{FC1E38F3-E3EC-4A5F-8698-91F095AD362D}" destId="{7532D7BE-1CC3-4A2D-80E8-927F66B8055D}" srcOrd="0" destOrd="0" parTransId="{FEF304A6-1A9C-43A1-AE76-FCBD7910C0A5}" sibTransId="{766C4015-F9EA-4A5C-BF20-DB9D85E0A1C0}"/>
    <dgm:cxn modelId="{DD7EF974-1AA1-474F-A381-291E267469CF}" type="presOf" srcId="{4FE53094-A619-4F13-81D2-5D4784ADAB32}" destId="{A9391812-8FD4-4D00-AF59-A6CE5887BC6D}" srcOrd="0" destOrd="0" presId="urn:microsoft.com/office/officeart/2018/2/layout/IconVerticalSolidList"/>
    <dgm:cxn modelId="{67895779-4BA4-4112-A7A7-F13310B69606}" type="presOf" srcId="{7532D7BE-1CC3-4A2D-80E8-927F66B8055D}" destId="{5F688887-3CFB-4C47-A41A-AD5EC9D87D27}" srcOrd="0" destOrd="0" presId="urn:microsoft.com/office/officeart/2018/2/layout/IconVerticalSolidList"/>
    <dgm:cxn modelId="{ABEABBD3-5465-446B-9CE9-6C625932A96B}" type="presParOf" srcId="{F3D4EA28-D5DA-4350-B2E4-81F9E4041CF5}" destId="{86C4E8D4-28C3-49E6-88E3-8408376C2B99}" srcOrd="0" destOrd="0" presId="urn:microsoft.com/office/officeart/2018/2/layout/IconVerticalSolidList"/>
    <dgm:cxn modelId="{D322B853-C5C4-4A52-B896-A07EA9767DFE}" type="presParOf" srcId="{86C4E8D4-28C3-49E6-88E3-8408376C2B99}" destId="{555762BE-8310-4DBD-93FC-29AD7C8EEAF9}" srcOrd="0" destOrd="0" presId="urn:microsoft.com/office/officeart/2018/2/layout/IconVerticalSolidList"/>
    <dgm:cxn modelId="{3B792AE9-633A-404D-8401-B58600AA38F6}" type="presParOf" srcId="{86C4E8D4-28C3-49E6-88E3-8408376C2B99}" destId="{EDD84D9E-FD65-426F-BB0F-43F19908E0A7}" srcOrd="1" destOrd="0" presId="urn:microsoft.com/office/officeart/2018/2/layout/IconVerticalSolidList"/>
    <dgm:cxn modelId="{3BCEB1FF-80EC-41CE-A85E-B406F57DEE80}" type="presParOf" srcId="{86C4E8D4-28C3-49E6-88E3-8408376C2B99}" destId="{138798EB-7CFC-4957-9441-DAE1B6196D35}" srcOrd="2" destOrd="0" presId="urn:microsoft.com/office/officeart/2018/2/layout/IconVerticalSolidList"/>
    <dgm:cxn modelId="{D6BFD318-9A8B-4D63-BA2A-C5723F6923CB}" type="presParOf" srcId="{86C4E8D4-28C3-49E6-88E3-8408376C2B99}" destId="{5F688887-3CFB-4C47-A41A-AD5EC9D87D27}" srcOrd="3" destOrd="0" presId="urn:microsoft.com/office/officeart/2018/2/layout/IconVerticalSolidList"/>
    <dgm:cxn modelId="{C2751253-A65F-49FB-89C0-F161162A938F}" type="presParOf" srcId="{F3D4EA28-D5DA-4350-B2E4-81F9E4041CF5}" destId="{101779A4-7952-4D8E-AC7F-1AA3B1FFC88A}" srcOrd="1" destOrd="0" presId="urn:microsoft.com/office/officeart/2018/2/layout/IconVerticalSolidList"/>
    <dgm:cxn modelId="{5DA213D8-B96F-4A94-98FE-1D4345281A46}" type="presParOf" srcId="{F3D4EA28-D5DA-4350-B2E4-81F9E4041CF5}" destId="{49419CDA-BD0C-4E7B-A8BF-B09CA957966F}" srcOrd="2" destOrd="0" presId="urn:microsoft.com/office/officeart/2018/2/layout/IconVerticalSolidList"/>
    <dgm:cxn modelId="{39673967-A46F-418C-A74E-3C31DDCB4368}" type="presParOf" srcId="{49419CDA-BD0C-4E7B-A8BF-B09CA957966F}" destId="{76C4FE31-8317-489F-8FAE-7BEA31D5FDAD}" srcOrd="0" destOrd="0" presId="urn:microsoft.com/office/officeart/2018/2/layout/IconVerticalSolidList"/>
    <dgm:cxn modelId="{F0A61A8A-52A0-4E7A-81BD-3B0471F2CF8D}" type="presParOf" srcId="{49419CDA-BD0C-4E7B-A8BF-B09CA957966F}" destId="{2CD535C3-80B4-4768-AA2B-6474FA12ECE9}" srcOrd="1" destOrd="0" presId="urn:microsoft.com/office/officeart/2018/2/layout/IconVerticalSolidList"/>
    <dgm:cxn modelId="{28E58C0B-011B-4708-9E4C-A115527ECDF3}" type="presParOf" srcId="{49419CDA-BD0C-4E7B-A8BF-B09CA957966F}" destId="{7DBFB37D-1B0E-4071-874E-727D13DA395A}" srcOrd="2" destOrd="0" presId="urn:microsoft.com/office/officeart/2018/2/layout/IconVerticalSolidList"/>
    <dgm:cxn modelId="{6CD61AD1-0B63-4B08-B8F4-F24E15407D50}" type="presParOf" srcId="{49419CDA-BD0C-4E7B-A8BF-B09CA957966F}" destId="{2C9C4A16-036E-4391-8B59-75E4A8EED1FF}" srcOrd="3" destOrd="0" presId="urn:microsoft.com/office/officeart/2018/2/layout/IconVerticalSolidList"/>
    <dgm:cxn modelId="{464DB24A-6093-462A-B041-9414C4CF400B}" type="presParOf" srcId="{F3D4EA28-D5DA-4350-B2E4-81F9E4041CF5}" destId="{D8F3A581-DB4D-411E-9CA8-E083EC2FED35}" srcOrd="3" destOrd="0" presId="urn:microsoft.com/office/officeart/2018/2/layout/IconVerticalSolidList"/>
    <dgm:cxn modelId="{1CEB7DF6-ABEB-4B06-AF9F-214D7A76AC13}" type="presParOf" srcId="{F3D4EA28-D5DA-4350-B2E4-81F9E4041CF5}" destId="{192FF1EF-926F-441B-BDF0-A19B8FDD1525}" srcOrd="4" destOrd="0" presId="urn:microsoft.com/office/officeart/2018/2/layout/IconVerticalSolidList"/>
    <dgm:cxn modelId="{A69DDA71-1744-4241-9939-6388BBC111F5}" type="presParOf" srcId="{192FF1EF-926F-441B-BDF0-A19B8FDD1525}" destId="{AF4933E5-FF14-4623-9220-5F58E396E2CB}" srcOrd="0" destOrd="0" presId="urn:microsoft.com/office/officeart/2018/2/layout/IconVerticalSolidList"/>
    <dgm:cxn modelId="{72D9E07D-3938-4DD7-8580-9F995F2CA1E0}" type="presParOf" srcId="{192FF1EF-926F-441B-BDF0-A19B8FDD1525}" destId="{69F974FF-4113-4C45-B97D-BABCB4F60B2A}" srcOrd="1" destOrd="0" presId="urn:microsoft.com/office/officeart/2018/2/layout/IconVerticalSolidList"/>
    <dgm:cxn modelId="{8373B719-4EB5-46AA-B7B6-CCE26E98A1BE}" type="presParOf" srcId="{192FF1EF-926F-441B-BDF0-A19B8FDD1525}" destId="{902200C8-B90C-4F51-B1DC-108D8102EB72}" srcOrd="2" destOrd="0" presId="urn:microsoft.com/office/officeart/2018/2/layout/IconVerticalSolidList"/>
    <dgm:cxn modelId="{93C3F9F7-1680-4E5F-AF2D-06E4B9E39569}" type="presParOf" srcId="{192FF1EF-926F-441B-BDF0-A19B8FDD1525}" destId="{A9391812-8FD4-4D00-AF59-A6CE5887BC6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DEF37DF-326A-42E1-88AB-CE0948C553F6}"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FE22856-02D8-4606-89E4-0A11ADA22687}">
      <dgm:prSet/>
      <dgm:spPr/>
      <dgm:t>
        <a:bodyPr/>
        <a:lstStyle/>
        <a:p>
          <a:r>
            <a:rPr lang="en-GB"/>
            <a:t>The Orbital Frontal Cortex (OFC) is just behind the eyes. It is the first part of the brain to register activity that may be a cause for concern in the environment. </a:t>
          </a:r>
          <a:endParaRPr lang="en-US"/>
        </a:p>
      </dgm:t>
    </dgm:pt>
    <dgm:pt modelId="{9C9AC25D-4755-4350-8EF6-51D20F9D1ED2}" type="parTrans" cxnId="{F49A51F7-6E39-4CB8-A023-0A5AA4417F4A}">
      <dgm:prSet/>
      <dgm:spPr/>
      <dgm:t>
        <a:bodyPr/>
        <a:lstStyle/>
        <a:p>
          <a:endParaRPr lang="en-US"/>
        </a:p>
      </dgm:t>
    </dgm:pt>
    <dgm:pt modelId="{EA55BD5C-3AAE-4668-9C93-F717FF7757AC}" type="sibTrans" cxnId="{F49A51F7-6E39-4CB8-A023-0A5AA4417F4A}">
      <dgm:prSet/>
      <dgm:spPr/>
      <dgm:t>
        <a:bodyPr/>
        <a:lstStyle/>
        <a:p>
          <a:endParaRPr lang="en-US"/>
        </a:p>
      </dgm:t>
    </dgm:pt>
    <dgm:pt modelId="{CBB08FCA-3303-4599-BA91-87D2EE1AE1B3}">
      <dgm:prSet/>
      <dgm:spPr/>
      <dgm:t>
        <a:bodyPr/>
        <a:lstStyle/>
        <a:p>
          <a:r>
            <a:rPr lang="en-GB"/>
            <a:t>It creates an anxious response and promotes checking behaviour in order to ensure that all is well. </a:t>
          </a:r>
          <a:endParaRPr lang="en-US"/>
        </a:p>
      </dgm:t>
    </dgm:pt>
    <dgm:pt modelId="{BF00621A-4FEF-43F5-9C0C-7E27FA62A103}" type="parTrans" cxnId="{588552CD-E20F-4AE4-889F-1AA3FEC5F40B}">
      <dgm:prSet/>
      <dgm:spPr/>
      <dgm:t>
        <a:bodyPr/>
        <a:lstStyle/>
        <a:p>
          <a:endParaRPr lang="en-US"/>
        </a:p>
      </dgm:t>
    </dgm:pt>
    <dgm:pt modelId="{F714DE64-92F0-4140-A9CE-70200C4FDCF6}" type="sibTrans" cxnId="{588552CD-E20F-4AE4-889F-1AA3FEC5F40B}">
      <dgm:prSet/>
      <dgm:spPr/>
      <dgm:t>
        <a:bodyPr/>
        <a:lstStyle/>
        <a:p>
          <a:endParaRPr lang="en-US"/>
        </a:p>
      </dgm:t>
    </dgm:pt>
    <dgm:pt modelId="{C4C3242A-689D-494A-8AF4-FF7CB7C7038F}" type="pres">
      <dgm:prSet presAssocID="{EDEF37DF-326A-42E1-88AB-CE0948C553F6}" presName="linear" presStyleCnt="0">
        <dgm:presLayoutVars>
          <dgm:animLvl val="lvl"/>
          <dgm:resizeHandles val="exact"/>
        </dgm:presLayoutVars>
      </dgm:prSet>
      <dgm:spPr/>
    </dgm:pt>
    <dgm:pt modelId="{56DF0A3F-7E0D-4BBA-933E-73F09F804993}" type="pres">
      <dgm:prSet presAssocID="{8FE22856-02D8-4606-89E4-0A11ADA22687}" presName="parentText" presStyleLbl="node1" presStyleIdx="0" presStyleCnt="2">
        <dgm:presLayoutVars>
          <dgm:chMax val="0"/>
          <dgm:bulletEnabled val="1"/>
        </dgm:presLayoutVars>
      </dgm:prSet>
      <dgm:spPr/>
    </dgm:pt>
    <dgm:pt modelId="{9696A141-3931-48F7-AF4E-7C48AB62BB0B}" type="pres">
      <dgm:prSet presAssocID="{EA55BD5C-3AAE-4668-9C93-F717FF7757AC}" presName="spacer" presStyleCnt="0"/>
      <dgm:spPr/>
    </dgm:pt>
    <dgm:pt modelId="{8A31BD2C-176D-4B74-9156-6F6E4F21AD79}" type="pres">
      <dgm:prSet presAssocID="{CBB08FCA-3303-4599-BA91-87D2EE1AE1B3}" presName="parentText" presStyleLbl="node1" presStyleIdx="1" presStyleCnt="2">
        <dgm:presLayoutVars>
          <dgm:chMax val="0"/>
          <dgm:bulletEnabled val="1"/>
        </dgm:presLayoutVars>
      </dgm:prSet>
      <dgm:spPr/>
    </dgm:pt>
  </dgm:ptLst>
  <dgm:cxnLst>
    <dgm:cxn modelId="{DB4A2E02-4883-44AF-8946-DF913A4F171E}" type="presOf" srcId="{8FE22856-02D8-4606-89E4-0A11ADA22687}" destId="{56DF0A3F-7E0D-4BBA-933E-73F09F804993}" srcOrd="0" destOrd="0" presId="urn:microsoft.com/office/officeart/2005/8/layout/vList2"/>
    <dgm:cxn modelId="{191DEB04-A8AE-42DA-8DCB-80F67B4A7940}" type="presOf" srcId="{CBB08FCA-3303-4599-BA91-87D2EE1AE1B3}" destId="{8A31BD2C-176D-4B74-9156-6F6E4F21AD79}" srcOrd="0" destOrd="0" presId="urn:microsoft.com/office/officeart/2005/8/layout/vList2"/>
    <dgm:cxn modelId="{588552CD-E20F-4AE4-889F-1AA3FEC5F40B}" srcId="{EDEF37DF-326A-42E1-88AB-CE0948C553F6}" destId="{CBB08FCA-3303-4599-BA91-87D2EE1AE1B3}" srcOrd="1" destOrd="0" parTransId="{BF00621A-4FEF-43F5-9C0C-7E27FA62A103}" sibTransId="{F714DE64-92F0-4140-A9CE-70200C4FDCF6}"/>
    <dgm:cxn modelId="{4CA923F0-E84F-4602-A324-0D73A146282D}" type="presOf" srcId="{EDEF37DF-326A-42E1-88AB-CE0948C553F6}" destId="{C4C3242A-689D-494A-8AF4-FF7CB7C7038F}" srcOrd="0" destOrd="0" presId="urn:microsoft.com/office/officeart/2005/8/layout/vList2"/>
    <dgm:cxn modelId="{F49A51F7-6E39-4CB8-A023-0A5AA4417F4A}" srcId="{EDEF37DF-326A-42E1-88AB-CE0948C553F6}" destId="{8FE22856-02D8-4606-89E4-0A11ADA22687}" srcOrd="0" destOrd="0" parTransId="{9C9AC25D-4755-4350-8EF6-51D20F9D1ED2}" sibTransId="{EA55BD5C-3AAE-4668-9C93-F717FF7757AC}"/>
    <dgm:cxn modelId="{E612B278-C159-4AED-AD84-9AE10FFE9485}" type="presParOf" srcId="{C4C3242A-689D-494A-8AF4-FF7CB7C7038F}" destId="{56DF0A3F-7E0D-4BBA-933E-73F09F804993}" srcOrd="0" destOrd="0" presId="urn:microsoft.com/office/officeart/2005/8/layout/vList2"/>
    <dgm:cxn modelId="{0E49C64D-FEF9-4F3A-874C-689057C6D79C}" type="presParOf" srcId="{C4C3242A-689D-494A-8AF4-FF7CB7C7038F}" destId="{9696A141-3931-48F7-AF4E-7C48AB62BB0B}" srcOrd="1" destOrd="0" presId="urn:microsoft.com/office/officeart/2005/8/layout/vList2"/>
    <dgm:cxn modelId="{B91BEB1C-5269-4BD3-A7E2-6BE0F4CCF92F}" type="presParOf" srcId="{C4C3242A-689D-494A-8AF4-FF7CB7C7038F}" destId="{8A31BD2C-176D-4B74-9156-6F6E4F21AD79}"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818B38B-12CD-4525-8BC6-D20F75710AD9}"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36F86F74-A95C-49F8-AED7-91CCF932B60E}">
      <dgm:prSet/>
      <dgm:spPr/>
      <dgm:t>
        <a:bodyPr/>
        <a:lstStyle/>
        <a:p>
          <a:r>
            <a:rPr lang="en-GB"/>
            <a:t>Behavioural explanations</a:t>
          </a:r>
          <a:endParaRPr lang="en-US"/>
        </a:p>
      </dgm:t>
    </dgm:pt>
    <dgm:pt modelId="{3F80E362-072E-4B56-BA41-B575493F6652}" type="parTrans" cxnId="{5F4D6B43-FEDF-4B04-BA0E-707D53BD6611}">
      <dgm:prSet/>
      <dgm:spPr/>
      <dgm:t>
        <a:bodyPr/>
        <a:lstStyle/>
        <a:p>
          <a:endParaRPr lang="en-US"/>
        </a:p>
      </dgm:t>
    </dgm:pt>
    <dgm:pt modelId="{8038B950-83EE-40E9-88D2-46AB971B5A03}" type="sibTrans" cxnId="{5F4D6B43-FEDF-4B04-BA0E-707D53BD6611}">
      <dgm:prSet/>
      <dgm:spPr/>
      <dgm:t>
        <a:bodyPr/>
        <a:lstStyle/>
        <a:p>
          <a:endParaRPr lang="en-US"/>
        </a:p>
      </dgm:t>
    </dgm:pt>
    <dgm:pt modelId="{F4480064-64BA-4163-89D3-EF7CC4E318C2}">
      <dgm:prSet/>
      <dgm:spPr/>
      <dgm:t>
        <a:bodyPr/>
        <a:lstStyle/>
        <a:p>
          <a:r>
            <a:rPr lang="en-GB"/>
            <a:t>Cognitive explanations</a:t>
          </a:r>
          <a:endParaRPr lang="en-US"/>
        </a:p>
      </dgm:t>
    </dgm:pt>
    <dgm:pt modelId="{EC2DB49A-C0D3-4AC8-B4E6-334C9607A191}" type="parTrans" cxnId="{1FD314D9-F118-47AF-9DAB-0630D747B611}">
      <dgm:prSet/>
      <dgm:spPr/>
      <dgm:t>
        <a:bodyPr/>
        <a:lstStyle/>
        <a:p>
          <a:endParaRPr lang="en-US"/>
        </a:p>
      </dgm:t>
    </dgm:pt>
    <dgm:pt modelId="{6EA78655-6C06-4D9A-A1AF-168797552777}" type="sibTrans" cxnId="{1FD314D9-F118-47AF-9DAB-0630D747B611}">
      <dgm:prSet/>
      <dgm:spPr/>
      <dgm:t>
        <a:bodyPr/>
        <a:lstStyle/>
        <a:p>
          <a:endParaRPr lang="en-US"/>
        </a:p>
      </dgm:t>
    </dgm:pt>
    <dgm:pt modelId="{514D5C1C-13D6-4C4E-A786-6C77934355BE}">
      <dgm:prSet/>
      <dgm:spPr/>
      <dgm:t>
        <a:bodyPr/>
        <a:lstStyle/>
        <a:p>
          <a:r>
            <a:rPr lang="en-GB"/>
            <a:t>Psychodynamic explanations</a:t>
          </a:r>
          <a:endParaRPr lang="en-US"/>
        </a:p>
      </dgm:t>
    </dgm:pt>
    <dgm:pt modelId="{C54F0CA3-EDF6-490B-BA60-F4965FFA1961}" type="parTrans" cxnId="{DF3D6C19-D695-40FB-AF39-2916F7D55FD2}">
      <dgm:prSet/>
      <dgm:spPr/>
      <dgm:t>
        <a:bodyPr/>
        <a:lstStyle/>
        <a:p>
          <a:endParaRPr lang="en-US"/>
        </a:p>
      </dgm:t>
    </dgm:pt>
    <dgm:pt modelId="{77104034-930E-4DE2-B368-19C1ED413F1F}" type="sibTrans" cxnId="{DF3D6C19-D695-40FB-AF39-2916F7D55FD2}">
      <dgm:prSet/>
      <dgm:spPr/>
      <dgm:t>
        <a:bodyPr/>
        <a:lstStyle/>
        <a:p>
          <a:endParaRPr lang="en-US"/>
        </a:p>
      </dgm:t>
    </dgm:pt>
    <dgm:pt modelId="{ED4B0077-4544-4E2A-88E8-5B95FC7380AF}" type="pres">
      <dgm:prSet presAssocID="{2818B38B-12CD-4525-8BC6-D20F75710AD9}" presName="linear" presStyleCnt="0">
        <dgm:presLayoutVars>
          <dgm:animLvl val="lvl"/>
          <dgm:resizeHandles val="exact"/>
        </dgm:presLayoutVars>
      </dgm:prSet>
      <dgm:spPr/>
    </dgm:pt>
    <dgm:pt modelId="{93DCD19D-0C10-4785-8890-3F6AA5135717}" type="pres">
      <dgm:prSet presAssocID="{36F86F74-A95C-49F8-AED7-91CCF932B60E}" presName="parentText" presStyleLbl="node1" presStyleIdx="0" presStyleCnt="3">
        <dgm:presLayoutVars>
          <dgm:chMax val="0"/>
          <dgm:bulletEnabled val="1"/>
        </dgm:presLayoutVars>
      </dgm:prSet>
      <dgm:spPr/>
    </dgm:pt>
    <dgm:pt modelId="{F8699DEE-E4B8-4982-AC5D-05B5BED7F43A}" type="pres">
      <dgm:prSet presAssocID="{8038B950-83EE-40E9-88D2-46AB971B5A03}" presName="spacer" presStyleCnt="0"/>
      <dgm:spPr/>
    </dgm:pt>
    <dgm:pt modelId="{5235875D-FEAD-4454-B6F9-0FFC239E4C0B}" type="pres">
      <dgm:prSet presAssocID="{F4480064-64BA-4163-89D3-EF7CC4E318C2}" presName="parentText" presStyleLbl="node1" presStyleIdx="1" presStyleCnt="3">
        <dgm:presLayoutVars>
          <dgm:chMax val="0"/>
          <dgm:bulletEnabled val="1"/>
        </dgm:presLayoutVars>
      </dgm:prSet>
      <dgm:spPr/>
    </dgm:pt>
    <dgm:pt modelId="{7470F07A-889F-483A-B968-52440AE6009B}" type="pres">
      <dgm:prSet presAssocID="{6EA78655-6C06-4D9A-A1AF-168797552777}" presName="spacer" presStyleCnt="0"/>
      <dgm:spPr/>
    </dgm:pt>
    <dgm:pt modelId="{65AE55CF-4195-45F1-8815-861D48962352}" type="pres">
      <dgm:prSet presAssocID="{514D5C1C-13D6-4C4E-A786-6C77934355BE}" presName="parentText" presStyleLbl="node1" presStyleIdx="2" presStyleCnt="3">
        <dgm:presLayoutVars>
          <dgm:chMax val="0"/>
          <dgm:bulletEnabled val="1"/>
        </dgm:presLayoutVars>
      </dgm:prSet>
      <dgm:spPr/>
    </dgm:pt>
  </dgm:ptLst>
  <dgm:cxnLst>
    <dgm:cxn modelId="{DF3D6C19-D695-40FB-AF39-2916F7D55FD2}" srcId="{2818B38B-12CD-4525-8BC6-D20F75710AD9}" destId="{514D5C1C-13D6-4C4E-A786-6C77934355BE}" srcOrd="2" destOrd="0" parTransId="{C54F0CA3-EDF6-490B-BA60-F4965FFA1961}" sibTransId="{77104034-930E-4DE2-B368-19C1ED413F1F}"/>
    <dgm:cxn modelId="{5F4D6B43-FEDF-4B04-BA0E-707D53BD6611}" srcId="{2818B38B-12CD-4525-8BC6-D20F75710AD9}" destId="{36F86F74-A95C-49F8-AED7-91CCF932B60E}" srcOrd="0" destOrd="0" parTransId="{3F80E362-072E-4B56-BA41-B575493F6652}" sibTransId="{8038B950-83EE-40E9-88D2-46AB971B5A03}"/>
    <dgm:cxn modelId="{3F8F2E92-F144-42E8-BA4E-DD6E05D60075}" type="presOf" srcId="{2818B38B-12CD-4525-8BC6-D20F75710AD9}" destId="{ED4B0077-4544-4E2A-88E8-5B95FC7380AF}" srcOrd="0" destOrd="0" presId="urn:microsoft.com/office/officeart/2005/8/layout/vList2"/>
    <dgm:cxn modelId="{C625E7BD-D8B1-4012-B370-7F43F2D31367}" type="presOf" srcId="{36F86F74-A95C-49F8-AED7-91CCF932B60E}" destId="{93DCD19D-0C10-4785-8890-3F6AA5135717}" srcOrd="0" destOrd="0" presId="urn:microsoft.com/office/officeart/2005/8/layout/vList2"/>
    <dgm:cxn modelId="{80D151CF-297E-474B-8BD0-C6FD9B05112A}" type="presOf" srcId="{514D5C1C-13D6-4C4E-A786-6C77934355BE}" destId="{65AE55CF-4195-45F1-8815-861D48962352}" srcOrd="0" destOrd="0" presId="urn:microsoft.com/office/officeart/2005/8/layout/vList2"/>
    <dgm:cxn modelId="{1FD314D9-F118-47AF-9DAB-0630D747B611}" srcId="{2818B38B-12CD-4525-8BC6-D20F75710AD9}" destId="{F4480064-64BA-4163-89D3-EF7CC4E318C2}" srcOrd="1" destOrd="0" parTransId="{EC2DB49A-C0D3-4AC8-B4E6-334C9607A191}" sibTransId="{6EA78655-6C06-4D9A-A1AF-168797552777}"/>
    <dgm:cxn modelId="{20C5CEF0-1062-4FDA-AB93-55346800C158}" type="presOf" srcId="{F4480064-64BA-4163-89D3-EF7CC4E318C2}" destId="{5235875D-FEAD-4454-B6F9-0FFC239E4C0B}" srcOrd="0" destOrd="0" presId="urn:microsoft.com/office/officeart/2005/8/layout/vList2"/>
    <dgm:cxn modelId="{03A06CA5-94D7-431A-AB6C-6B55E67C1B3C}" type="presParOf" srcId="{ED4B0077-4544-4E2A-88E8-5B95FC7380AF}" destId="{93DCD19D-0C10-4785-8890-3F6AA5135717}" srcOrd="0" destOrd="0" presId="urn:microsoft.com/office/officeart/2005/8/layout/vList2"/>
    <dgm:cxn modelId="{325AFA3D-AB80-41B0-AEFD-7B0AD482EAA5}" type="presParOf" srcId="{ED4B0077-4544-4E2A-88E8-5B95FC7380AF}" destId="{F8699DEE-E4B8-4982-AC5D-05B5BED7F43A}" srcOrd="1" destOrd="0" presId="urn:microsoft.com/office/officeart/2005/8/layout/vList2"/>
    <dgm:cxn modelId="{E3F65085-9D90-4A66-A90D-14D251CCC7AB}" type="presParOf" srcId="{ED4B0077-4544-4E2A-88E8-5B95FC7380AF}" destId="{5235875D-FEAD-4454-B6F9-0FFC239E4C0B}" srcOrd="2" destOrd="0" presId="urn:microsoft.com/office/officeart/2005/8/layout/vList2"/>
    <dgm:cxn modelId="{5DC1B898-BB02-4076-B177-C82C7BEC3DF6}" type="presParOf" srcId="{ED4B0077-4544-4E2A-88E8-5B95FC7380AF}" destId="{7470F07A-889F-483A-B968-52440AE6009B}" srcOrd="3" destOrd="0" presId="urn:microsoft.com/office/officeart/2005/8/layout/vList2"/>
    <dgm:cxn modelId="{C87DE7D7-3AF0-4D0F-8A7A-B1F23C3765C2}" type="presParOf" srcId="{ED4B0077-4544-4E2A-88E8-5B95FC7380AF}" destId="{65AE55CF-4195-45F1-8815-861D48962352}"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0493DB5-7A45-47D4-912B-97A9C33A9E5F}" type="doc">
      <dgm:prSet loTypeId="urn:microsoft.com/office/officeart/2005/8/layout/list1" loCatId="list" qsTypeId="urn:microsoft.com/office/officeart/2005/8/quickstyle/simple1" qsCatId="simple" csTypeId="urn:microsoft.com/office/officeart/2005/8/colors/colorful2" csCatId="colorful"/>
      <dgm:spPr/>
      <dgm:t>
        <a:bodyPr/>
        <a:lstStyle/>
        <a:p>
          <a:endParaRPr lang="en-US"/>
        </a:p>
      </dgm:t>
    </dgm:pt>
    <dgm:pt modelId="{630120BB-DCCA-41A4-A141-4B052C3A21F7}">
      <dgm:prSet/>
      <dgm:spPr/>
      <dgm:t>
        <a:bodyPr/>
        <a:lstStyle/>
        <a:p>
          <a:r>
            <a:rPr lang="en-GB"/>
            <a:t>Social learning theory </a:t>
          </a:r>
          <a:endParaRPr lang="en-US"/>
        </a:p>
      </dgm:t>
    </dgm:pt>
    <dgm:pt modelId="{3BC45EF2-247F-4F01-A6DB-E00F9A6C3A87}" type="parTrans" cxnId="{80FB742D-804C-4A80-AC5D-65678377EE90}">
      <dgm:prSet/>
      <dgm:spPr/>
      <dgm:t>
        <a:bodyPr/>
        <a:lstStyle/>
        <a:p>
          <a:endParaRPr lang="en-US"/>
        </a:p>
      </dgm:t>
    </dgm:pt>
    <dgm:pt modelId="{E8AD0768-472B-4D20-AD49-F24601CF3B39}" type="sibTrans" cxnId="{80FB742D-804C-4A80-AC5D-65678377EE90}">
      <dgm:prSet/>
      <dgm:spPr/>
      <dgm:t>
        <a:bodyPr/>
        <a:lstStyle/>
        <a:p>
          <a:endParaRPr lang="en-US"/>
        </a:p>
      </dgm:t>
    </dgm:pt>
    <dgm:pt modelId="{0BE7A826-A1E4-4B92-8B39-2DDDC11A4C84}">
      <dgm:prSet/>
      <dgm:spPr/>
      <dgm:t>
        <a:bodyPr/>
        <a:lstStyle/>
        <a:p>
          <a:r>
            <a:rPr lang="en-GB"/>
            <a:t>The influence of culture </a:t>
          </a:r>
          <a:endParaRPr lang="en-US"/>
        </a:p>
      </dgm:t>
    </dgm:pt>
    <dgm:pt modelId="{1C6608EF-2054-44CA-80BB-F5E7B522796B}" type="parTrans" cxnId="{9B68083F-52CD-4B9F-9B94-2F874752ADF2}">
      <dgm:prSet/>
      <dgm:spPr/>
      <dgm:t>
        <a:bodyPr/>
        <a:lstStyle/>
        <a:p>
          <a:endParaRPr lang="en-US"/>
        </a:p>
      </dgm:t>
    </dgm:pt>
    <dgm:pt modelId="{0B1F60AD-F487-4403-9E34-CA048DC92FAD}" type="sibTrans" cxnId="{9B68083F-52CD-4B9F-9B94-2F874752ADF2}">
      <dgm:prSet/>
      <dgm:spPr/>
      <dgm:t>
        <a:bodyPr/>
        <a:lstStyle/>
        <a:p>
          <a:endParaRPr lang="en-US"/>
        </a:p>
      </dgm:t>
    </dgm:pt>
    <dgm:pt modelId="{E756C8DF-8C9E-4DB1-AA57-E02DCC91F2D9}" type="pres">
      <dgm:prSet presAssocID="{B0493DB5-7A45-47D4-912B-97A9C33A9E5F}" presName="linear" presStyleCnt="0">
        <dgm:presLayoutVars>
          <dgm:dir/>
          <dgm:animLvl val="lvl"/>
          <dgm:resizeHandles val="exact"/>
        </dgm:presLayoutVars>
      </dgm:prSet>
      <dgm:spPr/>
    </dgm:pt>
    <dgm:pt modelId="{C99AFA65-7F3B-4DF0-A949-FFF347FDB730}" type="pres">
      <dgm:prSet presAssocID="{630120BB-DCCA-41A4-A141-4B052C3A21F7}" presName="parentLin" presStyleCnt="0"/>
      <dgm:spPr/>
    </dgm:pt>
    <dgm:pt modelId="{8D9ED6A0-1DCE-4A60-A187-8BC541394957}" type="pres">
      <dgm:prSet presAssocID="{630120BB-DCCA-41A4-A141-4B052C3A21F7}" presName="parentLeftMargin" presStyleLbl="node1" presStyleIdx="0" presStyleCnt="2"/>
      <dgm:spPr/>
    </dgm:pt>
    <dgm:pt modelId="{74692EF6-1BAC-4B43-8809-AF9E43B82AA3}" type="pres">
      <dgm:prSet presAssocID="{630120BB-DCCA-41A4-A141-4B052C3A21F7}" presName="parentText" presStyleLbl="node1" presStyleIdx="0" presStyleCnt="2">
        <dgm:presLayoutVars>
          <dgm:chMax val="0"/>
          <dgm:bulletEnabled val="1"/>
        </dgm:presLayoutVars>
      </dgm:prSet>
      <dgm:spPr/>
    </dgm:pt>
    <dgm:pt modelId="{3FAF66DF-6070-4127-8E92-1E43E98AEDCC}" type="pres">
      <dgm:prSet presAssocID="{630120BB-DCCA-41A4-A141-4B052C3A21F7}" presName="negativeSpace" presStyleCnt="0"/>
      <dgm:spPr/>
    </dgm:pt>
    <dgm:pt modelId="{AA623550-FCE0-48C5-8F52-E384E844A691}" type="pres">
      <dgm:prSet presAssocID="{630120BB-DCCA-41A4-A141-4B052C3A21F7}" presName="childText" presStyleLbl="conFgAcc1" presStyleIdx="0" presStyleCnt="2">
        <dgm:presLayoutVars>
          <dgm:bulletEnabled val="1"/>
        </dgm:presLayoutVars>
      </dgm:prSet>
      <dgm:spPr/>
    </dgm:pt>
    <dgm:pt modelId="{B00F6B14-F4CF-4078-B707-AB41BFADF90E}" type="pres">
      <dgm:prSet presAssocID="{E8AD0768-472B-4D20-AD49-F24601CF3B39}" presName="spaceBetweenRectangles" presStyleCnt="0"/>
      <dgm:spPr/>
    </dgm:pt>
    <dgm:pt modelId="{7078261C-D334-4280-9F95-F9321649AC65}" type="pres">
      <dgm:prSet presAssocID="{0BE7A826-A1E4-4B92-8B39-2DDDC11A4C84}" presName="parentLin" presStyleCnt="0"/>
      <dgm:spPr/>
    </dgm:pt>
    <dgm:pt modelId="{8A2A129D-A54E-4D4D-B7D9-DAE82FA71897}" type="pres">
      <dgm:prSet presAssocID="{0BE7A826-A1E4-4B92-8B39-2DDDC11A4C84}" presName="parentLeftMargin" presStyleLbl="node1" presStyleIdx="0" presStyleCnt="2"/>
      <dgm:spPr/>
    </dgm:pt>
    <dgm:pt modelId="{C25AD5A6-AE55-43DE-B2C0-41A80106984D}" type="pres">
      <dgm:prSet presAssocID="{0BE7A826-A1E4-4B92-8B39-2DDDC11A4C84}" presName="parentText" presStyleLbl="node1" presStyleIdx="1" presStyleCnt="2">
        <dgm:presLayoutVars>
          <dgm:chMax val="0"/>
          <dgm:bulletEnabled val="1"/>
        </dgm:presLayoutVars>
      </dgm:prSet>
      <dgm:spPr/>
    </dgm:pt>
    <dgm:pt modelId="{512CD6D3-BEFD-4C20-B357-0A00E89C9EDB}" type="pres">
      <dgm:prSet presAssocID="{0BE7A826-A1E4-4B92-8B39-2DDDC11A4C84}" presName="negativeSpace" presStyleCnt="0"/>
      <dgm:spPr/>
    </dgm:pt>
    <dgm:pt modelId="{BA199FE7-D7DC-443B-BC16-9DFECD764942}" type="pres">
      <dgm:prSet presAssocID="{0BE7A826-A1E4-4B92-8B39-2DDDC11A4C84}" presName="childText" presStyleLbl="conFgAcc1" presStyleIdx="1" presStyleCnt="2">
        <dgm:presLayoutVars>
          <dgm:bulletEnabled val="1"/>
        </dgm:presLayoutVars>
      </dgm:prSet>
      <dgm:spPr/>
    </dgm:pt>
  </dgm:ptLst>
  <dgm:cxnLst>
    <dgm:cxn modelId="{B537791E-88D9-4CF6-994C-308B1E7201A9}" type="presOf" srcId="{630120BB-DCCA-41A4-A141-4B052C3A21F7}" destId="{8D9ED6A0-1DCE-4A60-A187-8BC541394957}" srcOrd="0" destOrd="0" presId="urn:microsoft.com/office/officeart/2005/8/layout/list1"/>
    <dgm:cxn modelId="{80FB742D-804C-4A80-AC5D-65678377EE90}" srcId="{B0493DB5-7A45-47D4-912B-97A9C33A9E5F}" destId="{630120BB-DCCA-41A4-A141-4B052C3A21F7}" srcOrd="0" destOrd="0" parTransId="{3BC45EF2-247F-4F01-A6DB-E00F9A6C3A87}" sibTransId="{E8AD0768-472B-4D20-AD49-F24601CF3B39}"/>
    <dgm:cxn modelId="{9B68083F-52CD-4B9F-9B94-2F874752ADF2}" srcId="{B0493DB5-7A45-47D4-912B-97A9C33A9E5F}" destId="{0BE7A826-A1E4-4B92-8B39-2DDDC11A4C84}" srcOrd="1" destOrd="0" parTransId="{1C6608EF-2054-44CA-80BB-F5E7B522796B}" sibTransId="{0B1F60AD-F487-4403-9E34-CA048DC92FAD}"/>
    <dgm:cxn modelId="{CEDA3983-7FAD-4C41-B284-39DAFBC6EE20}" type="presOf" srcId="{B0493DB5-7A45-47D4-912B-97A9C33A9E5F}" destId="{E756C8DF-8C9E-4DB1-AA57-E02DCC91F2D9}" srcOrd="0" destOrd="0" presId="urn:microsoft.com/office/officeart/2005/8/layout/list1"/>
    <dgm:cxn modelId="{7D6C6B8C-C8B1-4254-99F7-EC6070F54041}" type="presOf" srcId="{0BE7A826-A1E4-4B92-8B39-2DDDC11A4C84}" destId="{C25AD5A6-AE55-43DE-B2C0-41A80106984D}" srcOrd="1" destOrd="0" presId="urn:microsoft.com/office/officeart/2005/8/layout/list1"/>
    <dgm:cxn modelId="{0A5864D3-D6FC-4708-85B1-729118BFB77B}" type="presOf" srcId="{630120BB-DCCA-41A4-A141-4B052C3A21F7}" destId="{74692EF6-1BAC-4B43-8809-AF9E43B82AA3}" srcOrd="1" destOrd="0" presId="urn:microsoft.com/office/officeart/2005/8/layout/list1"/>
    <dgm:cxn modelId="{1028A6DE-F5C2-4B1C-8D6A-DDBDBF5B6FFA}" type="presOf" srcId="{0BE7A826-A1E4-4B92-8B39-2DDDC11A4C84}" destId="{8A2A129D-A54E-4D4D-B7D9-DAE82FA71897}" srcOrd="0" destOrd="0" presId="urn:microsoft.com/office/officeart/2005/8/layout/list1"/>
    <dgm:cxn modelId="{588BE9E1-BF4C-4535-9439-1EB8D02DE468}" type="presParOf" srcId="{E756C8DF-8C9E-4DB1-AA57-E02DCC91F2D9}" destId="{C99AFA65-7F3B-4DF0-A949-FFF347FDB730}" srcOrd="0" destOrd="0" presId="urn:microsoft.com/office/officeart/2005/8/layout/list1"/>
    <dgm:cxn modelId="{C0B2DA58-D06D-401C-BCE0-5AA67BEFB531}" type="presParOf" srcId="{C99AFA65-7F3B-4DF0-A949-FFF347FDB730}" destId="{8D9ED6A0-1DCE-4A60-A187-8BC541394957}" srcOrd="0" destOrd="0" presId="urn:microsoft.com/office/officeart/2005/8/layout/list1"/>
    <dgm:cxn modelId="{F6F436F3-BAE7-460C-8101-540424F4F576}" type="presParOf" srcId="{C99AFA65-7F3B-4DF0-A949-FFF347FDB730}" destId="{74692EF6-1BAC-4B43-8809-AF9E43B82AA3}" srcOrd="1" destOrd="0" presId="urn:microsoft.com/office/officeart/2005/8/layout/list1"/>
    <dgm:cxn modelId="{38C452A0-3AFF-4545-8C47-7A96CF3ED0F4}" type="presParOf" srcId="{E756C8DF-8C9E-4DB1-AA57-E02DCC91F2D9}" destId="{3FAF66DF-6070-4127-8E92-1E43E98AEDCC}" srcOrd="1" destOrd="0" presId="urn:microsoft.com/office/officeart/2005/8/layout/list1"/>
    <dgm:cxn modelId="{3687879E-6B60-4DA9-A7F9-5507EDE725C3}" type="presParOf" srcId="{E756C8DF-8C9E-4DB1-AA57-E02DCC91F2D9}" destId="{AA623550-FCE0-48C5-8F52-E384E844A691}" srcOrd="2" destOrd="0" presId="urn:microsoft.com/office/officeart/2005/8/layout/list1"/>
    <dgm:cxn modelId="{2EE53F2C-E1B8-4142-B582-E3A7049DB0DC}" type="presParOf" srcId="{E756C8DF-8C9E-4DB1-AA57-E02DCC91F2D9}" destId="{B00F6B14-F4CF-4078-B707-AB41BFADF90E}" srcOrd="3" destOrd="0" presId="urn:microsoft.com/office/officeart/2005/8/layout/list1"/>
    <dgm:cxn modelId="{80C91F56-0D61-4E41-B686-68D7A6DE7F77}" type="presParOf" srcId="{E756C8DF-8C9E-4DB1-AA57-E02DCC91F2D9}" destId="{7078261C-D334-4280-9F95-F9321649AC65}" srcOrd="4" destOrd="0" presId="urn:microsoft.com/office/officeart/2005/8/layout/list1"/>
    <dgm:cxn modelId="{8F6038F0-820A-4D88-BFAC-38EC33220790}" type="presParOf" srcId="{7078261C-D334-4280-9F95-F9321649AC65}" destId="{8A2A129D-A54E-4D4D-B7D9-DAE82FA71897}" srcOrd="0" destOrd="0" presId="urn:microsoft.com/office/officeart/2005/8/layout/list1"/>
    <dgm:cxn modelId="{FEBC0310-623C-4A88-92B6-873E4E3D77BA}" type="presParOf" srcId="{7078261C-D334-4280-9F95-F9321649AC65}" destId="{C25AD5A6-AE55-43DE-B2C0-41A80106984D}" srcOrd="1" destOrd="0" presId="urn:microsoft.com/office/officeart/2005/8/layout/list1"/>
    <dgm:cxn modelId="{E57847CC-883D-438B-89D6-BD1978BB1A6C}" type="presParOf" srcId="{E756C8DF-8C9E-4DB1-AA57-E02DCC91F2D9}" destId="{512CD6D3-BEFD-4C20-B357-0A00E89C9EDB}" srcOrd="5" destOrd="0" presId="urn:microsoft.com/office/officeart/2005/8/layout/list1"/>
    <dgm:cxn modelId="{94D78563-0FFC-4523-B244-2DDC96BC14B9}" type="presParOf" srcId="{E756C8DF-8C9E-4DB1-AA57-E02DCC91F2D9}" destId="{BA199FE7-D7DC-443B-BC16-9DFECD764942}"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2193980-58ED-423F-8FB4-C6220233DD1B}"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19F2AB02-C901-44FF-B0FB-9C45EF64E4FF}">
      <dgm:prSet/>
      <dgm:spPr/>
      <dgm:t>
        <a:bodyPr/>
        <a:lstStyle/>
        <a:p>
          <a:r>
            <a:rPr lang="en-GB" dirty="0"/>
            <a:t>A child may see compulsive behaviour being </a:t>
          </a:r>
          <a:r>
            <a:rPr lang="en-GB" b="1" dirty="0"/>
            <a:t>modelled</a:t>
          </a:r>
          <a:r>
            <a:rPr lang="en-GB" dirty="0"/>
            <a:t> to them e.g. compulsive handwashing by a parent. </a:t>
          </a:r>
          <a:endParaRPr lang="en-US" dirty="0"/>
        </a:p>
      </dgm:t>
    </dgm:pt>
    <dgm:pt modelId="{37E6F269-C944-4947-8321-C1DD30F4ECF9}" type="parTrans" cxnId="{B7910515-51FD-46D8-97BE-209329F4AB59}">
      <dgm:prSet/>
      <dgm:spPr/>
      <dgm:t>
        <a:bodyPr/>
        <a:lstStyle/>
        <a:p>
          <a:endParaRPr lang="en-US"/>
        </a:p>
      </dgm:t>
    </dgm:pt>
    <dgm:pt modelId="{DD2D7EE2-A894-45D8-A5EF-80050B138D52}" type="sibTrans" cxnId="{B7910515-51FD-46D8-97BE-209329F4AB59}">
      <dgm:prSet/>
      <dgm:spPr/>
      <dgm:t>
        <a:bodyPr/>
        <a:lstStyle/>
        <a:p>
          <a:endParaRPr lang="en-US"/>
        </a:p>
      </dgm:t>
    </dgm:pt>
    <dgm:pt modelId="{8DF6AF20-678B-434C-96BF-EEEA295D3775}">
      <dgm:prSet/>
      <dgm:spPr/>
      <dgm:t>
        <a:bodyPr/>
        <a:lstStyle/>
        <a:p>
          <a:r>
            <a:rPr lang="en-GB" dirty="0"/>
            <a:t>The child may then </a:t>
          </a:r>
          <a:r>
            <a:rPr lang="en-GB" b="1" dirty="0"/>
            <a:t>imitate</a:t>
          </a:r>
          <a:r>
            <a:rPr lang="en-GB" dirty="0"/>
            <a:t> this behaviour. </a:t>
          </a:r>
          <a:endParaRPr lang="en-US" dirty="0"/>
        </a:p>
      </dgm:t>
    </dgm:pt>
    <dgm:pt modelId="{A824E755-8326-43C9-8C02-3432917AE779}" type="parTrans" cxnId="{CAC82820-59E6-44B7-8818-74B03CB8963B}">
      <dgm:prSet/>
      <dgm:spPr/>
      <dgm:t>
        <a:bodyPr/>
        <a:lstStyle/>
        <a:p>
          <a:endParaRPr lang="en-US"/>
        </a:p>
      </dgm:t>
    </dgm:pt>
    <dgm:pt modelId="{CD3A07F9-A92B-4207-90DF-5E3991EF5D0E}" type="sibTrans" cxnId="{CAC82820-59E6-44B7-8818-74B03CB8963B}">
      <dgm:prSet/>
      <dgm:spPr/>
      <dgm:t>
        <a:bodyPr/>
        <a:lstStyle/>
        <a:p>
          <a:endParaRPr lang="en-US"/>
        </a:p>
      </dgm:t>
    </dgm:pt>
    <dgm:pt modelId="{908AA177-2C34-42BE-BB95-E174B7ACC745}">
      <dgm:prSet/>
      <dgm:spPr/>
      <dgm:t>
        <a:bodyPr/>
        <a:lstStyle/>
        <a:p>
          <a:r>
            <a:rPr lang="en-GB" dirty="0"/>
            <a:t>They are more likely to show this behaviour again if they see the model being rewarded for the behaviour (</a:t>
          </a:r>
          <a:r>
            <a:rPr lang="en-GB" b="1" dirty="0"/>
            <a:t>vicarious reinforcement</a:t>
          </a:r>
          <a:r>
            <a:rPr lang="en-GB" dirty="0"/>
            <a:t>) and if they themselves are rewarded when they themselves perform the behaviour (</a:t>
          </a:r>
          <a:r>
            <a:rPr lang="en-GB" b="1" dirty="0"/>
            <a:t>positive reinforcement</a:t>
          </a:r>
          <a:r>
            <a:rPr lang="en-GB" dirty="0"/>
            <a:t>). </a:t>
          </a:r>
          <a:endParaRPr lang="en-US" dirty="0"/>
        </a:p>
      </dgm:t>
    </dgm:pt>
    <dgm:pt modelId="{09BC0D30-1B27-4108-B336-A127CD0730FE}" type="parTrans" cxnId="{4BC25002-CA48-4877-92D5-935B517F4C1D}">
      <dgm:prSet/>
      <dgm:spPr/>
      <dgm:t>
        <a:bodyPr/>
        <a:lstStyle/>
        <a:p>
          <a:endParaRPr lang="en-US"/>
        </a:p>
      </dgm:t>
    </dgm:pt>
    <dgm:pt modelId="{54D74E76-21D9-479E-8FE6-6412CA22DCC6}" type="sibTrans" cxnId="{4BC25002-CA48-4877-92D5-935B517F4C1D}">
      <dgm:prSet/>
      <dgm:spPr/>
      <dgm:t>
        <a:bodyPr/>
        <a:lstStyle/>
        <a:p>
          <a:endParaRPr lang="en-US"/>
        </a:p>
      </dgm:t>
    </dgm:pt>
    <dgm:pt modelId="{CE7D0AB9-B1F5-4675-BDE8-35266273EA3F}" type="pres">
      <dgm:prSet presAssocID="{32193980-58ED-423F-8FB4-C6220233DD1B}" presName="linear" presStyleCnt="0">
        <dgm:presLayoutVars>
          <dgm:animLvl val="lvl"/>
          <dgm:resizeHandles val="exact"/>
        </dgm:presLayoutVars>
      </dgm:prSet>
      <dgm:spPr/>
    </dgm:pt>
    <dgm:pt modelId="{C566E96D-E848-41D2-8AFB-045AB5E2E271}" type="pres">
      <dgm:prSet presAssocID="{19F2AB02-C901-44FF-B0FB-9C45EF64E4FF}" presName="parentText" presStyleLbl="node1" presStyleIdx="0" presStyleCnt="3">
        <dgm:presLayoutVars>
          <dgm:chMax val="0"/>
          <dgm:bulletEnabled val="1"/>
        </dgm:presLayoutVars>
      </dgm:prSet>
      <dgm:spPr/>
    </dgm:pt>
    <dgm:pt modelId="{58DEA89D-7BCF-4538-8056-97CAF5287CC0}" type="pres">
      <dgm:prSet presAssocID="{DD2D7EE2-A894-45D8-A5EF-80050B138D52}" presName="spacer" presStyleCnt="0"/>
      <dgm:spPr/>
    </dgm:pt>
    <dgm:pt modelId="{17ADA783-1B8A-471F-A1A8-63490BD24CFF}" type="pres">
      <dgm:prSet presAssocID="{8DF6AF20-678B-434C-96BF-EEEA295D3775}" presName="parentText" presStyleLbl="node1" presStyleIdx="1" presStyleCnt="3">
        <dgm:presLayoutVars>
          <dgm:chMax val="0"/>
          <dgm:bulletEnabled val="1"/>
        </dgm:presLayoutVars>
      </dgm:prSet>
      <dgm:spPr/>
    </dgm:pt>
    <dgm:pt modelId="{FCDF919C-F42A-4502-A327-13D8295B7FF8}" type="pres">
      <dgm:prSet presAssocID="{CD3A07F9-A92B-4207-90DF-5E3991EF5D0E}" presName="spacer" presStyleCnt="0"/>
      <dgm:spPr/>
    </dgm:pt>
    <dgm:pt modelId="{931B74E6-9374-49BF-8755-4BB11BA61ABF}" type="pres">
      <dgm:prSet presAssocID="{908AA177-2C34-42BE-BB95-E174B7ACC745}" presName="parentText" presStyleLbl="node1" presStyleIdx="2" presStyleCnt="3">
        <dgm:presLayoutVars>
          <dgm:chMax val="0"/>
          <dgm:bulletEnabled val="1"/>
        </dgm:presLayoutVars>
      </dgm:prSet>
      <dgm:spPr/>
    </dgm:pt>
  </dgm:ptLst>
  <dgm:cxnLst>
    <dgm:cxn modelId="{4BC25002-CA48-4877-92D5-935B517F4C1D}" srcId="{32193980-58ED-423F-8FB4-C6220233DD1B}" destId="{908AA177-2C34-42BE-BB95-E174B7ACC745}" srcOrd="2" destOrd="0" parTransId="{09BC0D30-1B27-4108-B336-A127CD0730FE}" sibTransId="{54D74E76-21D9-479E-8FE6-6412CA22DCC6}"/>
    <dgm:cxn modelId="{B7910515-51FD-46D8-97BE-209329F4AB59}" srcId="{32193980-58ED-423F-8FB4-C6220233DD1B}" destId="{19F2AB02-C901-44FF-B0FB-9C45EF64E4FF}" srcOrd="0" destOrd="0" parTransId="{37E6F269-C944-4947-8321-C1DD30F4ECF9}" sibTransId="{DD2D7EE2-A894-45D8-A5EF-80050B138D52}"/>
    <dgm:cxn modelId="{CAC82820-59E6-44B7-8818-74B03CB8963B}" srcId="{32193980-58ED-423F-8FB4-C6220233DD1B}" destId="{8DF6AF20-678B-434C-96BF-EEEA295D3775}" srcOrd="1" destOrd="0" parTransId="{A824E755-8326-43C9-8C02-3432917AE779}" sibTransId="{CD3A07F9-A92B-4207-90DF-5E3991EF5D0E}"/>
    <dgm:cxn modelId="{68A62E28-95E5-4FA8-A615-B47CB42442D3}" type="presOf" srcId="{19F2AB02-C901-44FF-B0FB-9C45EF64E4FF}" destId="{C566E96D-E848-41D2-8AFB-045AB5E2E271}" srcOrd="0" destOrd="0" presId="urn:microsoft.com/office/officeart/2005/8/layout/vList2"/>
    <dgm:cxn modelId="{66ADC3C8-08C9-4979-BFA9-F130E6FA554A}" type="presOf" srcId="{8DF6AF20-678B-434C-96BF-EEEA295D3775}" destId="{17ADA783-1B8A-471F-A1A8-63490BD24CFF}" srcOrd="0" destOrd="0" presId="urn:microsoft.com/office/officeart/2005/8/layout/vList2"/>
    <dgm:cxn modelId="{441660D4-36DE-4497-966E-0344B5A924BE}" type="presOf" srcId="{908AA177-2C34-42BE-BB95-E174B7ACC745}" destId="{931B74E6-9374-49BF-8755-4BB11BA61ABF}" srcOrd="0" destOrd="0" presId="urn:microsoft.com/office/officeart/2005/8/layout/vList2"/>
    <dgm:cxn modelId="{93C394F7-CF23-47E3-A440-CD37E967AFE0}" type="presOf" srcId="{32193980-58ED-423F-8FB4-C6220233DD1B}" destId="{CE7D0AB9-B1F5-4675-BDE8-35266273EA3F}" srcOrd="0" destOrd="0" presId="urn:microsoft.com/office/officeart/2005/8/layout/vList2"/>
    <dgm:cxn modelId="{FE76CF05-7F57-485D-934E-44CFFB243AC2}" type="presParOf" srcId="{CE7D0AB9-B1F5-4675-BDE8-35266273EA3F}" destId="{C566E96D-E848-41D2-8AFB-045AB5E2E271}" srcOrd="0" destOrd="0" presId="urn:microsoft.com/office/officeart/2005/8/layout/vList2"/>
    <dgm:cxn modelId="{08E19C91-C9BE-4F33-A8CB-59C7818C8E1E}" type="presParOf" srcId="{CE7D0AB9-B1F5-4675-BDE8-35266273EA3F}" destId="{58DEA89D-7BCF-4538-8056-97CAF5287CC0}" srcOrd="1" destOrd="0" presId="urn:microsoft.com/office/officeart/2005/8/layout/vList2"/>
    <dgm:cxn modelId="{A8A607E9-31DA-4F48-BFCD-A2EDC68ADC64}" type="presParOf" srcId="{CE7D0AB9-B1F5-4675-BDE8-35266273EA3F}" destId="{17ADA783-1B8A-471F-A1A8-63490BD24CFF}" srcOrd="2" destOrd="0" presId="urn:microsoft.com/office/officeart/2005/8/layout/vList2"/>
    <dgm:cxn modelId="{858B7FE4-9AF8-4DB0-BFBE-5346B41EE41E}" type="presParOf" srcId="{CE7D0AB9-B1F5-4675-BDE8-35266273EA3F}" destId="{FCDF919C-F42A-4502-A327-13D8295B7FF8}" srcOrd="3" destOrd="0" presId="urn:microsoft.com/office/officeart/2005/8/layout/vList2"/>
    <dgm:cxn modelId="{B6CFC99D-2C91-4D62-B07F-9952CD621398}" type="presParOf" srcId="{CE7D0AB9-B1F5-4675-BDE8-35266273EA3F}" destId="{931B74E6-9374-49BF-8755-4BB11BA61AB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5762BE-8310-4DBD-93FC-29AD7C8EEAF9}">
      <dsp:nvSpPr>
        <dsp:cNvPr id="0" name=""/>
        <dsp:cNvSpPr/>
      </dsp:nvSpPr>
      <dsp:spPr>
        <a:xfrm>
          <a:off x="0" y="690"/>
          <a:ext cx="6248400" cy="16156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D84D9E-FD65-426F-BB0F-43F19908E0A7}">
      <dsp:nvSpPr>
        <dsp:cNvPr id="0" name=""/>
        <dsp:cNvSpPr/>
      </dsp:nvSpPr>
      <dsp:spPr>
        <a:xfrm>
          <a:off x="488743" y="364218"/>
          <a:ext cx="888624" cy="8886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688887-3CFB-4C47-A41A-AD5EC9D87D27}">
      <dsp:nvSpPr>
        <dsp:cNvPr id="0" name=""/>
        <dsp:cNvSpPr/>
      </dsp:nvSpPr>
      <dsp:spPr>
        <a:xfrm>
          <a:off x="1866111" y="690"/>
          <a:ext cx="4382288" cy="1615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993" tIns="170993" rIns="170993" bIns="170993" numCol="1" spcCol="1270" anchor="ctr" anchorCtr="0">
          <a:noAutofit/>
        </a:bodyPr>
        <a:lstStyle/>
        <a:p>
          <a:pPr marL="0" lvl="0" indent="0" algn="l" defTabSz="1111250">
            <a:lnSpc>
              <a:spcPct val="90000"/>
            </a:lnSpc>
            <a:spcBef>
              <a:spcPct val="0"/>
            </a:spcBef>
            <a:spcAft>
              <a:spcPct val="35000"/>
            </a:spcAft>
            <a:buNone/>
          </a:pPr>
          <a:r>
            <a:rPr lang="en-GB" sz="2500" kern="1200" dirty="0"/>
            <a:t>Levels of neurotransmitters in the brain. </a:t>
          </a:r>
          <a:endParaRPr lang="en-US" sz="2500" kern="1200" dirty="0"/>
        </a:p>
      </dsp:txBody>
      <dsp:txXfrm>
        <a:off x="1866111" y="690"/>
        <a:ext cx="4382288" cy="1615680"/>
      </dsp:txXfrm>
    </dsp:sp>
    <dsp:sp modelId="{76C4FE31-8317-489F-8FAE-7BEA31D5FDAD}">
      <dsp:nvSpPr>
        <dsp:cNvPr id="0" name=""/>
        <dsp:cNvSpPr/>
      </dsp:nvSpPr>
      <dsp:spPr>
        <a:xfrm>
          <a:off x="0" y="2020291"/>
          <a:ext cx="6248400" cy="16156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D535C3-80B4-4768-AA2B-6474FA12ECE9}">
      <dsp:nvSpPr>
        <dsp:cNvPr id="0" name=""/>
        <dsp:cNvSpPr/>
      </dsp:nvSpPr>
      <dsp:spPr>
        <a:xfrm>
          <a:off x="488743" y="2383819"/>
          <a:ext cx="888624" cy="8886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9C4A16-036E-4391-8B59-75E4A8EED1FF}">
      <dsp:nvSpPr>
        <dsp:cNvPr id="0" name=""/>
        <dsp:cNvSpPr/>
      </dsp:nvSpPr>
      <dsp:spPr>
        <a:xfrm>
          <a:off x="1866111" y="2020291"/>
          <a:ext cx="4382288" cy="1615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993" tIns="170993" rIns="170993" bIns="170993" numCol="1" spcCol="1270" anchor="ctr" anchorCtr="0">
          <a:noAutofit/>
        </a:bodyPr>
        <a:lstStyle/>
        <a:p>
          <a:pPr marL="0" lvl="0" indent="0" algn="l" defTabSz="1111250">
            <a:lnSpc>
              <a:spcPct val="90000"/>
            </a:lnSpc>
            <a:spcBef>
              <a:spcPct val="0"/>
            </a:spcBef>
            <a:spcAft>
              <a:spcPct val="35000"/>
            </a:spcAft>
            <a:buNone/>
          </a:pPr>
          <a:r>
            <a:rPr lang="en-GB" sz="2500" kern="1200"/>
            <a:t>Brain structure</a:t>
          </a:r>
          <a:endParaRPr lang="en-US" sz="2500" kern="1200"/>
        </a:p>
      </dsp:txBody>
      <dsp:txXfrm>
        <a:off x="1866111" y="2020291"/>
        <a:ext cx="4382288" cy="1615680"/>
      </dsp:txXfrm>
    </dsp:sp>
    <dsp:sp modelId="{AF4933E5-FF14-4623-9220-5F58E396E2CB}">
      <dsp:nvSpPr>
        <dsp:cNvPr id="0" name=""/>
        <dsp:cNvSpPr/>
      </dsp:nvSpPr>
      <dsp:spPr>
        <a:xfrm>
          <a:off x="0" y="4039891"/>
          <a:ext cx="6248400" cy="16156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F974FF-4113-4C45-B97D-BABCB4F60B2A}">
      <dsp:nvSpPr>
        <dsp:cNvPr id="0" name=""/>
        <dsp:cNvSpPr/>
      </dsp:nvSpPr>
      <dsp:spPr>
        <a:xfrm>
          <a:off x="488743" y="4403420"/>
          <a:ext cx="888624" cy="8886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391812-8FD4-4D00-AF59-A6CE5887BC6D}">
      <dsp:nvSpPr>
        <dsp:cNvPr id="0" name=""/>
        <dsp:cNvSpPr/>
      </dsp:nvSpPr>
      <dsp:spPr>
        <a:xfrm>
          <a:off x="1866111" y="4039891"/>
          <a:ext cx="4382288" cy="1615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993" tIns="170993" rIns="170993" bIns="170993" numCol="1" spcCol="1270" anchor="ctr" anchorCtr="0">
          <a:noAutofit/>
        </a:bodyPr>
        <a:lstStyle/>
        <a:p>
          <a:pPr marL="0" lvl="0" indent="0" algn="l" defTabSz="1111250">
            <a:lnSpc>
              <a:spcPct val="90000"/>
            </a:lnSpc>
            <a:spcBef>
              <a:spcPct val="0"/>
            </a:spcBef>
            <a:spcAft>
              <a:spcPct val="35000"/>
            </a:spcAft>
            <a:buNone/>
          </a:pPr>
          <a:r>
            <a:rPr lang="en-GB" sz="2500" kern="1200"/>
            <a:t>Genes</a:t>
          </a:r>
          <a:endParaRPr lang="en-US" sz="2500" kern="1200"/>
        </a:p>
      </dsp:txBody>
      <dsp:txXfrm>
        <a:off x="1866111" y="4039891"/>
        <a:ext cx="4382288" cy="16156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DF0A3F-7E0D-4BBA-933E-73F09F804993}">
      <dsp:nvSpPr>
        <dsp:cNvPr id="0" name=""/>
        <dsp:cNvSpPr/>
      </dsp:nvSpPr>
      <dsp:spPr>
        <a:xfrm>
          <a:off x="0" y="510960"/>
          <a:ext cx="6900512" cy="221247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The Orbital Frontal Cortex (OFC) is just behind the eyes. It is the first part of the brain to register activity that may be a cause for concern in the environment. </a:t>
          </a:r>
          <a:endParaRPr lang="en-US" sz="3100" kern="1200"/>
        </a:p>
      </dsp:txBody>
      <dsp:txXfrm>
        <a:off x="108004" y="618964"/>
        <a:ext cx="6684504" cy="1996462"/>
      </dsp:txXfrm>
    </dsp:sp>
    <dsp:sp modelId="{8A31BD2C-176D-4B74-9156-6F6E4F21AD79}">
      <dsp:nvSpPr>
        <dsp:cNvPr id="0" name=""/>
        <dsp:cNvSpPr/>
      </dsp:nvSpPr>
      <dsp:spPr>
        <a:xfrm>
          <a:off x="0" y="2812710"/>
          <a:ext cx="6900512" cy="221247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It creates an anxious response and promotes checking behaviour in order to ensure that all is well. </a:t>
          </a:r>
          <a:endParaRPr lang="en-US" sz="3100" kern="1200"/>
        </a:p>
      </dsp:txBody>
      <dsp:txXfrm>
        <a:off x="108004" y="2920714"/>
        <a:ext cx="6684504" cy="199646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DCD19D-0C10-4785-8890-3F6AA5135717}">
      <dsp:nvSpPr>
        <dsp:cNvPr id="0" name=""/>
        <dsp:cNvSpPr/>
      </dsp:nvSpPr>
      <dsp:spPr>
        <a:xfrm>
          <a:off x="0" y="19490"/>
          <a:ext cx="6900512" cy="174790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a:t>Behavioural explanations</a:t>
          </a:r>
          <a:endParaRPr lang="en-US" sz="4400" kern="1200"/>
        </a:p>
      </dsp:txBody>
      <dsp:txXfrm>
        <a:off x="85326" y="104816"/>
        <a:ext cx="6729860" cy="1577254"/>
      </dsp:txXfrm>
    </dsp:sp>
    <dsp:sp modelId="{5235875D-FEAD-4454-B6F9-0FFC239E4C0B}">
      <dsp:nvSpPr>
        <dsp:cNvPr id="0" name=""/>
        <dsp:cNvSpPr/>
      </dsp:nvSpPr>
      <dsp:spPr>
        <a:xfrm>
          <a:off x="0" y="1894117"/>
          <a:ext cx="6900512" cy="1747906"/>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a:t>Cognitive explanations</a:t>
          </a:r>
          <a:endParaRPr lang="en-US" sz="4400" kern="1200"/>
        </a:p>
      </dsp:txBody>
      <dsp:txXfrm>
        <a:off x="85326" y="1979443"/>
        <a:ext cx="6729860" cy="1577254"/>
      </dsp:txXfrm>
    </dsp:sp>
    <dsp:sp modelId="{65AE55CF-4195-45F1-8815-861D48962352}">
      <dsp:nvSpPr>
        <dsp:cNvPr id="0" name=""/>
        <dsp:cNvSpPr/>
      </dsp:nvSpPr>
      <dsp:spPr>
        <a:xfrm>
          <a:off x="0" y="3768743"/>
          <a:ext cx="6900512" cy="1747906"/>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a:t>Psychodynamic explanations</a:t>
          </a:r>
          <a:endParaRPr lang="en-US" sz="4400" kern="1200"/>
        </a:p>
      </dsp:txBody>
      <dsp:txXfrm>
        <a:off x="85326" y="3854069"/>
        <a:ext cx="6729860" cy="157725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623550-FCE0-48C5-8F52-E384E844A691}">
      <dsp:nvSpPr>
        <dsp:cNvPr id="0" name=""/>
        <dsp:cNvSpPr/>
      </dsp:nvSpPr>
      <dsp:spPr>
        <a:xfrm>
          <a:off x="0" y="1791570"/>
          <a:ext cx="6900512" cy="8820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4692EF6-1BAC-4B43-8809-AF9E43B82AA3}">
      <dsp:nvSpPr>
        <dsp:cNvPr id="0" name=""/>
        <dsp:cNvSpPr/>
      </dsp:nvSpPr>
      <dsp:spPr>
        <a:xfrm>
          <a:off x="345025" y="1274970"/>
          <a:ext cx="4830358" cy="10332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576" tIns="0" rIns="182576" bIns="0" numCol="1" spcCol="1270" anchor="ctr" anchorCtr="0">
          <a:noAutofit/>
        </a:bodyPr>
        <a:lstStyle/>
        <a:p>
          <a:pPr marL="0" lvl="0" indent="0" algn="l" defTabSz="1555750">
            <a:lnSpc>
              <a:spcPct val="90000"/>
            </a:lnSpc>
            <a:spcBef>
              <a:spcPct val="0"/>
            </a:spcBef>
            <a:spcAft>
              <a:spcPct val="35000"/>
            </a:spcAft>
            <a:buNone/>
          </a:pPr>
          <a:r>
            <a:rPr lang="en-GB" sz="3500" kern="1200"/>
            <a:t>Social learning theory </a:t>
          </a:r>
          <a:endParaRPr lang="en-US" sz="3500" kern="1200"/>
        </a:p>
      </dsp:txBody>
      <dsp:txXfrm>
        <a:off x="395462" y="1325407"/>
        <a:ext cx="4729484" cy="932326"/>
      </dsp:txXfrm>
    </dsp:sp>
    <dsp:sp modelId="{BA199FE7-D7DC-443B-BC16-9DFECD764942}">
      <dsp:nvSpPr>
        <dsp:cNvPr id="0" name=""/>
        <dsp:cNvSpPr/>
      </dsp:nvSpPr>
      <dsp:spPr>
        <a:xfrm>
          <a:off x="0" y="3379170"/>
          <a:ext cx="6900512" cy="882000"/>
        </a:xfrm>
        <a:prstGeom prst="rect">
          <a:avLst/>
        </a:prstGeom>
        <a:solidFill>
          <a:schemeClr val="lt1">
            <a:alpha val="90000"/>
            <a:hueOff val="0"/>
            <a:satOff val="0"/>
            <a:lumOff val="0"/>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dsp:style>
    </dsp:sp>
    <dsp:sp modelId="{C25AD5A6-AE55-43DE-B2C0-41A80106984D}">
      <dsp:nvSpPr>
        <dsp:cNvPr id="0" name=""/>
        <dsp:cNvSpPr/>
      </dsp:nvSpPr>
      <dsp:spPr>
        <a:xfrm>
          <a:off x="345025" y="2862570"/>
          <a:ext cx="4830358" cy="103320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576" tIns="0" rIns="182576" bIns="0" numCol="1" spcCol="1270" anchor="ctr" anchorCtr="0">
          <a:noAutofit/>
        </a:bodyPr>
        <a:lstStyle/>
        <a:p>
          <a:pPr marL="0" lvl="0" indent="0" algn="l" defTabSz="1555750">
            <a:lnSpc>
              <a:spcPct val="90000"/>
            </a:lnSpc>
            <a:spcBef>
              <a:spcPct val="0"/>
            </a:spcBef>
            <a:spcAft>
              <a:spcPct val="35000"/>
            </a:spcAft>
            <a:buNone/>
          </a:pPr>
          <a:r>
            <a:rPr lang="en-GB" sz="3500" kern="1200"/>
            <a:t>The influence of culture </a:t>
          </a:r>
          <a:endParaRPr lang="en-US" sz="3500" kern="1200"/>
        </a:p>
      </dsp:txBody>
      <dsp:txXfrm>
        <a:off x="395462" y="2913007"/>
        <a:ext cx="4729484" cy="93232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66E96D-E848-41D2-8AFB-045AB5E2E271}">
      <dsp:nvSpPr>
        <dsp:cNvPr id="0" name=""/>
        <dsp:cNvSpPr/>
      </dsp:nvSpPr>
      <dsp:spPr>
        <a:xfrm>
          <a:off x="0" y="92686"/>
          <a:ext cx="10515600" cy="134257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A child may see compulsive behaviour being </a:t>
          </a:r>
          <a:r>
            <a:rPr lang="en-GB" sz="2400" b="1" kern="1200" dirty="0"/>
            <a:t>modelled</a:t>
          </a:r>
          <a:r>
            <a:rPr lang="en-GB" sz="2400" kern="1200" dirty="0"/>
            <a:t> to them e.g. compulsive handwashing by a parent. </a:t>
          </a:r>
          <a:endParaRPr lang="en-US" sz="2400" kern="1200" dirty="0"/>
        </a:p>
      </dsp:txBody>
      <dsp:txXfrm>
        <a:off x="65539" y="158225"/>
        <a:ext cx="10384522" cy="1211496"/>
      </dsp:txXfrm>
    </dsp:sp>
    <dsp:sp modelId="{17ADA783-1B8A-471F-A1A8-63490BD24CFF}">
      <dsp:nvSpPr>
        <dsp:cNvPr id="0" name=""/>
        <dsp:cNvSpPr/>
      </dsp:nvSpPr>
      <dsp:spPr>
        <a:xfrm>
          <a:off x="0" y="1504381"/>
          <a:ext cx="10515600" cy="134257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The child may then </a:t>
          </a:r>
          <a:r>
            <a:rPr lang="en-GB" sz="2400" b="1" kern="1200" dirty="0"/>
            <a:t>imitate</a:t>
          </a:r>
          <a:r>
            <a:rPr lang="en-GB" sz="2400" kern="1200" dirty="0"/>
            <a:t> this behaviour. </a:t>
          </a:r>
          <a:endParaRPr lang="en-US" sz="2400" kern="1200" dirty="0"/>
        </a:p>
      </dsp:txBody>
      <dsp:txXfrm>
        <a:off x="65539" y="1569920"/>
        <a:ext cx="10384522" cy="1211496"/>
      </dsp:txXfrm>
    </dsp:sp>
    <dsp:sp modelId="{931B74E6-9374-49BF-8755-4BB11BA61ABF}">
      <dsp:nvSpPr>
        <dsp:cNvPr id="0" name=""/>
        <dsp:cNvSpPr/>
      </dsp:nvSpPr>
      <dsp:spPr>
        <a:xfrm>
          <a:off x="0" y="2916076"/>
          <a:ext cx="10515600" cy="134257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They are more likely to show this behaviour again if they see the model being rewarded for the behaviour (</a:t>
          </a:r>
          <a:r>
            <a:rPr lang="en-GB" sz="2400" b="1" kern="1200" dirty="0"/>
            <a:t>vicarious reinforcement</a:t>
          </a:r>
          <a:r>
            <a:rPr lang="en-GB" sz="2400" kern="1200" dirty="0"/>
            <a:t>) and if they themselves are rewarded when they themselves perform the behaviour (</a:t>
          </a:r>
          <a:r>
            <a:rPr lang="en-GB" sz="2400" b="1" kern="1200" dirty="0"/>
            <a:t>positive reinforcement</a:t>
          </a:r>
          <a:r>
            <a:rPr lang="en-GB" sz="2400" kern="1200" dirty="0"/>
            <a:t>). </a:t>
          </a:r>
          <a:endParaRPr lang="en-US" sz="2400" kern="1200" dirty="0"/>
        </a:p>
      </dsp:txBody>
      <dsp:txXfrm>
        <a:off x="65539" y="2981615"/>
        <a:ext cx="10384522" cy="121149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7"/>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7"/>
          </a:xfrm>
          <a:prstGeom prst="rect">
            <a:avLst/>
          </a:prstGeom>
        </p:spPr>
        <p:txBody>
          <a:bodyPr vert="horz" lIns="91440" tIns="45720" rIns="91440" bIns="45720" rtlCol="0"/>
          <a:lstStyle>
            <a:lvl1pPr algn="r">
              <a:defRPr sz="1200"/>
            </a:lvl1pPr>
          </a:lstStyle>
          <a:p>
            <a:fld id="{4EBD18E9-616A-4A4C-9203-CFA666785C9B}" type="datetimeFigureOut">
              <a:rPr lang="en-GB" smtClean="0"/>
              <a:t>02/11/2023</a:t>
            </a:fld>
            <a:endParaRPr lang="en-GB"/>
          </a:p>
        </p:txBody>
      </p:sp>
      <p:sp>
        <p:nvSpPr>
          <p:cNvPr id="4" name="Slide Image Placeholder 3"/>
          <p:cNvSpPr>
            <a:spLocks noGrp="1" noRot="1" noChangeAspect="1"/>
          </p:cNvSpPr>
          <p:nvPr>
            <p:ph type="sldImg" idx="2"/>
          </p:nvPr>
        </p:nvSpPr>
        <p:spPr>
          <a:xfrm>
            <a:off x="422275" y="1239838"/>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5"/>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6"/>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6"/>
          </a:xfrm>
          <a:prstGeom prst="rect">
            <a:avLst/>
          </a:prstGeom>
        </p:spPr>
        <p:txBody>
          <a:bodyPr vert="horz" lIns="91440" tIns="45720" rIns="91440" bIns="45720" rtlCol="0" anchor="b"/>
          <a:lstStyle>
            <a:lvl1pPr algn="r">
              <a:defRPr sz="1200"/>
            </a:lvl1pPr>
          </a:lstStyle>
          <a:p>
            <a:fld id="{039E3367-5160-473E-B9C1-2746F964D21C}" type="slidenum">
              <a:rPr lang="en-GB" smtClean="0"/>
              <a:t>‹#›</a:t>
            </a:fld>
            <a:endParaRPr lang="en-GB"/>
          </a:p>
        </p:txBody>
      </p:sp>
    </p:spTree>
    <p:extLst>
      <p:ext uri="{BB962C8B-B14F-4D97-AF65-F5344CB8AC3E}">
        <p14:creationId xmlns:p14="http://schemas.microsoft.com/office/powerpoint/2010/main" val="6587505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Slide Image Placeholder 1">
            <a:extLst>
              <a:ext uri="{FF2B5EF4-FFF2-40B4-BE49-F238E27FC236}">
                <a16:creationId xmlns:a16="http://schemas.microsoft.com/office/drawing/2014/main" id="{DCCD1D5E-57D6-4090-A6C5-5AF733C837B1}"/>
              </a:ext>
            </a:extLst>
          </p:cNvPr>
          <p:cNvSpPr>
            <a:spLocks noGrp="1" noRot="1" noChangeAspect="1" noChangeArrowheads="1" noTextEdit="1"/>
          </p:cNvSpPr>
          <p:nvPr>
            <p:ph type="sldImg"/>
          </p:nvPr>
        </p:nvSpPr>
        <p:spPr>
          <a:ln/>
        </p:spPr>
      </p:sp>
      <p:sp>
        <p:nvSpPr>
          <p:cNvPr id="111619" name="Notes Placeholder 2">
            <a:extLst>
              <a:ext uri="{FF2B5EF4-FFF2-40B4-BE49-F238E27FC236}">
                <a16:creationId xmlns:a16="http://schemas.microsoft.com/office/drawing/2014/main" id="{8FCD08D9-2B73-42D6-85D5-03F55855BE75}"/>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111620" name="Slide Number Placeholder 3">
            <a:extLst>
              <a:ext uri="{FF2B5EF4-FFF2-40B4-BE49-F238E27FC236}">
                <a16:creationId xmlns:a16="http://schemas.microsoft.com/office/drawing/2014/main" id="{A34B13FF-6650-4DE6-8F3B-DCD804D13026}"/>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6C21F44-A9FF-47A1-B894-E3A1BE504DB5}" type="slidenum">
              <a:rPr lang="en-GB" altLang="en-US" smtClean="0"/>
              <a:pPr/>
              <a:t>7</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0D85D9FB-34EC-42EC-B88A-80B9727A897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6334B81-52E0-4092-8D2C-EA7599B54B6E}" type="slidenum">
              <a:rPr lang="en-GB" altLang="en-US"/>
              <a:pPr/>
              <a:t>22</a:t>
            </a:fld>
            <a:endParaRPr lang="en-GB" altLang="en-US"/>
          </a:p>
        </p:txBody>
      </p:sp>
      <p:sp>
        <p:nvSpPr>
          <p:cNvPr id="15363" name="Rectangle 2">
            <a:extLst>
              <a:ext uri="{FF2B5EF4-FFF2-40B4-BE49-F238E27FC236}">
                <a16:creationId xmlns:a16="http://schemas.microsoft.com/office/drawing/2014/main" id="{A49EA674-7F9E-4B9B-A0E2-FACAD0901A86}"/>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C8B41287-D7FF-4FDC-BE25-FC80B54B85E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8114" name="Rectangle 7">
            <a:extLst>
              <a:ext uri="{FF2B5EF4-FFF2-40B4-BE49-F238E27FC236}">
                <a16:creationId xmlns:a16="http://schemas.microsoft.com/office/drawing/2014/main" id="{501C304D-6E52-4340-B852-4A3B8394B47B}"/>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76AB134-C3A7-4FD1-8CDE-6FBE90B3859F}" type="slidenum">
              <a:rPr lang="en-GB" altLang="en-US"/>
              <a:pPr/>
              <a:t>33</a:t>
            </a:fld>
            <a:endParaRPr lang="en-GB" altLang="en-US"/>
          </a:p>
        </p:txBody>
      </p:sp>
      <p:sp>
        <p:nvSpPr>
          <p:cNvPr id="218115" name="Rectangle 2">
            <a:extLst>
              <a:ext uri="{FF2B5EF4-FFF2-40B4-BE49-F238E27FC236}">
                <a16:creationId xmlns:a16="http://schemas.microsoft.com/office/drawing/2014/main" id="{60E038C3-A9E5-4C5D-888D-85A1AE763B0A}"/>
              </a:ext>
            </a:extLst>
          </p:cNvPr>
          <p:cNvSpPr>
            <a:spLocks noGrp="1" noRot="1" noChangeAspect="1" noChangeArrowheads="1" noTextEdit="1"/>
          </p:cNvSpPr>
          <p:nvPr>
            <p:ph type="sldImg"/>
          </p:nvPr>
        </p:nvSpPr>
        <p:spPr>
          <a:ln/>
        </p:spPr>
      </p:sp>
      <p:sp>
        <p:nvSpPr>
          <p:cNvPr id="218116" name="Rectangle 3">
            <a:extLst>
              <a:ext uri="{FF2B5EF4-FFF2-40B4-BE49-F238E27FC236}">
                <a16:creationId xmlns:a16="http://schemas.microsoft.com/office/drawing/2014/main" id="{2AEBE67F-B8AE-4F44-A00C-F7AA5FB1FC28}"/>
              </a:ext>
            </a:extLst>
          </p:cNvPr>
          <p:cNvSpPr>
            <a:spLocks noGrp="1" noChangeArrowheads="1"/>
          </p:cNvSpPr>
          <p:nvPr>
            <p:ph type="body" idx="1"/>
          </p:nvPr>
        </p:nvSpPr>
        <p:spPr>
          <a:noFill/>
        </p:spPr>
        <p:txBody>
          <a:bodyPr/>
          <a:lstStyle/>
          <a:p>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6786" name="Rectangle 7">
            <a:extLst>
              <a:ext uri="{FF2B5EF4-FFF2-40B4-BE49-F238E27FC236}">
                <a16:creationId xmlns:a16="http://schemas.microsoft.com/office/drawing/2014/main" id="{040FC845-3D74-48E0-B056-33CEF1945602}"/>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D438FA3-493C-41FF-A5D3-22D8D155B223}" type="slidenum">
              <a:rPr lang="en-GB" altLang="en-US"/>
              <a:pPr/>
              <a:t>34</a:t>
            </a:fld>
            <a:endParaRPr lang="en-GB" altLang="en-US"/>
          </a:p>
        </p:txBody>
      </p:sp>
      <p:sp>
        <p:nvSpPr>
          <p:cNvPr id="246787" name="Rectangle 2">
            <a:extLst>
              <a:ext uri="{FF2B5EF4-FFF2-40B4-BE49-F238E27FC236}">
                <a16:creationId xmlns:a16="http://schemas.microsoft.com/office/drawing/2014/main" id="{7FC97F33-280C-4D28-A4C1-DDCC96AB2D5F}"/>
              </a:ext>
            </a:extLst>
          </p:cNvPr>
          <p:cNvSpPr>
            <a:spLocks noGrp="1" noRot="1" noChangeAspect="1" noChangeArrowheads="1" noTextEdit="1"/>
          </p:cNvSpPr>
          <p:nvPr>
            <p:ph type="sldImg"/>
          </p:nvPr>
        </p:nvSpPr>
        <p:spPr>
          <a:ln/>
        </p:spPr>
      </p:sp>
      <p:sp>
        <p:nvSpPr>
          <p:cNvPr id="246788" name="Rectangle 3">
            <a:extLst>
              <a:ext uri="{FF2B5EF4-FFF2-40B4-BE49-F238E27FC236}">
                <a16:creationId xmlns:a16="http://schemas.microsoft.com/office/drawing/2014/main" id="{E68F5F73-4D31-44D8-AD8E-3461DB3E1934}"/>
              </a:ext>
            </a:extLst>
          </p:cNvPr>
          <p:cNvSpPr>
            <a:spLocks noGrp="1" noChangeArrowheads="1"/>
          </p:cNvSpPr>
          <p:nvPr>
            <p:ph type="body" idx="1"/>
          </p:nvPr>
        </p:nvSpPr>
        <p:spPr>
          <a:noFill/>
        </p:spPr>
        <p:txBody>
          <a:bodyPr/>
          <a:lstStyle/>
          <a:p>
            <a:endParaRPr lang="en-US" altLang="en-US">
              <a:latin typeface="Arial" panose="020B0604020202020204" pitchFamily="34" charset="0"/>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90511-B301-49A4-B86D-19D77FE30C5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51ACC87-8C96-48B7-A523-DA4F590583C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B690995-49AD-44E0-A084-C2A0D537125F}"/>
              </a:ext>
            </a:extLst>
          </p:cNvPr>
          <p:cNvSpPr>
            <a:spLocks noGrp="1"/>
          </p:cNvSpPr>
          <p:nvPr>
            <p:ph type="dt" sz="half" idx="10"/>
          </p:nvPr>
        </p:nvSpPr>
        <p:spPr/>
        <p:txBody>
          <a:bodyPr/>
          <a:lstStyle/>
          <a:p>
            <a:fld id="{33205898-4C55-4269-807D-4EE0C57D88CE}" type="datetimeFigureOut">
              <a:rPr lang="en-GB" smtClean="0"/>
              <a:t>02/11/2023</a:t>
            </a:fld>
            <a:endParaRPr lang="en-GB"/>
          </a:p>
        </p:txBody>
      </p:sp>
      <p:sp>
        <p:nvSpPr>
          <p:cNvPr id="5" name="Footer Placeholder 4">
            <a:extLst>
              <a:ext uri="{FF2B5EF4-FFF2-40B4-BE49-F238E27FC236}">
                <a16:creationId xmlns:a16="http://schemas.microsoft.com/office/drawing/2014/main" id="{41835F8C-C7FE-401D-9CEA-C6502174E3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B2C18A-AACA-45B9-B140-8A31630DE087}"/>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15775568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3A1A1-78EB-47A7-8674-6CEAB0468D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174374E-32CE-40F7-AC7F-169E0C16B9E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83551D-722B-40F6-9057-833B5331EAB2}"/>
              </a:ext>
            </a:extLst>
          </p:cNvPr>
          <p:cNvSpPr>
            <a:spLocks noGrp="1"/>
          </p:cNvSpPr>
          <p:nvPr>
            <p:ph type="dt" sz="half" idx="10"/>
          </p:nvPr>
        </p:nvSpPr>
        <p:spPr/>
        <p:txBody>
          <a:bodyPr/>
          <a:lstStyle/>
          <a:p>
            <a:fld id="{33205898-4C55-4269-807D-4EE0C57D88CE}" type="datetimeFigureOut">
              <a:rPr lang="en-GB" smtClean="0"/>
              <a:t>02/11/2023</a:t>
            </a:fld>
            <a:endParaRPr lang="en-GB"/>
          </a:p>
        </p:txBody>
      </p:sp>
      <p:sp>
        <p:nvSpPr>
          <p:cNvPr id="5" name="Footer Placeholder 4">
            <a:extLst>
              <a:ext uri="{FF2B5EF4-FFF2-40B4-BE49-F238E27FC236}">
                <a16:creationId xmlns:a16="http://schemas.microsoft.com/office/drawing/2014/main" id="{2EF8578B-F1DF-42B7-BFCA-46A8CDCD23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9CFFE4-8B55-4C6A-964F-DBA2415F98F4}"/>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15774437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9312F-4F66-475A-B492-9E15696F857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AA38E53-3226-460C-8B80-BAE28F6E7D8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35CD9B0-E059-47E8-8941-A30ED3BE658D}"/>
              </a:ext>
            </a:extLst>
          </p:cNvPr>
          <p:cNvSpPr>
            <a:spLocks noGrp="1"/>
          </p:cNvSpPr>
          <p:nvPr>
            <p:ph type="dt" sz="half" idx="10"/>
          </p:nvPr>
        </p:nvSpPr>
        <p:spPr/>
        <p:txBody>
          <a:bodyPr/>
          <a:lstStyle/>
          <a:p>
            <a:fld id="{33205898-4C55-4269-807D-4EE0C57D88CE}" type="datetimeFigureOut">
              <a:rPr lang="en-GB" smtClean="0"/>
              <a:t>02/11/2023</a:t>
            </a:fld>
            <a:endParaRPr lang="en-GB"/>
          </a:p>
        </p:txBody>
      </p:sp>
      <p:sp>
        <p:nvSpPr>
          <p:cNvPr id="5" name="Footer Placeholder 4">
            <a:extLst>
              <a:ext uri="{FF2B5EF4-FFF2-40B4-BE49-F238E27FC236}">
                <a16:creationId xmlns:a16="http://schemas.microsoft.com/office/drawing/2014/main" id="{B9F05284-0918-49C5-9D82-07CF61F3A8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3996E6-B644-45E2-AD4A-7ACA339300C2}"/>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20034579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D6C8C-C6C6-4E54-910D-134F64F725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6ACB38A-BECB-4526-B67B-6C2DCC707F3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394ED64-C4B1-4192-AD5A-8B2C35F4A45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6F02002-5D93-4C57-BBC4-A4A6C4CB345A}"/>
              </a:ext>
            </a:extLst>
          </p:cNvPr>
          <p:cNvSpPr>
            <a:spLocks noGrp="1"/>
          </p:cNvSpPr>
          <p:nvPr>
            <p:ph type="dt" sz="half" idx="10"/>
          </p:nvPr>
        </p:nvSpPr>
        <p:spPr/>
        <p:txBody>
          <a:bodyPr/>
          <a:lstStyle/>
          <a:p>
            <a:fld id="{33205898-4C55-4269-807D-4EE0C57D88CE}" type="datetimeFigureOut">
              <a:rPr lang="en-GB" smtClean="0"/>
              <a:t>02/11/2023</a:t>
            </a:fld>
            <a:endParaRPr lang="en-GB"/>
          </a:p>
        </p:txBody>
      </p:sp>
      <p:sp>
        <p:nvSpPr>
          <p:cNvPr id="6" name="Footer Placeholder 5">
            <a:extLst>
              <a:ext uri="{FF2B5EF4-FFF2-40B4-BE49-F238E27FC236}">
                <a16:creationId xmlns:a16="http://schemas.microsoft.com/office/drawing/2014/main" id="{3F0CFBD1-8B3D-40A9-BF1E-DDEE7089A5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A9E995-7B23-46F2-94B1-F37CAB7E52A2}"/>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37108735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97061-78E7-48B3-A54A-386BB097E1C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2385AC-A564-4BA8-B686-01D3BC5AC8C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2FA204F-6B71-41B7-B963-B83A37FE094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054C440-94AB-424E-A9AF-13CC9C40A54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B2FDFE0-BA6C-43CE-9F49-8DC79895612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F864578-186B-41D8-87DE-10FB1E87FE6B}"/>
              </a:ext>
            </a:extLst>
          </p:cNvPr>
          <p:cNvSpPr>
            <a:spLocks noGrp="1"/>
          </p:cNvSpPr>
          <p:nvPr>
            <p:ph type="dt" sz="half" idx="10"/>
          </p:nvPr>
        </p:nvSpPr>
        <p:spPr/>
        <p:txBody>
          <a:bodyPr/>
          <a:lstStyle/>
          <a:p>
            <a:fld id="{33205898-4C55-4269-807D-4EE0C57D88CE}" type="datetimeFigureOut">
              <a:rPr lang="en-GB" smtClean="0"/>
              <a:t>02/11/2023</a:t>
            </a:fld>
            <a:endParaRPr lang="en-GB"/>
          </a:p>
        </p:txBody>
      </p:sp>
      <p:sp>
        <p:nvSpPr>
          <p:cNvPr id="8" name="Footer Placeholder 7">
            <a:extLst>
              <a:ext uri="{FF2B5EF4-FFF2-40B4-BE49-F238E27FC236}">
                <a16:creationId xmlns:a16="http://schemas.microsoft.com/office/drawing/2014/main" id="{D475CA70-05F1-4CF2-970F-0F21B576C66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CBBB3C5-E2BF-4DCF-A6A0-9A82ACFD03BE}"/>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25281107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5815A-E604-4AF5-8916-DEA8FD43535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E6A9DC7-156B-40FF-9D4F-249C3AF481E7}"/>
              </a:ext>
            </a:extLst>
          </p:cNvPr>
          <p:cNvSpPr>
            <a:spLocks noGrp="1"/>
          </p:cNvSpPr>
          <p:nvPr>
            <p:ph type="dt" sz="half" idx="10"/>
          </p:nvPr>
        </p:nvSpPr>
        <p:spPr/>
        <p:txBody>
          <a:bodyPr/>
          <a:lstStyle/>
          <a:p>
            <a:fld id="{33205898-4C55-4269-807D-4EE0C57D88CE}" type="datetimeFigureOut">
              <a:rPr lang="en-GB" smtClean="0"/>
              <a:t>02/11/2023</a:t>
            </a:fld>
            <a:endParaRPr lang="en-GB"/>
          </a:p>
        </p:txBody>
      </p:sp>
      <p:sp>
        <p:nvSpPr>
          <p:cNvPr id="4" name="Footer Placeholder 3">
            <a:extLst>
              <a:ext uri="{FF2B5EF4-FFF2-40B4-BE49-F238E27FC236}">
                <a16:creationId xmlns:a16="http://schemas.microsoft.com/office/drawing/2014/main" id="{65ED3304-FC31-4934-8B15-28CEE451F1A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3B03444-194A-4B26-B467-AF3D91D8019F}"/>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39942109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496F374-906F-4B54-B0E7-2DB1C61A1C1D}"/>
              </a:ext>
            </a:extLst>
          </p:cNvPr>
          <p:cNvSpPr>
            <a:spLocks noGrp="1"/>
          </p:cNvSpPr>
          <p:nvPr>
            <p:ph type="dt" sz="half" idx="10"/>
          </p:nvPr>
        </p:nvSpPr>
        <p:spPr/>
        <p:txBody>
          <a:bodyPr/>
          <a:lstStyle/>
          <a:p>
            <a:fld id="{33205898-4C55-4269-807D-4EE0C57D88CE}" type="datetimeFigureOut">
              <a:rPr lang="en-GB" smtClean="0"/>
              <a:t>02/11/2023</a:t>
            </a:fld>
            <a:endParaRPr lang="en-GB"/>
          </a:p>
        </p:txBody>
      </p:sp>
      <p:sp>
        <p:nvSpPr>
          <p:cNvPr id="3" name="Footer Placeholder 2">
            <a:extLst>
              <a:ext uri="{FF2B5EF4-FFF2-40B4-BE49-F238E27FC236}">
                <a16:creationId xmlns:a16="http://schemas.microsoft.com/office/drawing/2014/main" id="{EB946DE2-0FEA-4A16-AA08-75CCEE3E02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E16A6E4-7705-4CD5-8114-EEA29C0E1880}"/>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27912402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3640E-A07F-40C2-82A3-BEC14C9E785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365099E-6860-40AE-9886-3A903E2512F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AC9BE4B-4539-412B-835B-8113C186DE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34CE10-49E0-4088-A9D6-7B2D9DBD65BA}"/>
              </a:ext>
            </a:extLst>
          </p:cNvPr>
          <p:cNvSpPr>
            <a:spLocks noGrp="1"/>
          </p:cNvSpPr>
          <p:nvPr>
            <p:ph type="dt" sz="half" idx="10"/>
          </p:nvPr>
        </p:nvSpPr>
        <p:spPr/>
        <p:txBody>
          <a:bodyPr/>
          <a:lstStyle/>
          <a:p>
            <a:fld id="{33205898-4C55-4269-807D-4EE0C57D88CE}" type="datetimeFigureOut">
              <a:rPr lang="en-GB" smtClean="0"/>
              <a:t>02/11/2023</a:t>
            </a:fld>
            <a:endParaRPr lang="en-GB"/>
          </a:p>
        </p:txBody>
      </p:sp>
      <p:sp>
        <p:nvSpPr>
          <p:cNvPr id="6" name="Footer Placeholder 5">
            <a:extLst>
              <a:ext uri="{FF2B5EF4-FFF2-40B4-BE49-F238E27FC236}">
                <a16:creationId xmlns:a16="http://schemas.microsoft.com/office/drawing/2014/main" id="{08818D10-07D0-42A8-83D3-8727E035C9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E9BB51-4A55-4F8E-9BCF-FDA4554F9BB9}"/>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17766966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64BB4-6E04-4755-8082-BB45EFAFB4E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D0F5245-F5D6-49CA-BE9C-8D7D416FB4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5B7738F-7766-43FB-8546-F70501BFDA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7048CF3-A544-4FC5-BBDC-1AF4177BA598}"/>
              </a:ext>
            </a:extLst>
          </p:cNvPr>
          <p:cNvSpPr>
            <a:spLocks noGrp="1"/>
          </p:cNvSpPr>
          <p:nvPr>
            <p:ph type="dt" sz="half" idx="10"/>
          </p:nvPr>
        </p:nvSpPr>
        <p:spPr/>
        <p:txBody>
          <a:bodyPr/>
          <a:lstStyle/>
          <a:p>
            <a:fld id="{33205898-4C55-4269-807D-4EE0C57D88CE}" type="datetimeFigureOut">
              <a:rPr lang="en-GB" smtClean="0"/>
              <a:t>02/11/2023</a:t>
            </a:fld>
            <a:endParaRPr lang="en-GB"/>
          </a:p>
        </p:txBody>
      </p:sp>
      <p:sp>
        <p:nvSpPr>
          <p:cNvPr id="6" name="Footer Placeholder 5">
            <a:extLst>
              <a:ext uri="{FF2B5EF4-FFF2-40B4-BE49-F238E27FC236}">
                <a16:creationId xmlns:a16="http://schemas.microsoft.com/office/drawing/2014/main" id="{C5A0FED2-80C0-41EE-968F-A443BDA46E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56BC93-4484-441F-8BE0-BC36AF90D687}"/>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29095020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B81DD-27D0-46E4-9311-4B6700BE6A8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EA0E6F2-7514-41BD-9003-99E09AF33E7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F8DDE1-F6CB-442D-A275-8DA4EB80AB1A}"/>
              </a:ext>
            </a:extLst>
          </p:cNvPr>
          <p:cNvSpPr>
            <a:spLocks noGrp="1"/>
          </p:cNvSpPr>
          <p:nvPr>
            <p:ph type="dt" sz="half" idx="10"/>
          </p:nvPr>
        </p:nvSpPr>
        <p:spPr/>
        <p:txBody>
          <a:bodyPr/>
          <a:lstStyle/>
          <a:p>
            <a:fld id="{33205898-4C55-4269-807D-4EE0C57D88CE}" type="datetimeFigureOut">
              <a:rPr lang="en-GB" smtClean="0"/>
              <a:t>02/11/2023</a:t>
            </a:fld>
            <a:endParaRPr lang="en-GB"/>
          </a:p>
        </p:txBody>
      </p:sp>
      <p:sp>
        <p:nvSpPr>
          <p:cNvPr id="5" name="Footer Placeholder 4">
            <a:extLst>
              <a:ext uri="{FF2B5EF4-FFF2-40B4-BE49-F238E27FC236}">
                <a16:creationId xmlns:a16="http://schemas.microsoft.com/office/drawing/2014/main" id="{45D0007A-E4F2-454A-8818-B086506127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1E1814-2820-45A4-AC17-8034E89A9962}"/>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34685243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5A81AFA-BC60-4A55-BD4D-44726C46C66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1A75BA4-904B-42C1-B6B6-8DC363F47E7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C710F4-D922-4D5B-A58A-4BC1BF998B0D}"/>
              </a:ext>
            </a:extLst>
          </p:cNvPr>
          <p:cNvSpPr>
            <a:spLocks noGrp="1"/>
          </p:cNvSpPr>
          <p:nvPr>
            <p:ph type="dt" sz="half" idx="10"/>
          </p:nvPr>
        </p:nvSpPr>
        <p:spPr/>
        <p:txBody>
          <a:bodyPr/>
          <a:lstStyle/>
          <a:p>
            <a:fld id="{33205898-4C55-4269-807D-4EE0C57D88CE}" type="datetimeFigureOut">
              <a:rPr lang="en-GB" smtClean="0"/>
              <a:t>02/11/2023</a:t>
            </a:fld>
            <a:endParaRPr lang="en-GB"/>
          </a:p>
        </p:txBody>
      </p:sp>
      <p:sp>
        <p:nvSpPr>
          <p:cNvPr id="5" name="Footer Placeholder 4">
            <a:extLst>
              <a:ext uri="{FF2B5EF4-FFF2-40B4-BE49-F238E27FC236}">
                <a16:creationId xmlns:a16="http://schemas.microsoft.com/office/drawing/2014/main" id="{3D60F365-4814-4F2F-A4BB-86DADAADB9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F37C95-8BA4-4D6A-9DB3-05701AC03B88}"/>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15025289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04CE-F336-4069-81B2-D8928A8B570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6E35269-CB30-4845-901E-4D503CB1643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424C19-8B8E-4318-9017-2E679D23C02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3205898-4C55-4269-807D-4EE0C57D88CE}" type="datetimeFigureOut">
              <a:rPr lang="en-GB" smtClean="0"/>
              <a:t>02/11/2023</a:t>
            </a:fld>
            <a:endParaRPr lang="en-GB"/>
          </a:p>
        </p:txBody>
      </p:sp>
      <p:sp>
        <p:nvSpPr>
          <p:cNvPr id="5" name="Footer Placeholder 4">
            <a:extLst>
              <a:ext uri="{FF2B5EF4-FFF2-40B4-BE49-F238E27FC236}">
                <a16:creationId xmlns:a16="http://schemas.microsoft.com/office/drawing/2014/main" id="{CB965FE2-5325-4D79-99CC-F47A3C85884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3C38376-1BA1-4B87-99CC-029F703F882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BB123FB-9594-4504-9271-31259DAAB380}" type="slidenum">
              <a:rPr lang="en-GB" smtClean="0"/>
              <a:t>‹#›</a:t>
            </a:fld>
            <a:endParaRPr lang="en-GB"/>
          </a:p>
        </p:txBody>
      </p:sp>
    </p:spTree>
    <p:extLst>
      <p:ext uri="{BB962C8B-B14F-4D97-AF65-F5344CB8AC3E}">
        <p14:creationId xmlns:p14="http://schemas.microsoft.com/office/powerpoint/2010/main" val="1954854702"/>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hyperlink" Target="https://en.wikipedia.org/wiki/Serotonin"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9.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2"/>
              </a:gs>
              <a:gs pos="25000">
                <a:schemeClr val="accent2"/>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B837972-963B-4D4A-A621-5CDB94EB62A6}"/>
              </a:ext>
            </a:extLst>
          </p:cNvPr>
          <p:cNvSpPr>
            <a:spLocks noGrp="1"/>
          </p:cNvSpPr>
          <p:nvPr>
            <p:ph type="title"/>
          </p:nvPr>
        </p:nvSpPr>
        <p:spPr>
          <a:xfrm>
            <a:off x="3045368" y="2043663"/>
            <a:ext cx="6105194" cy="2753624"/>
          </a:xfrm>
        </p:spPr>
        <p:txBody>
          <a:bodyPr vert="horz" lIns="91440" tIns="45720" rIns="91440" bIns="45720" rtlCol="0" anchor="b">
            <a:normAutofit/>
          </a:bodyPr>
          <a:lstStyle/>
          <a:p>
            <a:pPr algn="ctr"/>
            <a:r>
              <a:rPr lang="en-US" sz="4800" kern="1200" dirty="0">
                <a:solidFill>
                  <a:srgbClr val="FFFFFF"/>
                </a:solidFill>
                <a:latin typeface="+mn-lt"/>
                <a:ea typeface="+mj-ea"/>
                <a:cs typeface="+mj-cs"/>
              </a:rPr>
              <a:t>Obsessive Compulsive Disorder </a:t>
            </a:r>
            <a:br>
              <a:rPr lang="en-US" sz="4800" kern="1200" dirty="0">
                <a:solidFill>
                  <a:srgbClr val="FFFFFF"/>
                </a:solidFill>
                <a:latin typeface="+mn-lt"/>
                <a:ea typeface="+mj-ea"/>
                <a:cs typeface="+mj-cs"/>
              </a:rPr>
            </a:br>
            <a:r>
              <a:rPr lang="en-US" sz="4800" kern="1200" dirty="0">
                <a:solidFill>
                  <a:srgbClr val="FFFFFF"/>
                </a:solidFill>
                <a:latin typeface="+mn-lt"/>
                <a:ea typeface="+mj-ea"/>
                <a:cs typeface="+mj-cs"/>
              </a:rPr>
              <a:t>(OCD)</a:t>
            </a:r>
          </a:p>
        </p:txBody>
      </p:sp>
    </p:spTree>
    <p:extLst>
      <p:ext uri="{BB962C8B-B14F-4D97-AF65-F5344CB8AC3E}">
        <p14:creationId xmlns:p14="http://schemas.microsoft.com/office/powerpoint/2010/main" val="28393038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15C43C46-7CF9-04F0-A272-66B36728AF3D}"/>
              </a:ext>
            </a:extLst>
          </p:cNvPr>
          <p:cNvSpPr>
            <a:spLocks noGrp="1"/>
          </p:cNvSpPr>
          <p:nvPr>
            <p:ph type="title"/>
          </p:nvPr>
        </p:nvSpPr>
        <p:spPr>
          <a:xfrm>
            <a:off x="609600" y="274638"/>
            <a:ext cx="10972800" cy="1143000"/>
          </a:xfrm>
        </p:spPr>
        <p:txBody>
          <a:bodyPr/>
          <a:lstStyle/>
          <a:p>
            <a:pPr algn="ctr"/>
            <a:r>
              <a:rPr lang="en-US" u="sng" dirty="0">
                <a:latin typeface="+mn-lt"/>
              </a:rPr>
              <a:t>Obsessive Compulsive Disorder (OCD)</a:t>
            </a:r>
          </a:p>
        </p:txBody>
      </p:sp>
      <p:sp>
        <p:nvSpPr>
          <p:cNvPr id="6" name="Oval 5">
            <a:extLst>
              <a:ext uri="{FF2B5EF4-FFF2-40B4-BE49-F238E27FC236}">
                <a16:creationId xmlns:a16="http://schemas.microsoft.com/office/drawing/2014/main" id="{29B7F7DF-175C-6731-BCC4-7E0909436531}"/>
              </a:ext>
            </a:extLst>
          </p:cNvPr>
          <p:cNvSpPr/>
          <p:nvPr/>
        </p:nvSpPr>
        <p:spPr>
          <a:xfrm>
            <a:off x="2060028" y="2639062"/>
            <a:ext cx="3520965" cy="1839310"/>
          </a:xfrm>
          <a:prstGeom prst="ellipse">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dirty="0">
                <a:solidFill>
                  <a:schemeClr val="tx1"/>
                </a:solidFill>
              </a:rPr>
              <a:t>Causes</a:t>
            </a:r>
          </a:p>
        </p:txBody>
      </p:sp>
      <p:sp>
        <p:nvSpPr>
          <p:cNvPr id="8" name="Oval 7">
            <a:extLst>
              <a:ext uri="{FF2B5EF4-FFF2-40B4-BE49-F238E27FC236}">
                <a16:creationId xmlns:a16="http://schemas.microsoft.com/office/drawing/2014/main" id="{CC2F9968-FCB5-84A2-1509-BDC59907F1FD}"/>
              </a:ext>
            </a:extLst>
          </p:cNvPr>
          <p:cNvSpPr/>
          <p:nvPr/>
        </p:nvSpPr>
        <p:spPr>
          <a:xfrm>
            <a:off x="6611006" y="2639062"/>
            <a:ext cx="3520965" cy="1839310"/>
          </a:xfrm>
          <a:prstGeom prst="ellipse">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dirty="0">
                <a:solidFill>
                  <a:schemeClr val="tx1"/>
                </a:solidFill>
              </a:rPr>
              <a:t>Treatments</a:t>
            </a:r>
          </a:p>
        </p:txBody>
      </p:sp>
    </p:spTree>
    <p:extLst>
      <p:ext uri="{BB962C8B-B14F-4D97-AF65-F5344CB8AC3E}">
        <p14:creationId xmlns:p14="http://schemas.microsoft.com/office/powerpoint/2010/main" val="31120817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8575C10-8187-4AC4-AD72-C754EAFD28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429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BD5C6148-67DA-412A-A224-B8E80D6B8F34}"/>
              </a:ext>
            </a:extLst>
          </p:cNvPr>
          <p:cNvSpPr>
            <a:spLocks noGrp="1"/>
          </p:cNvSpPr>
          <p:nvPr>
            <p:ph type="title"/>
          </p:nvPr>
        </p:nvSpPr>
        <p:spPr>
          <a:xfrm>
            <a:off x="762000" y="559678"/>
            <a:ext cx="3567915" cy="4952492"/>
          </a:xfrm>
        </p:spPr>
        <p:txBody>
          <a:bodyPr>
            <a:normAutofit/>
          </a:bodyPr>
          <a:lstStyle/>
          <a:p>
            <a:pPr algn="ctr"/>
            <a:r>
              <a:rPr lang="en-GB" dirty="0">
                <a:solidFill>
                  <a:schemeClr val="bg1"/>
                </a:solidFill>
                <a:latin typeface="+mn-lt"/>
              </a:rPr>
              <a:t>Biological explanations</a:t>
            </a:r>
          </a:p>
        </p:txBody>
      </p:sp>
      <p:cxnSp>
        <p:nvCxnSpPr>
          <p:cNvPr id="13" name="Straight Connector 12">
            <a:extLst>
              <a:ext uri="{FF2B5EF4-FFF2-40B4-BE49-F238E27FC236}">
                <a16:creationId xmlns:a16="http://schemas.microsoft.com/office/drawing/2014/main" id="{74E776C9-ED67-41B7-B3A3-4DF76EF3AC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99730"/>
            <a:ext cx="4297680" cy="0"/>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7" name="Content Placeholder 4">
            <a:extLst>
              <a:ext uri="{FF2B5EF4-FFF2-40B4-BE49-F238E27FC236}">
                <a16:creationId xmlns:a16="http://schemas.microsoft.com/office/drawing/2014/main" id="{BD5B0FDD-2CE9-4AE1-A801-F9BFE8924B54}"/>
              </a:ext>
            </a:extLst>
          </p:cNvPr>
          <p:cNvGraphicFramePr>
            <a:graphicFrameLocks noGrp="1"/>
          </p:cNvGraphicFramePr>
          <p:nvPr>
            <p:ph idx="1"/>
            <p:extLst>
              <p:ext uri="{D42A27DB-BD31-4B8C-83A1-F6EECF244321}">
                <p14:modId xmlns:p14="http://schemas.microsoft.com/office/powerpoint/2010/main" val="327427098"/>
              </p:ext>
            </p:extLst>
          </p:nvPr>
        </p:nvGraphicFramePr>
        <p:xfrm>
          <a:off x="5181600" y="568325"/>
          <a:ext cx="6248400" cy="56562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05108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301E07F-4F79-4B58-8698-EF24DC1ECD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 name="Arc 10">
            <a:extLst>
              <a:ext uri="{FF2B5EF4-FFF2-40B4-BE49-F238E27FC236}">
                <a16:creationId xmlns:a16="http://schemas.microsoft.com/office/drawing/2014/main" id="{E58B2195-5055-402F-A3E7-53FF0E498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5836" y="775849"/>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826DB8A-AEF4-4DAC-9F03-A959E114DD0C}"/>
              </a:ext>
            </a:extLst>
          </p:cNvPr>
          <p:cNvSpPr>
            <a:spLocks noGrp="1"/>
          </p:cNvSpPr>
          <p:nvPr>
            <p:ph type="title"/>
          </p:nvPr>
        </p:nvSpPr>
        <p:spPr>
          <a:xfrm>
            <a:off x="7080738" y="647593"/>
            <a:ext cx="4467792" cy="3060541"/>
          </a:xfrm>
        </p:spPr>
        <p:txBody>
          <a:bodyPr vert="horz" lIns="91440" tIns="45720" rIns="91440" bIns="45720" rtlCol="0" anchor="b">
            <a:normAutofit/>
          </a:bodyPr>
          <a:lstStyle/>
          <a:p>
            <a:pPr algn="ctr"/>
            <a:r>
              <a:rPr lang="en-US" kern="1200" dirty="0">
                <a:solidFill>
                  <a:srgbClr val="FFFFFF"/>
                </a:solidFill>
                <a:latin typeface="+mn-lt"/>
                <a:ea typeface="+mj-ea"/>
                <a:cs typeface="+mj-cs"/>
              </a:rPr>
              <a:t>Levels of neurotransmitters in the brain </a:t>
            </a:r>
          </a:p>
        </p:txBody>
      </p:sp>
      <p:sp>
        <p:nvSpPr>
          <p:cNvPr id="3" name="Content Placeholder 2">
            <a:extLst>
              <a:ext uri="{FF2B5EF4-FFF2-40B4-BE49-F238E27FC236}">
                <a16:creationId xmlns:a16="http://schemas.microsoft.com/office/drawing/2014/main" id="{D10F0C3B-2C16-4D46-B5A0-3C3699290FCB}"/>
              </a:ext>
            </a:extLst>
          </p:cNvPr>
          <p:cNvSpPr>
            <a:spLocks noGrp="1"/>
          </p:cNvSpPr>
          <p:nvPr>
            <p:ph idx="1"/>
          </p:nvPr>
        </p:nvSpPr>
        <p:spPr>
          <a:xfrm>
            <a:off x="7080738" y="3800209"/>
            <a:ext cx="4467792" cy="2410198"/>
          </a:xfrm>
        </p:spPr>
        <p:txBody>
          <a:bodyPr vert="horz" lIns="91440" tIns="45720" rIns="91440" bIns="45720" rtlCol="0">
            <a:normAutofit/>
          </a:bodyPr>
          <a:lstStyle/>
          <a:p>
            <a:pPr marL="0" indent="0" algn="ctr">
              <a:buNone/>
            </a:pPr>
            <a:endParaRPr lang="en-US" kern="1200" dirty="0">
              <a:solidFill>
                <a:srgbClr val="FFFFFF"/>
              </a:solidFill>
              <a:latin typeface="+mn-lt"/>
              <a:ea typeface="+mn-ea"/>
              <a:cs typeface="+mn-cs"/>
            </a:endParaRPr>
          </a:p>
          <a:p>
            <a:pPr marL="0" indent="0" algn="ctr">
              <a:buNone/>
            </a:pPr>
            <a:r>
              <a:rPr lang="en-US" kern="1200" dirty="0">
                <a:solidFill>
                  <a:srgbClr val="FFFFFF"/>
                </a:solidFill>
                <a:latin typeface="+mn-lt"/>
                <a:ea typeface="+mn-ea"/>
                <a:cs typeface="+mn-cs"/>
              </a:rPr>
              <a:t>Low levels of the neurotransmitter serotonin have been linked to OCD. </a:t>
            </a:r>
          </a:p>
        </p:txBody>
      </p:sp>
      <p:sp>
        <p:nvSpPr>
          <p:cNvPr id="13" name="Oval 12">
            <a:extLst>
              <a:ext uri="{FF2B5EF4-FFF2-40B4-BE49-F238E27FC236}">
                <a16:creationId xmlns:a16="http://schemas.microsoft.com/office/drawing/2014/main" id="{9EE6F773-742A-491A-9A00-A2A150DF50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368" y="366810"/>
            <a:ext cx="6124381" cy="612438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containing object, holding, purple, grass&#10;&#10;Description automatically generated">
            <a:extLst>
              <a:ext uri="{FF2B5EF4-FFF2-40B4-BE49-F238E27FC236}">
                <a16:creationId xmlns:a16="http://schemas.microsoft.com/office/drawing/2014/main" id="{83E7C9DE-2D13-4ABB-A85E-609C8E468331}"/>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1" b="1565"/>
          <a:stretch/>
        </p:blipFill>
        <p:spPr>
          <a:xfrm>
            <a:off x="1306747" y="1765243"/>
            <a:ext cx="4252055" cy="3327514"/>
          </a:xfrm>
          <a:custGeom>
            <a:avLst/>
            <a:gdLst/>
            <a:ahLst/>
            <a:cxnLst/>
            <a:rect l="l" t="t" r="r" b="b"/>
            <a:pathLst>
              <a:path w="4273177" h="4470400">
                <a:moveTo>
                  <a:pt x="75080" y="0"/>
                </a:moveTo>
                <a:lnTo>
                  <a:pt x="4198097" y="0"/>
                </a:lnTo>
                <a:cubicBezTo>
                  <a:pt x="4239563" y="0"/>
                  <a:pt x="4273177" y="33614"/>
                  <a:pt x="4273177" y="75080"/>
                </a:cubicBezTo>
                <a:lnTo>
                  <a:pt x="4273177" y="4395320"/>
                </a:lnTo>
                <a:cubicBezTo>
                  <a:pt x="4273177" y="4436786"/>
                  <a:pt x="4239563" y="4470400"/>
                  <a:pt x="4198097" y="4470400"/>
                </a:cubicBezTo>
                <a:lnTo>
                  <a:pt x="75080" y="4470400"/>
                </a:lnTo>
                <a:cubicBezTo>
                  <a:pt x="33614" y="4470400"/>
                  <a:pt x="0" y="4436786"/>
                  <a:pt x="0" y="4395320"/>
                </a:cubicBezTo>
                <a:lnTo>
                  <a:pt x="0" y="75080"/>
                </a:lnTo>
                <a:cubicBezTo>
                  <a:pt x="0" y="33614"/>
                  <a:pt x="33614" y="0"/>
                  <a:pt x="75080" y="0"/>
                </a:cubicBezTo>
                <a:close/>
              </a:path>
            </a:pathLst>
          </a:custGeom>
        </p:spPr>
      </p:pic>
    </p:spTree>
    <p:extLst>
      <p:ext uri="{BB962C8B-B14F-4D97-AF65-F5344CB8AC3E}">
        <p14:creationId xmlns:p14="http://schemas.microsoft.com/office/powerpoint/2010/main" val="20787462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4" name="Rectangle 13">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4" name="Title 3">
            <a:extLst>
              <a:ext uri="{FF2B5EF4-FFF2-40B4-BE49-F238E27FC236}">
                <a16:creationId xmlns:a16="http://schemas.microsoft.com/office/drawing/2014/main" id="{12023914-3567-4D2E-AD51-2CB3EC1E4E1F}"/>
              </a:ext>
            </a:extLst>
          </p:cNvPr>
          <p:cNvSpPr>
            <a:spLocks noGrp="1"/>
          </p:cNvSpPr>
          <p:nvPr>
            <p:ph type="title"/>
          </p:nvPr>
        </p:nvSpPr>
        <p:spPr>
          <a:xfrm>
            <a:off x="3315031" y="1380754"/>
            <a:ext cx="5561938" cy="2513516"/>
          </a:xfrm>
        </p:spPr>
        <p:txBody>
          <a:bodyPr vert="horz" lIns="91440" tIns="45720" rIns="91440" bIns="45720" rtlCol="0" anchor="b">
            <a:normAutofit/>
          </a:bodyPr>
          <a:lstStyle/>
          <a:p>
            <a:pPr algn="ctr"/>
            <a:r>
              <a:rPr lang="en-US" sz="4800" kern="1200" dirty="0">
                <a:solidFill>
                  <a:schemeClr val="tx1"/>
                </a:solidFill>
                <a:latin typeface="+mn-lt"/>
                <a:ea typeface="+mj-ea"/>
                <a:cs typeface="+mj-cs"/>
              </a:rPr>
              <a:t>Evaluation of neurotransmitters</a:t>
            </a:r>
          </a:p>
        </p:txBody>
      </p:sp>
      <p:sp>
        <p:nvSpPr>
          <p:cNvPr id="18" name="Arc 17">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0" name="Oval 19">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137694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2993ABB2-9BE2-489A-9B4C-7284A2C266B2}"/>
              </a:ext>
            </a:extLst>
          </p:cNvPr>
          <p:cNvSpPr>
            <a:spLocks noGrp="1"/>
          </p:cNvSpPr>
          <p:nvPr>
            <p:ph type="title"/>
          </p:nvPr>
        </p:nvSpPr>
        <p:spPr>
          <a:xfrm>
            <a:off x="686834" y="1153572"/>
            <a:ext cx="3200400" cy="4461163"/>
          </a:xfrm>
        </p:spPr>
        <p:txBody>
          <a:bodyPr>
            <a:normAutofit/>
          </a:bodyPr>
          <a:lstStyle/>
          <a:p>
            <a:r>
              <a:rPr lang="en-GB" dirty="0">
                <a:solidFill>
                  <a:srgbClr val="FFFFFF"/>
                </a:solidFill>
                <a:latin typeface="+mn-lt"/>
              </a:rPr>
              <a:t>Strengths</a:t>
            </a: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 name="Content Placeholder 4">
            <a:extLst>
              <a:ext uri="{FF2B5EF4-FFF2-40B4-BE49-F238E27FC236}">
                <a16:creationId xmlns:a16="http://schemas.microsoft.com/office/drawing/2014/main" id="{A85AF5E6-8400-432A-9972-3A84A6BAE88B}"/>
              </a:ext>
            </a:extLst>
          </p:cNvPr>
          <p:cNvSpPr>
            <a:spLocks noGrp="1"/>
          </p:cNvSpPr>
          <p:nvPr>
            <p:ph idx="1"/>
          </p:nvPr>
        </p:nvSpPr>
        <p:spPr>
          <a:xfrm>
            <a:off x="4447308" y="591344"/>
            <a:ext cx="6906491" cy="5585619"/>
          </a:xfrm>
        </p:spPr>
        <p:txBody>
          <a:bodyPr anchor="ctr">
            <a:normAutofit/>
          </a:bodyPr>
          <a:lstStyle/>
          <a:p>
            <a:r>
              <a:rPr lang="en-GB" dirty="0"/>
              <a:t>There is lots of evidence which shows that drug treatment which increases the level of serotonin in the brain (e.g. selective serotonin reuptake inhibitors or SSRIs) help to reduce the symptoms of OCD in sufferers. </a:t>
            </a:r>
          </a:p>
        </p:txBody>
      </p:sp>
    </p:spTree>
    <p:extLst>
      <p:ext uri="{BB962C8B-B14F-4D97-AF65-F5344CB8AC3E}">
        <p14:creationId xmlns:p14="http://schemas.microsoft.com/office/powerpoint/2010/main" val="29830162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a:extLst>
              <a:ext uri="{FF2B5EF4-FFF2-40B4-BE49-F238E27FC236}">
                <a16:creationId xmlns:a16="http://schemas.microsoft.com/office/drawing/2014/main" id="{9B03B018-8BDB-4B3C-8DC3-80896EAFFB14}"/>
              </a:ext>
            </a:extLst>
          </p:cNvPr>
          <p:cNvSpPr>
            <a:spLocks noGrp="1" noChangeArrowheads="1"/>
          </p:cNvSpPr>
          <p:nvPr>
            <p:ph type="body" idx="1"/>
          </p:nvPr>
        </p:nvSpPr>
        <p:spPr>
          <a:xfrm>
            <a:off x="1752600" y="1417638"/>
            <a:ext cx="8686800" cy="5251450"/>
          </a:xfrm>
        </p:spPr>
        <p:txBody>
          <a:bodyPr/>
          <a:lstStyle/>
          <a:p>
            <a:pPr marL="0" indent="0">
              <a:buNone/>
              <a:defRPr/>
            </a:pPr>
            <a:endParaRPr lang="en-GB" dirty="0">
              <a:latin typeface="Rockwell" panose="02060603020205020403" pitchFamily="18" charset="0"/>
            </a:endParaRPr>
          </a:p>
          <a:p>
            <a:pPr>
              <a:defRPr/>
            </a:pPr>
            <a:endParaRPr lang="en-GB" altLang="en-US" dirty="0">
              <a:latin typeface="Rockwell" panose="02060603020205020403" pitchFamily="18" charset="0"/>
            </a:endParaRPr>
          </a:p>
        </p:txBody>
      </p:sp>
      <p:pic>
        <p:nvPicPr>
          <p:cNvPr id="110596" name="Content Placeholder 3">
            <a:extLst>
              <a:ext uri="{FF2B5EF4-FFF2-40B4-BE49-F238E27FC236}">
                <a16:creationId xmlns:a16="http://schemas.microsoft.com/office/drawing/2014/main" id="{642A190C-628F-42C3-845C-E3F41CD9565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65335" y="1133474"/>
            <a:ext cx="9061329" cy="45910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FE8705-D382-4BF7-B42C-D90270C4FE18}"/>
              </a:ext>
            </a:extLst>
          </p:cNvPr>
          <p:cNvSpPr>
            <a:spLocks noGrp="1"/>
          </p:cNvSpPr>
          <p:nvPr>
            <p:ph type="title"/>
          </p:nvPr>
        </p:nvSpPr>
        <p:spPr>
          <a:xfrm>
            <a:off x="686834" y="1153572"/>
            <a:ext cx="3200400" cy="4461163"/>
          </a:xfrm>
        </p:spPr>
        <p:txBody>
          <a:bodyPr>
            <a:normAutofit/>
          </a:bodyPr>
          <a:lstStyle/>
          <a:p>
            <a:r>
              <a:rPr lang="en-GB" dirty="0">
                <a:solidFill>
                  <a:srgbClr val="FFFFFF"/>
                </a:solidFill>
                <a:latin typeface="+mn-lt"/>
              </a:rPr>
              <a:t>Weaknesses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9751A99-6721-4299-8230-E1348864F2E8}"/>
              </a:ext>
            </a:extLst>
          </p:cNvPr>
          <p:cNvSpPr>
            <a:spLocks noGrp="1"/>
          </p:cNvSpPr>
          <p:nvPr>
            <p:ph idx="1"/>
          </p:nvPr>
        </p:nvSpPr>
        <p:spPr>
          <a:xfrm>
            <a:off x="4447308" y="591344"/>
            <a:ext cx="6906491" cy="5585619"/>
          </a:xfrm>
        </p:spPr>
        <p:txBody>
          <a:bodyPr anchor="ctr">
            <a:normAutofit/>
          </a:bodyPr>
          <a:lstStyle/>
          <a:p>
            <a:r>
              <a:rPr lang="en-GB" dirty="0"/>
              <a:t>Are low levels of serotonin actually the cause of the disorder or is just the case that as a result of having OCD a person’s serotonin levels reduce (so it is an effect of having OCD)?</a:t>
            </a:r>
          </a:p>
          <a:p>
            <a:endParaRPr lang="en-GB" dirty="0"/>
          </a:p>
          <a:p>
            <a:r>
              <a:rPr lang="en-GB" dirty="0"/>
              <a:t>Drug treatments which increase levels of serotonin do not work for everyone with OCD which suggests that there must be other factors involved.</a:t>
            </a:r>
          </a:p>
        </p:txBody>
      </p:sp>
    </p:spTree>
    <p:extLst>
      <p:ext uri="{BB962C8B-B14F-4D97-AF65-F5344CB8AC3E}">
        <p14:creationId xmlns:p14="http://schemas.microsoft.com/office/powerpoint/2010/main" val="13183598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FE8705-D382-4BF7-B42C-D90270C4FE18}"/>
              </a:ext>
            </a:extLst>
          </p:cNvPr>
          <p:cNvSpPr>
            <a:spLocks noGrp="1"/>
          </p:cNvSpPr>
          <p:nvPr>
            <p:ph type="title"/>
          </p:nvPr>
        </p:nvSpPr>
        <p:spPr>
          <a:xfrm>
            <a:off x="686834" y="1153572"/>
            <a:ext cx="3200400" cy="4461163"/>
          </a:xfrm>
        </p:spPr>
        <p:txBody>
          <a:bodyPr>
            <a:normAutofit/>
          </a:bodyPr>
          <a:lstStyle/>
          <a:p>
            <a:r>
              <a:rPr lang="en-GB" dirty="0">
                <a:solidFill>
                  <a:srgbClr val="FFFFFF"/>
                </a:solidFill>
                <a:latin typeface="+mn-lt"/>
              </a:rPr>
              <a:t>Weaknesses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9751A99-6721-4299-8230-E1348864F2E8}"/>
              </a:ext>
            </a:extLst>
          </p:cNvPr>
          <p:cNvSpPr>
            <a:spLocks noGrp="1"/>
          </p:cNvSpPr>
          <p:nvPr>
            <p:ph idx="1"/>
          </p:nvPr>
        </p:nvSpPr>
        <p:spPr>
          <a:xfrm>
            <a:off x="4447308" y="591344"/>
            <a:ext cx="6906491" cy="5585619"/>
          </a:xfrm>
        </p:spPr>
        <p:txBody>
          <a:bodyPr anchor="ctr">
            <a:normAutofit/>
          </a:bodyPr>
          <a:lstStyle/>
          <a:p>
            <a:endParaRPr lang="en-GB" dirty="0"/>
          </a:p>
          <a:p>
            <a:r>
              <a:rPr lang="en-GB" dirty="0"/>
              <a:t>People can get better without the use of drugs. If the only reason people had OCD was because of low levels of serotonin in the brain then this wouldn’t be the case. </a:t>
            </a:r>
          </a:p>
          <a:p>
            <a:endParaRPr lang="en-GB" dirty="0"/>
          </a:p>
          <a:p>
            <a:r>
              <a:rPr lang="en-GB" dirty="0"/>
              <a:t>Drug treatments can be criticised for only working to reduce the symptoms of OCD, rather than tackling the actual cause. </a:t>
            </a:r>
          </a:p>
        </p:txBody>
      </p:sp>
    </p:spTree>
    <p:extLst>
      <p:ext uri="{BB962C8B-B14F-4D97-AF65-F5344CB8AC3E}">
        <p14:creationId xmlns:p14="http://schemas.microsoft.com/office/powerpoint/2010/main" val="8116131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26DB8A-AEF4-4DAC-9F03-A959E114DD0C}"/>
              </a:ext>
            </a:extLst>
          </p:cNvPr>
          <p:cNvSpPr>
            <a:spLocks noGrp="1"/>
          </p:cNvSpPr>
          <p:nvPr>
            <p:ph type="title"/>
          </p:nvPr>
        </p:nvSpPr>
        <p:spPr>
          <a:xfrm>
            <a:off x="635000" y="640823"/>
            <a:ext cx="3418659" cy="5583148"/>
          </a:xfrm>
        </p:spPr>
        <p:txBody>
          <a:bodyPr anchor="ctr">
            <a:normAutofit/>
          </a:bodyPr>
          <a:lstStyle/>
          <a:p>
            <a:pPr algn="ctr"/>
            <a:r>
              <a:rPr lang="en-GB" sz="4800" dirty="0">
                <a:latin typeface="+mn-lt"/>
              </a:rPr>
              <a:t>Brain structure </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D0AA800-1746-45F9-861D-46E517CB46D0}"/>
              </a:ext>
            </a:extLst>
          </p:cNvPr>
          <p:cNvGraphicFramePr>
            <a:graphicFrameLocks noGrp="1"/>
          </p:cNvGraphicFramePr>
          <p:nvPr>
            <p:ph idx="1"/>
            <p:extLst>
              <p:ext uri="{D42A27DB-BD31-4B8C-83A1-F6EECF244321}">
                <p14:modId xmlns:p14="http://schemas.microsoft.com/office/powerpoint/2010/main" val="231949227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393415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D307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E1F5896F-7988-4322-B7C4-0350793BB9FB}"/>
              </a:ext>
            </a:extLst>
          </p:cNvPr>
          <p:cNvPicPr>
            <a:picLocks noGrp="1" noChangeAspect="1"/>
          </p:cNvPicPr>
          <p:nvPr>
            <p:ph idx="1"/>
          </p:nvPr>
        </p:nvPicPr>
        <p:blipFill>
          <a:blip r:embed="rId2"/>
          <a:stretch>
            <a:fillRect/>
          </a:stretch>
        </p:blipFill>
        <p:spPr>
          <a:xfrm>
            <a:off x="2847565" y="643467"/>
            <a:ext cx="6496869" cy="5571066"/>
          </a:xfrm>
          <a:prstGeom prst="rect">
            <a:avLst/>
          </a:prstGeom>
        </p:spPr>
      </p:pic>
    </p:spTree>
    <p:extLst>
      <p:ext uri="{BB962C8B-B14F-4D97-AF65-F5344CB8AC3E}">
        <p14:creationId xmlns:p14="http://schemas.microsoft.com/office/powerpoint/2010/main" val="6925968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6DB8A-AEF4-4DAC-9F03-A959E114DD0C}"/>
              </a:ext>
            </a:extLst>
          </p:cNvPr>
          <p:cNvSpPr>
            <a:spLocks noGrp="1"/>
          </p:cNvSpPr>
          <p:nvPr>
            <p:ph type="title"/>
          </p:nvPr>
        </p:nvSpPr>
        <p:spPr>
          <a:xfrm>
            <a:off x="4965430" y="629268"/>
            <a:ext cx="6586491" cy="1286160"/>
          </a:xfrm>
        </p:spPr>
        <p:txBody>
          <a:bodyPr anchor="b">
            <a:normAutofit/>
          </a:bodyPr>
          <a:lstStyle/>
          <a:p>
            <a:pPr algn="ctr"/>
            <a:r>
              <a:rPr lang="en-GB" dirty="0">
                <a:latin typeface="+mn-lt"/>
              </a:rPr>
              <a:t>Brain structure </a:t>
            </a:r>
          </a:p>
        </p:txBody>
      </p:sp>
      <p:sp>
        <p:nvSpPr>
          <p:cNvPr id="3" name="Content Placeholder 2">
            <a:extLst>
              <a:ext uri="{FF2B5EF4-FFF2-40B4-BE49-F238E27FC236}">
                <a16:creationId xmlns:a16="http://schemas.microsoft.com/office/drawing/2014/main" id="{D10F0C3B-2C16-4D46-B5A0-3C3699290FCB}"/>
              </a:ext>
            </a:extLst>
          </p:cNvPr>
          <p:cNvSpPr>
            <a:spLocks noGrp="1"/>
          </p:cNvSpPr>
          <p:nvPr>
            <p:ph idx="1"/>
          </p:nvPr>
        </p:nvSpPr>
        <p:spPr>
          <a:xfrm>
            <a:off x="4810539" y="2213114"/>
            <a:ext cx="7063409" cy="4306954"/>
          </a:xfrm>
        </p:spPr>
        <p:txBody>
          <a:bodyPr>
            <a:normAutofit fontScale="92500" lnSpcReduction="10000"/>
          </a:bodyPr>
          <a:lstStyle/>
          <a:p>
            <a:pPr marL="0" indent="0">
              <a:buNone/>
            </a:pPr>
            <a:r>
              <a:rPr lang="en-GB" dirty="0"/>
              <a:t>The caudate nucleus (</a:t>
            </a:r>
            <a:r>
              <a:rPr lang="en-GB" b="1" dirty="0"/>
              <a:t>PART OF THE BASAL GANGLIA</a:t>
            </a:r>
            <a:r>
              <a:rPr lang="en-GB" dirty="0"/>
              <a:t>) suppresses signals from the orbital frontal cortex (OFC).</a:t>
            </a:r>
          </a:p>
          <a:p>
            <a:pPr marL="0" indent="0">
              <a:buNone/>
            </a:pPr>
            <a:endParaRPr lang="en-GB" dirty="0"/>
          </a:p>
          <a:p>
            <a:pPr marL="0" indent="0">
              <a:buNone/>
            </a:pPr>
            <a:r>
              <a:rPr lang="en-GB" dirty="0"/>
              <a:t>If the caudate nucleus is damaged it fails to suppress minor worries. </a:t>
            </a:r>
          </a:p>
          <a:p>
            <a:pPr marL="0" indent="0">
              <a:buNone/>
            </a:pPr>
            <a:endParaRPr lang="en-GB" dirty="0"/>
          </a:p>
          <a:p>
            <a:pPr marL="0" indent="0">
              <a:buNone/>
            </a:pPr>
            <a:r>
              <a:rPr lang="en-GB" dirty="0"/>
              <a:t>As a result the thalamus is alerted which sends messages back to the cerebral cortex and the ‘worry circuit’ is activated further so amplifying the worry. </a:t>
            </a:r>
          </a:p>
          <a:p>
            <a:pPr marL="0" indent="0">
              <a:buNone/>
            </a:pPr>
            <a:endParaRPr lang="en-GB" dirty="0"/>
          </a:p>
          <a:p>
            <a:pPr marL="0" indent="0">
              <a:buNone/>
            </a:pPr>
            <a:endParaRPr lang="en-GB" sz="2000" dirty="0"/>
          </a:p>
        </p:txBody>
      </p:sp>
      <p:pic>
        <p:nvPicPr>
          <p:cNvPr id="5" name="Picture 4" descr="Scan of a human brain in a neurology clinic">
            <a:extLst>
              <a:ext uri="{FF2B5EF4-FFF2-40B4-BE49-F238E27FC236}">
                <a16:creationId xmlns:a16="http://schemas.microsoft.com/office/drawing/2014/main" id="{CEEE7B2D-9989-46F5-94F3-E6A57D6B696C}"/>
              </a:ext>
            </a:extLst>
          </p:cNvPr>
          <p:cNvPicPr>
            <a:picLocks noChangeAspect="1"/>
          </p:cNvPicPr>
          <p:nvPr/>
        </p:nvPicPr>
        <p:blipFill rotWithShape="1">
          <a:blip r:embed="rId2"/>
          <a:srcRect l="49305"/>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8DEC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043340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A2E7C1E-2B5A-4BBA-AE51-1CD8C19309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6">
            <a:extLst>
              <a:ext uri="{FF2B5EF4-FFF2-40B4-BE49-F238E27FC236}">
                <a16:creationId xmlns:a16="http://schemas.microsoft.com/office/drawing/2014/main" id="{43DF76B1-5174-4FAF-9D19-FFEE984268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0 h 5416094"/>
              <a:gd name="connsiteX1" fmla="*/ 552069 w 10515600"/>
              <a:gd name="connsiteY1" fmla="*/ 0 h 5416094"/>
              <a:gd name="connsiteX2" fmla="*/ 893826 w 10515600"/>
              <a:gd name="connsiteY2" fmla="*/ 0 h 5416094"/>
              <a:gd name="connsiteX3" fmla="*/ 1761363 w 10515600"/>
              <a:gd name="connsiteY3" fmla="*/ 0 h 5416094"/>
              <a:gd name="connsiteX4" fmla="*/ 2313432 w 10515600"/>
              <a:gd name="connsiteY4" fmla="*/ 0 h 5416094"/>
              <a:gd name="connsiteX5" fmla="*/ 2865501 w 10515600"/>
              <a:gd name="connsiteY5" fmla="*/ 0 h 5416094"/>
              <a:gd name="connsiteX6" fmla="*/ 3733038 w 10515600"/>
              <a:gd name="connsiteY6" fmla="*/ 0 h 5416094"/>
              <a:gd name="connsiteX7" fmla="*/ 4179951 w 10515600"/>
              <a:gd name="connsiteY7" fmla="*/ 0 h 5416094"/>
              <a:gd name="connsiteX8" fmla="*/ 5047488 w 10515600"/>
              <a:gd name="connsiteY8" fmla="*/ 0 h 5416094"/>
              <a:gd name="connsiteX9" fmla="*/ 5915025 w 10515600"/>
              <a:gd name="connsiteY9" fmla="*/ 0 h 5416094"/>
              <a:gd name="connsiteX10" fmla="*/ 6572250 w 10515600"/>
              <a:gd name="connsiteY10" fmla="*/ 0 h 5416094"/>
              <a:gd name="connsiteX11" fmla="*/ 7439787 w 10515600"/>
              <a:gd name="connsiteY11" fmla="*/ 0 h 5416094"/>
              <a:gd name="connsiteX12" fmla="*/ 7991856 w 10515600"/>
              <a:gd name="connsiteY12" fmla="*/ 0 h 5416094"/>
              <a:gd name="connsiteX13" fmla="*/ 8543925 w 10515600"/>
              <a:gd name="connsiteY13" fmla="*/ 0 h 5416094"/>
              <a:gd name="connsiteX14" fmla="*/ 9306306 w 10515600"/>
              <a:gd name="connsiteY14" fmla="*/ 0 h 5416094"/>
              <a:gd name="connsiteX15" fmla="*/ 9858375 w 10515600"/>
              <a:gd name="connsiteY15" fmla="*/ 0 h 5416094"/>
              <a:gd name="connsiteX16" fmla="*/ 10515600 w 10515600"/>
              <a:gd name="connsiteY16" fmla="*/ 0 h 5416094"/>
              <a:gd name="connsiteX17" fmla="*/ 10515600 w 10515600"/>
              <a:gd name="connsiteY17" fmla="*/ 785334 h 5416094"/>
              <a:gd name="connsiteX18" fmla="*/ 10515600 w 10515600"/>
              <a:gd name="connsiteY18" fmla="*/ 1516506 h 5416094"/>
              <a:gd name="connsiteX19" fmla="*/ 10515600 w 10515600"/>
              <a:gd name="connsiteY19" fmla="*/ 2247679 h 5416094"/>
              <a:gd name="connsiteX20" fmla="*/ 10515600 w 10515600"/>
              <a:gd name="connsiteY20" fmla="*/ 2762208 h 5416094"/>
              <a:gd name="connsiteX21" fmla="*/ 10515600 w 10515600"/>
              <a:gd name="connsiteY21" fmla="*/ 3330898 h 5416094"/>
              <a:gd name="connsiteX22" fmla="*/ 10515600 w 10515600"/>
              <a:gd name="connsiteY22" fmla="*/ 4062071 h 5416094"/>
              <a:gd name="connsiteX23" fmla="*/ 10515600 w 10515600"/>
              <a:gd name="connsiteY23" fmla="*/ 4684921 h 5416094"/>
              <a:gd name="connsiteX24" fmla="*/ 10515600 w 10515600"/>
              <a:gd name="connsiteY24" fmla="*/ 5416094 h 5416094"/>
              <a:gd name="connsiteX25" fmla="*/ 9753219 w 10515600"/>
              <a:gd name="connsiteY25" fmla="*/ 5416094 h 5416094"/>
              <a:gd name="connsiteX26" fmla="*/ 9411462 w 10515600"/>
              <a:gd name="connsiteY26" fmla="*/ 5416094 h 5416094"/>
              <a:gd name="connsiteX27" fmla="*/ 8754237 w 10515600"/>
              <a:gd name="connsiteY27" fmla="*/ 5416094 h 5416094"/>
              <a:gd name="connsiteX28" fmla="*/ 8307324 w 10515600"/>
              <a:gd name="connsiteY28" fmla="*/ 5416094 h 5416094"/>
              <a:gd name="connsiteX29" fmla="*/ 7544943 w 10515600"/>
              <a:gd name="connsiteY29" fmla="*/ 5416094 h 5416094"/>
              <a:gd name="connsiteX30" fmla="*/ 7098030 w 10515600"/>
              <a:gd name="connsiteY30" fmla="*/ 5416094 h 5416094"/>
              <a:gd name="connsiteX31" fmla="*/ 6335649 w 10515600"/>
              <a:gd name="connsiteY31" fmla="*/ 5416094 h 5416094"/>
              <a:gd name="connsiteX32" fmla="*/ 5993892 w 10515600"/>
              <a:gd name="connsiteY32" fmla="*/ 5416094 h 5416094"/>
              <a:gd name="connsiteX33" fmla="*/ 5231511 w 10515600"/>
              <a:gd name="connsiteY33" fmla="*/ 5416094 h 5416094"/>
              <a:gd name="connsiteX34" fmla="*/ 4784598 w 10515600"/>
              <a:gd name="connsiteY34" fmla="*/ 5416094 h 5416094"/>
              <a:gd name="connsiteX35" fmla="*/ 4442841 w 10515600"/>
              <a:gd name="connsiteY35" fmla="*/ 5416094 h 5416094"/>
              <a:gd name="connsiteX36" fmla="*/ 3995928 w 10515600"/>
              <a:gd name="connsiteY36" fmla="*/ 5416094 h 5416094"/>
              <a:gd name="connsiteX37" fmla="*/ 3233547 w 10515600"/>
              <a:gd name="connsiteY37" fmla="*/ 5416094 h 5416094"/>
              <a:gd name="connsiteX38" fmla="*/ 2786634 w 10515600"/>
              <a:gd name="connsiteY38" fmla="*/ 5416094 h 5416094"/>
              <a:gd name="connsiteX39" fmla="*/ 2444877 w 10515600"/>
              <a:gd name="connsiteY39" fmla="*/ 5416094 h 5416094"/>
              <a:gd name="connsiteX40" fmla="*/ 1997964 w 10515600"/>
              <a:gd name="connsiteY40" fmla="*/ 5416094 h 5416094"/>
              <a:gd name="connsiteX41" fmla="*/ 1445895 w 10515600"/>
              <a:gd name="connsiteY41" fmla="*/ 5416094 h 5416094"/>
              <a:gd name="connsiteX42" fmla="*/ 788670 w 10515600"/>
              <a:gd name="connsiteY42" fmla="*/ 5416094 h 5416094"/>
              <a:gd name="connsiteX43" fmla="*/ 0 w 10515600"/>
              <a:gd name="connsiteY43" fmla="*/ 5416094 h 5416094"/>
              <a:gd name="connsiteX44" fmla="*/ 0 w 10515600"/>
              <a:gd name="connsiteY44" fmla="*/ 4630760 h 5416094"/>
              <a:gd name="connsiteX45" fmla="*/ 0 w 10515600"/>
              <a:gd name="connsiteY45" fmla="*/ 3953749 h 5416094"/>
              <a:gd name="connsiteX46" fmla="*/ 0 w 10515600"/>
              <a:gd name="connsiteY46" fmla="*/ 3276737 h 5416094"/>
              <a:gd name="connsiteX47" fmla="*/ 0 w 10515600"/>
              <a:gd name="connsiteY47" fmla="*/ 2599725 h 5416094"/>
              <a:gd name="connsiteX48" fmla="*/ 0 w 10515600"/>
              <a:gd name="connsiteY48" fmla="*/ 1922713 h 5416094"/>
              <a:gd name="connsiteX49" fmla="*/ 0 w 10515600"/>
              <a:gd name="connsiteY49" fmla="*/ 1299863 h 5416094"/>
              <a:gd name="connsiteX50" fmla="*/ 0 w 10515600"/>
              <a:gd name="connsiteY50" fmla="*/ 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4762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DC4F222D-8130-446E-9D44-3577E73B787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45354" y="914400"/>
            <a:ext cx="6625092" cy="4968819"/>
          </a:xfrm>
          <a:prstGeom prst="rect">
            <a:avLst/>
          </a:prstGeom>
        </p:spPr>
      </p:pic>
    </p:spTree>
    <p:extLst>
      <p:ext uri="{BB962C8B-B14F-4D97-AF65-F5344CB8AC3E}">
        <p14:creationId xmlns:p14="http://schemas.microsoft.com/office/powerpoint/2010/main" val="8822799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CD29F6-8588-44AE-A20A-F536E4A2E0CD}"/>
              </a:ext>
            </a:extLst>
          </p:cNvPr>
          <p:cNvSpPr>
            <a:spLocks noGrp="1"/>
          </p:cNvSpPr>
          <p:nvPr>
            <p:ph type="title"/>
          </p:nvPr>
        </p:nvSpPr>
        <p:spPr>
          <a:xfrm>
            <a:off x="841248" y="548640"/>
            <a:ext cx="3600860" cy="5431536"/>
          </a:xfrm>
        </p:spPr>
        <p:txBody>
          <a:bodyPr>
            <a:normAutofit/>
          </a:bodyPr>
          <a:lstStyle/>
          <a:p>
            <a:pPr algn="ctr"/>
            <a:r>
              <a:rPr lang="en-GB" sz="4800" dirty="0">
                <a:latin typeface="+mn-lt"/>
              </a:rPr>
              <a:t>Genes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9A5C170-836D-4A55-A9D9-C0A66B50DC38}"/>
              </a:ext>
            </a:extLst>
          </p:cNvPr>
          <p:cNvSpPr>
            <a:spLocks noGrp="1"/>
          </p:cNvSpPr>
          <p:nvPr>
            <p:ph idx="1"/>
          </p:nvPr>
        </p:nvSpPr>
        <p:spPr>
          <a:xfrm>
            <a:off x="5126418" y="552091"/>
            <a:ext cx="6224335" cy="5431536"/>
          </a:xfrm>
        </p:spPr>
        <p:txBody>
          <a:bodyPr anchor="ctr">
            <a:normAutofit/>
          </a:bodyPr>
          <a:lstStyle/>
          <a:p>
            <a:pPr marL="0" indent="0">
              <a:buNone/>
            </a:pPr>
            <a:r>
              <a:rPr lang="en-GB" sz="3200" dirty="0"/>
              <a:t>There is a genetic risk involved because the rate of OCD among first degree relatives of adults with OCD is approximately twice that of those whose family have no history of the disorder. </a:t>
            </a:r>
          </a:p>
          <a:p>
            <a:endParaRPr lang="en-GB" sz="2200" dirty="0"/>
          </a:p>
        </p:txBody>
      </p:sp>
    </p:spTree>
    <p:extLst>
      <p:ext uri="{BB962C8B-B14F-4D97-AF65-F5344CB8AC3E}">
        <p14:creationId xmlns:p14="http://schemas.microsoft.com/office/powerpoint/2010/main" val="31935685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Microscopic view of cells">
            <a:extLst>
              <a:ext uri="{FF2B5EF4-FFF2-40B4-BE49-F238E27FC236}">
                <a16:creationId xmlns:a16="http://schemas.microsoft.com/office/drawing/2014/main" id="{0AE1A5ED-64B4-4784-83D1-1977DFD6DD21}"/>
              </a:ext>
            </a:extLst>
          </p:cNvPr>
          <p:cNvPicPr>
            <a:picLocks noChangeAspect="1"/>
          </p:cNvPicPr>
          <p:nvPr/>
        </p:nvPicPr>
        <p:blipFill rotWithShape="1">
          <a:blip r:embed="rId2">
            <a:alphaModFix amt="50000"/>
          </a:blip>
          <a:srcRect t="10544" b="14456"/>
          <a:stretch/>
        </p:blipFill>
        <p:spPr>
          <a:xfrm>
            <a:off x="20" y="1"/>
            <a:ext cx="12191980" cy="6857999"/>
          </a:xfrm>
          <a:prstGeom prst="rect">
            <a:avLst/>
          </a:prstGeom>
        </p:spPr>
      </p:pic>
      <p:sp>
        <p:nvSpPr>
          <p:cNvPr id="4" name="Title 3">
            <a:extLst>
              <a:ext uri="{FF2B5EF4-FFF2-40B4-BE49-F238E27FC236}">
                <a16:creationId xmlns:a16="http://schemas.microsoft.com/office/drawing/2014/main" id="{B609C77E-4A1A-4FCE-8AAF-8AC9EB8DF5D3}"/>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dirty="0">
                <a:solidFill>
                  <a:srgbClr val="FFFFFF"/>
                </a:solidFill>
                <a:latin typeface="+mn-lt"/>
              </a:rPr>
              <a:t>Evaluation of biological explanations</a:t>
            </a:r>
          </a:p>
        </p:txBody>
      </p:sp>
    </p:spTree>
    <p:extLst>
      <p:ext uri="{BB962C8B-B14F-4D97-AF65-F5344CB8AC3E}">
        <p14:creationId xmlns:p14="http://schemas.microsoft.com/office/powerpoint/2010/main" val="254708066"/>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4" name="Title 3">
            <a:extLst>
              <a:ext uri="{FF2B5EF4-FFF2-40B4-BE49-F238E27FC236}">
                <a16:creationId xmlns:a16="http://schemas.microsoft.com/office/drawing/2014/main" id="{3DFEFAC2-B1B3-45B6-9420-96CCFE382A41}"/>
              </a:ext>
            </a:extLst>
          </p:cNvPr>
          <p:cNvSpPr>
            <a:spLocks noGrp="1"/>
          </p:cNvSpPr>
          <p:nvPr>
            <p:ph type="title"/>
          </p:nvPr>
        </p:nvSpPr>
        <p:spPr>
          <a:xfrm>
            <a:off x="838200" y="401221"/>
            <a:ext cx="10515600" cy="1348065"/>
          </a:xfrm>
        </p:spPr>
        <p:txBody>
          <a:bodyPr>
            <a:normAutofit/>
          </a:bodyPr>
          <a:lstStyle/>
          <a:p>
            <a:r>
              <a:rPr lang="en-GB" sz="5400" dirty="0">
                <a:solidFill>
                  <a:srgbClr val="FFFFFF"/>
                </a:solidFill>
                <a:latin typeface="+mn-lt"/>
              </a:rPr>
              <a:t>Strengths</a:t>
            </a:r>
          </a:p>
        </p:txBody>
      </p:sp>
      <p:sp>
        <p:nvSpPr>
          <p:cNvPr id="5" name="Content Placeholder 4">
            <a:extLst>
              <a:ext uri="{FF2B5EF4-FFF2-40B4-BE49-F238E27FC236}">
                <a16:creationId xmlns:a16="http://schemas.microsoft.com/office/drawing/2014/main" id="{F1F8F0EC-DB69-4C3F-BBF2-3501541BA2CD}"/>
              </a:ext>
            </a:extLst>
          </p:cNvPr>
          <p:cNvSpPr>
            <a:spLocks noGrp="1"/>
          </p:cNvSpPr>
          <p:nvPr>
            <p:ph idx="1"/>
          </p:nvPr>
        </p:nvSpPr>
        <p:spPr>
          <a:xfrm>
            <a:off x="838200" y="2807620"/>
            <a:ext cx="10515600" cy="3590174"/>
          </a:xfrm>
        </p:spPr>
        <p:txBody>
          <a:bodyPr>
            <a:normAutofit/>
          </a:bodyPr>
          <a:lstStyle/>
          <a:p>
            <a:r>
              <a:rPr lang="en-GB" dirty="0"/>
              <a:t>There is lots of supporting evidence for the role of nature (neurotransmitters, brain structure and genes) as a contributing factor to whether a person develops OCD.</a:t>
            </a:r>
          </a:p>
        </p:txBody>
      </p:sp>
    </p:spTree>
    <p:extLst>
      <p:ext uri="{BB962C8B-B14F-4D97-AF65-F5344CB8AC3E}">
        <p14:creationId xmlns:p14="http://schemas.microsoft.com/office/powerpoint/2010/main" val="23622238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4" name="Title 3">
            <a:extLst>
              <a:ext uri="{FF2B5EF4-FFF2-40B4-BE49-F238E27FC236}">
                <a16:creationId xmlns:a16="http://schemas.microsoft.com/office/drawing/2014/main" id="{7788D636-FC0C-4ADB-88DC-39727A30496B}"/>
              </a:ext>
            </a:extLst>
          </p:cNvPr>
          <p:cNvSpPr>
            <a:spLocks noGrp="1"/>
          </p:cNvSpPr>
          <p:nvPr>
            <p:ph type="title"/>
          </p:nvPr>
        </p:nvSpPr>
        <p:spPr>
          <a:xfrm>
            <a:off x="841246" y="673770"/>
            <a:ext cx="3644489" cy="2414488"/>
          </a:xfrm>
        </p:spPr>
        <p:txBody>
          <a:bodyPr anchor="t">
            <a:normAutofit/>
          </a:bodyPr>
          <a:lstStyle/>
          <a:p>
            <a:r>
              <a:rPr lang="en-GB" sz="5400" dirty="0">
                <a:solidFill>
                  <a:srgbClr val="FFFFFF"/>
                </a:solidFill>
                <a:latin typeface="+mn-lt"/>
              </a:rPr>
              <a:t>Weaknesses</a:t>
            </a:r>
          </a:p>
        </p:txBody>
      </p:sp>
      <p:sp>
        <p:nvSpPr>
          <p:cNvPr id="5" name="Content Placeholder 4">
            <a:extLst>
              <a:ext uri="{FF2B5EF4-FFF2-40B4-BE49-F238E27FC236}">
                <a16:creationId xmlns:a16="http://schemas.microsoft.com/office/drawing/2014/main" id="{37366A7D-0C1C-49F8-B794-A13A942ADB0B}"/>
              </a:ext>
            </a:extLst>
          </p:cNvPr>
          <p:cNvSpPr>
            <a:spLocks noGrp="1"/>
          </p:cNvSpPr>
          <p:nvPr>
            <p:ph idx="1"/>
          </p:nvPr>
        </p:nvSpPr>
        <p:spPr>
          <a:xfrm>
            <a:off x="6095999" y="882315"/>
            <a:ext cx="5254754" cy="5294647"/>
          </a:xfrm>
        </p:spPr>
        <p:txBody>
          <a:bodyPr>
            <a:normAutofit/>
          </a:bodyPr>
          <a:lstStyle/>
          <a:p>
            <a:r>
              <a:rPr lang="en-GB" dirty="0"/>
              <a:t>It is a </a:t>
            </a:r>
            <a:r>
              <a:rPr lang="en-GB" b="1" dirty="0"/>
              <a:t>biologically determinist </a:t>
            </a:r>
            <a:r>
              <a:rPr lang="en-GB" dirty="0"/>
              <a:t>explanation.</a:t>
            </a:r>
          </a:p>
          <a:p>
            <a:endParaRPr lang="en-GB" dirty="0"/>
          </a:p>
          <a:p>
            <a:endParaRPr lang="en-GB" dirty="0"/>
          </a:p>
          <a:p>
            <a:r>
              <a:rPr lang="en-GB" dirty="0"/>
              <a:t>It is </a:t>
            </a:r>
            <a:r>
              <a:rPr lang="en-GB" b="1" dirty="0"/>
              <a:t>a reductionist </a:t>
            </a:r>
            <a:r>
              <a:rPr lang="en-GB" dirty="0"/>
              <a:t>explanation to simplify a complex behaviour to a single neurotransmitter. It also ignores environmental influences. </a:t>
            </a:r>
          </a:p>
        </p:txBody>
      </p:sp>
    </p:spTree>
    <p:extLst>
      <p:ext uri="{BB962C8B-B14F-4D97-AF65-F5344CB8AC3E}">
        <p14:creationId xmlns:p14="http://schemas.microsoft.com/office/powerpoint/2010/main" val="35789423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7788D636-FC0C-4ADB-88DC-39727A30496B}"/>
              </a:ext>
            </a:extLst>
          </p:cNvPr>
          <p:cNvSpPr>
            <a:spLocks noGrp="1"/>
          </p:cNvSpPr>
          <p:nvPr>
            <p:ph type="title"/>
          </p:nvPr>
        </p:nvSpPr>
        <p:spPr>
          <a:xfrm>
            <a:off x="686834" y="591344"/>
            <a:ext cx="3200400" cy="5585619"/>
          </a:xfrm>
        </p:spPr>
        <p:txBody>
          <a:bodyPr>
            <a:normAutofit/>
          </a:bodyPr>
          <a:lstStyle/>
          <a:p>
            <a:r>
              <a:rPr lang="en-GB" dirty="0">
                <a:solidFill>
                  <a:srgbClr val="FFFFFF"/>
                </a:solidFill>
                <a:latin typeface="+mn-lt"/>
              </a:rPr>
              <a:t>Strengths</a:t>
            </a:r>
          </a:p>
        </p:txBody>
      </p:sp>
      <p:sp>
        <p:nvSpPr>
          <p:cNvPr id="23" name="Arc 2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 name="Content Placeholder 4">
            <a:extLst>
              <a:ext uri="{FF2B5EF4-FFF2-40B4-BE49-F238E27FC236}">
                <a16:creationId xmlns:a16="http://schemas.microsoft.com/office/drawing/2014/main" id="{37366A7D-0C1C-49F8-B794-A13A942ADB0B}"/>
              </a:ext>
            </a:extLst>
          </p:cNvPr>
          <p:cNvSpPr>
            <a:spLocks noGrp="1"/>
          </p:cNvSpPr>
          <p:nvPr>
            <p:ph idx="1"/>
          </p:nvPr>
        </p:nvSpPr>
        <p:spPr>
          <a:xfrm>
            <a:off x="4447308" y="591344"/>
            <a:ext cx="6906491" cy="5585619"/>
          </a:xfrm>
        </p:spPr>
        <p:txBody>
          <a:bodyPr anchor="ctr">
            <a:normAutofit/>
          </a:bodyPr>
          <a:lstStyle/>
          <a:p>
            <a:pPr marL="0" indent="0">
              <a:buNone/>
            </a:pPr>
            <a:r>
              <a:rPr lang="en-GB" dirty="0"/>
              <a:t>The different biological components can be combined to provide a holistic explanation of OCD.  </a:t>
            </a:r>
          </a:p>
          <a:p>
            <a:pPr marL="0" indent="0">
              <a:buNone/>
            </a:pPr>
            <a:endParaRPr lang="en-GB" dirty="0"/>
          </a:p>
          <a:p>
            <a:r>
              <a:rPr lang="en-GB" dirty="0"/>
              <a:t>Reduced levels of serotonin are linked to the SERT gene.</a:t>
            </a:r>
          </a:p>
          <a:p>
            <a:endParaRPr lang="en-GB" dirty="0"/>
          </a:p>
          <a:p>
            <a:r>
              <a:rPr lang="en-GB" dirty="0"/>
              <a:t>Low levels of serotonin are seen in areas of the brain including the orbitofrontal cortex and the basal ganglia.  </a:t>
            </a:r>
          </a:p>
          <a:p>
            <a:pPr marL="0" indent="0">
              <a:buNone/>
            </a:pPr>
            <a:r>
              <a:rPr lang="en-GB" dirty="0"/>
              <a:t> </a:t>
            </a:r>
          </a:p>
        </p:txBody>
      </p:sp>
    </p:spTree>
    <p:extLst>
      <p:ext uri="{BB962C8B-B14F-4D97-AF65-F5344CB8AC3E}">
        <p14:creationId xmlns:p14="http://schemas.microsoft.com/office/powerpoint/2010/main" val="42290071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31B470-099A-4638-BA0E-3C10B1965DAE}"/>
              </a:ext>
            </a:extLst>
          </p:cNvPr>
          <p:cNvSpPr>
            <a:spLocks noGrp="1"/>
          </p:cNvSpPr>
          <p:nvPr>
            <p:ph type="title"/>
          </p:nvPr>
        </p:nvSpPr>
        <p:spPr>
          <a:xfrm>
            <a:off x="635000" y="640823"/>
            <a:ext cx="3418659" cy="5583148"/>
          </a:xfrm>
        </p:spPr>
        <p:txBody>
          <a:bodyPr anchor="ctr">
            <a:normAutofit/>
          </a:bodyPr>
          <a:lstStyle/>
          <a:p>
            <a:r>
              <a:rPr lang="en-GB" sz="4600" dirty="0">
                <a:latin typeface="+mn-lt"/>
              </a:rPr>
              <a:t>Psychological explanations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AFB83B2-2B27-40FA-AC78-AC76A2D32D8E}"/>
              </a:ext>
            </a:extLst>
          </p:cNvPr>
          <p:cNvGraphicFramePr>
            <a:graphicFrameLocks noGrp="1"/>
          </p:cNvGraphicFramePr>
          <p:nvPr>
            <p:ph idx="1"/>
            <p:extLst>
              <p:ext uri="{D42A27DB-BD31-4B8C-83A1-F6EECF244321}">
                <p14:modId xmlns:p14="http://schemas.microsoft.com/office/powerpoint/2010/main" val="2463869625"/>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381865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1" name="Straight Connector 70">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73" name="Rectangle 72">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0AC342-6F9F-42B1-9710-3CE7ACAB6D84}"/>
              </a:ext>
            </a:extLst>
          </p:cNvPr>
          <p:cNvSpPr>
            <a:spLocks noGrp="1"/>
          </p:cNvSpPr>
          <p:nvPr>
            <p:ph type="title"/>
          </p:nvPr>
        </p:nvSpPr>
        <p:spPr>
          <a:xfrm>
            <a:off x="527538" y="4756638"/>
            <a:ext cx="11139854" cy="930447"/>
          </a:xfrm>
        </p:spPr>
        <p:txBody>
          <a:bodyPr vert="horz" lIns="91440" tIns="45720" rIns="91440" bIns="45720" rtlCol="0" anchor="b">
            <a:normAutofit/>
          </a:bodyPr>
          <a:lstStyle/>
          <a:p>
            <a:pPr algn="ctr"/>
            <a:r>
              <a:rPr lang="en-US" sz="5400" dirty="0">
                <a:solidFill>
                  <a:srgbClr val="FFFFFF"/>
                </a:solidFill>
                <a:latin typeface="+mn-lt"/>
              </a:rPr>
              <a:t>Classical conditioning</a:t>
            </a:r>
          </a:p>
        </p:txBody>
      </p:sp>
      <p:pic>
        <p:nvPicPr>
          <p:cNvPr id="57346" name="Picture 5" descr="pavlov3">
            <a:extLst>
              <a:ext uri="{FF2B5EF4-FFF2-40B4-BE49-F238E27FC236}">
                <a16:creationId xmlns:a16="http://schemas.microsoft.com/office/drawing/2014/main" id="{220A45E4-BAD7-4C94-B16F-441668326FA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89511" y="307731"/>
            <a:ext cx="4716975" cy="399763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1">
            <a:extLst>
              <a:ext uri="{FF2B5EF4-FFF2-40B4-BE49-F238E27FC236}">
                <a16:creationId xmlns:a16="http://schemas.microsoft.com/office/drawing/2014/main" id="{94801925-17FF-44E8-99E9-41BD2950560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416043" y="485637"/>
            <a:ext cx="5455917" cy="364182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75" name="Straight Connector 74">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57BB537-EB79-4232-AEF2-53DC608A9121}"/>
              </a:ext>
            </a:extLst>
          </p:cNvPr>
          <p:cNvSpPr>
            <a:spLocks noGrp="1"/>
          </p:cNvSpPr>
          <p:nvPr>
            <p:ph type="title"/>
          </p:nvPr>
        </p:nvSpPr>
        <p:spPr>
          <a:xfrm>
            <a:off x="1137036" y="609600"/>
            <a:ext cx="8548386" cy="1282459"/>
          </a:xfrm>
        </p:spPr>
        <p:txBody>
          <a:bodyPr>
            <a:normAutofit/>
          </a:bodyPr>
          <a:lstStyle/>
          <a:p>
            <a:pPr algn="ctr"/>
            <a:r>
              <a:rPr lang="en-GB" u="sng" dirty="0">
                <a:latin typeface="+mn-lt"/>
              </a:rPr>
              <a:t>Mowrer (1960</a:t>
            </a:r>
            <a:r>
              <a:rPr lang="en-GB" dirty="0">
                <a:latin typeface="+mn-lt"/>
              </a:rPr>
              <a:t>) ‘</a:t>
            </a:r>
            <a:r>
              <a:rPr lang="en-GB" b="1" dirty="0">
                <a:latin typeface="+mn-lt"/>
              </a:rPr>
              <a:t>Two-process model</a:t>
            </a:r>
            <a:r>
              <a:rPr lang="en-GB" dirty="0">
                <a:latin typeface="+mn-lt"/>
              </a:rPr>
              <a:t>’</a:t>
            </a:r>
          </a:p>
        </p:txBody>
      </p:sp>
      <p:sp>
        <p:nvSpPr>
          <p:cNvPr id="4" name="Content Placeholder 3">
            <a:extLst>
              <a:ext uri="{FF2B5EF4-FFF2-40B4-BE49-F238E27FC236}">
                <a16:creationId xmlns:a16="http://schemas.microsoft.com/office/drawing/2014/main" id="{BA315EF1-4997-4B1D-9FF8-3F1E27F5FEC1}"/>
              </a:ext>
            </a:extLst>
          </p:cNvPr>
          <p:cNvSpPr>
            <a:spLocks noGrp="1"/>
          </p:cNvSpPr>
          <p:nvPr>
            <p:ph idx="1"/>
          </p:nvPr>
        </p:nvSpPr>
        <p:spPr>
          <a:xfrm>
            <a:off x="424070" y="1916707"/>
            <a:ext cx="10575235" cy="4331693"/>
          </a:xfrm>
        </p:spPr>
        <p:txBody>
          <a:bodyPr>
            <a:normAutofit/>
          </a:bodyPr>
          <a:lstStyle/>
          <a:p>
            <a:pPr marL="0" indent="0">
              <a:buNone/>
            </a:pPr>
            <a:r>
              <a:rPr lang="en-GB" dirty="0"/>
              <a:t>The acquisition of fears begins when a particular </a:t>
            </a:r>
            <a:r>
              <a:rPr lang="en-GB" b="1" dirty="0"/>
              <a:t>neutral stimulus </a:t>
            </a:r>
            <a:r>
              <a:rPr lang="en-GB" dirty="0"/>
              <a:t>becomes associated with anxiety through classical conditioning. </a:t>
            </a:r>
          </a:p>
          <a:p>
            <a:endParaRPr lang="en-GB" dirty="0"/>
          </a:p>
          <a:p>
            <a:pPr marL="0" indent="0">
              <a:buNone/>
            </a:pPr>
            <a:r>
              <a:rPr lang="en-GB" dirty="0"/>
              <a:t>e.g. a person thinks about harming another person and this creates anxiety or a child is told that eating food that has been dropped on the floor is disgusting and this creates anxiety for the child. Thereafter, when the child thinks of any dirty object, feelings of anxiety are now associated with that thing (classical conditioning). These become obsessions. </a:t>
            </a:r>
          </a:p>
        </p:txBody>
      </p:sp>
      <p:sp>
        <p:nvSpPr>
          <p:cNvPr id="11" name="Freeform: Shape 10">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3821302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2" name="Straight Connector 71">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74" name="Rectangle 73">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38" name="Rectangle 2">
            <a:extLst>
              <a:ext uri="{FF2B5EF4-FFF2-40B4-BE49-F238E27FC236}">
                <a16:creationId xmlns:a16="http://schemas.microsoft.com/office/drawing/2014/main" id="{5B9405F3-0815-46E9-951B-032A54A70409}"/>
              </a:ext>
            </a:extLst>
          </p:cNvPr>
          <p:cNvSpPr>
            <a:spLocks noGrp="1" noChangeArrowheads="1"/>
          </p:cNvSpPr>
          <p:nvPr>
            <p:ph type="title"/>
          </p:nvPr>
        </p:nvSpPr>
        <p:spPr>
          <a:xfrm>
            <a:off x="527538" y="4756638"/>
            <a:ext cx="11139854" cy="930447"/>
          </a:xfrm>
        </p:spPr>
        <p:txBody>
          <a:bodyPr vert="horz" lIns="91440" tIns="45720" rIns="91440" bIns="45720" rtlCol="0" anchor="b">
            <a:normAutofit/>
          </a:bodyPr>
          <a:lstStyle/>
          <a:p>
            <a:pPr algn="ctr"/>
            <a:r>
              <a:rPr lang="en-US" altLang="en-US" sz="5400" u="sng" dirty="0">
                <a:solidFill>
                  <a:srgbClr val="FFFFFF"/>
                </a:solidFill>
                <a:latin typeface="+mn-lt"/>
              </a:rPr>
              <a:t>Operant conditioning  </a:t>
            </a:r>
          </a:p>
        </p:txBody>
      </p:sp>
      <p:pic>
        <p:nvPicPr>
          <p:cNvPr id="4" name="Picture 5" descr="http://www.mhhe.com/socscience/intro/ibank/ibank/0081.jpg">
            <a:extLst>
              <a:ext uri="{FF2B5EF4-FFF2-40B4-BE49-F238E27FC236}">
                <a16:creationId xmlns:a16="http://schemas.microsoft.com/office/drawing/2014/main" id="{B08EBD74-FE08-47B2-B92B-F34EBD93321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6987"/>
          <a:stretch/>
        </p:blipFill>
        <p:spPr bwMode="auto">
          <a:xfrm>
            <a:off x="320040" y="403532"/>
            <a:ext cx="5455917" cy="380603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39" name="Picture 1">
            <a:extLst>
              <a:ext uri="{FF2B5EF4-FFF2-40B4-BE49-F238E27FC236}">
                <a16:creationId xmlns:a16="http://schemas.microsoft.com/office/drawing/2014/main" id="{6D38A042-AE0E-4FEF-A407-CDD1BEC88C71}"/>
              </a:ext>
            </a:extLst>
          </p:cNvPr>
          <p:cNvPicPr>
            <a:picLocks noChangeAspect="1"/>
          </p:cNvPicPr>
          <p:nvPr/>
        </p:nvPicPr>
        <p:blipFill rotWithShape="1">
          <a:blip r:embed="rId4">
            <a:extLst>
              <a:ext uri="{28A0092B-C50C-407E-A947-70E740481C1C}">
                <a14:useLocalDpi xmlns:a14="http://schemas.microsoft.com/office/drawing/2010/main" val="0"/>
              </a:ext>
            </a:extLst>
          </a:blip>
          <a:srcRect l="10421" r="1" b="1"/>
          <a:stretch/>
        </p:blipFill>
        <p:spPr bwMode="auto">
          <a:xfrm>
            <a:off x="6416043" y="403228"/>
            <a:ext cx="5455917" cy="380664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76" name="Straight Connector 75">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1471F95B-8DCD-4427-93AB-34AC98346360}"/>
              </a:ext>
            </a:extLst>
          </p:cNvPr>
          <p:cNvSpPr>
            <a:spLocks noGrp="1"/>
          </p:cNvSpPr>
          <p:nvPr>
            <p:ph type="title"/>
          </p:nvPr>
        </p:nvSpPr>
        <p:spPr>
          <a:xfrm>
            <a:off x="1098468" y="885651"/>
            <a:ext cx="3229803" cy="4624603"/>
          </a:xfrm>
        </p:spPr>
        <p:txBody>
          <a:bodyPr>
            <a:normAutofit/>
          </a:bodyPr>
          <a:lstStyle/>
          <a:p>
            <a:pPr algn="ctr"/>
            <a:r>
              <a:rPr lang="en-GB" dirty="0">
                <a:solidFill>
                  <a:srgbClr val="FFFFFF"/>
                </a:solidFill>
                <a:latin typeface="+mn-lt"/>
              </a:rPr>
              <a:t>Behavioural explanations: Operant conditioning</a:t>
            </a:r>
          </a:p>
        </p:txBody>
      </p:sp>
      <p:sp>
        <p:nvSpPr>
          <p:cNvPr id="3" name="Content Placeholder 2">
            <a:extLst>
              <a:ext uri="{FF2B5EF4-FFF2-40B4-BE49-F238E27FC236}">
                <a16:creationId xmlns:a16="http://schemas.microsoft.com/office/drawing/2014/main" id="{E690DBCE-ED29-409E-BCE6-2511003A4B56}"/>
              </a:ext>
            </a:extLst>
          </p:cNvPr>
          <p:cNvSpPr>
            <a:spLocks noGrp="1"/>
          </p:cNvSpPr>
          <p:nvPr>
            <p:ph idx="1"/>
          </p:nvPr>
        </p:nvSpPr>
        <p:spPr>
          <a:xfrm>
            <a:off x="4978708" y="885651"/>
            <a:ext cx="6525220" cy="4616849"/>
          </a:xfrm>
        </p:spPr>
        <p:txBody>
          <a:bodyPr anchor="ctr">
            <a:normAutofit/>
          </a:bodyPr>
          <a:lstStyle/>
          <a:p>
            <a:pPr marL="0" indent="0">
              <a:buNone/>
            </a:pPr>
            <a:r>
              <a:rPr lang="en-GB" dirty="0"/>
              <a:t>The ritualistic behaviour and compulsions are a way to try to avoid these fear-associated obsessions. </a:t>
            </a:r>
          </a:p>
          <a:p>
            <a:pPr marL="0" indent="0">
              <a:buNone/>
            </a:pPr>
            <a:endParaRPr lang="en-GB" dirty="0"/>
          </a:p>
          <a:p>
            <a:pPr marL="0" indent="0">
              <a:buNone/>
            </a:pPr>
            <a:r>
              <a:rPr lang="en-GB" dirty="0"/>
              <a:t>People with OCD perform the compulsions in order to reduce their anxiety (</a:t>
            </a:r>
            <a:r>
              <a:rPr lang="en-GB" b="1" dirty="0"/>
              <a:t>negative reinforcement</a:t>
            </a:r>
            <a:r>
              <a:rPr lang="en-GB" dirty="0"/>
              <a:t>) but in doing so are actually strengthening their obsessions and compulsions. </a:t>
            </a:r>
          </a:p>
        </p:txBody>
      </p:sp>
    </p:spTree>
    <p:extLst>
      <p:ext uri="{BB962C8B-B14F-4D97-AF65-F5344CB8AC3E}">
        <p14:creationId xmlns:p14="http://schemas.microsoft.com/office/powerpoint/2010/main" val="6018888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DA1A2E9-63FE-408D-A803-8E306ECAB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8" y="450221"/>
            <a:ext cx="8997696" cy="3918123"/>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404040"/>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911A2DE6-8C2A-4E36-8A91-0E823DAFA552}"/>
              </a:ext>
            </a:extLst>
          </p:cNvPr>
          <p:cNvSpPr>
            <a:spLocks noGrp="1"/>
          </p:cNvSpPr>
          <p:nvPr>
            <p:ph type="title"/>
          </p:nvPr>
        </p:nvSpPr>
        <p:spPr>
          <a:xfrm>
            <a:off x="1100669" y="1111086"/>
            <a:ext cx="7690104" cy="2623885"/>
          </a:xfrm>
        </p:spPr>
        <p:txBody>
          <a:bodyPr vert="horz" lIns="91440" tIns="45720" rIns="91440" bIns="45720" rtlCol="0" anchor="ctr">
            <a:normAutofit/>
          </a:bodyPr>
          <a:lstStyle/>
          <a:p>
            <a:pPr algn="ctr"/>
            <a:r>
              <a:rPr lang="en-US" sz="4800" kern="1200" dirty="0">
                <a:solidFill>
                  <a:srgbClr val="FFFFFF"/>
                </a:solidFill>
                <a:latin typeface="+mn-lt"/>
                <a:ea typeface="+mj-ea"/>
                <a:cs typeface="+mj-cs"/>
              </a:rPr>
              <a:t>Evaluation of </a:t>
            </a:r>
            <a:r>
              <a:rPr lang="en-US" sz="4800" kern="1200" dirty="0" err="1">
                <a:solidFill>
                  <a:srgbClr val="FFFFFF"/>
                </a:solidFill>
                <a:latin typeface="+mn-lt"/>
                <a:ea typeface="+mj-ea"/>
                <a:cs typeface="+mj-cs"/>
              </a:rPr>
              <a:t>behavioural</a:t>
            </a:r>
            <a:r>
              <a:rPr lang="en-US" sz="4800" kern="1200" dirty="0">
                <a:solidFill>
                  <a:srgbClr val="FFFFFF"/>
                </a:solidFill>
                <a:latin typeface="+mn-lt"/>
                <a:ea typeface="+mj-ea"/>
                <a:cs typeface="+mj-cs"/>
              </a:rPr>
              <a:t> explanations</a:t>
            </a:r>
          </a:p>
        </p:txBody>
      </p:sp>
      <p:sp>
        <p:nvSpPr>
          <p:cNvPr id="14" name="Rectangle 13">
            <a:extLst>
              <a:ext uri="{FF2B5EF4-FFF2-40B4-BE49-F238E27FC236}">
                <a16:creationId xmlns:a16="http://schemas.microsoft.com/office/drawing/2014/main" id="{FBE9F90C-C163-435B-9A68-D15C92D1CF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21269"/>
            <a:ext cx="11277600" cy="1877811"/>
          </a:xfrm>
          <a:prstGeom prst="rect">
            <a:avLst/>
          </a:prstGeom>
          <a:solidFill>
            <a:srgbClr val="7F7F7F">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5" name="Text Placeholder 4">
            <a:extLst>
              <a:ext uri="{FF2B5EF4-FFF2-40B4-BE49-F238E27FC236}">
                <a16:creationId xmlns:a16="http://schemas.microsoft.com/office/drawing/2014/main" id="{97204CB3-0DD9-40F2-9DA7-A9A8D858AF6D}"/>
              </a:ext>
            </a:extLst>
          </p:cNvPr>
          <p:cNvSpPr>
            <a:spLocks noGrp="1"/>
          </p:cNvSpPr>
          <p:nvPr>
            <p:ph type="body" idx="1"/>
          </p:nvPr>
        </p:nvSpPr>
        <p:spPr>
          <a:xfrm>
            <a:off x="1079499" y="4843002"/>
            <a:ext cx="10012680" cy="1234345"/>
          </a:xfrm>
        </p:spPr>
        <p:txBody>
          <a:bodyPr vert="horz" lIns="91440" tIns="45720" rIns="91440" bIns="45720" rtlCol="0" anchor="ctr">
            <a:normAutofit/>
          </a:bodyPr>
          <a:lstStyle/>
          <a:p>
            <a:endParaRPr lang="en-US" sz="2600" kern="1200">
              <a:solidFill>
                <a:srgbClr val="1B1B1B"/>
              </a:solidFill>
              <a:latin typeface="+mn-lt"/>
              <a:ea typeface="+mn-ea"/>
              <a:cs typeface="+mn-cs"/>
            </a:endParaRPr>
          </a:p>
        </p:txBody>
      </p:sp>
      <p:sp>
        <p:nvSpPr>
          <p:cNvPr id="16" name="Rectangle 15">
            <a:extLst>
              <a:ext uri="{FF2B5EF4-FFF2-40B4-BE49-F238E27FC236}">
                <a16:creationId xmlns:a16="http://schemas.microsoft.com/office/drawing/2014/main" id="{1A882A9F-F4E9-4E23-8F0B-20B5DF42E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9345" y="450221"/>
            <a:ext cx="2115455" cy="1890204"/>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9" name="Graphic 8" descr="Checkmark">
            <a:extLst>
              <a:ext uri="{FF2B5EF4-FFF2-40B4-BE49-F238E27FC236}">
                <a16:creationId xmlns:a16="http://schemas.microsoft.com/office/drawing/2014/main" id="{029B17D6-7C50-433E-A077-005929BF7C3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857725" y="2612676"/>
            <a:ext cx="1632648" cy="1632648"/>
          </a:xfrm>
          <a:prstGeom prst="rect">
            <a:avLst/>
          </a:prstGeom>
        </p:spPr>
      </p:pic>
    </p:spTree>
    <p:extLst>
      <p:ext uri="{BB962C8B-B14F-4D97-AF65-F5344CB8AC3E}">
        <p14:creationId xmlns:p14="http://schemas.microsoft.com/office/powerpoint/2010/main" val="42637285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4" name="Title 3">
            <a:extLst>
              <a:ext uri="{FF2B5EF4-FFF2-40B4-BE49-F238E27FC236}">
                <a16:creationId xmlns:a16="http://schemas.microsoft.com/office/drawing/2014/main" id="{9EF74C2A-E929-47E8-A097-A339478BE06F}"/>
              </a:ext>
            </a:extLst>
          </p:cNvPr>
          <p:cNvSpPr>
            <a:spLocks noGrp="1"/>
          </p:cNvSpPr>
          <p:nvPr>
            <p:ph type="title"/>
          </p:nvPr>
        </p:nvSpPr>
        <p:spPr>
          <a:xfrm>
            <a:off x="777240" y="731519"/>
            <a:ext cx="2845191" cy="3237579"/>
          </a:xfrm>
        </p:spPr>
        <p:txBody>
          <a:bodyPr>
            <a:normAutofit/>
          </a:bodyPr>
          <a:lstStyle/>
          <a:p>
            <a:pPr algn="ctr"/>
            <a:r>
              <a:rPr lang="en-GB" dirty="0">
                <a:solidFill>
                  <a:srgbClr val="FFFFFF"/>
                </a:solidFill>
                <a:latin typeface="+mn-lt"/>
              </a:rPr>
              <a:t>Strengths</a:t>
            </a:r>
          </a:p>
        </p:txBody>
      </p:sp>
      <p:sp>
        <p:nvSpPr>
          <p:cNvPr id="12" name="Rectangle 11">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4" name="Rectangle 13">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395C6FE2-C9C8-4D4F-AEA8-552F09DAADF9}"/>
              </a:ext>
            </a:extLst>
          </p:cNvPr>
          <p:cNvSpPr>
            <a:spLocks noGrp="1"/>
          </p:cNvSpPr>
          <p:nvPr>
            <p:ph idx="1"/>
          </p:nvPr>
        </p:nvSpPr>
        <p:spPr>
          <a:xfrm>
            <a:off x="4379709" y="686862"/>
            <a:ext cx="7037591" cy="5475129"/>
          </a:xfrm>
        </p:spPr>
        <p:txBody>
          <a:bodyPr anchor="ctr">
            <a:normAutofit/>
          </a:bodyPr>
          <a:lstStyle/>
          <a:p>
            <a:r>
              <a:rPr lang="en-GB" sz="2600" dirty="0"/>
              <a:t>Focusing on changing the behaviour of people with OCD (e.g. with </a:t>
            </a:r>
            <a:r>
              <a:rPr lang="en-GB" sz="2600" b="1" dirty="0"/>
              <a:t>exposure and response prevention</a:t>
            </a:r>
            <a:r>
              <a:rPr lang="en-GB" sz="2600" dirty="0"/>
              <a:t> and </a:t>
            </a:r>
            <a:r>
              <a:rPr lang="en-GB" sz="2600" b="1" dirty="0"/>
              <a:t>cognitive-behavioural therapy</a:t>
            </a:r>
            <a:r>
              <a:rPr lang="en-GB" sz="2600" dirty="0"/>
              <a:t>) is a highly effective way to treat the disorder. This suggests that these behavioural elements are an important part of the disorder. </a:t>
            </a:r>
          </a:p>
        </p:txBody>
      </p:sp>
    </p:spTree>
    <p:extLst>
      <p:ext uri="{BB962C8B-B14F-4D97-AF65-F5344CB8AC3E}">
        <p14:creationId xmlns:p14="http://schemas.microsoft.com/office/powerpoint/2010/main" val="183773828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2" y="453981"/>
            <a:ext cx="6675120"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B425D994-F4BD-41BD-A474-CBA8134D4AD4}"/>
              </a:ext>
            </a:extLst>
          </p:cNvPr>
          <p:cNvSpPr>
            <a:spLocks noGrp="1"/>
          </p:cNvSpPr>
          <p:nvPr>
            <p:ph type="title"/>
          </p:nvPr>
        </p:nvSpPr>
        <p:spPr>
          <a:xfrm>
            <a:off x="731520" y="731520"/>
            <a:ext cx="6089904" cy="1426464"/>
          </a:xfrm>
        </p:spPr>
        <p:txBody>
          <a:bodyPr>
            <a:normAutofit/>
          </a:bodyPr>
          <a:lstStyle/>
          <a:p>
            <a:r>
              <a:rPr lang="en-GB" dirty="0">
                <a:solidFill>
                  <a:srgbClr val="FFFFFF"/>
                </a:solidFill>
                <a:latin typeface="+mn-lt"/>
              </a:rPr>
              <a:t>Weaknesses</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7100" y="461737"/>
            <a:ext cx="2149361" cy="1870055"/>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11264206"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0B8D606-E5C8-4136-9FDA-2AEECB8C2373}"/>
              </a:ext>
            </a:extLst>
          </p:cNvPr>
          <p:cNvSpPr>
            <a:spLocks noGrp="1"/>
          </p:cNvSpPr>
          <p:nvPr>
            <p:ph idx="1"/>
          </p:nvPr>
        </p:nvSpPr>
        <p:spPr>
          <a:xfrm>
            <a:off x="789456" y="2798385"/>
            <a:ext cx="10597729" cy="3283260"/>
          </a:xfrm>
        </p:spPr>
        <p:txBody>
          <a:bodyPr anchor="ctr">
            <a:normAutofit/>
          </a:bodyPr>
          <a:lstStyle/>
          <a:p>
            <a:r>
              <a:rPr lang="en-GB" sz="2500" dirty="0"/>
              <a:t>The principles of classical conditioning and operant conditioning are based on research carried out with animals. Is it appropriate to generalise these results in order to explain human behaviour which is much more complex?</a:t>
            </a:r>
          </a:p>
          <a:p>
            <a:endParaRPr lang="en-GB" sz="2500" dirty="0"/>
          </a:p>
          <a:p>
            <a:r>
              <a:rPr lang="en-GB" sz="2500" dirty="0"/>
              <a:t>It is </a:t>
            </a:r>
            <a:r>
              <a:rPr lang="en-GB" sz="2500" b="1" dirty="0"/>
              <a:t>reductionist </a:t>
            </a:r>
            <a:r>
              <a:rPr lang="en-GB" sz="2500" dirty="0"/>
              <a:t>to solely focus on behaviour. What about the ways in which people are thinking? (and this might be why cognitive-behavioural therapy is so effective – because it focuses on changing thought patterns </a:t>
            </a:r>
            <a:r>
              <a:rPr lang="en-GB" sz="2500" u="sng" dirty="0"/>
              <a:t>and</a:t>
            </a:r>
            <a:r>
              <a:rPr lang="en-GB" sz="2500" dirty="0"/>
              <a:t> behaviour).</a:t>
            </a:r>
          </a:p>
        </p:txBody>
      </p:sp>
    </p:spTree>
    <p:extLst>
      <p:ext uri="{BB962C8B-B14F-4D97-AF65-F5344CB8AC3E}">
        <p14:creationId xmlns:p14="http://schemas.microsoft.com/office/powerpoint/2010/main" val="8227397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1561AEE4-4E38-4BAC-976D-E0DE523FC5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F0BC676B-D19A-44DB-910A-0C0E6D4339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431" y="3985"/>
            <a:ext cx="9772765" cy="6858000"/>
            <a:chOff x="1303402" y="3985"/>
            <a:chExt cx="9772765" cy="6858000"/>
          </a:xfrm>
        </p:grpSpPr>
        <p:sp>
          <p:nvSpPr>
            <p:cNvPr id="29" name="Freeform: Shape 28">
              <a:extLst>
                <a:ext uri="{FF2B5EF4-FFF2-40B4-BE49-F238E27FC236}">
                  <a16:creationId xmlns:a16="http://schemas.microsoft.com/office/drawing/2014/main" id="{999AA485-A13F-4455-814E-C116AD7E0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Shape 29">
              <a:extLst>
                <a:ext uri="{FF2B5EF4-FFF2-40B4-BE49-F238E27FC236}">
                  <a16:creationId xmlns:a16="http://schemas.microsoft.com/office/drawing/2014/main" id="{9C90D55F-0AFB-45E5-8815-A4701774CE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Freeform: Shape 30">
              <a:extLst>
                <a:ext uri="{FF2B5EF4-FFF2-40B4-BE49-F238E27FC236}">
                  <a16:creationId xmlns:a16="http://schemas.microsoft.com/office/drawing/2014/main" id="{D476B6C1-4A41-48E6-8540-FC48FCD769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2" name="Freeform: Shape 31">
              <a:extLst>
                <a:ext uri="{FF2B5EF4-FFF2-40B4-BE49-F238E27FC236}">
                  <a16:creationId xmlns:a16="http://schemas.microsoft.com/office/drawing/2014/main" id="{3347F445-D2CA-4FEB-AB8E-7A47AB57C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Freeform: Shape 32">
              <a:extLst>
                <a:ext uri="{FF2B5EF4-FFF2-40B4-BE49-F238E27FC236}">
                  <a16:creationId xmlns:a16="http://schemas.microsoft.com/office/drawing/2014/main" id="{12F1B3D8-301E-4A54-9284-EB14E9056B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34" name="Freeform: Shape 33">
              <a:extLst>
                <a:ext uri="{FF2B5EF4-FFF2-40B4-BE49-F238E27FC236}">
                  <a16:creationId xmlns:a16="http://schemas.microsoft.com/office/drawing/2014/main" id="{CE4B9C67-860A-4569-AC84-3ADE433D1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Freeform: Shape 34">
              <a:extLst>
                <a:ext uri="{FF2B5EF4-FFF2-40B4-BE49-F238E27FC236}">
                  <a16:creationId xmlns:a16="http://schemas.microsoft.com/office/drawing/2014/main" id="{1175B763-A6E6-4AD1-9138-9B1164A7A8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6D0E032E-5FB1-4225-8C99-14502BE0DA7B}"/>
              </a:ext>
            </a:extLst>
          </p:cNvPr>
          <p:cNvSpPr>
            <a:spLocks noGrp="1"/>
          </p:cNvSpPr>
          <p:nvPr>
            <p:ph type="title"/>
          </p:nvPr>
        </p:nvSpPr>
        <p:spPr>
          <a:xfrm>
            <a:off x="3060740" y="3984"/>
            <a:ext cx="5754696" cy="1837349"/>
          </a:xfrm>
        </p:spPr>
        <p:txBody>
          <a:bodyPr anchor="ctr">
            <a:normAutofit/>
          </a:bodyPr>
          <a:lstStyle/>
          <a:p>
            <a:pPr algn="ctr"/>
            <a:r>
              <a:rPr lang="en-GB" sz="3600" dirty="0">
                <a:latin typeface="+mn-lt"/>
              </a:rPr>
              <a:t>Cognitive explanations</a:t>
            </a:r>
          </a:p>
        </p:txBody>
      </p:sp>
      <p:sp>
        <p:nvSpPr>
          <p:cNvPr id="3" name="Content Placeholder 2">
            <a:extLst>
              <a:ext uri="{FF2B5EF4-FFF2-40B4-BE49-F238E27FC236}">
                <a16:creationId xmlns:a16="http://schemas.microsoft.com/office/drawing/2014/main" id="{4BD3B3FF-71A5-45E4-B7FF-4457CA992002}"/>
              </a:ext>
            </a:extLst>
          </p:cNvPr>
          <p:cNvSpPr>
            <a:spLocks noGrp="1"/>
          </p:cNvSpPr>
          <p:nvPr>
            <p:ph idx="1"/>
          </p:nvPr>
        </p:nvSpPr>
        <p:spPr>
          <a:xfrm>
            <a:off x="2451652" y="1841333"/>
            <a:ext cx="7580243" cy="4426226"/>
          </a:xfrm>
        </p:spPr>
        <p:txBody>
          <a:bodyPr anchor="t">
            <a:noAutofit/>
          </a:bodyPr>
          <a:lstStyle/>
          <a:p>
            <a:r>
              <a:rPr lang="en-GB" dirty="0"/>
              <a:t>The focus is on how a person thinks. </a:t>
            </a:r>
          </a:p>
          <a:p>
            <a:endParaRPr lang="en-GB" dirty="0"/>
          </a:p>
          <a:p>
            <a:r>
              <a:rPr lang="en-GB" dirty="0"/>
              <a:t>People with OCD are using </a:t>
            </a:r>
            <a:r>
              <a:rPr lang="en-GB" b="1" dirty="0"/>
              <a:t>faulty</a:t>
            </a:r>
            <a:r>
              <a:rPr lang="en-GB" dirty="0"/>
              <a:t>, </a:t>
            </a:r>
            <a:r>
              <a:rPr lang="en-GB" b="1" dirty="0"/>
              <a:t>irrational</a:t>
            </a:r>
            <a:r>
              <a:rPr lang="en-GB" dirty="0"/>
              <a:t> and </a:t>
            </a:r>
            <a:r>
              <a:rPr lang="en-GB" b="1" dirty="0"/>
              <a:t>maladaptive</a:t>
            </a:r>
            <a:r>
              <a:rPr lang="en-GB" dirty="0"/>
              <a:t> thinking patterns.</a:t>
            </a:r>
          </a:p>
          <a:p>
            <a:endParaRPr lang="en-GB" dirty="0"/>
          </a:p>
          <a:p>
            <a:r>
              <a:rPr lang="en-GB" dirty="0"/>
              <a:t>These unwanted and intrusive thoughts are not easily ignored by some people, especially if they are feeling low / depressed. </a:t>
            </a:r>
          </a:p>
        </p:txBody>
      </p:sp>
    </p:spTree>
    <p:extLst>
      <p:ext uri="{BB962C8B-B14F-4D97-AF65-F5344CB8AC3E}">
        <p14:creationId xmlns:p14="http://schemas.microsoft.com/office/powerpoint/2010/main" val="423035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867BA02A-D92F-4B8F-965F-DAAC4F886E0E}"/>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9133"/>
          <a:stretch/>
        </p:blipFill>
        <p:spPr>
          <a:xfrm>
            <a:off x="457200" y="457200"/>
            <a:ext cx="11277600" cy="5943600"/>
          </a:xfrm>
          <a:prstGeom prst="rect">
            <a:avLst/>
          </a:prstGeom>
        </p:spPr>
      </p:pic>
    </p:spTree>
    <p:extLst>
      <p:ext uri="{BB962C8B-B14F-4D97-AF65-F5344CB8AC3E}">
        <p14:creationId xmlns:p14="http://schemas.microsoft.com/office/powerpoint/2010/main" val="23070201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FD073016-B734-483B-8953-5BADEE145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8600" y="0"/>
            <a:ext cx="8157458" cy="6858000"/>
          </a:xfrm>
          <a:prstGeom prst="rect">
            <a:avLst/>
          </a:prstGeom>
          <a:gradFill>
            <a:gsLst>
              <a:gs pos="2000">
                <a:schemeClr val="accent1"/>
              </a:gs>
              <a:gs pos="78000">
                <a:schemeClr val="accent1">
                  <a:lumMod val="50000"/>
                </a:schemeClr>
              </a:gs>
              <a:gs pos="100000">
                <a:srgbClr val="000000">
                  <a:alpha val="85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90A7EAB6-59D3-4325-8DE6-E0CA4009C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4537" y="1839884"/>
            <a:ext cx="8157460" cy="5017687"/>
          </a:xfrm>
          <a:prstGeom prst="rect">
            <a:avLst/>
          </a:prstGeom>
          <a:gradFill>
            <a:gsLst>
              <a:gs pos="0">
                <a:schemeClr val="accent1">
                  <a:lumMod val="60000"/>
                  <a:lumOff val="40000"/>
                  <a:alpha val="30000"/>
                </a:schemeClr>
              </a:gs>
              <a:gs pos="100000">
                <a:srgbClr val="000000">
                  <a:alpha val="44000"/>
                </a:srgb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63179" y="-33131"/>
            <a:ext cx="6857999" cy="6923403"/>
          </a:xfrm>
          <a:prstGeom prst="rect">
            <a:avLst/>
          </a:prstGeom>
          <a:gradFill>
            <a:gsLst>
              <a:gs pos="56000">
                <a:schemeClr val="accent1">
                  <a:lumMod val="60000"/>
                  <a:lumOff val="40000"/>
                  <a:alpha val="0"/>
                </a:schemeClr>
              </a:gs>
              <a:gs pos="100000">
                <a:schemeClr val="accent1"/>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674" name="Content Placeholder 3">
            <a:extLst>
              <a:ext uri="{FF2B5EF4-FFF2-40B4-BE49-F238E27FC236}">
                <a16:creationId xmlns:a16="http://schemas.microsoft.com/office/drawing/2014/main" id="{E232A639-7E3A-43E3-8A07-EECC7EB9CC2A}"/>
              </a:ext>
            </a:extLst>
          </p:cNvPr>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tretch>
            <a:fillRect/>
          </a:stretch>
        </p:blipFill>
        <p:spPr>
          <a:xfrm>
            <a:off x="2066441" y="457200"/>
            <a:ext cx="8059118" cy="5943600"/>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AAA9126-86CF-435D-B691-79B067666B47}"/>
              </a:ext>
            </a:extLst>
          </p:cNvPr>
          <p:cNvSpPr>
            <a:spLocks noGrp="1"/>
          </p:cNvSpPr>
          <p:nvPr>
            <p:ph type="title"/>
          </p:nvPr>
        </p:nvSpPr>
        <p:spPr>
          <a:xfrm>
            <a:off x="640080" y="1243013"/>
            <a:ext cx="3855720" cy="4371974"/>
          </a:xfrm>
        </p:spPr>
        <p:txBody>
          <a:bodyPr>
            <a:normAutofit/>
          </a:bodyPr>
          <a:lstStyle/>
          <a:p>
            <a:pPr algn="ctr"/>
            <a:r>
              <a:rPr lang="en-GB" sz="4000" dirty="0">
                <a:latin typeface="+mn-lt"/>
              </a:rPr>
              <a:t>Strengths</a:t>
            </a:r>
          </a:p>
        </p:txBody>
      </p:sp>
      <p:sp>
        <p:nvSpPr>
          <p:cNvPr id="3" name="Content Placeholder 2">
            <a:extLst>
              <a:ext uri="{FF2B5EF4-FFF2-40B4-BE49-F238E27FC236}">
                <a16:creationId xmlns:a16="http://schemas.microsoft.com/office/drawing/2014/main" id="{27E06234-3820-40FE-934F-093757B0C542}"/>
              </a:ext>
            </a:extLst>
          </p:cNvPr>
          <p:cNvSpPr>
            <a:spLocks noGrp="1"/>
          </p:cNvSpPr>
          <p:nvPr>
            <p:ph idx="1"/>
          </p:nvPr>
        </p:nvSpPr>
        <p:spPr>
          <a:xfrm>
            <a:off x="5512903" y="304800"/>
            <a:ext cx="6334539" cy="6372340"/>
          </a:xfrm>
        </p:spPr>
        <p:txBody>
          <a:bodyPr anchor="ctr">
            <a:normAutofit/>
          </a:bodyPr>
          <a:lstStyle/>
          <a:p>
            <a:r>
              <a:rPr lang="en-GB" dirty="0"/>
              <a:t>Focusing on changing thought patterns is at the heart of </a:t>
            </a:r>
            <a:r>
              <a:rPr lang="en-GB" b="1" dirty="0"/>
              <a:t>cognitive-behavioural therapy (CBT) </a:t>
            </a:r>
            <a:r>
              <a:rPr lang="en-GB" dirty="0"/>
              <a:t>and this has been used to successfully treat OCD in a great number of people. This suggests that the thinking element of OCD is a key contributing factor to the disorder. </a:t>
            </a:r>
          </a:p>
          <a:p>
            <a:endParaRPr lang="en-GB" dirty="0"/>
          </a:p>
          <a:p>
            <a:r>
              <a:rPr lang="en-GB" dirty="0"/>
              <a:t>This explanation can be linked to other explanations of OCD in order to create a more </a:t>
            </a:r>
            <a:r>
              <a:rPr lang="en-GB" b="1" dirty="0"/>
              <a:t>holistic</a:t>
            </a:r>
            <a:r>
              <a:rPr lang="en-GB" dirty="0"/>
              <a:t> understanding of the disorder e.g. it may be that a person develops these faulty thinking patterns as a result of their genes or because of their life experiences. </a:t>
            </a:r>
          </a:p>
        </p:txBody>
      </p:sp>
    </p:spTree>
    <p:extLst>
      <p:ext uri="{BB962C8B-B14F-4D97-AF65-F5344CB8AC3E}">
        <p14:creationId xmlns:p14="http://schemas.microsoft.com/office/powerpoint/2010/main" val="9414651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2270635A-99AF-49A6-A2B5-2A99B0D0D247}"/>
              </a:ext>
            </a:extLst>
          </p:cNvPr>
          <p:cNvSpPr>
            <a:spLocks noGrp="1"/>
          </p:cNvSpPr>
          <p:nvPr>
            <p:ph type="title"/>
          </p:nvPr>
        </p:nvSpPr>
        <p:spPr>
          <a:xfrm>
            <a:off x="640080" y="1243013"/>
            <a:ext cx="3855720" cy="4371974"/>
          </a:xfrm>
        </p:spPr>
        <p:txBody>
          <a:bodyPr>
            <a:normAutofit/>
          </a:bodyPr>
          <a:lstStyle/>
          <a:p>
            <a:pPr algn="ctr"/>
            <a:r>
              <a:rPr lang="en-GB" sz="4000" dirty="0">
                <a:latin typeface="+mn-lt"/>
              </a:rPr>
              <a:t>Weaknesses</a:t>
            </a:r>
          </a:p>
        </p:txBody>
      </p:sp>
      <p:sp>
        <p:nvSpPr>
          <p:cNvPr id="3" name="Content Placeholder 2">
            <a:extLst>
              <a:ext uri="{FF2B5EF4-FFF2-40B4-BE49-F238E27FC236}">
                <a16:creationId xmlns:a16="http://schemas.microsoft.com/office/drawing/2014/main" id="{420B5C41-C569-4D47-962C-BDAE3A4F4513}"/>
              </a:ext>
            </a:extLst>
          </p:cNvPr>
          <p:cNvSpPr>
            <a:spLocks noGrp="1"/>
          </p:cNvSpPr>
          <p:nvPr>
            <p:ph idx="1"/>
          </p:nvPr>
        </p:nvSpPr>
        <p:spPr>
          <a:xfrm>
            <a:off x="6172200" y="804672"/>
            <a:ext cx="5221224" cy="5230368"/>
          </a:xfrm>
        </p:spPr>
        <p:txBody>
          <a:bodyPr anchor="ctr">
            <a:normAutofit/>
          </a:bodyPr>
          <a:lstStyle/>
          <a:p>
            <a:r>
              <a:rPr lang="en-GB" dirty="0"/>
              <a:t>Does taking this cognitive approach essentially blame the person for their disorder because it is their thoughts that are causing it? This has ethical implications for how the person feels about themselves.</a:t>
            </a:r>
          </a:p>
          <a:p>
            <a:endParaRPr lang="en-GB" sz="1800" dirty="0">
              <a:solidFill>
                <a:schemeClr val="tx2"/>
              </a:solidFill>
            </a:endParaRPr>
          </a:p>
        </p:txBody>
      </p:sp>
    </p:spTree>
    <p:extLst>
      <p:ext uri="{BB962C8B-B14F-4D97-AF65-F5344CB8AC3E}">
        <p14:creationId xmlns:p14="http://schemas.microsoft.com/office/powerpoint/2010/main" val="10478426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5" descr="freud">
            <a:extLst>
              <a:ext uri="{FF2B5EF4-FFF2-40B4-BE49-F238E27FC236}">
                <a16:creationId xmlns:a16="http://schemas.microsoft.com/office/drawing/2014/main" id="{40E50F4A-F60C-44CD-9A03-42363FFDC01B}"/>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16085" r="16086"/>
          <a:stretch/>
        </p:blipFill>
        <p:spPr bwMode="auto">
          <a:xfrm>
            <a:off x="5797543" y="10"/>
            <a:ext cx="6394152"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0">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2" name="Title 1">
            <a:extLst>
              <a:ext uri="{FF2B5EF4-FFF2-40B4-BE49-F238E27FC236}">
                <a16:creationId xmlns:a16="http://schemas.microsoft.com/office/drawing/2014/main" id="{1E9C2CA2-0AA9-4E22-92EC-F6F338E55D15}"/>
              </a:ext>
            </a:extLst>
          </p:cNvPr>
          <p:cNvSpPr>
            <a:spLocks noGrp="1"/>
          </p:cNvSpPr>
          <p:nvPr>
            <p:ph type="title"/>
          </p:nvPr>
        </p:nvSpPr>
        <p:spPr>
          <a:xfrm>
            <a:off x="645972" y="2375454"/>
            <a:ext cx="4803636" cy="1311664"/>
          </a:xfrm>
        </p:spPr>
        <p:txBody>
          <a:bodyPr>
            <a:normAutofit/>
          </a:bodyPr>
          <a:lstStyle/>
          <a:p>
            <a:pPr algn="ctr"/>
            <a:r>
              <a:rPr lang="en-GB" dirty="0">
                <a:solidFill>
                  <a:srgbClr val="000000"/>
                </a:solidFill>
                <a:latin typeface="+mn-lt"/>
              </a:rPr>
              <a:t>Psychodynamic explanations</a:t>
            </a:r>
          </a:p>
        </p:txBody>
      </p:sp>
    </p:spTree>
    <p:extLst>
      <p:ext uri="{BB962C8B-B14F-4D97-AF65-F5344CB8AC3E}">
        <p14:creationId xmlns:p14="http://schemas.microsoft.com/office/powerpoint/2010/main" val="110072510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25A6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38" name="Rectangle 2">
            <a:extLst>
              <a:ext uri="{FF2B5EF4-FFF2-40B4-BE49-F238E27FC236}">
                <a16:creationId xmlns:a16="http://schemas.microsoft.com/office/drawing/2014/main" id="{169BF1DD-EDB7-401E-9EFA-D7D9F09ACCF7}"/>
              </a:ext>
            </a:extLst>
          </p:cNvPr>
          <p:cNvSpPr>
            <a:spLocks noGrp="1" noChangeArrowheads="1"/>
          </p:cNvSpPr>
          <p:nvPr>
            <p:ph type="title"/>
          </p:nvPr>
        </p:nvSpPr>
        <p:spPr>
          <a:xfrm>
            <a:off x="9093495" y="618681"/>
            <a:ext cx="2812365" cy="4794567"/>
          </a:xfrm>
        </p:spPr>
        <p:txBody>
          <a:bodyPr vert="horz" lIns="91440" tIns="45720" rIns="91440" bIns="45720" rtlCol="0" anchor="ctr">
            <a:normAutofit/>
          </a:bodyPr>
          <a:lstStyle/>
          <a:p>
            <a:pPr algn="ctr"/>
            <a:r>
              <a:rPr lang="en-US" altLang="en-US" sz="3200" u="sng" dirty="0">
                <a:solidFill>
                  <a:srgbClr val="FFFFFF"/>
                </a:solidFill>
                <a:latin typeface="+mn-lt"/>
              </a:rPr>
              <a:t>The iceberg representation</a:t>
            </a:r>
            <a:br>
              <a:rPr lang="en-US" altLang="en-US" sz="3200" u="sng" dirty="0">
                <a:solidFill>
                  <a:srgbClr val="FFFFFF"/>
                </a:solidFill>
                <a:latin typeface="+mn-lt"/>
              </a:rPr>
            </a:br>
            <a:r>
              <a:rPr lang="en-US" altLang="en-US" sz="3200" u="sng" dirty="0">
                <a:solidFill>
                  <a:srgbClr val="FFFFFF"/>
                </a:solidFill>
                <a:latin typeface="+mn-lt"/>
              </a:rPr>
              <a:t>of the mind</a:t>
            </a:r>
            <a:endParaRPr lang="en-US" altLang="en-US" sz="3200" b="1" dirty="0">
              <a:solidFill>
                <a:srgbClr val="FFFFFF"/>
              </a:solidFill>
              <a:latin typeface="+mn-lt"/>
            </a:endParaRPr>
          </a:p>
        </p:txBody>
      </p:sp>
      <p:sp>
        <p:nvSpPr>
          <p:cNvPr id="74"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339" name="Picture 1" descr="A picture containing text, hydrozoan&#10;&#10;Description automatically generated">
            <a:extLst>
              <a:ext uri="{FF2B5EF4-FFF2-40B4-BE49-F238E27FC236}">
                <a16:creationId xmlns:a16="http://schemas.microsoft.com/office/drawing/2014/main" id="{C28E839D-6F0B-4788-B268-1866664E24CE}"/>
              </a:ext>
            </a:extLst>
          </p:cNvPr>
          <p:cNvPicPr>
            <a:picLocks noChangeAspect="1"/>
          </p:cNvPicPr>
          <p:nvPr/>
        </p:nvPicPr>
        <p:blipFill rotWithShape="1">
          <a:blip r:embed="rId3">
            <a:extLst>
              <a:ext uri="{28A0092B-C50C-407E-A947-70E740481C1C}">
                <a14:useLocalDpi xmlns:a14="http://schemas.microsoft.com/office/drawing/2010/main" val="0"/>
              </a:ext>
            </a:extLst>
          </a:blip>
          <a:srcRect r="929" b="-2"/>
          <a:stretch/>
        </p:blipFill>
        <p:spPr bwMode="auto">
          <a:xfrm>
            <a:off x="976251" y="942538"/>
            <a:ext cx="7163222" cy="4808332"/>
          </a:xfrm>
          <a:prstGeom prst="rect">
            <a:avLst/>
          </a:prstGeom>
          <a:noFill/>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3" name="Picture 7" descr="slide0038_image007">
            <a:extLst>
              <a:ext uri="{FF2B5EF4-FFF2-40B4-BE49-F238E27FC236}">
                <a16:creationId xmlns:a16="http://schemas.microsoft.com/office/drawing/2014/main" id="{2995FC22-AF7D-4172-A8FB-BF712908A5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38072" y="395808"/>
            <a:ext cx="6737351" cy="62934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2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2A9A60F-3F3B-44DA-BCF6-B4F61D58D4BC}"/>
              </a:ext>
            </a:extLst>
          </p:cNvPr>
          <p:cNvSpPr>
            <a:spLocks noGrp="1"/>
          </p:cNvSpPr>
          <p:nvPr>
            <p:ph idx="1"/>
          </p:nvPr>
        </p:nvSpPr>
        <p:spPr>
          <a:xfrm>
            <a:off x="4281714" y="319314"/>
            <a:ext cx="7721599" cy="5876213"/>
          </a:xfrm>
        </p:spPr>
        <p:txBody>
          <a:bodyPr anchor="ctr">
            <a:normAutofit/>
          </a:bodyPr>
          <a:lstStyle/>
          <a:p>
            <a:pPr marL="0" indent="0">
              <a:buNone/>
            </a:pPr>
            <a:r>
              <a:rPr lang="en-GB" dirty="0"/>
              <a:t>Unacceptable wishes and impulses from the ID are only partially </a:t>
            </a:r>
            <a:r>
              <a:rPr lang="en-GB" b="1" dirty="0"/>
              <a:t>repressed</a:t>
            </a:r>
            <a:r>
              <a:rPr lang="en-GB" dirty="0"/>
              <a:t> and so cause anxiety.</a:t>
            </a:r>
          </a:p>
          <a:p>
            <a:endParaRPr lang="en-GB" dirty="0"/>
          </a:p>
          <a:p>
            <a:pPr marL="0" indent="0">
              <a:buNone/>
            </a:pPr>
            <a:r>
              <a:rPr lang="en-GB" dirty="0"/>
              <a:t>People use </a:t>
            </a:r>
            <a:r>
              <a:rPr lang="en-GB" b="1" dirty="0"/>
              <a:t>ego defence mechanisms </a:t>
            </a:r>
            <a:r>
              <a:rPr lang="en-GB" dirty="0"/>
              <a:t>in order to try to protect themselves and keep unacceptable thoughts and desires in their ID e.g. </a:t>
            </a:r>
          </a:p>
          <a:p>
            <a:endParaRPr lang="en-GB" sz="2000" dirty="0"/>
          </a:p>
          <a:p>
            <a:r>
              <a:rPr lang="en-GB" b="1" dirty="0"/>
              <a:t>Regression </a:t>
            </a:r>
            <a:r>
              <a:rPr lang="en-GB" dirty="0"/>
              <a:t>– people revert to an earlier stage in their development where they believe in magic (this would explain the superstitious behaviour often displayed in people with OCD). </a:t>
            </a:r>
          </a:p>
        </p:txBody>
      </p:sp>
    </p:spTree>
    <p:extLst>
      <p:ext uri="{BB962C8B-B14F-4D97-AF65-F5344CB8AC3E}">
        <p14:creationId xmlns:p14="http://schemas.microsoft.com/office/powerpoint/2010/main" val="373835358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2C0BB4-1C01-40E2-A613-C77D0EB64F03}"/>
              </a:ext>
            </a:extLst>
          </p:cNvPr>
          <p:cNvSpPr>
            <a:spLocks noGrp="1"/>
          </p:cNvSpPr>
          <p:nvPr>
            <p:ph type="title"/>
          </p:nvPr>
        </p:nvSpPr>
        <p:spPr>
          <a:xfrm>
            <a:off x="838200" y="365125"/>
            <a:ext cx="10515600" cy="1325563"/>
          </a:xfrm>
        </p:spPr>
        <p:txBody>
          <a:bodyPr>
            <a:normAutofit/>
          </a:bodyPr>
          <a:lstStyle/>
          <a:p>
            <a:r>
              <a:rPr lang="en-GB" sz="5400" dirty="0">
                <a:latin typeface="+mn-lt"/>
              </a:rPr>
              <a:t>Strengths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224E405-DE04-43C4-B5BE-16C480D31C24}"/>
              </a:ext>
            </a:extLst>
          </p:cNvPr>
          <p:cNvSpPr>
            <a:spLocks noGrp="1"/>
          </p:cNvSpPr>
          <p:nvPr>
            <p:ph idx="1"/>
          </p:nvPr>
        </p:nvSpPr>
        <p:spPr>
          <a:xfrm>
            <a:off x="838200" y="1929384"/>
            <a:ext cx="10515600" cy="4251960"/>
          </a:xfrm>
        </p:spPr>
        <p:txBody>
          <a:bodyPr>
            <a:normAutofit/>
          </a:bodyPr>
          <a:lstStyle/>
          <a:p>
            <a:endParaRPr lang="en-GB" sz="3200" dirty="0"/>
          </a:p>
          <a:p>
            <a:r>
              <a:rPr lang="en-GB" sz="3200" dirty="0"/>
              <a:t>This approach would explain why people develop obsessions and compulsions but are unaware of the reason for this (because these come from the unconscious mind).</a:t>
            </a:r>
          </a:p>
        </p:txBody>
      </p:sp>
    </p:spTree>
    <p:extLst>
      <p:ext uri="{BB962C8B-B14F-4D97-AF65-F5344CB8AC3E}">
        <p14:creationId xmlns:p14="http://schemas.microsoft.com/office/powerpoint/2010/main" val="360586680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6877FB-C29F-4DC4-BB5F-116C5195A296}"/>
              </a:ext>
            </a:extLst>
          </p:cNvPr>
          <p:cNvSpPr>
            <a:spLocks noGrp="1"/>
          </p:cNvSpPr>
          <p:nvPr>
            <p:ph type="title"/>
          </p:nvPr>
        </p:nvSpPr>
        <p:spPr>
          <a:xfrm>
            <a:off x="838200" y="365125"/>
            <a:ext cx="10515600" cy="1325563"/>
          </a:xfrm>
        </p:spPr>
        <p:txBody>
          <a:bodyPr>
            <a:normAutofit/>
          </a:bodyPr>
          <a:lstStyle/>
          <a:p>
            <a:r>
              <a:rPr lang="en-GB" sz="5400" dirty="0">
                <a:latin typeface="+mn-lt"/>
              </a:rPr>
              <a:t>Weaknesses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4F11747-86AA-45E3-91BF-941974396CA6}"/>
              </a:ext>
            </a:extLst>
          </p:cNvPr>
          <p:cNvSpPr>
            <a:spLocks noGrp="1"/>
          </p:cNvSpPr>
          <p:nvPr>
            <p:ph idx="1"/>
          </p:nvPr>
        </p:nvSpPr>
        <p:spPr>
          <a:xfrm>
            <a:off x="838200" y="1929384"/>
            <a:ext cx="10515600" cy="4251960"/>
          </a:xfrm>
        </p:spPr>
        <p:txBody>
          <a:bodyPr>
            <a:normAutofit/>
          </a:bodyPr>
          <a:lstStyle/>
          <a:p>
            <a:r>
              <a:rPr lang="en-GB" sz="3200" dirty="0"/>
              <a:t>Freud’s concepts such as the ‘id’ and the ‘ego’ are abstract concepts. They cannot be seen and therefore they cannot be objectively measured. This means that his theory lacks scientific credibility.  </a:t>
            </a:r>
          </a:p>
        </p:txBody>
      </p:sp>
    </p:spTree>
    <p:extLst>
      <p:ext uri="{BB962C8B-B14F-4D97-AF65-F5344CB8AC3E}">
        <p14:creationId xmlns:p14="http://schemas.microsoft.com/office/powerpoint/2010/main" val="356483154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42692C-C5F9-4F10-97A8-5FEB1494F635}"/>
              </a:ext>
            </a:extLst>
          </p:cNvPr>
          <p:cNvSpPr>
            <a:spLocks noGrp="1"/>
          </p:cNvSpPr>
          <p:nvPr>
            <p:ph type="title"/>
          </p:nvPr>
        </p:nvSpPr>
        <p:spPr>
          <a:xfrm>
            <a:off x="318052" y="640823"/>
            <a:ext cx="3735607" cy="5583148"/>
          </a:xfrm>
        </p:spPr>
        <p:txBody>
          <a:bodyPr anchor="ctr">
            <a:normAutofit/>
          </a:bodyPr>
          <a:lstStyle/>
          <a:p>
            <a:pPr algn="ctr"/>
            <a:r>
              <a:rPr lang="en-GB" sz="4800" dirty="0">
                <a:latin typeface="+mn-lt"/>
              </a:rPr>
              <a:t>Social explanations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BA811FD-F015-4FF2-940C-A2E78EF164B2}"/>
              </a:ext>
            </a:extLst>
          </p:cNvPr>
          <p:cNvGraphicFramePr>
            <a:graphicFrameLocks noGrp="1"/>
          </p:cNvGraphicFramePr>
          <p:nvPr>
            <p:ph idx="1"/>
            <p:extLst>
              <p:ext uri="{D42A27DB-BD31-4B8C-83A1-F6EECF244321}">
                <p14:modId xmlns:p14="http://schemas.microsoft.com/office/powerpoint/2010/main" val="39862063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2873959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0418" name="Picture 3" descr="A picture containing different, same, various, colors&#10;&#10;Description automatically generated">
            <a:extLst>
              <a:ext uri="{FF2B5EF4-FFF2-40B4-BE49-F238E27FC236}">
                <a16:creationId xmlns:a16="http://schemas.microsoft.com/office/drawing/2014/main" id="{5A7C1123-6D89-4112-95FA-8CD4150189C4}"/>
              </a:ext>
            </a:extLst>
          </p:cNvPr>
          <p:cNvPicPr>
            <a:picLocks noChangeAspect="1"/>
          </p:cNvPicPr>
          <p:nvPr/>
        </p:nvPicPr>
        <p:blipFill rotWithShape="1">
          <a:blip r:embed="rId2">
            <a:extLst>
              <a:ext uri="{28A0092B-C50C-407E-A947-70E740481C1C}">
                <a14:useLocalDpi xmlns:a14="http://schemas.microsoft.com/office/drawing/2010/main" val="0"/>
              </a:ext>
            </a:extLst>
          </a:blip>
          <a:srcRect t="2984" b="1271"/>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 name="Rectangle 70">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81B0A4-9A8F-4298-A5A5-315F7B56275C}"/>
              </a:ext>
            </a:extLst>
          </p:cNvPr>
          <p:cNvSpPr>
            <a:spLocks noGrp="1"/>
          </p:cNvSpPr>
          <p:nvPr>
            <p:ph type="title"/>
          </p:nvPr>
        </p:nvSpPr>
        <p:spPr>
          <a:xfrm>
            <a:off x="523875" y="5317240"/>
            <a:ext cx="11210925" cy="744836"/>
          </a:xfrm>
        </p:spPr>
        <p:txBody>
          <a:bodyPr>
            <a:normAutofit/>
          </a:bodyPr>
          <a:lstStyle/>
          <a:p>
            <a:pPr algn="ctr"/>
            <a:r>
              <a:rPr lang="en-GB" sz="3600" dirty="0">
                <a:solidFill>
                  <a:schemeClr val="tx1">
                    <a:lumMod val="85000"/>
                    <a:lumOff val="15000"/>
                  </a:schemeClr>
                </a:solidFill>
                <a:latin typeface="+mn-lt"/>
              </a:rPr>
              <a:t>Social learning theory</a:t>
            </a:r>
          </a:p>
        </p:txBody>
      </p:sp>
      <p:cxnSp>
        <p:nvCxnSpPr>
          <p:cNvPr id="73" name="Straight Connector 72">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A89E08-9876-4882-9294-DDACF8EAE588}"/>
              </a:ext>
            </a:extLst>
          </p:cNvPr>
          <p:cNvSpPr>
            <a:spLocks noGrp="1"/>
          </p:cNvSpPr>
          <p:nvPr>
            <p:ph type="title"/>
          </p:nvPr>
        </p:nvSpPr>
        <p:spPr>
          <a:xfrm>
            <a:off x="838200" y="365125"/>
            <a:ext cx="10515600" cy="1325563"/>
          </a:xfrm>
        </p:spPr>
        <p:txBody>
          <a:bodyPr/>
          <a:lstStyle/>
          <a:p>
            <a:pPr algn="ctr"/>
            <a:r>
              <a:rPr lang="en-GB" dirty="0">
                <a:latin typeface="+mn-lt"/>
              </a:rPr>
              <a:t>Social learning theory</a:t>
            </a:r>
          </a:p>
        </p:txBody>
      </p:sp>
      <p:graphicFrame>
        <p:nvGraphicFramePr>
          <p:cNvPr id="13" name="Content Placeholder 3">
            <a:extLst>
              <a:ext uri="{FF2B5EF4-FFF2-40B4-BE49-F238E27FC236}">
                <a16:creationId xmlns:a16="http://schemas.microsoft.com/office/drawing/2014/main" id="{E788270B-3D6E-4D48-9232-622F7BABB08B}"/>
              </a:ext>
            </a:extLst>
          </p:cNvPr>
          <p:cNvGraphicFramePr>
            <a:graphicFrameLocks noGrp="1"/>
          </p:cNvGraphicFramePr>
          <p:nvPr>
            <p:ph idx="1"/>
            <p:extLst>
              <p:ext uri="{D42A27DB-BD31-4B8C-83A1-F6EECF244321}">
                <p14:modId xmlns:p14="http://schemas.microsoft.com/office/powerpoint/2010/main" val="81077295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1131969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6AA4AC90-DEDC-4B40-82DF-8ACC00B1FA90}"/>
              </a:ext>
            </a:extLst>
          </p:cNvPr>
          <p:cNvSpPr>
            <a:spLocks noGrp="1"/>
          </p:cNvSpPr>
          <p:nvPr>
            <p:ph type="title"/>
          </p:nvPr>
        </p:nvSpPr>
        <p:spPr>
          <a:xfrm>
            <a:off x="1098468" y="885651"/>
            <a:ext cx="3229803" cy="4624603"/>
          </a:xfrm>
        </p:spPr>
        <p:txBody>
          <a:bodyPr>
            <a:normAutofit/>
          </a:bodyPr>
          <a:lstStyle/>
          <a:p>
            <a:pPr algn="ctr"/>
            <a:r>
              <a:rPr lang="en-GB" dirty="0">
                <a:solidFill>
                  <a:srgbClr val="FFFFFF"/>
                </a:solidFill>
                <a:latin typeface="+mn-lt"/>
              </a:rPr>
              <a:t>Strengths</a:t>
            </a:r>
          </a:p>
        </p:txBody>
      </p:sp>
      <p:sp>
        <p:nvSpPr>
          <p:cNvPr id="3" name="Content Placeholder 2">
            <a:extLst>
              <a:ext uri="{FF2B5EF4-FFF2-40B4-BE49-F238E27FC236}">
                <a16:creationId xmlns:a16="http://schemas.microsoft.com/office/drawing/2014/main" id="{B65A135C-EB36-4BD3-AA90-894E2CC519ED}"/>
              </a:ext>
            </a:extLst>
          </p:cNvPr>
          <p:cNvSpPr>
            <a:spLocks noGrp="1"/>
          </p:cNvSpPr>
          <p:nvPr>
            <p:ph idx="1"/>
          </p:nvPr>
        </p:nvSpPr>
        <p:spPr>
          <a:xfrm>
            <a:off x="4978708" y="198783"/>
            <a:ext cx="6678924" cy="6397833"/>
          </a:xfrm>
        </p:spPr>
        <p:txBody>
          <a:bodyPr anchor="ctr">
            <a:normAutofit/>
          </a:bodyPr>
          <a:lstStyle/>
          <a:p>
            <a:r>
              <a:rPr lang="en-GB" dirty="0"/>
              <a:t>Social learning theory is supported by well-controlled laboratory evidence (Bandura’s Bobo doll experiments) which gives the theory scientific credibility.  </a:t>
            </a:r>
          </a:p>
          <a:p>
            <a:endParaRPr lang="en-GB" dirty="0"/>
          </a:p>
          <a:p>
            <a:r>
              <a:rPr lang="en-GB" dirty="0"/>
              <a:t>The ideas from SLT have been used successfully in the treatment of disorders by ‘</a:t>
            </a:r>
            <a:r>
              <a:rPr lang="en-GB" b="1" dirty="0"/>
              <a:t>modelling</a:t>
            </a:r>
            <a:r>
              <a:rPr lang="en-GB" dirty="0"/>
              <a:t>’ more appropriate behaviour.  </a:t>
            </a:r>
          </a:p>
          <a:p>
            <a:endParaRPr lang="en-GB" dirty="0"/>
          </a:p>
          <a:p>
            <a:r>
              <a:rPr lang="en-GB" dirty="0"/>
              <a:t>This theory could explain why OCD is more likely if a person has a first degree relative with OCD – they have copied their behaviour (the influence of nurture). </a:t>
            </a:r>
          </a:p>
        </p:txBody>
      </p:sp>
    </p:spTree>
    <p:extLst>
      <p:ext uri="{BB962C8B-B14F-4D97-AF65-F5344CB8AC3E}">
        <p14:creationId xmlns:p14="http://schemas.microsoft.com/office/powerpoint/2010/main" val="335207168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F9DF46BE-E967-43A8-BDA9-B1279E7DC5A9}"/>
              </a:ext>
            </a:extLst>
          </p:cNvPr>
          <p:cNvSpPr>
            <a:spLocks noGrp="1"/>
          </p:cNvSpPr>
          <p:nvPr>
            <p:ph type="title"/>
          </p:nvPr>
        </p:nvSpPr>
        <p:spPr>
          <a:xfrm>
            <a:off x="1098468" y="885651"/>
            <a:ext cx="3229803" cy="4624603"/>
          </a:xfrm>
        </p:spPr>
        <p:txBody>
          <a:bodyPr>
            <a:normAutofit/>
          </a:bodyPr>
          <a:lstStyle/>
          <a:p>
            <a:pPr algn="ctr"/>
            <a:r>
              <a:rPr lang="en-GB" dirty="0">
                <a:solidFill>
                  <a:srgbClr val="FFFFFF"/>
                </a:solidFill>
                <a:latin typeface="+mn-lt"/>
              </a:rPr>
              <a:t>Weaknesses</a:t>
            </a:r>
          </a:p>
        </p:txBody>
      </p:sp>
      <p:sp>
        <p:nvSpPr>
          <p:cNvPr id="3" name="Content Placeholder 2">
            <a:extLst>
              <a:ext uri="{FF2B5EF4-FFF2-40B4-BE49-F238E27FC236}">
                <a16:creationId xmlns:a16="http://schemas.microsoft.com/office/drawing/2014/main" id="{E812F002-41BD-4471-8B17-1E6A373B02C1}"/>
              </a:ext>
            </a:extLst>
          </p:cNvPr>
          <p:cNvSpPr>
            <a:spLocks noGrp="1"/>
          </p:cNvSpPr>
          <p:nvPr>
            <p:ph idx="1"/>
          </p:nvPr>
        </p:nvSpPr>
        <p:spPr>
          <a:xfrm>
            <a:off x="4978708" y="885651"/>
            <a:ext cx="6525220" cy="4930828"/>
          </a:xfrm>
        </p:spPr>
        <p:txBody>
          <a:bodyPr anchor="ctr">
            <a:normAutofit lnSpcReduction="10000"/>
          </a:bodyPr>
          <a:lstStyle/>
          <a:p>
            <a:r>
              <a:rPr lang="en-GB" dirty="0"/>
              <a:t>The evidence indicates that when children of parents with OCD develop the disorder themselves they do not show the same obsessions and compulsions as their parent (which they would if they were simply imitating the behaviour).</a:t>
            </a:r>
          </a:p>
          <a:p>
            <a:endParaRPr lang="en-GB" dirty="0"/>
          </a:p>
          <a:p>
            <a:r>
              <a:rPr lang="en-GB" dirty="0"/>
              <a:t>It might not be appropriate to generalise the results from children behaving aggressively in an artificial laboratory setting in order to explain OCD which is a highly complex disorder. </a:t>
            </a:r>
          </a:p>
        </p:txBody>
      </p:sp>
    </p:spTree>
    <p:extLst>
      <p:ext uri="{BB962C8B-B14F-4D97-AF65-F5344CB8AC3E}">
        <p14:creationId xmlns:p14="http://schemas.microsoft.com/office/powerpoint/2010/main" val="164652977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E6D4AA-AA5D-4ACC-800A-36E5C3BB6EE0}"/>
              </a:ext>
            </a:extLst>
          </p:cNvPr>
          <p:cNvSpPr>
            <a:spLocks noGrp="1"/>
          </p:cNvSpPr>
          <p:nvPr>
            <p:ph type="title"/>
          </p:nvPr>
        </p:nvSpPr>
        <p:spPr>
          <a:xfrm>
            <a:off x="1245072" y="1289765"/>
            <a:ext cx="3651101" cy="4270963"/>
          </a:xfrm>
        </p:spPr>
        <p:txBody>
          <a:bodyPr anchor="ctr">
            <a:normAutofit/>
          </a:bodyPr>
          <a:lstStyle/>
          <a:p>
            <a:pPr algn="ctr"/>
            <a:r>
              <a:rPr lang="en-GB" sz="4800" dirty="0">
                <a:solidFill>
                  <a:srgbClr val="FFFFFF"/>
                </a:solidFill>
                <a:latin typeface="+mn-lt"/>
              </a:rPr>
              <a:t>Social and cultural explanations</a:t>
            </a:r>
          </a:p>
        </p:txBody>
      </p:sp>
      <p:sp>
        <p:nvSpPr>
          <p:cNvPr id="19"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21"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2B580D1F-B156-4B08-8DBD-BC87BD042594}"/>
              </a:ext>
            </a:extLst>
          </p:cNvPr>
          <p:cNvSpPr>
            <a:spLocks noGrp="1"/>
          </p:cNvSpPr>
          <p:nvPr>
            <p:ph idx="1"/>
          </p:nvPr>
        </p:nvSpPr>
        <p:spPr>
          <a:xfrm>
            <a:off x="6297233" y="518400"/>
            <a:ext cx="4771607" cy="5837949"/>
          </a:xfrm>
        </p:spPr>
        <p:txBody>
          <a:bodyPr anchor="ctr">
            <a:normAutofit/>
          </a:bodyPr>
          <a:lstStyle/>
          <a:p>
            <a:r>
              <a:rPr lang="en-GB" dirty="0">
                <a:solidFill>
                  <a:schemeClr val="tx1">
                    <a:alpha val="80000"/>
                  </a:schemeClr>
                </a:solidFill>
              </a:rPr>
              <a:t>The symptoms of OCD are often shaped by the person’s culture of origin. </a:t>
            </a:r>
          </a:p>
          <a:p>
            <a:pPr marL="0" indent="0">
              <a:buNone/>
            </a:pPr>
            <a:endParaRPr lang="en-GB" dirty="0">
              <a:solidFill>
                <a:schemeClr val="tx1">
                  <a:alpha val="80000"/>
                </a:schemeClr>
              </a:solidFill>
            </a:endParaRPr>
          </a:p>
          <a:p>
            <a:r>
              <a:rPr lang="en-GB" dirty="0">
                <a:solidFill>
                  <a:schemeClr val="tx1">
                    <a:alpha val="80000"/>
                  </a:schemeClr>
                </a:solidFill>
              </a:rPr>
              <a:t>For example, a person from a Western country may have a contamination obsession that is focused on germs, whereas a person from India may fear contamination by touching a person from a lower social caste. </a:t>
            </a:r>
          </a:p>
          <a:p>
            <a:endParaRPr lang="en-GB" sz="2000" dirty="0">
              <a:solidFill>
                <a:schemeClr val="tx1">
                  <a:alpha val="80000"/>
                </a:schemeClr>
              </a:solidFill>
            </a:endParaRPr>
          </a:p>
        </p:txBody>
      </p:sp>
      <p:sp>
        <p:nvSpPr>
          <p:cNvPr id="23"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25" name="Straight Connector 24">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649680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E6D4AA-AA5D-4ACC-800A-36E5C3BB6EE0}"/>
              </a:ext>
            </a:extLst>
          </p:cNvPr>
          <p:cNvSpPr>
            <a:spLocks noGrp="1"/>
          </p:cNvSpPr>
          <p:nvPr>
            <p:ph type="title"/>
          </p:nvPr>
        </p:nvSpPr>
        <p:spPr>
          <a:xfrm>
            <a:off x="1245072" y="1289765"/>
            <a:ext cx="3651101" cy="4270963"/>
          </a:xfrm>
        </p:spPr>
        <p:txBody>
          <a:bodyPr anchor="ctr">
            <a:normAutofit/>
          </a:bodyPr>
          <a:lstStyle/>
          <a:p>
            <a:pPr algn="ctr"/>
            <a:r>
              <a:rPr lang="en-GB" sz="4800" dirty="0">
                <a:solidFill>
                  <a:srgbClr val="FFFFFF"/>
                </a:solidFill>
                <a:latin typeface="+mn-lt"/>
              </a:rPr>
              <a:t>Social and cultural explanations</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2B580D1F-B156-4B08-8DBD-BC87BD042594}"/>
              </a:ext>
            </a:extLst>
          </p:cNvPr>
          <p:cNvSpPr>
            <a:spLocks noGrp="1"/>
          </p:cNvSpPr>
          <p:nvPr>
            <p:ph idx="1"/>
          </p:nvPr>
        </p:nvSpPr>
        <p:spPr>
          <a:xfrm>
            <a:off x="6297233" y="518400"/>
            <a:ext cx="5009392" cy="5837949"/>
          </a:xfrm>
        </p:spPr>
        <p:txBody>
          <a:bodyPr anchor="ctr">
            <a:normAutofit/>
          </a:bodyPr>
          <a:lstStyle/>
          <a:p>
            <a:r>
              <a:rPr lang="en-GB" dirty="0">
                <a:solidFill>
                  <a:schemeClr val="tx1">
                    <a:alpha val="80000"/>
                  </a:schemeClr>
                </a:solidFill>
              </a:rPr>
              <a:t>OCD occurs across cultures at a similar rate and shows a similar age of onset and comorbidity with other disorders.  </a:t>
            </a:r>
          </a:p>
          <a:p>
            <a:endParaRPr lang="en-GB" dirty="0">
              <a:solidFill>
                <a:schemeClr val="tx1">
                  <a:alpha val="80000"/>
                </a:schemeClr>
              </a:solidFill>
            </a:endParaRPr>
          </a:p>
          <a:p>
            <a:endParaRPr lang="en-GB" dirty="0">
              <a:solidFill>
                <a:schemeClr val="tx1">
                  <a:alpha val="80000"/>
                </a:schemeClr>
              </a:solidFill>
            </a:endParaRPr>
          </a:p>
          <a:p>
            <a:r>
              <a:rPr lang="en-GB" u="sng" dirty="0">
                <a:solidFill>
                  <a:schemeClr val="tx1">
                    <a:alpha val="80000"/>
                  </a:schemeClr>
                </a:solidFill>
              </a:rPr>
              <a:t>Hisato Matsunaga et al. (2008) </a:t>
            </a:r>
            <a:r>
              <a:rPr lang="en-GB" dirty="0">
                <a:solidFill>
                  <a:schemeClr val="tx1">
                    <a:alpha val="80000"/>
                  </a:schemeClr>
                </a:solidFill>
              </a:rPr>
              <a:t>studied Japanese individuals with OCD and found symptoms remarkably similar to those in the West, concluding that this disorder transcends culture. </a:t>
            </a:r>
          </a:p>
          <a:p>
            <a:pPr marL="0" indent="0">
              <a:buNone/>
            </a:pPr>
            <a:endParaRPr lang="en-GB" dirty="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0383744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55C9D46-5121-4A82-9D28-B957A9C800E7}"/>
              </a:ext>
            </a:extLst>
          </p:cNvPr>
          <p:cNvSpPr>
            <a:spLocks noGrp="1"/>
          </p:cNvSpPr>
          <p:nvPr>
            <p:ph type="title"/>
          </p:nvPr>
        </p:nvSpPr>
        <p:spPr>
          <a:xfrm>
            <a:off x="803776" y="1336390"/>
            <a:ext cx="6190412" cy="1182927"/>
          </a:xfrm>
        </p:spPr>
        <p:txBody>
          <a:bodyPr anchor="b">
            <a:normAutofit/>
          </a:bodyPr>
          <a:lstStyle/>
          <a:p>
            <a:pPr algn="ctr"/>
            <a:r>
              <a:rPr lang="en-GB" dirty="0">
                <a:latin typeface="+mn-lt"/>
              </a:rPr>
              <a:t>It is an </a:t>
            </a:r>
            <a:r>
              <a:rPr lang="en-GB" b="1" dirty="0">
                <a:latin typeface="+mn-lt"/>
              </a:rPr>
              <a:t>interaction</a:t>
            </a:r>
          </a:p>
        </p:txBody>
      </p:sp>
      <p:sp>
        <p:nvSpPr>
          <p:cNvPr id="5" name="Content Placeholder 4">
            <a:extLst>
              <a:ext uri="{FF2B5EF4-FFF2-40B4-BE49-F238E27FC236}">
                <a16:creationId xmlns:a16="http://schemas.microsoft.com/office/drawing/2014/main" id="{1498AC0D-C27D-40FE-9764-7611ACC00497}"/>
              </a:ext>
            </a:extLst>
          </p:cNvPr>
          <p:cNvSpPr>
            <a:spLocks noGrp="1"/>
          </p:cNvSpPr>
          <p:nvPr>
            <p:ph idx="1"/>
          </p:nvPr>
        </p:nvSpPr>
        <p:spPr>
          <a:xfrm>
            <a:off x="803776" y="2829330"/>
            <a:ext cx="6190412" cy="3344459"/>
          </a:xfrm>
        </p:spPr>
        <p:txBody>
          <a:bodyPr anchor="t">
            <a:normAutofit fontScale="92500"/>
          </a:bodyPr>
          <a:lstStyle/>
          <a:p>
            <a:pPr marL="0" indent="0" algn="ctr">
              <a:buNone/>
            </a:pPr>
            <a:r>
              <a:rPr lang="en-GB" sz="3200" dirty="0">
                <a:solidFill>
                  <a:schemeClr val="tx1">
                    <a:alpha val="80000"/>
                  </a:schemeClr>
                </a:solidFill>
              </a:rPr>
              <a:t>Biological and environmental factors are interwoven. </a:t>
            </a:r>
          </a:p>
          <a:p>
            <a:pPr marL="0" indent="0" algn="ctr">
              <a:buNone/>
            </a:pPr>
            <a:endParaRPr lang="en-GB" sz="3200" dirty="0">
              <a:solidFill>
                <a:schemeClr val="tx1">
                  <a:alpha val="80000"/>
                </a:schemeClr>
              </a:solidFill>
            </a:endParaRPr>
          </a:p>
          <a:p>
            <a:pPr marL="0" indent="0" algn="ctr">
              <a:buNone/>
            </a:pPr>
            <a:r>
              <a:rPr lang="en-GB" sz="3200" dirty="0">
                <a:solidFill>
                  <a:schemeClr val="tx1">
                    <a:alpha val="80000"/>
                  </a:schemeClr>
                </a:solidFill>
              </a:rPr>
              <a:t>Biology does have a role to play but the impact this has on whether  a person actually develops OCD will be influenced by their life experiences. </a:t>
            </a:r>
          </a:p>
        </p:txBody>
      </p:sp>
      <p:pic>
        <p:nvPicPr>
          <p:cNvPr id="6" name="Picture 5" descr="A picture containing metalware, chain&#10;&#10;Description automatically generated">
            <a:extLst>
              <a:ext uri="{FF2B5EF4-FFF2-40B4-BE49-F238E27FC236}">
                <a16:creationId xmlns:a16="http://schemas.microsoft.com/office/drawing/2014/main" id="{B3C354CD-D32A-4673-BE7A-E50730D8AB3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2"/>
          <a:stretch/>
        </p:blipFill>
        <p:spPr bwMode="auto">
          <a:xfrm>
            <a:off x="7451965" y="1665519"/>
            <a:ext cx="4267645" cy="4267645"/>
          </a:xfrm>
          <a:custGeom>
            <a:avLst/>
            <a:gdLst/>
            <a:ahLst/>
            <a:cxnLst/>
            <a:rect l="l" t="t" r="r" b="b"/>
            <a:pathLst>
              <a:path w="2457864" h="2457864">
                <a:moveTo>
                  <a:pt x="1228932" y="0"/>
                </a:moveTo>
                <a:cubicBezTo>
                  <a:pt x="1907652" y="0"/>
                  <a:pt x="2457864" y="550212"/>
                  <a:pt x="2457864" y="1228932"/>
                </a:cubicBezTo>
                <a:cubicBezTo>
                  <a:pt x="2457864" y="1907652"/>
                  <a:pt x="1907652" y="2457864"/>
                  <a:pt x="1228932" y="2457864"/>
                </a:cubicBezTo>
                <a:cubicBezTo>
                  <a:pt x="550212" y="2457864"/>
                  <a:pt x="0" y="1907652"/>
                  <a:pt x="0" y="1228932"/>
                </a:cubicBezTo>
                <a:cubicBezTo>
                  <a:pt x="0" y="550212"/>
                  <a:pt x="550212" y="0"/>
                  <a:pt x="1228932"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5516960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BD48145E-7B04-4E78-93AB-98B9A30D85E5}"/>
              </a:ext>
            </a:extLst>
          </p:cNvPr>
          <p:cNvSpPr>
            <a:spLocks noGrp="1"/>
          </p:cNvSpPr>
          <p:nvPr>
            <p:ph type="title"/>
          </p:nvPr>
        </p:nvSpPr>
        <p:spPr>
          <a:xfrm>
            <a:off x="838200" y="713312"/>
            <a:ext cx="4038600" cy="5431376"/>
          </a:xfrm>
        </p:spPr>
        <p:txBody>
          <a:bodyPr>
            <a:normAutofit/>
          </a:bodyPr>
          <a:lstStyle/>
          <a:p>
            <a:pPr algn="ctr"/>
            <a:r>
              <a:rPr lang="en-GB" dirty="0">
                <a:latin typeface="+mn-lt"/>
              </a:rPr>
              <a:t>Diathesis-stress model</a:t>
            </a:r>
          </a:p>
        </p:txBody>
      </p:sp>
      <p:sp>
        <p:nvSpPr>
          <p:cNvPr id="3" name="Content Placeholder 2">
            <a:extLst>
              <a:ext uri="{FF2B5EF4-FFF2-40B4-BE49-F238E27FC236}">
                <a16:creationId xmlns:a16="http://schemas.microsoft.com/office/drawing/2014/main" id="{5FC1FA1A-4BC6-4EB3-8158-481786062077}"/>
              </a:ext>
            </a:extLst>
          </p:cNvPr>
          <p:cNvSpPr>
            <a:spLocks noGrp="1"/>
          </p:cNvSpPr>
          <p:nvPr>
            <p:ph idx="1"/>
          </p:nvPr>
        </p:nvSpPr>
        <p:spPr>
          <a:xfrm>
            <a:off x="6095999" y="713313"/>
            <a:ext cx="5257801" cy="5431376"/>
          </a:xfrm>
        </p:spPr>
        <p:txBody>
          <a:bodyPr anchor="ctr">
            <a:normAutofit/>
          </a:bodyPr>
          <a:lstStyle/>
          <a:p>
            <a:r>
              <a:rPr lang="en-GB" dirty="0"/>
              <a:t>Biology (e.g. genes) create a </a:t>
            </a:r>
            <a:r>
              <a:rPr lang="en-GB" b="1" dirty="0"/>
              <a:t>vulnerability</a:t>
            </a:r>
            <a:r>
              <a:rPr lang="en-GB" dirty="0"/>
              <a:t> to developing the disorder rather than causing it. </a:t>
            </a:r>
          </a:p>
          <a:p>
            <a:endParaRPr lang="en-GB" dirty="0"/>
          </a:p>
          <a:p>
            <a:r>
              <a:rPr lang="en-GB" dirty="0"/>
              <a:t>Whether this is ‘triggered’ in an individual will depend on their life experiences. </a:t>
            </a:r>
          </a:p>
        </p:txBody>
      </p:sp>
    </p:spTree>
    <p:extLst>
      <p:ext uri="{BB962C8B-B14F-4D97-AF65-F5344CB8AC3E}">
        <p14:creationId xmlns:p14="http://schemas.microsoft.com/office/powerpoint/2010/main" val="308702651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197AC2CE-906C-49D0-A04E-C2AE78EE8148}"/>
              </a:ext>
            </a:extLst>
          </p:cNvPr>
          <p:cNvSpPr>
            <a:spLocks noGrp="1"/>
          </p:cNvSpPr>
          <p:nvPr>
            <p:ph type="title"/>
          </p:nvPr>
        </p:nvSpPr>
        <p:spPr>
          <a:xfrm>
            <a:off x="958506" y="800392"/>
            <a:ext cx="10264697" cy="1212102"/>
          </a:xfrm>
        </p:spPr>
        <p:txBody>
          <a:bodyPr>
            <a:normAutofit/>
          </a:bodyPr>
          <a:lstStyle/>
          <a:p>
            <a:pPr algn="ctr"/>
            <a:r>
              <a:rPr lang="en-GB" u="sng" dirty="0">
                <a:solidFill>
                  <a:srgbClr val="FFFFFF"/>
                </a:solidFill>
                <a:latin typeface="+mn-lt"/>
              </a:rPr>
              <a:t>Task </a:t>
            </a:r>
          </a:p>
        </p:txBody>
      </p:sp>
      <p:sp>
        <p:nvSpPr>
          <p:cNvPr id="3" name="Content Placeholder 2">
            <a:extLst>
              <a:ext uri="{FF2B5EF4-FFF2-40B4-BE49-F238E27FC236}">
                <a16:creationId xmlns:a16="http://schemas.microsoft.com/office/drawing/2014/main" id="{2451E2F8-EA8F-4394-B7F8-095B6ABA8167}"/>
              </a:ext>
            </a:extLst>
          </p:cNvPr>
          <p:cNvSpPr>
            <a:spLocks noGrp="1"/>
          </p:cNvSpPr>
          <p:nvPr>
            <p:ph idx="1"/>
          </p:nvPr>
        </p:nvSpPr>
        <p:spPr>
          <a:xfrm>
            <a:off x="1367624" y="2490436"/>
            <a:ext cx="9708995" cy="4069390"/>
          </a:xfrm>
        </p:spPr>
        <p:txBody>
          <a:bodyPr anchor="ctr">
            <a:normAutofit/>
          </a:bodyPr>
          <a:lstStyle/>
          <a:p>
            <a:pPr marL="0" indent="0">
              <a:buNone/>
            </a:pPr>
            <a:r>
              <a:rPr lang="en-GB" dirty="0"/>
              <a:t>Read the different pieces of research evidence for OCD on the sheet called ‘OCD Evidence for Explanations’ </a:t>
            </a:r>
          </a:p>
          <a:p>
            <a:pPr marL="0" indent="0">
              <a:buNone/>
            </a:pPr>
            <a:endParaRPr lang="en-GB" dirty="0"/>
          </a:p>
          <a:p>
            <a:pPr marL="0" indent="0">
              <a:buNone/>
            </a:pPr>
            <a:r>
              <a:rPr lang="en-GB" dirty="0"/>
              <a:t>For each piece of evidence decide whether you think it supports the role of ‘nature’ or ‘nurture’ in causing OCD.</a:t>
            </a:r>
          </a:p>
          <a:p>
            <a:pPr marL="0" indent="0">
              <a:buNone/>
            </a:pPr>
            <a:endParaRPr lang="en-GB" dirty="0"/>
          </a:p>
          <a:p>
            <a:pPr marL="0" indent="0">
              <a:buNone/>
            </a:pPr>
            <a:r>
              <a:rPr lang="en-GB" dirty="0"/>
              <a:t>If you can, then fill in the last column by linking this to a specific explanation. </a:t>
            </a:r>
          </a:p>
        </p:txBody>
      </p:sp>
    </p:spTree>
    <p:extLst>
      <p:ext uri="{BB962C8B-B14F-4D97-AF65-F5344CB8AC3E}">
        <p14:creationId xmlns:p14="http://schemas.microsoft.com/office/powerpoint/2010/main" val="2909353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122</TotalTime>
  <Words>1568</Words>
  <Application>Microsoft Office PowerPoint</Application>
  <PresentationFormat>Widescreen</PresentationFormat>
  <Paragraphs>139</Paragraphs>
  <Slides>47</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47</vt:i4>
      </vt:variant>
    </vt:vector>
  </HeadingPairs>
  <TitlesOfParts>
    <vt:vector size="52" baseType="lpstr">
      <vt:lpstr>Arial</vt:lpstr>
      <vt:lpstr>Calibri</vt:lpstr>
      <vt:lpstr>Calibri Light</vt:lpstr>
      <vt:lpstr>Rockwell</vt:lpstr>
      <vt:lpstr>Office Theme</vt:lpstr>
      <vt:lpstr>Obsessive Compulsive Disorder  (OCD)</vt:lpstr>
      <vt:lpstr>Obsessive Compulsive Disorder (OCD)</vt:lpstr>
      <vt:lpstr>Biological explanations</vt:lpstr>
      <vt:lpstr>Levels of neurotransmitters in the brain </vt:lpstr>
      <vt:lpstr>Evaluation of neurotransmitters</vt:lpstr>
      <vt:lpstr>Strengths</vt:lpstr>
      <vt:lpstr>PowerPoint Presentation</vt:lpstr>
      <vt:lpstr>Weaknesses</vt:lpstr>
      <vt:lpstr>Weaknesses</vt:lpstr>
      <vt:lpstr>Brain structure </vt:lpstr>
      <vt:lpstr>PowerPoint Presentation</vt:lpstr>
      <vt:lpstr>Brain structure </vt:lpstr>
      <vt:lpstr>PowerPoint Presentation</vt:lpstr>
      <vt:lpstr>Genes</vt:lpstr>
      <vt:lpstr>Evaluation of biological explanations</vt:lpstr>
      <vt:lpstr>Strengths</vt:lpstr>
      <vt:lpstr>Weaknesses</vt:lpstr>
      <vt:lpstr>Strengths</vt:lpstr>
      <vt:lpstr>Psychological explanations</vt:lpstr>
      <vt:lpstr>Classical conditioning</vt:lpstr>
      <vt:lpstr>Mowrer (1960) ‘Two-process model’</vt:lpstr>
      <vt:lpstr>Operant conditioning  </vt:lpstr>
      <vt:lpstr>Behavioural explanations: Operant conditioning</vt:lpstr>
      <vt:lpstr>Evaluation of behavioural explanations</vt:lpstr>
      <vt:lpstr>Strengths</vt:lpstr>
      <vt:lpstr>Weaknesses</vt:lpstr>
      <vt:lpstr>Cognitive explanations</vt:lpstr>
      <vt:lpstr>PowerPoint Presentation</vt:lpstr>
      <vt:lpstr>PowerPoint Presentation</vt:lpstr>
      <vt:lpstr>Strengths</vt:lpstr>
      <vt:lpstr>Weaknesses</vt:lpstr>
      <vt:lpstr>Psychodynamic explanations</vt:lpstr>
      <vt:lpstr>The iceberg representation of the mind</vt:lpstr>
      <vt:lpstr>PowerPoint Presentation</vt:lpstr>
      <vt:lpstr>PowerPoint Presentation</vt:lpstr>
      <vt:lpstr>Strengths </vt:lpstr>
      <vt:lpstr>Weaknesses</vt:lpstr>
      <vt:lpstr>Social explanations</vt:lpstr>
      <vt:lpstr>Social learning theory</vt:lpstr>
      <vt:lpstr>Social learning theory</vt:lpstr>
      <vt:lpstr>Strengths</vt:lpstr>
      <vt:lpstr>Weaknesses</vt:lpstr>
      <vt:lpstr>Social and cultural explanations</vt:lpstr>
      <vt:lpstr>Social and cultural explanations</vt:lpstr>
      <vt:lpstr>It is an interaction</vt:lpstr>
      <vt:lpstr>Diathesis-stress model</vt:lpstr>
      <vt:lpstr>Task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Abnormal Psychology</dc:title>
  <dc:creator>Alice Clayton</dc:creator>
  <cp:lastModifiedBy>Alice Clayton</cp:lastModifiedBy>
  <cp:revision>12</cp:revision>
  <dcterms:created xsi:type="dcterms:W3CDTF">2021-03-16T05:50:09Z</dcterms:created>
  <dcterms:modified xsi:type="dcterms:W3CDTF">2023-11-02T07:39:05Z</dcterms:modified>
</cp:coreProperties>
</file>