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25"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268" autoAdjust="0"/>
  </p:normalViewPr>
  <p:slideViewPr>
    <p:cSldViewPr snapToGrid="0">
      <p:cViewPr varScale="1">
        <p:scale>
          <a:sx n="100" d="100"/>
          <a:sy n="100" d="100"/>
        </p:scale>
        <p:origin x="72" y="125"/>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hyperlink" Target="https://www.sciencedirect.com/science/article/pii/S2590198221001652" TargetMode="External"/><Relationship Id="rId13" Type="http://schemas.openxmlformats.org/officeDocument/2006/relationships/hyperlink" Target="https://index.mirasmart.com/27esv/PDFfiles/27ESV-000316.pdf" TargetMode="External"/><Relationship Id="rId3" Type="http://schemas.openxmlformats.org/officeDocument/2006/relationships/hyperlink" Target="https://iopscience.iop.org/article/10.1088/1757-899X/1214/1/012049/pdf" TargetMode="External"/><Relationship Id="rId7" Type="http://schemas.openxmlformats.org/officeDocument/2006/relationships/hyperlink" Target="https://www.researchgate.net/profile/Henrique-De-Carvalho-Pinheiro/publication/350417870_Integrated_Design_and_Control_of_Active_Aerodynamic_Features_for_High_Performance_Electric_Vehicles/links/6184eee70be8ec17a9727fe5/Integrated-Design-and-Control-of-Active-Aerodynamic-Features-for-High-Performance-Electric-Vehicles.pdf" TargetMode="External"/><Relationship Id="rId12" Type="http://schemas.openxmlformats.org/officeDocument/2006/relationships/hyperlink" Target="https://repo.pw.edu.pl/docstore/download/WUTc529096c4ed347a389bad86cc94c9377/WUTcde47522b3704bcaaa8041954f71d139.pdf?entityType=book&amp;entityId=WUTcde47522b3704bcaaa8041954f71d139#page=341" TargetMode="External"/><Relationship Id="rId2" Type="http://schemas.openxmlformats.org/officeDocument/2006/relationships/hyperlink" Target="https://www.mdpi.com/1996-1073/17/12/2903/pdf" TargetMode="External"/><Relationship Id="rId1" Type="http://schemas.openxmlformats.org/officeDocument/2006/relationships/hyperlink" Target="https://www.tandfonline.com/doi/pdf/10.1080/00423114.2024.2379546" TargetMode="External"/><Relationship Id="rId6" Type="http://schemas.openxmlformats.org/officeDocument/2006/relationships/hyperlink" Target="https://arxiv.org/pdf/2209.02263" TargetMode="External"/><Relationship Id="rId11" Type="http://schemas.openxmlformats.org/officeDocument/2006/relationships/hyperlink" Target="https://www.mdpi.com/1996-1073/14/19/6008" TargetMode="External"/><Relationship Id="rId5" Type="http://schemas.openxmlformats.org/officeDocument/2006/relationships/hyperlink" Target="https://odr.chalmers.se/bitstreams/14c97181-2e6f-40a7-87ed-f15149190b5f/download" TargetMode="External"/><Relationship Id="rId15" Type="http://schemas.openxmlformats.org/officeDocument/2006/relationships/hyperlink" Target="https://www.politesi.polimi.it/bitstream/10589/222464/1/2024_07_Tipantuna.pdf" TargetMode="External"/><Relationship Id="rId10" Type="http://schemas.openxmlformats.org/officeDocument/2006/relationships/hyperlink" Target="https://core.ac.uk/download/pdf/567879080.pdf" TargetMode="External"/><Relationship Id="rId4" Type="http://schemas.openxmlformats.org/officeDocument/2006/relationships/hyperlink" Target="https://link.springer.com/content/pdf/10.1007/978-3-031-70392-8_84.pdf" TargetMode="External"/><Relationship Id="rId9" Type="http://schemas.openxmlformats.org/officeDocument/2006/relationships/hyperlink" Target="https://re.public.polimi.it/bitstream/11311/1208212/1/RWS_MPC_CCTA.pdf" TargetMode="External"/><Relationship Id="rId14" Type="http://schemas.openxmlformats.org/officeDocument/2006/relationships/hyperlink" Target="https://www.mdpi.com/2673-4591/85/1/38" TargetMode="External"/></Relationships>
</file>

<file path=ppt/diagrams/_rels/drawing1.xml.rels><?xml version="1.0" encoding="UTF-8" standalone="yes"?>
<Relationships xmlns="http://schemas.openxmlformats.org/package/2006/relationships"><Relationship Id="rId8" Type="http://schemas.openxmlformats.org/officeDocument/2006/relationships/hyperlink" Target="https://www.sciencedirect.com/science/article/pii/S2590198221001652" TargetMode="External"/><Relationship Id="rId13" Type="http://schemas.openxmlformats.org/officeDocument/2006/relationships/hyperlink" Target="https://index.mirasmart.com/27esv/PDFfiles/27ESV-000316.pdf" TargetMode="External"/><Relationship Id="rId3" Type="http://schemas.openxmlformats.org/officeDocument/2006/relationships/hyperlink" Target="https://iopscience.iop.org/article/10.1088/1757-899X/1214/1/012049/pdf" TargetMode="External"/><Relationship Id="rId7" Type="http://schemas.openxmlformats.org/officeDocument/2006/relationships/hyperlink" Target="https://www.researchgate.net/profile/Henrique-De-Carvalho-Pinheiro/publication/350417870_Integrated_Design_and_Control_of_Active_Aerodynamic_Features_for_High_Performance_Electric_Vehicles/links/6184eee70be8ec17a9727fe5/Integrated-Design-and-Control-of-Active-Aerodynamic-Features-for-High-Performance-Electric-Vehicles.pdf" TargetMode="External"/><Relationship Id="rId12" Type="http://schemas.openxmlformats.org/officeDocument/2006/relationships/hyperlink" Target="https://repo.pw.edu.pl/docstore/download/WUTc529096c4ed347a389bad86cc94c9377/WUTcde47522b3704bcaaa8041954f71d139.pdf?entityType=book&amp;entityId=WUTcde47522b3704bcaaa8041954f71d139#page=341" TargetMode="External"/><Relationship Id="rId2" Type="http://schemas.openxmlformats.org/officeDocument/2006/relationships/hyperlink" Target="https://www.mdpi.com/1996-1073/17/12/2903/pdf" TargetMode="External"/><Relationship Id="rId1" Type="http://schemas.openxmlformats.org/officeDocument/2006/relationships/hyperlink" Target="https://www.tandfonline.com/doi/pdf/10.1080/00423114.2024.2379546" TargetMode="External"/><Relationship Id="rId6" Type="http://schemas.openxmlformats.org/officeDocument/2006/relationships/hyperlink" Target="https://arxiv.org/pdf/2209.02263" TargetMode="External"/><Relationship Id="rId11" Type="http://schemas.openxmlformats.org/officeDocument/2006/relationships/hyperlink" Target="https://www.mdpi.com/1996-1073/14/19/6008" TargetMode="External"/><Relationship Id="rId5" Type="http://schemas.openxmlformats.org/officeDocument/2006/relationships/hyperlink" Target="https://odr.chalmers.se/bitstreams/14c97181-2e6f-40a7-87ed-f15149190b5f/download" TargetMode="External"/><Relationship Id="rId15" Type="http://schemas.openxmlformats.org/officeDocument/2006/relationships/hyperlink" Target="https://www.politesi.polimi.it/bitstream/10589/222464/1/2024_07_Tipantuna.pdf" TargetMode="External"/><Relationship Id="rId10" Type="http://schemas.openxmlformats.org/officeDocument/2006/relationships/hyperlink" Target="https://core.ac.uk/download/pdf/567879080.pdf" TargetMode="External"/><Relationship Id="rId4" Type="http://schemas.openxmlformats.org/officeDocument/2006/relationships/hyperlink" Target="https://link.springer.com/content/pdf/10.1007/978-3-031-70392-8_84.pdf" TargetMode="External"/><Relationship Id="rId9" Type="http://schemas.openxmlformats.org/officeDocument/2006/relationships/hyperlink" Target="https://re.public.polimi.it/bitstream/11311/1208212/1/RWS_MPC_CCTA.pdf" TargetMode="External"/><Relationship Id="rId14" Type="http://schemas.openxmlformats.org/officeDocument/2006/relationships/hyperlink" Target="https://www.mdpi.com/2673-4591/85/1/38" TargetMode="External"/></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30EE3A-BAFF-4C76-A51D-D62C272BE8DD}" type="doc">
      <dgm:prSet loTypeId="urn:microsoft.com/office/officeart/2005/8/layout/default" loCatId="list" qsTypeId="urn:microsoft.com/office/officeart/2005/8/quickstyle/simple1" qsCatId="simple" csTypeId="urn:microsoft.com/office/officeart/2005/8/colors/accent2_3" csCatId="accent2" phldr="1"/>
      <dgm:spPr/>
      <dgm:t>
        <a:bodyPr/>
        <a:lstStyle/>
        <a:p>
          <a:endParaRPr lang="en-US"/>
        </a:p>
      </dgm:t>
    </dgm:pt>
    <dgm:pt modelId="{26DD6C5D-9A0D-4023-B448-3D5D83094E00}">
      <dgm:prSet/>
      <dgm:spPr/>
      <dgm:t>
        <a:bodyPr/>
        <a:lstStyle/>
        <a:p>
          <a:r>
            <a:rPr lang="en-GB"/>
            <a:t>Aratri, R., Guastadisegni, G., De Pinto, S., Doria-Cerezo, A., Sorniotti, A., Bottiglione, F. and Mantriota, G., 2024. Feasibility region analysis of active systems: investigating the lateral performance envelope of sports cars. Vehicle System Dynamics, pp.1-22.</a:t>
          </a:r>
          <a:r>
            <a:rPr lang="en-GB">
              <a:hlinkClick xmlns:r="http://schemas.openxmlformats.org/officeDocument/2006/relationships" r:id="rId1"/>
            </a:rPr>
            <a:t>https://www.tandfonline.com/doi/pdf/10.1080/00423114.2024.2379546</a:t>
          </a:r>
          <a:r>
            <a:rPr lang="en-GB"/>
            <a:t> </a:t>
          </a:r>
          <a:endParaRPr lang="en-US"/>
        </a:p>
      </dgm:t>
    </dgm:pt>
    <dgm:pt modelId="{7B428107-BB72-4611-A0A3-9E378D5C05AC}" type="sibTrans" cxnId="{113711E7-C55A-46C4-9459-EB06D08F2ED4}">
      <dgm:prSet/>
      <dgm:spPr/>
      <dgm:t>
        <a:bodyPr/>
        <a:lstStyle/>
        <a:p>
          <a:endParaRPr lang="en-US"/>
        </a:p>
      </dgm:t>
    </dgm:pt>
    <dgm:pt modelId="{58A9A580-B2D9-4870-B347-99D40D688CC3}" type="parTrans" cxnId="{113711E7-C55A-46C4-9459-EB06D08F2ED4}">
      <dgm:prSet/>
      <dgm:spPr/>
      <dgm:t>
        <a:bodyPr/>
        <a:lstStyle/>
        <a:p>
          <a:endParaRPr lang="en-US"/>
        </a:p>
      </dgm:t>
    </dgm:pt>
    <dgm:pt modelId="{A07F75F5-C4BE-43C1-A007-DFEB0AD56125}">
      <dgm:prSet/>
      <dgm:spPr/>
      <dgm:t>
        <a:bodyPr/>
        <a:lstStyle/>
        <a:p>
          <a:r>
            <a:rPr lang="en-GB"/>
            <a:t>Asperti, M., Vignati, M. and Sabbioni, E., 2024. Torque Vectoring Control as an Energy-Efficient Alternative to Vehicle Suspensions Tuning. Energies, 17(12), p.2903.</a:t>
          </a:r>
          <a:r>
            <a:rPr lang="en-GB">
              <a:hlinkClick xmlns:r="http://schemas.openxmlformats.org/officeDocument/2006/relationships" r:id="rId2"/>
            </a:rPr>
            <a:t>https://www.mdpi.com/1996-1073/17/12/2903/pdf</a:t>
          </a:r>
          <a:r>
            <a:rPr lang="en-GB"/>
            <a:t> </a:t>
          </a:r>
          <a:endParaRPr lang="en-US"/>
        </a:p>
      </dgm:t>
    </dgm:pt>
    <dgm:pt modelId="{37E96B21-2622-4762-9936-DBA5E91D5525}" type="sibTrans" cxnId="{5F07AEA3-FDE1-482C-98EA-BBA99539CB24}">
      <dgm:prSet/>
      <dgm:spPr/>
      <dgm:t>
        <a:bodyPr/>
        <a:lstStyle/>
        <a:p>
          <a:endParaRPr lang="en-US"/>
        </a:p>
      </dgm:t>
    </dgm:pt>
    <dgm:pt modelId="{7D495884-ADAB-4D4D-B71A-5E753A9D7229}" type="parTrans" cxnId="{5F07AEA3-FDE1-482C-98EA-BBA99539CB24}">
      <dgm:prSet/>
      <dgm:spPr/>
      <dgm:t>
        <a:bodyPr/>
        <a:lstStyle/>
        <a:p>
          <a:endParaRPr lang="en-US"/>
        </a:p>
      </dgm:t>
    </dgm:pt>
    <dgm:pt modelId="{99BC1752-0891-4DC8-9A0B-1BCCFFB5E0B4}">
      <dgm:prSet/>
      <dgm:spPr/>
      <dgm:t>
        <a:bodyPr/>
        <a:lstStyle/>
        <a:p>
          <a:r>
            <a:rPr lang="en-GB"/>
            <a:t>Bertucco, J., Dindo, L., Vendramin, M. and Meneghetti, G., 2022. Development of a hybrid racing car model and optimization of the torque delivery strategy by means of genetic algorithms. In IOP Conference Series: Materials Science and Engineering (Vol. 1214, No. 1, p. 012049). IOP Publishing.</a:t>
          </a:r>
          <a:r>
            <a:rPr lang="en-GB">
              <a:hlinkClick xmlns:r="http://schemas.openxmlformats.org/officeDocument/2006/relationships" r:id="rId3"/>
            </a:rPr>
            <a:t>https://iopscience.iop.org/article/10.1088/1757-899X/1214/1/012049/pdf</a:t>
          </a:r>
          <a:r>
            <a:rPr lang="en-GB"/>
            <a:t> </a:t>
          </a:r>
          <a:endParaRPr lang="en-US"/>
        </a:p>
      </dgm:t>
    </dgm:pt>
    <dgm:pt modelId="{B709420D-AA05-4B03-9977-36E0353FA58C}" type="sibTrans" cxnId="{182F53AD-F3AC-42CA-8131-FCDC7584B6B7}">
      <dgm:prSet/>
      <dgm:spPr/>
      <dgm:t>
        <a:bodyPr/>
        <a:lstStyle/>
        <a:p>
          <a:endParaRPr lang="en-US"/>
        </a:p>
      </dgm:t>
    </dgm:pt>
    <dgm:pt modelId="{67F24C5C-6EDE-408A-B29D-66660213B8E3}" type="parTrans" cxnId="{182F53AD-F3AC-42CA-8131-FCDC7584B6B7}">
      <dgm:prSet/>
      <dgm:spPr/>
      <dgm:t>
        <a:bodyPr/>
        <a:lstStyle/>
        <a:p>
          <a:endParaRPr lang="en-US"/>
        </a:p>
      </dgm:t>
    </dgm:pt>
    <dgm:pt modelId="{1064AF4B-02D0-4A68-B171-F0C986D4DFF0}">
      <dgm:prSet/>
      <dgm:spPr/>
      <dgm:t>
        <a:bodyPr/>
        <a:lstStyle/>
        <a:p>
          <a:r>
            <a:rPr lang="en-GB"/>
            <a:t>D’Avico, L., Carbone, F., Baudry, L., Forni, F., Caresia, P. and Amato, G., 2024, September. A Yaw Rate Based Stability Control Tuning via Virtual Methods. In Advanced Vehicle Control Symposium (pp. 597-603). Cham: Springer Nature Switzerland.</a:t>
          </a:r>
          <a:r>
            <a:rPr lang="en-GB">
              <a:hlinkClick xmlns:r="http://schemas.openxmlformats.org/officeDocument/2006/relationships" r:id="rId4"/>
            </a:rPr>
            <a:t>https://link.springer.com/content/pdf/10.1007/978-3-031-70392-8_84.pdf</a:t>
          </a:r>
          <a:r>
            <a:rPr lang="en-GB"/>
            <a:t> </a:t>
          </a:r>
          <a:endParaRPr lang="en-US"/>
        </a:p>
      </dgm:t>
    </dgm:pt>
    <dgm:pt modelId="{10CFFA47-EDE2-4A3A-8963-9BEF81038661}" type="sibTrans" cxnId="{8183F37D-67F5-428B-BB32-45D5ED1EE577}">
      <dgm:prSet/>
      <dgm:spPr/>
      <dgm:t>
        <a:bodyPr/>
        <a:lstStyle/>
        <a:p>
          <a:endParaRPr lang="en-US"/>
        </a:p>
      </dgm:t>
    </dgm:pt>
    <dgm:pt modelId="{1481B2AB-D33A-49CF-AADE-72C88F9086F6}" type="parTrans" cxnId="{8183F37D-67F5-428B-BB32-45D5ED1EE577}">
      <dgm:prSet/>
      <dgm:spPr/>
      <dgm:t>
        <a:bodyPr/>
        <a:lstStyle/>
        <a:p>
          <a:endParaRPr lang="en-US"/>
        </a:p>
      </dgm:t>
    </dgm:pt>
    <dgm:pt modelId="{0D498DFF-1E42-46E8-8468-73CCFCAB3D76}">
      <dgm:prSet/>
      <dgm:spPr/>
      <dgm:t>
        <a:bodyPr/>
        <a:lstStyle/>
        <a:p>
          <a:r>
            <a:rPr lang="en-GB"/>
            <a:t>Denneler, M., Heilig, C., Bangalore Venkatesh Prasad, V., Madhuravasal Narasimhan, V. and Kolekar, A.A., 2024. Method To Improve a Wheel Suspension Design Using VI-CarRealTime and Reinforcement Learning.</a:t>
          </a:r>
          <a:r>
            <a:rPr lang="en-GB">
              <a:hlinkClick xmlns:r="http://schemas.openxmlformats.org/officeDocument/2006/relationships" r:id="rId5"/>
            </a:rPr>
            <a:t>https://odr.chalmers.se/bitstreams/14c97181-2e6f-40a7-87ed-f15149190b5f/download</a:t>
          </a:r>
          <a:r>
            <a:rPr lang="en-GB"/>
            <a:t> </a:t>
          </a:r>
          <a:endParaRPr lang="en-US"/>
        </a:p>
      </dgm:t>
    </dgm:pt>
    <dgm:pt modelId="{54BB8E94-4BA1-4DF2-AA72-2061257CFC9B}" type="sibTrans" cxnId="{36CAADDA-033E-4B66-9A27-8DF60EC46AE6}">
      <dgm:prSet/>
      <dgm:spPr/>
      <dgm:t>
        <a:bodyPr/>
        <a:lstStyle/>
        <a:p>
          <a:endParaRPr lang="en-US"/>
        </a:p>
      </dgm:t>
    </dgm:pt>
    <dgm:pt modelId="{1165E347-0AA5-45DF-A513-0ED1E92F505A}" type="parTrans" cxnId="{36CAADDA-033E-4B66-9A27-8DF60EC46AE6}">
      <dgm:prSet/>
      <dgm:spPr/>
      <dgm:t>
        <a:bodyPr/>
        <a:lstStyle/>
        <a:p>
          <a:endParaRPr lang="en-US"/>
        </a:p>
      </dgm:t>
    </dgm:pt>
    <dgm:pt modelId="{F351AEF8-6712-4F10-82ED-7A2EAFB36C1B}">
      <dgm:prSet/>
      <dgm:spPr/>
      <dgm:t>
        <a:bodyPr/>
        <a:lstStyle/>
        <a:p>
          <a:r>
            <a:rPr lang="en-GB"/>
            <a:t>Dettù, F., Formentin, S. and Savaresi, S.M., 2023. The twin-in-the-loop approach for vehicle dynamics control. IEEE/ASME Transactions on Mechatronics, 29(2), pp.1217-1228.</a:t>
          </a:r>
          <a:r>
            <a:rPr lang="en-GB">
              <a:hlinkClick xmlns:r="http://schemas.openxmlformats.org/officeDocument/2006/relationships" r:id="rId6"/>
            </a:rPr>
            <a:t>https://arxiv.org/pdf/2209.02263</a:t>
          </a:r>
          <a:r>
            <a:rPr lang="en-GB"/>
            <a:t> </a:t>
          </a:r>
          <a:endParaRPr lang="en-US"/>
        </a:p>
      </dgm:t>
    </dgm:pt>
    <dgm:pt modelId="{9F14F9CA-4D1A-4C57-8988-A727486E8D6F}" type="sibTrans" cxnId="{F8CEEA03-EE8D-4F51-AA86-29A2409E08E0}">
      <dgm:prSet/>
      <dgm:spPr/>
      <dgm:t>
        <a:bodyPr/>
        <a:lstStyle/>
        <a:p>
          <a:endParaRPr lang="en-US"/>
        </a:p>
      </dgm:t>
    </dgm:pt>
    <dgm:pt modelId="{9D66321F-4C4D-4AE6-9A26-066A5EB96CB2}" type="parTrans" cxnId="{F8CEEA03-EE8D-4F51-AA86-29A2409E08E0}">
      <dgm:prSet/>
      <dgm:spPr/>
      <dgm:t>
        <a:bodyPr/>
        <a:lstStyle/>
        <a:p>
          <a:endParaRPr lang="en-US"/>
        </a:p>
      </dgm:t>
    </dgm:pt>
    <dgm:pt modelId="{80F19D39-401B-4256-BA54-1171D283B67E}">
      <dgm:prSet/>
      <dgm:spPr/>
      <dgm:t>
        <a:bodyPr/>
        <a:lstStyle/>
        <a:p>
          <a:r>
            <a:rPr lang="en-GB"/>
            <a:t>Ferraris, A., De Cupis, D., de Carvalho Pinheiro, H., Messana, A., Sisca, L., Airale, A.G. and Carello, M., 2021. Integrated design and control of active aerodynamic features for high performance electric vehicles (No. 2020-36-0079). SAE Technical Paper.</a:t>
          </a:r>
          <a:r>
            <a:rPr lang="en-GB">
              <a:hlinkClick xmlns:r="http://schemas.openxmlformats.org/officeDocument/2006/relationships" r:id="rId7"/>
            </a:rPr>
            <a:t>https://www.researchgate.net/profile/Henrique-De-Carvalho-Pinheiro/publication/350417870_Integrated_Design_and_Control_of_Active_Aerodynamic_Features_for_High_Performance_Electric_Vehicles/links/6184eee70be8ec17a9727fe5/Integrated-Design-and-Control-of-Active-Aerodynamic-Features-for-High-Performance-Electric-Vehicles.pdf</a:t>
          </a:r>
          <a:r>
            <a:rPr lang="en-GB"/>
            <a:t> </a:t>
          </a:r>
          <a:endParaRPr lang="en-US"/>
        </a:p>
      </dgm:t>
    </dgm:pt>
    <dgm:pt modelId="{916133A8-F30F-4AF8-93E6-4C19A6A9E27A}" type="sibTrans" cxnId="{C0220FA8-A675-4922-8154-A6707A228275}">
      <dgm:prSet/>
      <dgm:spPr/>
      <dgm:t>
        <a:bodyPr/>
        <a:lstStyle/>
        <a:p>
          <a:endParaRPr lang="en-US"/>
        </a:p>
      </dgm:t>
    </dgm:pt>
    <dgm:pt modelId="{0888F13D-2D03-4032-A9C7-107CFEE62152}" type="parTrans" cxnId="{C0220FA8-A675-4922-8154-A6707A228275}">
      <dgm:prSet/>
      <dgm:spPr/>
      <dgm:t>
        <a:bodyPr/>
        <a:lstStyle/>
        <a:p>
          <a:endParaRPr lang="en-US"/>
        </a:p>
      </dgm:t>
    </dgm:pt>
    <dgm:pt modelId="{B039ABC1-2BE9-423B-AACC-613C3A8A7C4F}">
      <dgm:prSet/>
      <dgm:spPr/>
      <dgm:t>
        <a:bodyPr/>
        <a:lstStyle/>
        <a:p>
          <a:r>
            <a:rPr lang="en-GB"/>
            <a:t>Kuniyoshi, J.R.G., Costa, A.T., Figueira, A.C., Kabbach Jr, F.I. and Larocca, A.P.C., 2021. Driver’s visual perception as a function of age. Using a driving simulator to explore driver’s eye movements in vertical signs. Transportation research interdisciplinary perspectives, 11, p.100460.</a:t>
          </a:r>
          <a:r>
            <a:rPr lang="en-GB">
              <a:hlinkClick xmlns:r="http://schemas.openxmlformats.org/officeDocument/2006/relationships" r:id="rId8"/>
            </a:rPr>
            <a:t>https://www.sciencedirect.com/science/article/pii/S2590198221001652</a:t>
          </a:r>
          <a:r>
            <a:rPr lang="en-GB"/>
            <a:t> </a:t>
          </a:r>
          <a:endParaRPr lang="en-US"/>
        </a:p>
      </dgm:t>
    </dgm:pt>
    <dgm:pt modelId="{C7D9DB28-4A0F-4540-BB94-3993905179C7}" type="sibTrans" cxnId="{E45A39AE-CC8B-4676-B87C-BCEEA978989D}">
      <dgm:prSet/>
      <dgm:spPr/>
      <dgm:t>
        <a:bodyPr/>
        <a:lstStyle/>
        <a:p>
          <a:endParaRPr lang="en-US"/>
        </a:p>
      </dgm:t>
    </dgm:pt>
    <dgm:pt modelId="{E933492A-150B-4AD1-83D4-4B7CE32533FE}" type="parTrans" cxnId="{E45A39AE-CC8B-4676-B87C-BCEEA978989D}">
      <dgm:prSet/>
      <dgm:spPr/>
      <dgm:t>
        <a:bodyPr/>
        <a:lstStyle/>
        <a:p>
          <a:endParaRPr lang="en-US"/>
        </a:p>
      </dgm:t>
    </dgm:pt>
    <dgm:pt modelId="{7B6FD588-2837-42E2-BC5F-6A1F79188F8F}">
      <dgm:prSet/>
      <dgm:spPr/>
      <dgm:t>
        <a:bodyPr/>
        <a:lstStyle/>
        <a:p>
          <a:r>
            <a:rPr lang="en-GB"/>
            <a:t>Lucchini, A., Azza, F.P., Corno, M., Formentin, S. and Savaresi, S.M., 2021, August. Design and implementation of a mpc-based rear-wheel steering controller for sports cars. In 2021 IEEE Conference on Control Technology and Applications (CCTA) (pp. 802-807). IEEE.</a:t>
          </a:r>
          <a:r>
            <a:rPr lang="en-GB">
              <a:hlinkClick xmlns:r="http://schemas.openxmlformats.org/officeDocument/2006/relationships" r:id="rId9"/>
            </a:rPr>
            <a:t>https://re.public.polimi.it/bitstream/11311/1208212/1/RWS_MPC_CCTA.pdf</a:t>
          </a:r>
          <a:r>
            <a:rPr lang="en-GB"/>
            <a:t> </a:t>
          </a:r>
          <a:endParaRPr lang="en-US"/>
        </a:p>
      </dgm:t>
    </dgm:pt>
    <dgm:pt modelId="{51D57F02-1DCC-40B0-8019-2F51F3DD8747}" type="sibTrans" cxnId="{064D33EA-CE2F-42A1-A497-F41ADA7F2E98}">
      <dgm:prSet/>
      <dgm:spPr/>
      <dgm:t>
        <a:bodyPr/>
        <a:lstStyle/>
        <a:p>
          <a:endParaRPr lang="en-US"/>
        </a:p>
      </dgm:t>
    </dgm:pt>
    <dgm:pt modelId="{6A970059-BB7A-47A1-95D1-D089A0BED64C}" type="parTrans" cxnId="{064D33EA-CE2F-42A1-A497-F41ADA7F2E98}">
      <dgm:prSet/>
      <dgm:spPr/>
      <dgm:t>
        <a:bodyPr/>
        <a:lstStyle/>
        <a:p>
          <a:endParaRPr lang="en-US"/>
        </a:p>
      </dgm:t>
    </dgm:pt>
    <dgm:pt modelId="{194C8E78-D6CA-4A64-AE98-6D538415BB06}">
      <dgm:prSet/>
      <dgm:spPr/>
      <dgm:t>
        <a:bodyPr/>
        <a:lstStyle/>
        <a:p>
          <a:r>
            <a:rPr lang="en-GB"/>
            <a:t>Manca, R., Molina, L.M.C., Hegde, S., Tonoli, A., Amati, N. and Pazienza, L., 2023. Optimal Torque-Vectoring Control Strategy for Energy Efficiency and Vehicle Dynamic Improvement of Battery Electric Vehicles with Multiple Motors (No. 2023-01-0563). SAE Technical Paper.</a:t>
          </a:r>
          <a:r>
            <a:rPr lang="en-GB">
              <a:hlinkClick xmlns:r="http://schemas.openxmlformats.org/officeDocument/2006/relationships" r:id="rId10"/>
            </a:rPr>
            <a:t>https://core.ac.uk/download/pdf/567879080.pdf</a:t>
          </a:r>
          <a:r>
            <a:rPr lang="en-GB"/>
            <a:t> </a:t>
          </a:r>
          <a:endParaRPr lang="en-US"/>
        </a:p>
      </dgm:t>
    </dgm:pt>
    <dgm:pt modelId="{C1DF0829-ED9D-4B62-B0DE-86E6A08B1103}" type="sibTrans" cxnId="{07E3F5A6-87C2-4F37-A809-E5ECA6C99D7C}">
      <dgm:prSet/>
      <dgm:spPr/>
      <dgm:t>
        <a:bodyPr/>
        <a:lstStyle/>
        <a:p>
          <a:endParaRPr lang="en-US"/>
        </a:p>
      </dgm:t>
    </dgm:pt>
    <dgm:pt modelId="{14F49A8C-C379-4101-BE7D-C726858D0DB8}" type="parTrans" cxnId="{07E3F5A6-87C2-4F37-A809-E5ECA6C99D7C}">
      <dgm:prSet/>
      <dgm:spPr/>
      <dgm:t>
        <a:bodyPr/>
        <a:lstStyle/>
        <a:p>
          <a:endParaRPr lang="en-US"/>
        </a:p>
      </dgm:t>
    </dgm:pt>
    <dgm:pt modelId="{FC8DBCA4-1613-4D2A-8FC1-95B9DEE4CE3D}">
      <dgm:prSet/>
      <dgm:spPr/>
      <dgm:t>
        <a:bodyPr/>
        <a:lstStyle/>
        <a:p>
          <a:r>
            <a:rPr lang="en-GB"/>
            <a:t>Montani, M., Ronchi, L., Capitani, R. and Annicchiarico, C., 2021. A hierarchical autonomous driver for a racing car: Real-time planning and tracking of the trajectory. Energies, 14(19), p.6008.</a:t>
          </a:r>
          <a:r>
            <a:rPr lang="en-GB">
              <a:hlinkClick xmlns:r="http://schemas.openxmlformats.org/officeDocument/2006/relationships" r:id="rId11"/>
            </a:rPr>
            <a:t>https://www.mdpi.com/1996-1073/14/19/6008</a:t>
          </a:r>
          <a:r>
            <a:rPr lang="en-GB"/>
            <a:t> </a:t>
          </a:r>
          <a:endParaRPr lang="en-US"/>
        </a:p>
      </dgm:t>
    </dgm:pt>
    <dgm:pt modelId="{C7D684BD-E766-4B5F-954F-6761BAB1C8B3}" type="sibTrans" cxnId="{CF0BDFF4-3F4D-4698-9672-CBB4FFCEA7BC}">
      <dgm:prSet/>
      <dgm:spPr/>
      <dgm:t>
        <a:bodyPr/>
        <a:lstStyle/>
        <a:p>
          <a:endParaRPr lang="en-US"/>
        </a:p>
      </dgm:t>
    </dgm:pt>
    <dgm:pt modelId="{BF421B8D-9C99-4090-9EA1-58BE2B340F70}" type="parTrans" cxnId="{CF0BDFF4-3F4D-4698-9672-CBB4FFCEA7BC}">
      <dgm:prSet/>
      <dgm:spPr/>
      <dgm:t>
        <a:bodyPr/>
        <a:lstStyle/>
        <a:p>
          <a:endParaRPr lang="en-US"/>
        </a:p>
      </dgm:t>
    </dgm:pt>
    <dgm:pt modelId="{DF945E61-0ED9-4AEF-849C-2797A6812EDB}">
      <dgm:prSet/>
      <dgm:spPr/>
      <dgm:t>
        <a:bodyPr/>
        <a:lstStyle/>
        <a:p>
          <a:r>
            <a:rPr lang="en-GB"/>
            <a:t>Montani, M., Ronchi, L., Capitani, R. and Annicchiarico, C., 2021. A Hierarchical Autonomous Driver for a Racing Car: Real-Time Planning and Tracking of the Trajectory. Energies 2021, 14, 6008. Vehicle and Traffic Safety, p.329.</a:t>
          </a:r>
          <a:r>
            <a:rPr lang="en-GB">
              <a:hlinkClick xmlns:r="http://schemas.openxmlformats.org/officeDocument/2006/relationships" r:id="rId12"/>
            </a:rPr>
            <a:t>https://repo.pw.edu.pl/docstore/download/WUTc529096c4ed347a389bad86cc94c9377/WUTcde47522b3704bcaaa8041954f71d139.pdf?entityType=book&amp;entityId=WUTcde47522b3704bcaaa8041954f71d139#page=341</a:t>
          </a:r>
          <a:r>
            <a:rPr lang="en-GB"/>
            <a:t> </a:t>
          </a:r>
          <a:endParaRPr lang="en-US"/>
        </a:p>
      </dgm:t>
    </dgm:pt>
    <dgm:pt modelId="{B2838E76-D3A0-456B-9B0A-96725F38EF03}" type="sibTrans" cxnId="{442E457F-ABDD-42C3-A13A-A0BF43026855}">
      <dgm:prSet/>
      <dgm:spPr/>
      <dgm:t>
        <a:bodyPr/>
        <a:lstStyle/>
        <a:p>
          <a:endParaRPr lang="en-US"/>
        </a:p>
      </dgm:t>
    </dgm:pt>
    <dgm:pt modelId="{3059BDD1-8CDC-45DB-8194-E035FE28A9E1}" type="parTrans" cxnId="{442E457F-ABDD-42C3-A13A-A0BF43026855}">
      <dgm:prSet/>
      <dgm:spPr/>
      <dgm:t>
        <a:bodyPr/>
        <a:lstStyle/>
        <a:p>
          <a:endParaRPr lang="en-US"/>
        </a:p>
      </dgm:t>
    </dgm:pt>
    <dgm:pt modelId="{4E54844F-AF19-46FA-B27A-4E0272DB9492}">
      <dgm:prSet/>
      <dgm:spPr/>
      <dgm:t>
        <a:bodyPr/>
        <a:lstStyle/>
        <a:p>
          <a:r>
            <a:rPr lang="en-GB"/>
            <a:t>Periago, C., Jackson, J., Cabutí, C., Azcarate, F., Castro, E., Deiana, F. and Roig, A., 2023. Characterisation of Drowsy Driver Behaviour and Drowsiness Baseline Data Set in A Dynamic Driving Simulator. In 27th International Technical Conference on the Enhanced Safety of Vehicles (ESV) National Highway Traffic Safety Administration (No. 23-0316).</a:t>
          </a:r>
          <a:r>
            <a:rPr lang="en-GB">
              <a:hlinkClick xmlns:r="http://schemas.openxmlformats.org/officeDocument/2006/relationships" r:id="rId13"/>
            </a:rPr>
            <a:t>https://index.mirasmart.com/27esv/PDFfiles/27ESV-000316.pdf</a:t>
          </a:r>
          <a:r>
            <a:rPr lang="en-GB"/>
            <a:t> </a:t>
          </a:r>
          <a:endParaRPr lang="en-US"/>
        </a:p>
      </dgm:t>
    </dgm:pt>
    <dgm:pt modelId="{FA2C0C76-1DE5-48AE-8E74-E9733DB03D2E}" type="sibTrans" cxnId="{749B0D53-AB7B-49CB-B05C-A70F75984082}">
      <dgm:prSet/>
      <dgm:spPr/>
      <dgm:t>
        <a:bodyPr/>
        <a:lstStyle/>
        <a:p>
          <a:endParaRPr lang="en-US"/>
        </a:p>
      </dgm:t>
    </dgm:pt>
    <dgm:pt modelId="{B79C8809-6B7B-49A8-95CF-0B8145FABA63}" type="parTrans" cxnId="{749B0D53-AB7B-49CB-B05C-A70F75984082}">
      <dgm:prSet/>
      <dgm:spPr/>
      <dgm:t>
        <a:bodyPr/>
        <a:lstStyle/>
        <a:p>
          <a:endParaRPr lang="en-US"/>
        </a:p>
      </dgm:t>
    </dgm:pt>
    <dgm:pt modelId="{FC6EC189-575E-4B3A-B62F-D4F34E8E20B6}">
      <dgm:prSet/>
      <dgm:spPr/>
      <dgm:t>
        <a:bodyPr/>
        <a:lstStyle/>
        <a:p>
          <a:r>
            <a:rPr lang="en-GB"/>
            <a:t>Ronchi, L., Annicchiarico, C. and Capitani, R., 2025. Development, Testing, and Validation of ADAS L2/L3 Systems: A KPI-Based Methodology. Engineering Proceedings, 85(1), p.38.</a:t>
          </a:r>
          <a:r>
            <a:rPr lang="en-GB">
              <a:hlinkClick xmlns:r="http://schemas.openxmlformats.org/officeDocument/2006/relationships" r:id="rId14"/>
            </a:rPr>
            <a:t>https://www.mdpi.com/2673-4591/85/1/38</a:t>
          </a:r>
          <a:r>
            <a:rPr lang="en-GB"/>
            <a:t> </a:t>
          </a:r>
          <a:endParaRPr lang="en-US"/>
        </a:p>
      </dgm:t>
    </dgm:pt>
    <dgm:pt modelId="{DBAFDB77-3A58-463E-A09A-6C7744A90D7F}" type="sibTrans" cxnId="{AC9D48DC-3D90-40E1-9925-49BDE4DD99EE}">
      <dgm:prSet/>
      <dgm:spPr/>
      <dgm:t>
        <a:bodyPr/>
        <a:lstStyle/>
        <a:p>
          <a:endParaRPr lang="en-US"/>
        </a:p>
      </dgm:t>
    </dgm:pt>
    <dgm:pt modelId="{95BEB9B0-CF81-4DE1-B1F6-35A289C7099C}" type="parTrans" cxnId="{AC9D48DC-3D90-40E1-9925-49BDE4DD99EE}">
      <dgm:prSet/>
      <dgm:spPr/>
      <dgm:t>
        <a:bodyPr/>
        <a:lstStyle/>
        <a:p>
          <a:endParaRPr lang="en-US"/>
        </a:p>
      </dgm:t>
    </dgm:pt>
    <dgm:pt modelId="{0882B1AA-A85C-4CD9-BDE0-76C23A84F022}">
      <dgm:prSet/>
      <dgm:spPr/>
      <dgm:t>
        <a:bodyPr/>
        <a:lstStyle/>
        <a:p>
          <a:r>
            <a:rPr lang="en-GB"/>
            <a:t>Tipantuña Quezada, K.J., 2023. Obtention of the energy consumption equation for WLTP driving cycles.</a:t>
          </a:r>
          <a:r>
            <a:rPr lang="en-GB">
              <a:hlinkClick xmlns:r="http://schemas.openxmlformats.org/officeDocument/2006/relationships" r:id="rId15"/>
            </a:rPr>
            <a:t>https://www.politesi.polimi.it/bitstream/10589/222464/1/2024_07_Tipantuna.pdf</a:t>
          </a:r>
          <a:r>
            <a:rPr lang="en-GB"/>
            <a:t> </a:t>
          </a:r>
          <a:endParaRPr lang="en-US"/>
        </a:p>
      </dgm:t>
    </dgm:pt>
    <dgm:pt modelId="{285CC724-B6BD-4E99-871F-199C74511725}" type="sibTrans" cxnId="{A18A0011-73BC-44B3-871A-A49944A04D65}">
      <dgm:prSet/>
      <dgm:spPr/>
      <dgm:t>
        <a:bodyPr/>
        <a:lstStyle/>
        <a:p>
          <a:endParaRPr lang="en-US"/>
        </a:p>
      </dgm:t>
    </dgm:pt>
    <dgm:pt modelId="{BF362423-51D0-41FE-B2BB-BD68F690BC33}" type="parTrans" cxnId="{A18A0011-73BC-44B3-871A-A49944A04D65}">
      <dgm:prSet/>
      <dgm:spPr/>
      <dgm:t>
        <a:bodyPr/>
        <a:lstStyle/>
        <a:p>
          <a:endParaRPr lang="en-US"/>
        </a:p>
      </dgm:t>
    </dgm:pt>
    <dgm:pt modelId="{A12643BB-280A-42BA-8C51-8F05031A0C04}" type="pres">
      <dgm:prSet presAssocID="{B130EE3A-BAFF-4C76-A51D-D62C272BE8DD}" presName="diagram" presStyleCnt="0">
        <dgm:presLayoutVars>
          <dgm:dir/>
          <dgm:resizeHandles val="exact"/>
        </dgm:presLayoutVars>
      </dgm:prSet>
      <dgm:spPr/>
    </dgm:pt>
    <dgm:pt modelId="{4AA79336-69AA-433E-89CE-40B37CFC31D8}" type="pres">
      <dgm:prSet presAssocID="{26DD6C5D-9A0D-4023-B448-3D5D83094E00}" presName="node" presStyleLbl="node1" presStyleIdx="0" presStyleCnt="15">
        <dgm:presLayoutVars>
          <dgm:bulletEnabled val="1"/>
        </dgm:presLayoutVars>
      </dgm:prSet>
      <dgm:spPr/>
    </dgm:pt>
    <dgm:pt modelId="{DC2ADA4A-DBCA-4AD3-BAEC-5C3E9598C936}" type="pres">
      <dgm:prSet presAssocID="{7B428107-BB72-4611-A0A3-9E378D5C05AC}" presName="sibTrans" presStyleCnt="0"/>
      <dgm:spPr/>
    </dgm:pt>
    <dgm:pt modelId="{D9DFE592-3DF6-405C-86B4-9A228EA6DEBD}" type="pres">
      <dgm:prSet presAssocID="{A07F75F5-C4BE-43C1-A007-DFEB0AD56125}" presName="node" presStyleLbl="node1" presStyleIdx="1" presStyleCnt="15">
        <dgm:presLayoutVars>
          <dgm:bulletEnabled val="1"/>
        </dgm:presLayoutVars>
      </dgm:prSet>
      <dgm:spPr/>
    </dgm:pt>
    <dgm:pt modelId="{2534AAD6-D749-484E-873A-2B657A664273}" type="pres">
      <dgm:prSet presAssocID="{37E96B21-2622-4762-9936-DBA5E91D5525}" presName="sibTrans" presStyleCnt="0"/>
      <dgm:spPr/>
    </dgm:pt>
    <dgm:pt modelId="{A223D29C-B01E-4D74-A705-5D5EB79F2DA1}" type="pres">
      <dgm:prSet presAssocID="{99BC1752-0891-4DC8-9A0B-1BCCFFB5E0B4}" presName="node" presStyleLbl="node1" presStyleIdx="2" presStyleCnt="15">
        <dgm:presLayoutVars>
          <dgm:bulletEnabled val="1"/>
        </dgm:presLayoutVars>
      </dgm:prSet>
      <dgm:spPr/>
    </dgm:pt>
    <dgm:pt modelId="{8EFA4AF8-1A09-481D-A17F-3F852F0F9DC0}" type="pres">
      <dgm:prSet presAssocID="{B709420D-AA05-4B03-9977-36E0353FA58C}" presName="sibTrans" presStyleCnt="0"/>
      <dgm:spPr/>
    </dgm:pt>
    <dgm:pt modelId="{1854E373-61F4-4B98-A400-8CD7CA53EB9D}" type="pres">
      <dgm:prSet presAssocID="{1064AF4B-02D0-4A68-B171-F0C986D4DFF0}" presName="node" presStyleLbl="node1" presStyleIdx="3" presStyleCnt="15">
        <dgm:presLayoutVars>
          <dgm:bulletEnabled val="1"/>
        </dgm:presLayoutVars>
      </dgm:prSet>
      <dgm:spPr/>
    </dgm:pt>
    <dgm:pt modelId="{71D3B636-2FE0-4A6C-A27E-783BEB303DCC}" type="pres">
      <dgm:prSet presAssocID="{10CFFA47-EDE2-4A3A-8963-9BEF81038661}" presName="sibTrans" presStyleCnt="0"/>
      <dgm:spPr/>
    </dgm:pt>
    <dgm:pt modelId="{BCAFA49D-B163-4FEF-A98B-9CB53E56A090}" type="pres">
      <dgm:prSet presAssocID="{0D498DFF-1E42-46E8-8468-73CCFCAB3D76}" presName="node" presStyleLbl="node1" presStyleIdx="4" presStyleCnt="15">
        <dgm:presLayoutVars>
          <dgm:bulletEnabled val="1"/>
        </dgm:presLayoutVars>
      </dgm:prSet>
      <dgm:spPr/>
    </dgm:pt>
    <dgm:pt modelId="{89F0E259-B0D5-48EB-9D05-4F9E3ED4566E}" type="pres">
      <dgm:prSet presAssocID="{54BB8E94-4BA1-4DF2-AA72-2061257CFC9B}" presName="sibTrans" presStyleCnt="0"/>
      <dgm:spPr/>
    </dgm:pt>
    <dgm:pt modelId="{BC55492C-D650-44A6-9495-931B6B642FCA}" type="pres">
      <dgm:prSet presAssocID="{F351AEF8-6712-4F10-82ED-7A2EAFB36C1B}" presName="node" presStyleLbl="node1" presStyleIdx="5" presStyleCnt="15">
        <dgm:presLayoutVars>
          <dgm:bulletEnabled val="1"/>
        </dgm:presLayoutVars>
      </dgm:prSet>
      <dgm:spPr/>
    </dgm:pt>
    <dgm:pt modelId="{68D72C6B-16CC-4783-8E9B-18EC3D5B65D0}" type="pres">
      <dgm:prSet presAssocID="{9F14F9CA-4D1A-4C57-8988-A727486E8D6F}" presName="sibTrans" presStyleCnt="0"/>
      <dgm:spPr/>
    </dgm:pt>
    <dgm:pt modelId="{1E5B4A60-094E-4CF3-99B0-149A533DD882}" type="pres">
      <dgm:prSet presAssocID="{80F19D39-401B-4256-BA54-1171D283B67E}" presName="node" presStyleLbl="node1" presStyleIdx="6" presStyleCnt="15">
        <dgm:presLayoutVars>
          <dgm:bulletEnabled val="1"/>
        </dgm:presLayoutVars>
      </dgm:prSet>
      <dgm:spPr/>
    </dgm:pt>
    <dgm:pt modelId="{FE4FA109-FC93-4DF1-B1CB-22C7907D30DD}" type="pres">
      <dgm:prSet presAssocID="{916133A8-F30F-4AF8-93E6-4C19A6A9E27A}" presName="sibTrans" presStyleCnt="0"/>
      <dgm:spPr/>
    </dgm:pt>
    <dgm:pt modelId="{F1968EBC-7CE1-467F-A7E1-049899BA8CB7}" type="pres">
      <dgm:prSet presAssocID="{B039ABC1-2BE9-423B-AACC-613C3A8A7C4F}" presName="node" presStyleLbl="node1" presStyleIdx="7" presStyleCnt="15">
        <dgm:presLayoutVars>
          <dgm:bulletEnabled val="1"/>
        </dgm:presLayoutVars>
      </dgm:prSet>
      <dgm:spPr/>
    </dgm:pt>
    <dgm:pt modelId="{8FF247D9-895C-4F81-B563-30B8CB7DB18B}" type="pres">
      <dgm:prSet presAssocID="{C7D9DB28-4A0F-4540-BB94-3993905179C7}" presName="sibTrans" presStyleCnt="0"/>
      <dgm:spPr/>
    </dgm:pt>
    <dgm:pt modelId="{ADD7DD5E-69DC-41F0-AC9A-32321BE153A9}" type="pres">
      <dgm:prSet presAssocID="{7B6FD588-2837-42E2-BC5F-6A1F79188F8F}" presName="node" presStyleLbl="node1" presStyleIdx="8" presStyleCnt="15">
        <dgm:presLayoutVars>
          <dgm:bulletEnabled val="1"/>
        </dgm:presLayoutVars>
      </dgm:prSet>
      <dgm:spPr/>
    </dgm:pt>
    <dgm:pt modelId="{B5B5D66C-91B6-4D76-9A22-E377896E2024}" type="pres">
      <dgm:prSet presAssocID="{51D57F02-1DCC-40B0-8019-2F51F3DD8747}" presName="sibTrans" presStyleCnt="0"/>
      <dgm:spPr/>
    </dgm:pt>
    <dgm:pt modelId="{28718368-D097-4AD5-8F15-74FCFBEFB83F}" type="pres">
      <dgm:prSet presAssocID="{194C8E78-D6CA-4A64-AE98-6D538415BB06}" presName="node" presStyleLbl="node1" presStyleIdx="9" presStyleCnt="15">
        <dgm:presLayoutVars>
          <dgm:bulletEnabled val="1"/>
        </dgm:presLayoutVars>
      </dgm:prSet>
      <dgm:spPr/>
    </dgm:pt>
    <dgm:pt modelId="{93BA4278-2A25-42F8-A5A7-6BDA39EDA8E8}" type="pres">
      <dgm:prSet presAssocID="{C1DF0829-ED9D-4B62-B0DE-86E6A08B1103}" presName="sibTrans" presStyleCnt="0"/>
      <dgm:spPr/>
    </dgm:pt>
    <dgm:pt modelId="{BC815330-1E3C-453B-AAAA-A99169DF0863}" type="pres">
      <dgm:prSet presAssocID="{FC8DBCA4-1613-4D2A-8FC1-95B9DEE4CE3D}" presName="node" presStyleLbl="node1" presStyleIdx="10" presStyleCnt="15">
        <dgm:presLayoutVars>
          <dgm:bulletEnabled val="1"/>
        </dgm:presLayoutVars>
      </dgm:prSet>
      <dgm:spPr/>
    </dgm:pt>
    <dgm:pt modelId="{CCD9F2EC-A078-41DA-90E3-B0732A068509}" type="pres">
      <dgm:prSet presAssocID="{C7D684BD-E766-4B5F-954F-6761BAB1C8B3}" presName="sibTrans" presStyleCnt="0"/>
      <dgm:spPr/>
    </dgm:pt>
    <dgm:pt modelId="{583B58FA-DF0E-4BC1-9226-60A6EEA1FC0E}" type="pres">
      <dgm:prSet presAssocID="{DF945E61-0ED9-4AEF-849C-2797A6812EDB}" presName="node" presStyleLbl="node1" presStyleIdx="11" presStyleCnt="15">
        <dgm:presLayoutVars>
          <dgm:bulletEnabled val="1"/>
        </dgm:presLayoutVars>
      </dgm:prSet>
      <dgm:spPr/>
    </dgm:pt>
    <dgm:pt modelId="{364AD14D-E263-49DD-93C1-7D9D75AC0847}" type="pres">
      <dgm:prSet presAssocID="{B2838E76-D3A0-456B-9B0A-96725F38EF03}" presName="sibTrans" presStyleCnt="0"/>
      <dgm:spPr/>
    </dgm:pt>
    <dgm:pt modelId="{18D66EB5-0070-4A4B-952F-8C3739455933}" type="pres">
      <dgm:prSet presAssocID="{4E54844F-AF19-46FA-B27A-4E0272DB9492}" presName="node" presStyleLbl="node1" presStyleIdx="12" presStyleCnt="15">
        <dgm:presLayoutVars>
          <dgm:bulletEnabled val="1"/>
        </dgm:presLayoutVars>
      </dgm:prSet>
      <dgm:spPr/>
    </dgm:pt>
    <dgm:pt modelId="{50A7B9D3-C710-46F4-9858-D5511631EBFF}" type="pres">
      <dgm:prSet presAssocID="{FA2C0C76-1DE5-48AE-8E74-E9733DB03D2E}" presName="sibTrans" presStyleCnt="0"/>
      <dgm:spPr/>
    </dgm:pt>
    <dgm:pt modelId="{A11E8DD7-3DA1-475E-BB9A-36F6722A65F9}" type="pres">
      <dgm:prSet presAssocID="{FC6EC189-575E-4B3A-B62F-D4F34E8E20B6}" presName="node" presStyleLbl="node1" presStyleIdx="13" presStyleCnt="15">
        <dgm:presLayoutVars>
          <dgm:bulletEnabled val="1"/>
        </dgm:presLayoutVars>
      </dgm:prSet>
      <dgm:spPr/>
    </dgm:pt>
    <dgm:pt modelId="{E7541F68-76BD-4AD3-B6F5-53FEF03EE201}" type="pres">
      <dgm:prSet presAssocID="{DBAFDB77-3A58-463E-A09A-6C7744A90D7F}" presName="sibTrans" presStyleCnt="0"/>
      <dgm:spPr/>
    </dgm:pt>
    <dgm:pt modelId="{E0BC2F3A-6022-4100-84DF-D9208A2CD352}" type="pres">
      <dgm:prSet presAssocID="{0882B1AA-A85C-4CD9-BDE0-76C23A84F022}" presName="node" presStyleLbl="node1" presStyleIdx="14" presStyleCnt="15">
        <dgm:presLayoutVars>
          <dgm:bulletEnabled val="1"/>
        </dgm:presLayoutVars>
      </dgm:prSet>
      <dgm:spPr/>
    </dgm:pt>
  </dgm:ptLst>
  <dgm:cxnLst>
    <dgm:cxn modelId="{F8CEEA03-EE8D-4F51-AA86-29A2409E08E0}" srcId="{B130EE3A-BAFF-4C76-A51D-D62C272BE8DD}" destId="{F351AEF8-6712-4F10-82ED-7A2EAFB36C1B}" srcOrd="5" destOrd="0" parTransId="{9D66321F-4C4D-4AE6-9A26-066A5EB96CB2}" sibTransId="{9F14F9CA-4D1A-4C57-8988-A727486E8D6F}"/>
    <dgm:cxn modelId="{EEC82504-7A95-424A-8179-8FF689144CDC}" type="presOf" srcId="{7B6FD588-2837-42E2-BC5F-6A1F79188F8F}" destId="{ADD7DD5E-69DC-41F0-AC9A-32321BE153A9}" srcOrd="0" destOrd="0" presId="urn:microsoft.com/office/officeart/2005/8/layout/default"/>
    <dgm:cxn modelId="{A18A0011-73BC-44B3-871A-A49944A04D65}" srcId="{B130EE3A-BAFF-4C76-A51D-D62C272BE8DD}" destId="{0882B1AA-A85C-4CD9-BDE0-76C23A84F022}" srcOrd="14" destOrd="0" parTransId="{BF362423-51D0-41FE-B2BB-BD68F690BC33}" sibTransId="{285CC724-B6BD-4E99-871F-199C74511725}"/>
    <dgm:cxn modelId="{C840BE24-3672-41E8-98BE-4BA21D97D672}" type="presOf" srcId="{B130EE3A-BAFF-4C76-A51D-D62C272BE8DD}" destId="{A12643BB-280A-42BA-8C51-8F05031A0C04}" srcOrd="0" destOrd="0" presId="urn:microsoft.com/office/officeart/2005/8/layout/default"/>
    <dgm:cxn modelId="{883DC226-A4C0-4144-B84A-C1FC3650565C}" type="presOf" srcId="{F351AEF8-6712-4F10-82ED-7A2EAFB36C1B}" destId="{BC55492C-D650-44A6-9495-931B6B642FCA}" srcOrd="0" destOrd="0" presId="urn:microsoft.com/office/officeart/2005/8/layout/default"/>
    <dgm:cxn modelId="{D1888F27-DAAF-4125-8618-A78C6E9AC328}" type="presOf" srcId="{A07F75F5-C4BE-43C1-A007-DFEB0AD56125}" destId="{D9DFE592-3DF6-405C-86B4-9A228EA6DEBD}" srcOrd="0" destOrd="0" presId="urn:microsoft.com/office/officeart/2005/8/layout/default"/>
    <dgm:cxn modelId="{84A57832-BB11-451B-B467-BA7DB12529D6}" type="presOf" srcId="{DF945E61-0ED9-4AEF-849C-2797A6812EDB}" destId="{583B58FA-DF0E-4BC1-9226-60A6EEA1FC0E}" srcOrd="0" destOrd="0" presId="urn:microsoft.com/office/officeart/2005/8/layout/default"/>
    <dgm:cxn modelId="{B2B6C136-A24C-4E36-8FCD-6273C03CB7EE}" type="presOf" srcId="{0882B1AA-A85C-4CD9-BDE0-76C23A84F022}" destId="{E0BC2F3A-6022-4100-84DF-D9208A2CD352}" srcOrd="0" destOrd="0" presId="urn:microsoft.com/office/officeart/2005/8/layout/default"/>
    <dgm:cxn modelId="{6F073A48-0643-41D3-805A-84211F50F6F2}" type="presOf" srcId="{80F19D39-401B-4256-BA54-1171D283B67E}" destId="{1E5B4A60-094E-4CF3-99B0-149A533DD882}" srcOrd="0" destOrd="0" presId="urn:microsoft.com/office/officeart/2005/8/layout/default"/>
    <dgm:cxn modelId="{224E194A-160D-474C-991B-4D7D530A3E04}" type="presOf" srcId="{99BC1752-0891-4DC8-9A0B-1BCCFFB5E0B4}" destId="{A223D29C-B01E-4D74-A705-5D5EB79F2DA1}" srcOrd="0" destOrd="0" presId="urn:microsoft.com/office/officeart/2005/8/layout/default"/>
    <dgm:cxn modelId="{68D60D6F-7CFD-4931-AC88-794EA2BC4A5A}" type="presOf" srcId="{FC8DBCA4-1613-4D2A-8FC1-95B9DEE4CE3D}" destId="{BC815330-1E3C-453B-AAAA-A99169DF0863}" srcOrd="0" destOrd="0" presId="urn:microsoft.com/office/officeart/2005/8/layout/default"/>
    <dgm:cxn modelId="{55A3E250-BDA2-4ECF-84D8-4AB72B8D54CE}" type="presOf" srcId="{194C8E78-D6CA-4A64-AE98-6D538415BB06}" destId="{28718368-D097-4AD5-8F15-74FCFBEFB83F}" srcOrd="0" destOrd="0" presId="urn:microsoft.com/office/officeart/2005/8/layout/default"/>
    <dgm:cxn modelId="{66272352-DC18-40BA-B6CD-0A2CC46F4FAC}" type="presOf" srcId="{B039ABC1-2BE9-423B-AACC-613C3A8A7C4F}" destId="{F1968EBC-7CE1-467F-A7E1-049899BA8CB7}" srcOrd="0" destOrd="0" presId="urn:microsoft.com/office/officeart/2005/8/layout/default"/>
    <dgm:cxn modelId="{749B0D53-AB7B-49CB-B05C-A70F75984082}" srcId="{B130EE3A-BAFF-4C76-A51D-D62C272BE8DD}" destId="{4E54844F-AF19-46FA-B27A-4E0272DB9492}" srcOrd="12" destOrd="0" parTransId="{B79C8809-6B7B-49A8-95CF-0B8145FABA63}" sibTransId="{FA2C0C76-1DE5-48AE-8E74-E9733DB03D2E}"/>
    <dgm:cxn modelId="{B1E24B53-8865-44FB-99C8-F15EC552604D}" type="presOf" srcId="{0D498DFF-1E42-46E8-8468-73CCFCAB3D76}" destId="{BCAFA49D-B163-4FEF-A98B-9CB53E56A090}" srcOrd="0" destOrd="0" presId="urn:microsoft.com/office/officeart/2005/8/layout/default"/>
    <dgm:cxn modelId="{73DD907D-7304-43AB-B53D-1CA00EBA5000}" type="presOf" srcId="{1064AF4B-02D0-4A68-B171-F0C986D4DFF0}" destId="{1854E373-61F4-4B98-A400-8CD7CA53EB9D}" srcOrd="0" destOrd="0" presId="urn:microsoft.com/office/officeart/2005/8/layout/default"/>
    <dgm:cxn modelId="{8183F37D-67F5-428B-BB32-45D5ED1EE577}" srcId="{B130EE3A-BAFF-4C76-A51D-D62C272BE8DD}" destId="{1064AF4B-02D0-4A68-B171-F0C986D4DFF0}" srcOrd="3" destOrd="0" parTransId="{1481B2AB-D33A-49CF-AADE-72C88F9086F6}" sibTransId="{10CFFA47-EDE2-4A3A-8963-9BEF81038661}"/>
    <dgm:cxn modelId="{442E457F-ABDD-42C3-A13A-A0BF43026855}" srcId="{B130EE3A-BAFF-4C76-A51D-D62C272BE8DD}" destId="{DF945E61-0ED9-4AEF-849C-2797A6812EDB}" srcOrd="11" destOrd="0" parTransId="{3059BDD1-8CDC-45DB-8194-E035FE28A9E1}" sibTransId="{B2838E76-D3A0-456B-9B0A-96725F38EF03}"/>
    <dgm:cxn modelId="{5F07AEA3-FDE1-482C-98EA-BBA99539CB24}" srcId="{B130EE3A-BAFF-4C76-A51D-D62C272BE8DD}" destId="{A07F75F5-C4BE-43C1-A007-DFEB0AD56125}" srcOrd="1" destOrd="0" parTransId="{7D495884-ADAB-4D4D-B71A-5E753A9D7229}" sibTransId="{37E96B21-2622-4762-9936-DBA5E91D5525}"/>
    <dgm:cxn modelId="{07E3F5A6-87C2-4F37-A809-E5ECA6C99D7C}" srcId="{B130EE3A-BAFF-4C76-A51D-D62C272BE8DD}" destId="{194C8E78-D6CA-4A64-AE98-6D538415BB06}" srcOrd="9" destOrd="0" parTransId="{14F49A8C-C379-4101-BE7D-C726858D0DB8}" sibTransId="{C1DF0829-ED9D-4B62-B0DE-86E6A08B1103}"/>
    <dgm:cxn modelId="{C0220FA8-A675-4922-8154-A6707A228275}" srcId="{B130EE3A-BAFF-4C76-A51D-D62C272BE8DD}" destId="{80F19D39-401B-4256-BA54-1171D283B67E}" srcOrd="6" destOrd="0" parTransId="{0888F13D-2D03-4032-A9C7-107CFEE62152}" sibTransId="{916133A8-F30F-4AF8-93E6-4C19A6A9E27A}"/>
    <dgm:cxn modelId="{374B14AD-6520-4436-BF7F-6492A7D2F94B}" type="presOf" srcId="{26DD6C5D-9A0D-4023-B448-3D5D83094E00}" destId="{4AA79336-69AA-433E-89CE-40B37CFC31D8}" srcOrd="0" destOrd="0" presId="urn:microsoft.com/office/officeart/2005/8/layout/default"/>
    <dgm:cxn modelId="{182F53AD-F3AC-42CA-8131-FCDC7584B6B7}" srcId="{B130EE3A-BAFF-4C76-A51D-D62C272BE8DD}" destId="{99BC1752-0891-4DC8-9A0B-1BCCFFB5E0B4}" srcOrd="2" destOrd="0" parTransId="{67F24C5C-6EDE-408A-B29D-66660213B8E3}" sibTransId="{B709420D-AA05-4B03-9977-36E0353FA58C}"/>
    <dgm:cxn modelId="{E45A39AE-CC8B-4676-B87C-BCEEA978989D}" srcId="{B130EE3A-BAFF-4C76-A51D-D62C272BE8DD}" destId="{B039ABC1-2BE9-423B-AACC-613C3A8A7C4F}" srcOrd="7" destOrd="0" parTransId="{E933492A-150B-4AD1-83D4-4B7CE32533FE}" sibTransId="{C7D9DB28-4A0F-4540-BB94-3993905179C7}"/>
    <dgm:cxn modelId="{12447AB9-E8D7-4F22-9BBB-E7B5634EE5F5}" type="presOf" srcId="{4E54844F-AF19-46FA-B27A-4E0272DB9492}" destId="{18D66EB5-0070-4A4B-952F-8C3739455933}" srcOrd="0" destOrd="0" presId="urn:microsoft.com/office/officeart/2005/8/layout/default"/>
    <dgm:cxn modelId="{36CAADDA-033E-4B66-9A27-8DF60EC46AE6}" srcId="{B130EE3A-BAFF-4C76-A51D-D62C272BE8DD}" destId="{0D498DFF-1E42-46E8-8468-73CCFCAB3D76}" srcOrd="4" destOrd="0" parTransId="{1165E347-0AA5-45DF-A513-0ED1E92F505A}" sibTransId="{54BB8E94-4BA1-4DF2-AA72-2061257CFC9B}"/>
    <dgm:cxn modelId="{AC9D48DC-3D90-40E1-9925-49BDE4DD99EE}" srcId="{B130EE3A-BAFF-4C76-A51D-D62C272BE8DD}" destId="{FC6EC189-575E-4B3A-B62F-D4F34E8E20B6}" srcOrd="13" destOrd="0" parTransId="{95BEB9B0-CF81-4DE1-B1F6-35A289C7099C}" sibTransId="{DBAFDB77-3A58-463E-A09A-6C7744A90D7F}"/>
    <dgm:cxn modelId="{E03F4BE4-43B6-456B-8773-4CA1A9BFB5AE}" type="presOf" srcId="{FC6EC189-575E-4B3A-B62F-D4F34E8E20B6}" destId="{A11E8DD7-3DA1-475E-BB9A-36F6722A65F9}" srcOrd="0" destOrd="0" presId="urn:microsoft.com/office/officeart/2005/8/layout/default"/>
    <dgm:cxn modelId="{113711E7-C55A-46C4-9459-EB06D08F2ED4}" srcId="{B130EE3A-BAFF-4C76-A51D-D62C272BE8DD}" destId="{26DD6C5D-9A0D-4023-B448-3D5D83094E00}" srcOrd="0" destOrd="0" parTransId="{58A9A580-B2D9-4870-B347-99D40D688CC3}" sibTransId="{7B428107-BB72-4611-A0A3-9E378D5C05AC}"/>
    <dgm:cxn modelId="{064D33EA-CE2F-42A1-A497-F41ADA7F2E98}" srcId="{B130EE3A-BAFF-4C76-A51D-D62C272BE8DD}" destId="{7B6FD588-2837-42E2-BC5F-6A1F79188F8F}" srcOrd="8" destOrd="0" parTransId="{6A970059-BB7A-47A1-95D1-D089A0BED64C}" sibTransId="{51D57F02-1DCC-40B0-8019-2F51F3DD8747}"/>
    <dgm:cxn modelId="{CF0BDFF4-3F4D-4698-9672-CBB4FFCEA7BC}" srcId="{B130EE3A-BAFF-4C76-A51D-D62C272BE8DD}" destId="{FC8DBCA4-1613-4D2A-8FC1-95B9DEE4CE3D}" srcOrd="10" destOrd="0" parTransId="{BF421B8D-9C99-4090-9EA1-58BE2B340F70}" sibTransId="{C7D684BD-E766-4B5F-954F-6761BAB1C8B3}"/>
    <dgm:cxn modelId="{A3A7E60E-C8E3-4A83-A085-1126E32E0A3F}" type="presParOf" srcId="{A12643BB-280A-42BA-8C51-8F05031A0C04}" destId="{4AA79336-69AA-433E-89CE-40B37CFC31D8}" srcOrd="0" destOrd="0" presId="urn:microsoft.com/office/officeart/2005/8/layout/default"/>
    <dgm:cxn modelId="{DD8EA077-BAEB-4F34-A5A0-8A9AA26DD7BA}" type="presParOf" srcId="{A12643BB-280A-42BA-8C51-8F05031A0C04}" destId="{DC2ADA4A-DBCA-4AD3-BAEC-5C3E9598C936}" srcOrd="1" destOrd="0" presId="urn:microsoft.com/office/officeart/2005/8/layout/default"/>
    <dgm:cxn modelId="{1A0DA1AD-2B64-4802-9ED9-96F983EE867B}" type="presParOf" srcId="{A12643BB-280A-42BA-8C51-8F05031A0C04}" destId="{D9DFE592-3DF6-405C-86B4-9A228EA6DEBD}" srcOrd="2" destOrd="0" presId="urn:microsoft.com/office/officeart/2005/8/layout/default"/>
    <dgm:cxn modelId="{C6A6B07E-E92A-43EB-84EA-4C28D9343C05}" type="presParOf" srcId="{A12643BB-280A-42BA-8C51-8F05031A0C04}" destId="{2534AAD6-D749-484E-873A-2B657A664273}" srcOrd="3" destOrd="0" presId="urn:microsoft.com/office/officeart/2005/8/layout/default"/>
    <dgm:cxn modelId="{743F8061-6E9B-427F-89DD-CAB826BC4D78}" type="presParOf" srcId="{A12643BB-280A-42BA-8C51-8F05031A0C04}" destId="{A223D29C-B01E-4D74-A705-5D5EB79F2DA1}" srcOrd="4" destOrd="0" presId="urn:microsoft.com/office/officeart/2005/8/layout/default"/>
    <dgm:cxn modelId="{F5DBF4D9-5255-4FF6-9EEC-A0C3FE1715F8}" type="presParOf" srcId="{A12643BB-280A-42BA-8C51-8F05031A0C04}" destId="{8EFA4AF8-1A09-481D-A17F-3F852F0F9DC0}" srcOrd="5" destOrd="0" presId="urn:microsoft.com/office/officeart/2005/8/layout/default"/>
    <dgm:cxn modelId="{0123DB37-486C-4920-9643-523FA55BD879}" type="presParOf" srcId="{A12643BB-280A-42BA-8C51-8F05031A0C04}" destId="{1854E373-61F4-4B98-A400-8CD7CA53EB9D}" srcOrd="6" destOrd="0" presId="urn:microsoft.com/office/officeart/2005/8/layout/default"/>
    <dgm:cxn modelId="{E7A8E6C8-A85D-4EA7-BC72-58F0EF336250}" type="presParOf" srcId="{A12643BB-280A-42BA-8C51-8F05031A0C04}" destId="{71D3B636-2FE0-4A6C-A27E-783BEB303DCC}" srcOrd="7" destOrd="0" presId="urn:microsoft.com/office/officeart/2005/8/layout/default"/>
    <dgm:cxn modelId="{E571FB15-9470-4BE0-9D6A-807BB22A2104}" type="presParOf" srcId="{A12643BB-280A-42BA-8C51-8F05031A0C04}" destId="{BCAFA49D-B163-4FEF-A98B-9CB53E56A090}" srcOrd="8" destOrd="0" presId="urn:microsoft.com/office/officeart/2005/8/layout/default"/>
    <dgm:cxn modelId="{FDEC9FF6-9812-44D4-BD99-38F8C4E3458B}" type="presParOf" srcId="{A12643BB-280A-42BA-8C51-8F05031A0C04}" destId="{89F0E259-B0D5-48EB-9D05-4F9E3ED4566E}" srcOrd="9" destOrd="0" presId="urn:microsoft.com/office/officeart/2005/8/layout/default"/>
    <dgm:cxn modelId="{9940B70B-334A-4DC4-A285-A2ACE6EB0737}" type="presParOf" srcId="{A12643BB-280A-42BA-8C51-8F05031A0C04}" destId="{BC55492C-D650-44A6-9495-931B6B642FCA}" srcOrd="10" destOrd="0" presId="urn:microsoft.com/office/officeart/2005/8/layout/default"/>
    <dgm:cxn modelId="{284FE932-AE72-4743-9A37-8955AE1A1E6E}" type="presParOf" srcId="{A12643BB-280A-42BA-8C51-8F05031A0C04}" destId="{68D72C6B-16CC-4783-8E9B-18EC3D5B65D0}" srcOrd="11" destOrd="0" presId="urn:microsoft.com/office/officeart/2005/8/layout/default"/>
    <dgm:cxn modelId="{1681A54C-C283-4158-AFA5-C1FD574F059D}" type="presParOf" srcId="{A12643BB-280A-42BA-8C51-8F05031A0C04}" destId="{1E5B4A60-094E-4CF3-99B0-149A533DD882}" srcOrd="12" destOrd="0" presId="urn:microsoft.com/office/officeart/2005/8/layout/default"/>
    <dgm:cxn modelId="{EC2A20CC-4557-4D67-9F73-2F55FB82A18C}" type="presParOf" srcId="{A12643BB-280A-42BA-8C51-8F05031A0C04}" destId="{FE4FA109-FC93-4DF1-B1CB-22C7907D30DD}" srcOrd="13" destOrd="0" presId="urn:microsoft.com/office/officeart/2005/8/layout/default"/>
    <dgm:cxn modelId="{67D1842A-9F85-48FE-9888-04F5ADE788BA}" type="presParOf" srcId="{A12643BB-280A-42BA-8C51-8F05031A0C04}" destId="{F1968EBC-7CE1-467F-A7E1-049899BA8CB7}" srcOrd="14" destOrd="0" presId="urn:microsoft.com/office/officeart/2005/8/layout/default"/>
    <dgm:cxn modelId="{BA4CD93A-5D46-4E5D-9207-D66A4F8849C3}" type="presParOf" srcId="{A12643BB-280A-42BA-8C51-8F05031A0C04}" destId="{8FF247D9-895C-4F81-B563-30B8CB7DB18B}" srcOrd="15" destOrd="0" presId="urn:microsoft.com/office/officeart/2005/8/layout/default"/>
    <dgm:cxn modelId="{54EC3FFF-BD15-47DB-B484-0365B2A004ED}" type="presParOf" srcId="{A12643BB-280A-42BA-8C51-8F05031A0C04}" destId="{ADD7DD5E-69DC-41F0-AC9A-32321BE153A9}" srcOrd="16" destOrd="0" presId="urn:microsoft.com/office/officeart/2005/8/layout/default"/>
    <dgm:cxn modelId="{FE4DA41B-CFE8-48F1-929C-E4E01E60BF31}" type="presParOf" srcId="{A12643BB-280A-42BA-8C51-8F05031A0C04}" destId="{B5B5D66C-91B6-4D76-9A22-E377896E2024}" srcOrd="17" destOrd="0" presId="urn:microsoft.com/office/officeart/2005/8/layout/default"/>
    <dgm:cxn modelId="{449C58E2-DE65-40AE-8919-85D92C4895D6}" type="presParOf" srcId="{A12643BB-280A-42BA-8C51-8F05031A0C04}" destId="{28718368-D097-4AD5-8F15-74FCFBEFB83F}" srcOrd="18" destOrd="0" presId="urn:microsoft.com/office/officeart/2005/8/layout/default"/>
    <dgm:cxn modelId="{F05708D2-793C-47CD-A1E7-3F65BBE8FF3B}" type="presParOf" srcId="{A12643BB-280A-42BA-8C51-8F05031A0C04}" destId="{93BA4278-2A25-42F8-A5A7-6BDA39EDA8E8}" srcOrd="19" destOrd="0" presId="urn:microsoft.com/office/officeart/2005/8/layout/default"/>
    <dgm:cxn modelId="{8092D949-4FD0-42D8-8E07-4606BDBB3FA7}" type="presParOf" srcId="{A12643BB-280A-42BA-8C51-8F05031A0C04}" destId="{BC815330-1E3C-453B-AAAA-A99169DF0863}" srcOrd="20" destOrd="0" presId="urn:microsoft.com/office/officeart/2005/8/layout/default"/>
    <dgm:cxn modelId="{BF0E43EE-6FC3-47D5-B493-5FBC103FFC5A}" type="presParOf" srcId="{A12643BB-280A-42BA-8C51-8F05031A0C04}" destId="{CCD9F2EC-A078-41DA-90E3-B0732A068509}" srcOrd="21" destOrd="0" presId="urn:microsoft.com/office/officeart/2005/8/layout/default"/>
    <dgm:cxn modelId="{F27D5755-FD63-4CF5-8991-0FE17E20D66C}" type="presParOf" srcId="{A12643BB-280A-42BA-8C51-8F05031A0C04}" destId="{583B58FA-DF0E-4BC1-9226-60A6EEA1FC0E}" srcOrd="22" destOrd="0" presId="urn:microsoft.com/office/officeart/2005/8/layout/default"/>
    <dgm:cxn modelId="{6E0A9132-B0E1-4BBE-938F-F60CE90F4E9D}" type="presParOf" srcId="{A12643BB-280A-42BA-8C51-8F05031A0C04}" destId="{364AD14D-E263-49DD-93C1-7D9D75AC0847}" srcOrd="23" destOrd="0" presId="urn:microsoft.com/office/officeart/2005/8/layout/default"/>
    <dgm:cxn modelId="{07D51BFD-1650-41FB-811C-EFB841CCA2A2}" type="presParOf" srcId="{A12643BB-280A-42BA-8C51-8F05031A0C04}" destId="{18D66EB5-0070-4A4B-952F-8C3739455933}" srcOrd="24" destOrd="0" presId="urn:microsoft.com/office/officeart/2005/8/layout/default"/>
    <dgm:cxn modelId="{1A223D1F-B120-49E7-BCD5-F8D935708D1D}" type="presParOf" srcId="{A12643BB-280A-42BA-8C51-8F05031A0C04}" destId="{50A7B9D3-C710-46F4-9858-D5511631EBFF}" srcOrd="25" destOrd="0" presId="urn:microsoft.com/office/officeart/2005/8/layout/default"/>
    <dgm:cxn modelId="{62E7CD35-79D5-47E4-AA05-812BC601C292}" type="presParOf" srcId="{A12643BB-280A-42BA-8C51-8F05031A0C04}" destId="{A11E8DD7-3DA1-475E-BB9A-36F6722A65F9}" srcOrd="26" destOrd="0" presId="urn:microsoft.com/office/officeart/2005/8/layout/default"/>
    <dgm:cxn modelId="{3D6ED3D4-4675-4FFC-AB9E-532C27197F4B}" type="presParOf" srcId="{A12643BB-280A-42BA-8C51-8F05031A0C04}" destId="{E7541F68-76BD-4AD3-B6F5-53FEF03EE201}" srcOrd="27" destOrd="0" presId="urn:microsoft.com/office/officeart/2005/8/layout/default"/>
    <dgm:cxn modelId="{55FF269E-FA55-4040-897F-D9DE303467E8}" type="presParOf" srcId="{A12643BB-280A-42BA-8C51-8F05031A0C04}" destId="{E0BC2F3A-6022-4100-84DF-D9208A2CD352}"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79336-69AA-433E-89CE-40B37CFC31D8}">
      <dsp:nvSpPr>
        <dsp:cNvPr id="0" name=""/>
        <dsp:cNvSpPr/>
      </dsp:nvSpPr>
      <dsp:spPr>
        <a:xfrm>
          <a:off x="2992" y="390748"/>
          <a:ext cx="1620393" cy="972235"/>
        </a:xfrm>
        <a:prstGeom prst="rect">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Aratri, R., Guastadisegni, G., De Pinto, S., Doria-Cerezo, A., Sorniotti, A., Bottiglione, F. and Mantriota, G., 2024. Feasibility region analysis of active systems: investigating the lateral performance envelope of sports cars. Vehicle System Dynamics, pp.1-22.</a:t>
          </a:r>
          <a:r>
            <a:rPr lang="en-GB" sz="500" kern="1200">
              <a:hlinkClick xmlns:r="http://schemas.openxmlformats.org/officeDocument/2006/relationships" r:id="rId1"/>
            </a:rPr>
            <a:t>https://www.tandfonline.com/doi/pdf/10.1080/00423114.2024.2379546</a:t>
          </a:r>
          <a:r>
            <a:rPr lang="en-GB" sz="500" kern="1200"/>
            <a:t> </a:t>
          </a:r>
          <a:endParaRPr lang="en-US" sz="500" kern="1200"/>
        </a:p>
      </dsp:txBody>
      <dsp:txXfrm>
        <a:off x="2992" y="390748"/>
        <a:ext cx="1620393" cy="972235"/>
      </dsp:txXfrm>
    </dsp:sp>
    <dsp:sp modelId="{D9DFE592-3DF6-405C-86B4-9A228EA6DEBD}">
      <dsp:nvSpPr>
        <dsp:cNvPr id="0" name=""/>
        <dsp:cNvSpPr/>
      </dsp:nvSpPr>
      <dsp:spPr>
        <a:xfrm>
          <a:off x="1785425" y="390748"/>
          <a:ext cx="1620393" cy="972235"/>
        </a:xfrm>
        <a:prstGeom prst="rect">
          <a:avLst/>
        </a:prstGeom>
        <a:solidFill>
          <a:schemeClr val="accent2">
            <a:shade val="80000"/>
            <a:hueOff val="26314"/>
            <a:satOff val="445"/>
            <a:lumOff val="177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Asperti, M., Vignati, M. and Sabbioni, E., 2024. Torque Vectoring Control as an Energy-Efficient Alternative to Vehicle Suspensions Tuning. Energies, 17(12), p.2903.</a:t>
          </a:r>
          <a:r>
            <a:rPr lang="en-GB" sz="500" kern="1200">
              <a:hlinkClick xmlns:r="http://schemas.openxmlformats.org/officeDocument/2006/relationships" r:id="rId2"/>
            </a:rPr>
            <a:t>https://www.mdpi.com/1996-1073/17/12/2903/pdf</a:t>
          </a:r>
          <a:r>
            <a:rPr lang="en-GB" sz="500" kern="1200"/>
            <a:t> </a:t>
          </a:r>
          <a:endParaRPr lang="en-US" sz="500" kern="1200"/>
        </a:p>
      </dsp:txBody>
      <dsp:txXfrm>
        <a:off x="1785425" y="390748"/>
        <a:ext cx="1620393" cy="972235"/>
      </dsp:txXfrm>
    </dsp:sp>
    <dsp:sp modelId="{A223D29C-B01E-4D74-A705-5D5EB79F2DA1}">
      <dsp:nvSpPr>
        <dsp:cNvPr id="0" name=""/>
        <dsp:cNvSpPr/>
      </dsp:nvSpPr>
      <dsp:spPr>
        <a:xfrm>
          <a:off x="3567857" y="390748"/>
          <a:ext cx="1620393" cy="972235"/>
        </a:xfrm>
        <a:prstGeom prst="rect">
          <a:avLst/>
        </a:prstGeom>
        <a:solidFill>
          <a:schemeClr val="accent2">
            <a:shade val="80000"/>
            <a:hueOff val="52628"/>
            <a:satOff val="889"/>
            <a:lumOff val="354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Bertucco, J., Dindo, L., Vendramin, M. and Meneghetti, G., 2022. Development of a hybrid racing car model and optimization of the torque delivery strategy by means of genetic algorithms. In IOP Conference Series: Materials Science and Engineering (Vol. 1214, No. 1, p. 012049). IOP Publishing.</a:t>
          </a:r>
          <a:r>
            <a:rPr lang="en-GB" sz="500" kern="1200">
              <a:hlinkClick xmlns:r="http://schemas.openxmlformats.org/officeDocument/2006/relationships" r:id="rId3"/>
            </a:rPr>
            <a:t>https://iopscience.iop.org/article/10.1088/1757-899X/1214/1/012049/pdf</a:t>
          </a:r>
          <a:r>
            <a:rPr lang="en-GB" sz="500" kern="1200"/>
            <a:t> </a:t>
          </a:r>
          <a:endParaRPr lang="en-US" sz="500" kern="1200"/>
        </a:p>
      </dsp:txBody>
      <dsp:txXfrm>
        <a:off x="3567857" y="390748"/>
        <a:ext cx="1620393" cy="972235"/>
      </dsp:txXfrm>
    </dsp:sp>
    <dsp:sp modelId="{1854E373-61F4-4B98-A400-8CD7CA53EB9D}">
      <dsp:nvSpPr>
        <dsp:cNvPr id="0" name=""/>
        <dsp:cNvSpPr/>
      </dsp:nvSpPr>
      <dsp:spPr>
        <a:xfrm>
          <a:off x="5350289" y="390748"/>
          <a:ext cx="1620393" cy="972235"/>
        </a:xfrm>
        <a:prstGeom prst="rect">
          <a:avLst/>
        </a:prstGeom>
        <a:solidFill>
          <a:schemeClr val="accent2">
            <a:shade val="80000"/>
            <a:hueOff val="78942"/>
            <a:satOff val="1334"/>
            <a:lumOff val="53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D’Avico, L., Carbone, F., Baudry, L., Forni, F., Caresia, P. and Amato, G., 2024, September. A Yaw Rate Based Stability Control Tuning via Virtual Methods. In Advanced Vehicle Control Symposium (pp. 597-603). Cham: Springer Nature Switzerland.</a:t>
          </a:r>
          <a:r>
            <a:rPr lang="en-GB" sz="500" kern="1200">
              <a:hlinkClick xmlns:r="http://schemas.openxmlformats.org/officeDocument/2006/relationships" r:id="rId4"/>
            </a:rPr>
            <a:t>https://link.springer.com/content/pdf/10.1007/978-3-031-70392-8_84.pdf</a:t>
          </a:r>
          <a:r>
            <a:rPr lang="en-GB" sz="500" kern="1200"/>
            <a:t> </a:t>
          </a:r>
          <a:endParaRPr lang="en-US" sz="500" kern="1200"/>
        </a:p>
      </dsp:txBody>
      <dsp:txXfrm>
        <a:off x="5350289" y="390748"/>
        <a:ext cx="1620393" cy="972235"/>
      </dsp:txXfrm>
    </dsp:sp>
    <dsp:sp modelId="{BCAFA49D-B163-4FEF-A98B-9CB53E56A090}">
      <dsp:nvSpPr>
        <dsp:cNvPr id="0" name=""/>
        <dsp:cNvSpPr/>
      </dsp:nvSpPr>
      <dsp:spPr>
        <a:xfrm>
          <a:off x="7132722" y="390748"/>
          <a:ext cx="1620393" cy="972235"/>
        </a:xfrm>
        <a:prstGeom prst="rect">
          <a:avLst/>
        </a:prstGeom>
        <a:solidFill>
          <a:schemeClr val="accent2">
            <a:shade val="80000"/>
            <a:hueOff val="105256"/>
            <a:satOff val="1779"/>
            <a:lumOff val="7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Denneler, M., Heilig, C., Bangalore Venkatesh Prasad, V., Madhuravasal Narasimhan, V. and Kolekar, A.A., 2024. Method To Improve a Wheel Suspension Design Using VI-CarRealTime and Reinforcement Learning.</a:t>
          </a:r>
          <a:r>
            <a:rPr lang="en-GB" sz="500" kern="1200">
              <a:hlinkClick xmlns:r="http://schemas.openxmlformats.org/officeDocument/2006/relationships" r:id="rId5"/>
            </a:rPr>
            <a:t>https://odr.chalmers.se/bitstreams/14c97181-2e6f-40a7-87ed-f15149190b5f/download</a:t>
          </a:r>
          <a:r>
            <a:rPr lang="en-GB" sz="500" kern="1200"/>
            <a:t> </a:t>
          </a:r>
          <a:endParaRPr lang="en-US" sz="500" kern="1200"/>
        </a:p>
      </dsp:txBody>
      <dsp:txXfrm>
        <a:off x="7132722" y="390748"/>
        <a:ext cx="1620393" cy="972235"/>
      </dsp:txXfrm>
    </dsp:sp>
    <dsp:sp modelId="{BC55492C-D650-44A6-9495-931B6B642FCA}">
      <dsp:nvSpPr>
        <dsp:cNvPr id="0" name=""/>
        <dsp:cNvSpPr/>
      </dsp:nvSpPr>
      <dsp:spPr>
        <a:xfrm>
          <a:off x="2992" y="1525023"/>
          <a:ext cx="1620393" cy="972235"/>
        </a:xfrm>
        <a:prstGeom prst="rect">
          <a:avLst/>
        </a:prstGeom>
        <a:solidFill>
          <a:schemeClr val="accent2">
            <a:shade val="80000"/>
            <a:hueOff val="131570"/>
            <a:satOff val="2224"/>
            <a:lumOff val="88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Dettù, F., Formentin, S. and Savaresi, S.M., 2023. The twin-in-the-loop approach for vehicle dynamics control. IEEE/ASME Transactions on Mechatronics, 29(2), pp.1217-1228.</a:t>
          </a:r>
          <a:r>
            <a:rPr lang="en-GB" sz="500" kern="1200">
              <a:hlinkClick xmlns:r="http://schemas.openxmlformats.org/officeDocument/2006/relationships" r:id="rId6"/>
            </a:rPr>
            <a:t>https://arxiv.org/pdf/2209.02263</a:t>
          </a:r>
          <a:r>
            <a:rPr lang="en-GB" sz="500" kern="1200"/>
            <a:t> </a:t>
          </a:r>
          <a:endParaRPr lang="en-US" sz="500" kern="1200"/>
        </a:p>
      </dsp:txBody>
      <dsp:txXfrm>
        <a:off x="2992" y="1525023"/>
        <a:ext cx="1620393" cy="972235"/>
      </dsp:txXfrm>
    </dsp:sp>
    <dsp:sp modelId="{1E5B4A60-094E-4CF3-99B0-149A533DD882}">
      <dsp:nvSpPr>
        <dsp:cNvPr id="0" name=""/>
        <dsp:cNvSpPr/>
      </dsp:nvSpPr>
      <dsp:spPr>
        <a:xfrm>
          <a:off x="1785425" y="1525023"/>
          <a:ext cx="1620393" cy="972235"/>
        </a:xfrm>
        <a:prstGeom prst="rect">
          <a:avLst/>
        </a:prstGeom>
        <a:solidFill>
          <a:schemeClr val="accent2">
            <a:shade val="80000"/>
            <a:hueOff val="157885"/>
            <a:satOff val="2668"/>
            <a:lumOff val="106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Ferraris, A., De Cupis, D., de Carvalho Pinheiro, H., Messana, A., Sisca, L., Airale, A.G. and Carello, M., 2021. Integrated design and control of active aerodynamic features for high performance electric vehicles (No. 2020-36-0079). SAE Technical Paper.</a:t>
          </a:r>
          <a:r>
            <a:rPr lang="en-GB" sz="500" kern="1200">
              <a:hlinkClick xmlns:r="http://schemas.openxmlformats.org/officeDocument/2006/relationships" r:id="rId7"/>
            </a:rPr>
            <a:t>https://www.researchgate.net/profile/Henrique-De-Carvalho-Pinheiro/publication/350417870_Integrated_Design_and_Control_of_Active_Aerodynamic_Features_for_High_Performance_Electric_Vehicles/links/6184eee70be8ec17a9727fe5/Integrated-Design-and-Control-of-Active-Aerodynamic-Features-for-High-Performance-Electric-Vehicles.pdf</a:t>
          </a:r>
          <a:r>
            <a:rPr lang="en-GB" sz="500" kern="1200"/>
            <a:t> </a:t>
          </a:r>
          <a:endParaRPr lang="en-US" sz="500" kern="1200"/>
        </a:p>
      </dsp:txBody>
      <dsp:txXfrm>
        <a:off x="1785425" y="1525023"/>
        <a:ext cx="1620393" cy="972235"/>
      </dsp:txXfrm>
    </dsp:sp>
    <dsp:sp modelId="{F1968EBC-7CE1-467F-A7E1-049899BA8CB7}">
      <dsp:nvSpPr>
        <dsp:cNvPr id="0" name=""/>
        <dsp:cNvSpPr/>
      </dsp:nvSpPr>
      <dsp:spPr>
        <a:xfrm>
          <a:off x="3567857" y="1525023"/>
          <a:ext cx="1620393" cy="972235"/>
        </a:xfrm>
        <a:prstGeom prst="rect">
          <a:avLst/>
        </a:prstGeom>
        <a:solidFill>
          <a:schemeClr val="accent2">
            <a:shade val="80000"/>
            <a:hueOff val="184199"/>
            <a:satOff val="3113"/>
            <a:lumOff val="12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Kuniyoshi, J.R.G., Costa, A.T., Figueira, A.C., Kabbach Jr, F.I. and Larocca, A.P.C., 2021. Driver’s visual perception as a function of age. Using a driving simulator to explore driver’s eye movements in vertical signs. Transportation research interdisciplinary perspectives, 11, p.100460.</a:t>
          </a:r>
          <a:r>
            <a:rPr lang="en-GB" sz="500" kern="1200">
              <a:hlinkClick xmlns:r="http://schemas.openxmlformats.org/officeDocument/2006/relationships" r:id="rId8"/>
            </a:rPr>
            <a:t>https://www.sciencedirect.com/science/article/pii/S2590198221001652</a:t>
          </a:r>
          <a:r>
            <a:rPr lang="en-GB" sz="500" kern="1200"/>
            <a:t> </a:t>
          </a:r>
          <a:endParaRPr lang="en-US" sz="500" kern="1200"/>
        </a:p>
      </dsp:txBody>
      <dsp:txXfrm>
        <a:off x="3567857" y="1525023"/>
        <a:ext cx="1620393" cy="972235"/>
      </dsp:txXfrm>
    </dsp:sp>
    <dsp:sp modelId="{ADD7DD5E-69DC-41F0-AC9A-32321BE153A9}">
      <dsp:nvSpPr>
        <dsp:cNvPr id="0" name=""/>
        <dsp:cNvSpPr/>
      </dsp:nvSpPr>
      <dsp:spPr>
        <a:xfrm>
          <a:off x="5350289" y="1525023"/>
          <a:ext cx="1620393" cy="972235"/>
        </a:xfrm>
        <a:prstGeom prst="rect">
          <a:avLst/>
        </a:prstGeom>
        <a:solidFill>
          <a:schemeClr val="accent2">
            <a:shade val="80000"/>
            <a:hueOff val="210513"/>
            <a:satOff val="3558"/>
            <a:lumOff val="141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Lucchini, A., Azza, F.P., Corno, M., Formentin, S. and Savaresi, S.M., 2021, August. Design and implementation of a mpc-based rear-wheel steering controller for sports cars. In 2021 IEEE Conference on Control Technology and Applications (CCTA) (pp. 802-807). IEEE.</a:t>
          </a:r>
          <a:r>
            <a:rPr lang="en-GB" sz="500" kern="1200">
              <a:hlinkClick xmlns:r="http://schemas.openxmlformats.org/officeDocument/2006/relationships" r:id="rId9"/>
            </a:rPr>
            <a:t>https://re.public.polimi.it/bitstream/11311/1208212/1/RWS_MPC_CCTA.pdf</a:t>
          </a:r>
          <a:r>
            <a:rPr lang="en-GB" sz="500" kern="1200"/>
            <a:t> </a:t>
          </a:r>
          <a:endParaRPr lang="en-US" sz="500" kern="1200"/>
        </a:p>
      </dsp:txBody>
      <dsp:txXfrm>
        <a:off x="5350289" y="1525023"/>
        <a:ext cx="1620393" cy="972235"/>
      </dsp:txXfrm>
    </dsp:sp>
    <dsp:sp modelId="{28718368-D097-4AD5-8F15-74FCFBEFB83F}">
      <dsp:nvSpPr>
        <dsp:cNvPr id="0" name=""/>
        <dsp:cNvSpPr/>
      </dsp:nvSpPr>
      <dsp:spPr>
        <a:xfrm>
          <a:off x="7132722" y="1525023"/>
          <a:ext cx="1620393" cy="972235"/>
        </a:xfrm>
        <a:prstGeom prst="rect">
          <a:avLst/>
        </a:prstGeom>
        <a:solidFill>
          <a:schemeClr val="accent2">
            <a:shade val="80000"/>
            <a:hueOff val="236827"/>
            <a:satOff val="4002"/>
            <a:lumOff val="159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Manca, R., Molina, L.M.C., Hegde, S., Tonoli, A., Amati, N. and Pazienza, L., 2023. Optimal Torque-Vectoring Control Strategy for Energy Efficiency and Vehicle Dynamic Improvement of Battery Electric Vehicles with Multiple Motors (No. 2023-01-0563). SAE Technical Paper.</a:t>
          </a:r>
          <a:r>
            <a:rPr lang="en-GB" sz="500" kern="1200">
              <a:hlinkClick xmlns:r="http://schemas.openxmlformats.org/officeDocument/2006/relationships" r:id="rId10"/>
            </a:rPr>
            <a:t>https://core.ac.uk/download/pdf/567879080.pdf</a:t>
          </a:r>
          <a:r>
            <a:rPr lang="en-GB" sz="500" kern="1200"/>
            <a:t> </a:t>
          </a:r>
          <a:endParaRPr lang="en-US" sz="500" kern="1200"/>
        </a:p>
      </dsp:txBody>
      <dsp:txXfrm>
        <a:off x="7132722" y="1525023"/>
        <a:ext cx="1620393" cy="972235"/>
      </dsp:txXfrm>
    </dsp:sp>
    <dsp:sp modelId="{BC815330-1E3C-453B-AAAA-A99169DF0863}">
      <dsp:nvSpPr>
        <dsp:cNvPr id="0" name=""/>
        <dsp:cNvSpPr/>
      </dsp:nvSpPr>
      <dsp:spPr>
        <a:xfrm>
          <a:off x="2992" y="2659298"/>
          <a:ext cx="1620393" cy="972235"/>
        </a:xfrm>
        <a:prstGeom prst="rect">
          <a:avLst/>
        </a:prstGeom>
        <a:solidFill>
          <a:schemeClr val="accent2">
            <a:shade val="80000"/>
            <a:hueOff val="263141"/>
            <a:satOff val="4447"/>
            <a:lumOff val="1771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Montani, M., Ronchi, L., Capitani, R. and Annicchiarico, C., 2021. A hierarchical autonomous driver for a racing car: Real-time planning and tracking of the trajectory. Energies, 14(19), p.6008.</a:t>
          </a:r>
          <a:r>
            <a:rPr lang="en-GB" sz="500" kern="1200">
              <a:hlinkClick xmlns:r="http://schemas.openxmlformats.org/officeDocument/2006/relationships" r:id="rId11"/>
            </a:rPr>
            <a:t>https://www.mdpi.com/1996-1073/14/19/6008</a:t>
          </a:r>
          <a:r>
            <a:rPr lang="en-GB" sz="500" kern="1200"/>
            <a:t> </a:t>
          </a:r>
          <a:endParaRPr lang="en-US" sz="500" kern="1200"/>
        </a:p>
      </dsp:txBody>
      <dsp:txXfrm>
        <a:off x="2992" y="2659298"/>
        <a:ext cx="1620393" cy="972235"/>
      </dsp:txXfrm>
    </dsp:sp>
    <dsp:sp modelId="{583B58FA-DF0E-4BC1-9226-60A6EEA1FC0E}">
      <dsp:nvSpPr>
        <dsp:cNvPr id="0" name=""/>
        <dsp:cNvSpPr/>
      </dsp:nvSpPr>
      <dsp:spPr>
        <a:xfrm>
          <a:off x="1785425" y="2659298"/>
          <a:ext cx="1620393" cy="972235"/>
        </a:xfrm>
        <a:prstGeom prst="rect">
          <a:avLst/>
        </a:prstGeom>
        <a:solidFill>
          <a:schemeClr val="accent2">
            <a:shade val="80000"/>
            <a:hueOff val="289455"/>
            <a:satOff val="4892"/>
            <a:lumOff val="1949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Montani, M., Ronchi, L., Capitani, R. and Annicchiarico, C., 2021. A Hierarchical Autonomous Driver for a Racing Car: Real-Time Planning and Tracking of the Trajectory. Energies 2021, 14, 6008. Vehicle and Traffic Safety, p.329.</a:t>
          </a:r>
          <a:r>
            <a:rPr lang="en-GB" sz="500" kern="1200">
              <a:hlinkClick xmlns:r="http://schemas.openxmlformats.org/officeDocument/2006/relationships" r:id="rId12"/>
            </a:rPr>
            <a:t>https://repo.pw.edu.pl/docstore/download/WUTc529096c4ed347a389bad86cc94c9377/WUTcde47522b3704bcaaa8041954f71d139.pdf?entityType=book&amp;entityId=WUTcde47522b3704bcaaa8041954f71d139#page=341</a:t>
          </a:r>
          <a:r>
            <a:rPr lang="en-GB" sz="500" kern="1200"/>
            <a:t> </a:t>
          </a:r>
          <a:endParaRPr lang="en-US" sz="500" kern="1200"/>
        </a:p>
      </dsp:txBody>
      <dsp:txXfrm>
        <a:off x="1785425" y="2659298"/>
        <a:ext cx="1620393" cy="972235"/>
      </dsp:txXfrm>
    </dsp:sp>
    <dsp:sp modelId="{18D66EB5-0070-4A4B-952F-8C3739455933}">
      <dsp:nvSpPr>
        <dsp:cNvPr id="0" name=""/>
        <dsp:cNvSpPr/>
      </dsp:nvSpPr>
      <dsp:spPr>
        <a:xfrm>
          <a:off x="3567857" y="2659298"/>
          <a:ext cx="1620393" cy="972235"/>
        </a:xfrm>
        <a:prstGeom prst="rect">
          <a:avLst/>
        </a:prstGeom>
        <a:solidFill>
          <a:schemeClr val="accent2">
            <a:shade val="80000"/>
            <a:hueOff val="315769"/>
            <a:satOff val="5337"/>
            <a:lumOff val="212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Periago, C., Jackson, J., Cabutí, C., Azcarate, F., Castro, E., Deiana, F. and Roig, A., 2023. Characterisation of Drowsy Driver Behaviour and Drowsiness Baseline Data Set in A Dynamic Driving Simulator. In 27th International Technical Conference on the Enhanced Safety of Vehicles (ESV) National Highway Traffic Safety Administration (No. 23-0316).</a:t>
          </a:r>
          <a:r>
            <a:rPr lang="en-GB" sz="500" kern="1200">
              <a:hlinkClick xmlns:r="http://schemas.openxmlformats.org/officeDocument/2006/relationships" r:id="rId13"/>
            </a:rPr>
            <a:t>https://index.mirasmart.com/27esv/PDFfiles/27ESV-000316.pdf</a:t>
          </a:r>
          <a:r>
            <a:rPr lang="en-GB" sz="500" kern="1200"/>
            <a:t> </a:t>
          </a:r>
          <a:endParaRPr lang="en-US" sz="500" kern="1200"/>
        </a:p>
      </dsp:txBody>
      <dsp:txXfrm>
        <a:off x="3567857" y="2659298"/>
        <a:ext cx="1620393" cy="972235"/>
      </dsp:txXfrm>
    </dsp:sp>
    <dsp:sp modelId="{A11E8DD7-3DA1-475E-BB9A-36F6722A65F9}">
      <dsp:nvSpPr>
        <dsp:cNvPr id="0" name=""/>
        <dsp:cNvSpPr/>
      </dsp:nvSpPr>
      <dsp:spPr>
        <a:xfrm>
          <a:off x="5350289" y="2659298"/>
          <a:ext cx="1620393" cy="972235"/>
        </a:xfrm>
        <a:prstGeom prst="rect">
          <a:avLst/>
        </a:prstGeom>
        <a:solidFill>
          <a:schemeClr val="accent2">
            <a:shade val="80000"/>
            <a:hueOff val="342083"/>
            <a:satOff val="5781"/>
            <a:lumOff val="230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Ronchi, L., Annicchiarico, C. and Capitani, R., 2025. Development, Testing, and Validation of ADAS L2/L3 Systems: A KPI-Based Methodology. Engineering Proceedings, 85(1), p.38.</a:t>
          </a:r>
          <a:r>
            <a:rPr lang="en-GB" sz="500" kern="1200">
              <a:hlinkClick xmlns:r="http://schemas.openxmlformats.org/officeDocument/2006/relationships" r:id="rId14"/>
            </a:rPr>
            <a:t>https://www.mdpi.com/2673-4591/85/1/38</a:t>
          </a:r>
          <a:r>
            <a:rPr lang="en-GB" sz="500" kern="1200"/>
            <a:t> </a:t>
          </a:r>
          <a:endParaRPr lang="en-US" sz="500" kern="1200"/>
        </a:p>
      </dsp:txBody>
      <dsp:txXfrm>
        <a:off x="5350289" y="2659298"/>
        <a:ext cx="1620393" cy="972235"/>
      </dsp:txXfrm>
    </dsp:sp>
    <dsp:sp modelId="{E0BC2F3A-6022-4100-84DF-D9208A2CD352}">
      <dsp:nvSpPr>
        <dsp:cNvPr id="0" name=""/>
        <dsp:cNvSpPr/>
      </dsp:nvSpPr>
      <dsp:spPr>
        <a:xfrm>
          <a:off x="7132722" y="2659298"/>
          <a:ext cx="1620393" cy="972235"/>
        </a:xfrm>
        <a:prstGeom prst="rect">
          <a:avLst/>
        </a:prstGeom>
        <a:solidFill>
          <a:schemeClr val="accent2">
            <a:shade val="80000"/>
            <a:hueOff val="368397"/>
            <a:satOff val="6226"/>
            <a:lumOff val="248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Tipantuña Quezada, K.J., 2023. Obtention of the energy consumption equation for WLTP driving cycles.</a:t>
          </a:r>
          <a:r>
            <a:rPr lang="en-GB" sz="500" kern="1200">
              <a:hlinkClick xmlns:r="http://schemas.openxmlformats.org/officeDocument/2006/relationships" r:id="rId15"/>
            </a:rPr>
            <a:t>https://www.politesi.polimi.it/bitstream/10589/222464/1/2024_07_Tipantuna.pdf</a:t>
          </a:r>
          <a:r>
            <a:rPr lang="en-GB" sz="500" kern="1200"/>
            <a:t> </a:t>
          </a:r>
          <a:endParaRPr lang="en-US" sz="500" kern="1200"/>
        </a:p>
      </dsp:txBody>
      <dsp:txXfrm>
        <a:off x="7132722" y="2659298"/>
        <a:ext cx="1620393" cy="9722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800" dirty="0">
              <a:effectLst/>
              <a:latin typeface="Times New Roman" panose="02020603050405020304" pitchFamily="18" charset="0"/>
              <a:ea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assignment is a dynamic optimisation only based on dynamic optimisation in specified parameters, which are the same as real-world motorsport challenges. This is limiting our ability to change aerodynamic or structural elements to precisely tune with simulation software. It seeks to provide data-driven suspension adjustment, critical analysis, and help improve cornering performance as well as reduce lap time.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59215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It is decided to use CarRealTime for its ability to simulate vehicle behaviour in a manner close to real behavior. It enables engineers to perform detailed telemetry, track interaction, driver model simulation, and produce repeatable test results in performance testing under race conditions with high fidelity and minimal physical cost or risk.</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35051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objectives of this project  are to try to find out how changing specific suspension parameters will affect performance. Test different scenarios to see what kind of improvements can be made in lap time and handling. What paved the way is to find a configuration that improves driveability while still maintaining vehicle control and responsiveness in performance-driven conditions.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54055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Use of the Box-Behnken design allowed for the reduction of the test combinations but test all important interactions. It provided a structured means of testing variables within the scope of specified levels for relative efficiency and intelligence. Owing to this, optimisation  is manageable and statistical validity for all suspension configurations that  are evaluated  is ensured.</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592625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test matrix achieved all results possible within a narrow range and therefore lessened the need to run all possible combinations. This is how the process  is made efficient and statistically sound. This facilitated us to see how variables affect each other and be able to make educated choices as a result of staged experimentation.</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603843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Metrics attained from the baseline configuration  are used as baseline. Compared any improvements in performance or control to this default setup, and any such improvements would be objectively measured, and the cause of any enhancements would be attributable directly to our tuning.</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536115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Lap time alone does not suffice. Handling  is also assessed in terms of yaw rate and body roll. These metrics assisted in identifying how the vehicle felt responsive and balanced while it went through various setup configurations, which is necessary for motorsport performance.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53604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The trends came out: softer damping (grip) more stability, stiffer springs (responsiveness) less comfort. Some of the configurations that lowered lap time  are not stable or consistent. Raw speed is not the winning metric on all configurations, however, the most effective configurations  are the ones that demonstrated consistent results on multiple metrics</a:t>
            </a:r>
            <a:endParaRPr dirty="0"/>
          </a:p>
        </p:txBody>
      </p:sp>
    </p:spTree>
    <p:extLst>
      <p:ext uri="{BB962C8B-B14F-4D97-AF65-F5344CB8AC3E}">
        <p14:creationId xmlns:p14="http://schemas.microsoft.com/office/powerpoint/2010/main" val="2529682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Handling  is changed by each suspension element differently. The problem  is to be responsive without compromising comfort. The softer setups allowed slower corners while the stiffer damping  is good on the faster parts. ARBs did affect lateral control but they could push the car wide if too stiff, which serves as an example to highlight the limitations of tuning.</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6558327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lap time and handling feel appeared to be improved. It responded better on turn-in and, more importantly,  is composed under load. It provided a predictable driving experience, which is key in competitive motorsport tuning, good grip without compromising body movement.</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370251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Optimisation required balancing conflicting outcomes. This can leave a sharp feeling on a stiff setup, yet not traction on the bumps. High speed control  is improved, but at the expense of comfort since softer components  are used. These trade-offs aided in a discovery of configuration which prioritised speed at the expense of driver control.</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82664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Simulations are a very good tool but do so by simplifying reality. Actual performance differs from ones due to the fact of tyre degradation, weather change as well as driver consistency. CarRealTime is a good performer, however, validation through a bit of track testing is required to final confirm the behaviour and effectiveness of setup.</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71458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Engineering principles  are applied in a practical case of tuning. Results are explained by Suspension dynamics and vehicle motion theory and the process  is structured through Design of Experiments. They helped in interpretation of the data and made sense of clear straightforward decisions for improving the dynamic performance.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515721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integration of such things as tyre behaviour, weather effects and track surface irregularities should be pursued in future work. Simulation or telemetry analysis in the driver in the loop would help to enhance realism. It would increase confidence in the use of simulation led decisions in motorsport environments by cross checking simulation data with track performance.</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1030270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It  is demonstrated how simulation and statistical planning could optimise performance efficiently. VI-Grade CarRealTime  is used for rapid testing and vehicle behavior insight. Thus, with a final setup balance, the improvement  is balanced, yielding how engineering analysis may enhance the motorsport vehicle development without physical testing.</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681774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9611133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858784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664049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77546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199464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22494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300582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828311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1082018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733768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48A87A34-81AB-432B-8DAE-1953F412C126}" type="datetimeFigureOut">
              <a:rPr lang="en-US" smtClean="0"/>
              <a:pPr/>
              <a:t>5/1/2025</a:t>
            </a:fld>
            <a:endParaRPr lang="en-US" dirty="0"/>
          </a:p>
        </p:txBody>
      </p:sp>
      <p:sp>
        <p:nvSpPr>
          <p:cNvPr id="6" name="Footer Placeholder 5"/>
          <p:cNvSpPr>
            <a:spLocks noGrp="1"/>
          </p:cNvSpPr>
          <p:nvPr>
            <p:ph type="ftr" sz="quarter" idx="11"/>
          </p:nvPr>
        </p:nvSpPr>
        <p:spPr>
          <a:xfrm>
            <a:off x="1085537" y="238981"/>
            <a:ext cx="4155753" cy="240698"/>
          </a:xfrm>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130018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8403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207584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48A87A34-81AB-432B-8DAE-1953F412C126}" type="datetimeFigureOut">
              <a:rPr lang="en-US" smtClean="0"/>
              <a:pPr/>
              <a:t>5/1/2025</a:t>
            </a:fld>
            <a:endParaRPr lang="en-US" dirty="0"/>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3869621"/>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Shape 53"/>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8" name="Rectangle 57">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478881"/>
            <a:ext cx="8179004" cy="363257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649250"/>
            <a:ext cx="7838694" cy="329184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772694"/>
            <a:ext cx="7591806" cy="3044952"/>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54" name="Google Shape;54;p13"/>
          <p:cNvSpPr txBox="1">
            <a:spLocks noGrp="1"/>
          </p:cNvSpPr>
          <p:nvPr>
            <p:ph type="ctrTitle"/>
          </p:nvPr>
        </p:nvSpPr>
        <p:spPr>
          <a:xfrm>
            <a:off x="1167803" y="1188414"/>
            <a:ext cx="6824441" cy="1902938"/>
          </a:xfrm>
          <a:prstGeom prst="rect">
            <a:avLst/>
          </a:prstGeom>
        </p:spPr>
        <p:txBody>
          <a:bodyPr spcFirstLastPara="1" lIns="91425" tIns="91425" rIns="91425" bIns="91425" anchor="ctr" anchorCtr="0">
            <a:normAutofit/>
          </a:bodyPr>
          <a:lstStyle/>
          <a:p>
            <a:pPr algn="ctr">
              <a:spcAft>
                <a:spcPts val="800"/>
              </a:spcAft>
              <a:buNone/>
            </a:pPr>
            <a:r>
              <a:rPr lang="en-US" sz="1400" b="1">
                <a:solidFill>
                  <a:srgbClr val="454545"/>
                </a:solidFill>
                <a:latin typeface="Times New Roman" panose="02020603050405020304" pitchFamily="18" charset="0"/>
                <a:cs typeface="Times New Roman" panose="02020603050405020304" pitchFamily="18" charset="0"/>
              </a:rPr>
              <a:t>Performance Assessment</a:t>
            </a:r>
            <a:br>
              <a:rPr lang="en-US" sz="1400" b="1">
                <a:solidFill>
                  <a:srgbClr val="454545"/>
                </a:solidFill>
                <a:latin typeface="Times New Roman" panose="02020603050405020304" pitchFamily="18" charset="0"/>
                <a:cs typeface="Times New Roman" panose="02020603050405020304" pitchFamily="18" charset="0"/>
              </a:rPr>
            </a:br>
            <a:r>
              <a:rPr lang="en-US" sz="1400" b="1">
                <a:solidFill>
                  <a:srgbClr val="454545"/>
                </a:solidFill>
                <a:latin typeface="Times New Roman" panose="02020603050405020304" pitchFamily="18" charset="0"/>
                <a:cs typeface="Times New Roman" panose="02020603050405020304" pitchFamily="18" charset="0"/>
              </a:rPr>
              <a:t>and Optimization</a:t>
            </a:r>
            <a:br>
              <a:rPr lang="en-US" sz="1400" b="1">
                <a:solidFill>
                  <a:srgbClr val="454545"/>
                </a:solidFill>
                <a:latin typeface="Times New Roman" panose="02020603050405020304" pitchFamily="18" charset="0"/>
                <a:cs typeface="Times New Roman" panose="02020603050405020304" pitchFamily="18" charset="0"/>
              </a:rPr>
            </a:br>
            <a:br>
              <a:rPr lang="en-US" sz="1400" b="1">
                <a:solidFill>
                  <a:srgbClr val="454545"/>
                </a:solidFill>
                <a:latin typeface="Times New Roman" panose="02020603050405020304" pitchFamily="18" charset="0"/>
                <a:cs typeface="Times New Roman" panose="02020603050405020304" pitchFamily="18" charset="0"/>
              </a:rPr>
            </a:br>
            <a:r>
              <a:rPr lang="en-US" sz="1400" b="1"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t>Student name: ARTH DEVANGKUMAR PANDYA</a:t>
            </a:r>
            <a:br>
              <a:rPr lang="en-US" sz="1400" b="1" kern="150">
                <a:solidFill>
                  <a:srgbClr val="454545"/>
                </a:solidFill>
                <a:latin typeface="Aptos" panose="020B0004020202020204" pitchFamily="34" charset="0"/>
                <a:ea typeface="Aptos" panose="020B0004020202020204" pitchFamily="34" charset="0"/>
                <a:cs typeface="Times New Roman" panose="02020603050405020304" pitchFamily="18" charset="0"/>
              </a:rPr>
            </a:br>
            <a:r>
              <a:rPr lang="en-US" sz="1400" b="1"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t> Student ID number: 2412514</a:t>
            </a:r>
            <a:br>
              <a:rPr lang="en-US" sz="1400"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br>
            <a:r>
              <a:rPr lang="en-US" sz="1400" b="1"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t>Programe: MSc –  Motorsport Engineering</a:t>
            </a:r>
            <a:br>
              <a:rPr lang="en-US" sz="1400"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br>
            <a:r>
              <a:rPr lang="en-US" sz="1400" b="1"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t>Engineering Module: </a:t>
            </a:r>
            <a:r>
              <a:rPr lang="en-US" sz="1400" b="1" kern="150">
                <a:solidFill>
                  <a:srgbClr val="454545"/>
                </a:solidFill>
                <a:latin typeface="Aptos" panose="020B0004020202020204" pitchFamily="34" charset="0"/>
                <a:ea typeface="Aptos" panose="020B0004020202020204" pitchFamily="34" charset="0"/>
                <a:cs typeface="Times New Roman" panose="02020603050405020304" pitchFamily="18" charset="0"/>
              </a:rPr>
              <a:t>A</a:t>
            </a:r>
            <a:r>
              <a:rPr lang="en-US" sz="1400" b="1"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t>dvance </a:t>
            </a:r>
            <a:r>
              <a:rPr lang="en-US" sz="1400" b="1" kern="150">
                <a:solidFill>
                  <a:srgbClr val="454545"/>
                </a:solidFill>
                <a:latin typeface="Aptos" panose="020B0004020202020204" pitchFamily="34" charset="0"/>
                <a:ea typeface="Aptos" panose="020B0004020202020204" pitchFamily="34" charset="0"/>
                <a:cs typeface="Times New Roman" panose="02020603050405020304" pitchFamily="18" charset="0"/>
              </a:rPr>
              <a:t>M</a:t>
            </a:r>
            <a:r>
              <a:rPr lang="en-US" sz="1400" b="1"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t>otorsports </a:t>
            </a:r>
            <a:r>
              <a:rPr lang="en-US" sz="1400" b="1" kern="150">
                <a:solidFill>
                  <a:srgbClr val="454545"/>
                </a:solidFill>
                <a:latin typeface="Aptos" panose="020B0004020202020204" pitchFamily="34" charset="0"/>
                <a:ea typeface="Aptos" panose="020B0004020202020204" pitchFamily="34" charset="0"/>
                <a:cs typeface="Times New Roman" panose="02020603050405020304" pitchFamily="18" charset="0"/>
              </a:rPr>
              <a:t>D</a:t>
            </a:r>
            <a:r>
              <a:rPr lang="en-US" sz="1400" b="1"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t>ynamics</a:t>
            </a:r>
            <a:br>
              <a:rPr lang="en-US" sz="1400" kern="150">
                <a:solidFill>
                  <a:srgbClr val="454545"/>
                </a:solidFill>
                <a:effectLst/>
                <a:latin typeface="Aptos" panose="020B0004020202020204" pitchFamily="34" charset="0"/>
                <a:ea typeface="Aptos" panose="020B0004020202020204" pitchFamily="34" charset="0"/>
                <a:cs typeface="Times New Roman" panose="02020603050405020304" pitchFamily="18" charset="0"/>
              </a:rPr>
            </a:br>
            <a:r>
              <a:rPr lang="en-US" sz="1400" b="1">
                <a:solidFill>
                  <a:srgbClr val="454545"/>
                </a:solidFill>
                <a:effectLst/>
                <a:latin typeface="Aptos" panose="020B0004020202020204" pitchFamily="34" charset="0"/>
                <a:ea typeface="Aptos" panose="020B0004020202020204" pitchFamily="34" charset="0"/>
                <a:cs typeface="Times New Roman" panose="02020603050405020304" pitchFamily="18" charset="0"/>
              </a:rPr>
              <a:t>Module code: ACEA7002</a:t>
            </a:r>
            <a:endParaRPr lang="en-US" sz="1400" b="1">
              <a:solidFill>
                <a:srgbClr val="454545"/>
              </a:solidFill>
              <a:latin typeface="Times New Roman" panose="02020603050405020304" pitchFamily="18" charset="0"/>
              <a:cs typeface="Times New Roman" panose="02020603050405020304" pitchFamily="18" charset="0"/>
            </a:endParaRPr>
          </a:p>
        </p:txBody>
      </p:sp>
      <p:pic>
        <p:nvPicPr>
          <p:cNvPr id="69" name="Picture 68">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71" name="Straight Connector 70">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54"/>
                                        </p:tgtEl>
                                        <p:attrNameLst>
                                          <p:attrName>style.visibility</p:attrName>
                                        </p:attrNameLst>
                                      </p:cBhvr>
                                      <p:to>
                                        <p:strVal val="visible"/>
                                      </p:to>
                                    </p:set>
                                    <p:animEffect transition="in" filter="fade">
                                      <p:cBhvr>
                                        <p:cTn id="7" dur="10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a:solidFill>
                  <a:schemeClr val="bg1"/>
                </a:solidFill>
                <a:latin typeface="Times New Roman" panose="02020603050405020304" pitchFamily="18" charset="0"/>
                <a:cs typeface="Times New Roman" panose="02020603050405020304" pitchFamily="18" charset="0"/>
              </a:rPr>
              <a:t>Assessment Brief Overview</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BCB1A4A0-2790-4F9E-88DC-0AE302C7DC8F}"/>
              </a:ext>
            </a:extLst>
          </p:cNvPr>
          <p:cNvSpPr/>
          <p:nvPr/>
        </p:nvSpPr>
        <p:spPr>
          <a:xfrm>
            <a:off x="194930" y="1252254"/>
            <a:ext cx="4572000" cy="2638992"/>
          </a:xfrm>
          <a:prstGeom prst="rect">
            <a:avLst/>
          </a:prstGeom>
        </p:spPr>
        <p:txBody>
          <a:bodyPr>
            <a:spAutoFit/>
          </a:bodyPr>
          <a:lstStyle/>
          <a:p>
            <a:pPr marL="342900" lvl="0" indent="-342900" algn="just">
              <a:lnSpc>
                <a:spcPct val="150000"/>
              </a:lnSpc>
              <a:buFont typeface="Arial" panose="020B0604020202020204" pitchFamily="34" charset="0"/>
              <a:buChar char="●"/>
            </a:pPr>
            <a:r>
              <a:rPr lang="en-GB">
                <a:latin typeface="Times New Roman" panose="02020603050405020304" pitchFamily="18" charset="0"/>
                <a:ea typeface="Times New Roman" panose="02020603050405020304" pitchFamily="18" charset="0"/>
              </a:rPr>
              <a:t>The use of VI-Grade CarRealTime suspension simulation software with the car dynamics library (VI CarDyna).</a:t>
            </a:r>
            <a:endParaRPr lang="en-US">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a:latin typeface="Times New Roman" panose="02020603050405020304" pitchFamily="18" charset="0"/>
                <a:ea typeface="Times New Roman" panose="02020603050405020304" pitchFamily="18" charset="0"/>
              </a:rPr>
              <a:t>The key parameters to the system are spring rate, damping, and anti-roll bar (ARB) stiffness (Denneler </a:t>
            </a:r>
            <a:r>
              <a:rPr lang="en-GB" i="1">
                <a:latin typeface="Times New Roman" panose="02020603050405020304" pitchFamily="18" charset="0"/>
                <a:ea typeface="Times New Roman" panose="02020603050405020304" pitchFamily="18" charset="0"/>
              </a:rPr>
              <a:t>et al.,</a:t>
            </a:r>
            <a:r>
              <a:rPr lang="en-GB">
                <a:latin typeface="Times New Roman" panose="02020603050405020304" pitchFamily="18" charset="0"/>
                <a:ea typeface="Times New Roman" panose="02020603050405020304" pitchFamily="18" charset="0"/>
              </a:rPr>
              <a:t> 2024).</a:t>
            </a:r>
            <a:endParaRPr lang="en-US">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a:latin typeface="Times New Roman" panose="02020603050405020304" pitchFamily="18" charset="0"/>
                <a:ea typeface="Times New Roman" panose="02020603050405020304" pitchFamily="18" charset="0"/>
              </a:rPr>
              <a:t>Aerodynamics, mass, and suspension geometry are kept unchanged.</a:t>
            </a:r>
            <a:endParaRPr lang="en-US" dirty="0">
              <a:latin typeface="Times New Roman" panose="02020603050405020304" pitchFamily="18" charset="0"/>
              <a:ea typeface="Times New Roman" panose="02020603050405020304" pitchFamily="18" charset="0"/>
            </a:endParaRPr>
          </a:p>
        </p:txBody>
      </p:sp>
      <p:pic>
        <p:nvPicPr>
          <p:cNvPr id="1026" name="Picture 2" descr="VI-CarRealTime | VI-grade">
            <a:extLst>
              <a:ext uri="{FF2B5EF4-FFF2-40B4-BE49-F238E27FC236}">
                <a16:creationId xmlns:a16="http://schemas.microsoft.com/office/drawing/2014/main" id="{D2047BDF-A213-453A-90BA-F735ABF954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0677" y="1394143"/>
            <a:ext cx="2689347" cy="2689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765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a:solidFill>
                  <a:schemeClr val="bg1"/>
                </a:solidFill>
                <a:latin typeface="Times New Roman" panose="02020603050405020304" pitchFamily="18" charset="0"/>
                <a:cs typeface="Times New Roman" panose="02020603050405020304" pitchFamily="18" charset="0"/>
              </a:rPr>
              <a:t>Vehicle &amp; Software</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1EEB9FC-B61E-4309-BE3E-4F22F6917E80}"/>
              </a:ext>
            </a:extLst>
          </p:cNvPr>
          <p:cNvSpPr/>
          <p:nvPr/>
        </p:nvSpPr>
        <p:spPr>
          <a:xfrm>
            <a:off x="4260308" y="1721795"/>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In VI-Grade </a:t>
            </a:r>
            <a:r>
              <a:rPr lang="en-GB" dirty="0" err="1">
                <a:latin typeface="Times New Roman" panose="02020603050405020304" pitchFamily="18" charset="0"/>
                <a:ea typeface="Times New Roman" panose="02020603050405020304" pitchFamily="18" charset="0"/>
              </a:rPr>
              <a:t>CarRealTime</a:t>
            </a:r>
            <a:r>
              <a:rPr lang="en-GB" dirty="0">
                <a:latin typeface="Times New Roman" panose="02020603050405020304" pitchFamily="18" charset="0"/>
                <a:ea typeface="Times New Roman" panose="02020603050405020304" pitchFamily="18" charset="0"/>
              </a:rPr>
              <a:t>, the Default ‘Race Car’ model  is selected.</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It  is used to simulate full racing laps in </a:t>
            </a:r>
            <a:r>
              <a:rPr lang="en-GB" dirty="0" err="1">
                <a:latin typeface="Times New Roman" panose="02020603050405020304" pitchFamily="18" charset="0"/>
                <a:ea typeface="Times New Roman" panose="02020603050405020304" pitchFamily="18" charset="0"/>
              </a:rPr>
              <a:t>MaxPerformance</a:t>
            </a:r>
            <a:r>
              <a:rPr lang="en-GB" dirty="0">
                <a:latin typeface="Times New Roman" panose="02020603050405020304" pitchFamily="18" charset="0"/>
                <a:ea typeface="Times New Roman" panose="02020603050405020304" pitchFamily="18" charset="0"/>
              </a:rPr>
              <a:t> mode (Montani </a:t>
            </a:r>
            <a:r>
              <a:rPr lang="en-GB" i="1" dirty="0">
                <a:latin typeface="Times New Roman" panose="02020603050405020304" pitchFamily="18" charset="0"/>
                <a:ea typeface="Times New Roman" panose="02020603050405020304" pitchFamily="18" charset="0"/>
              </a:rPr>
              <a:t>et al., </a:t>
            </a:r>
            <a:r>
              <a:rPr lang="en-GB" dirty="0">
                <a:latin typeface="Times New Roman" panose="02020603050405020304" pitchFamily="18" charset="0"/>
                <a:ea typeface="Times New Roman" panose="02020603050405020304" pitchFamily="18" charset="0"/>
              </a:rPr>
              <a:t>2021).</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Real-time multibody dynamics can be evaluated through software.</a:t>
            </a:r>
            <a:endParaRPr lang="en-US" dirty="0">
              <a:latin typeface="Times New Roman" panose="02020603050405020304" pitchFamily="18" charset="0"/>
              <a:ea typeface="Times New Roman" panose="02020603050405020304" pitchFamily="18" charset="0"/>
            </a:endParaRPr>
          </a:p>
        </p:txBody>
      </p:sp>
      <p:pic>
        <p:nvPicPr>
          <p:cNvPr id="2050" name="Picture 2" descr="VI-CarRealTime | VI-grade">
            <a:extLst>
              <a:ext uri="{FF2B5EF4-FFF2-40B4-BE49-F238E27FC236}">
                <a16:creationId xmlns:a16="http://schemas.microsoft.com/office/drawing/2014/main" id="{4B1DAFC6-F6C9-4122-A9DC-5B7AB3914E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0033" y="1626838"/>
            <a:ext cx="2597906" cy="2597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291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Project Objectives</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68A71AD8-6EA5-4CD3-B0A8-DBFB7C2E3CB0}"/>
              </a:ext>
            </a:extLst>
          </p:cNvPr>
          <p:cNvSpPr/>
          <p:nvPr/>
        </p:nvSpPr>
        <p:spPr>
          <a:xfrm>
            <a:off x="224878" y="1270619"/>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Achieve dynamic performance improvement and decrease lap time.</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These effects of spring, damping, and ARB changes should be investigated (Bertucco </a:t>
            </a:r>
            <a:r>
              <a:rPr lang="en-GB" i="1" dirty="0">
                <a:latin typeface="Times New Roman" panose="02020603050405020304" pitchFamily="18" charset="0"/>
                <a:ea typeface="Times New Roman" panose="02020603050405020304" pitchFamily="18" charset="0"/>
              </a:rPr>
              <a:t>et al.,</a:t>
            </a:r>
            <a:r>
              <a:rPr lang="en-GB" dirty="0">
                <a:latin typeface="Times New Roman" panose="02020603050405020304" pitchFamily="18" charset="0"/>
                <a:ea typeface="Times New Roman" panose="02020603050405020304" pitchFamily="18" charset="0"/>
              </a:rPr>
              <a:t> 2022).</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An optimal, stable, and responsive setup can be found by the use of simulation.</a:t>
            </a:r>
            <a:endParaRPr lang="en-US" dirty="0">
              <a:latin typeface="Times New Roman" panose="02020603050405020304" pitchFamily="18" charset="0"/>
              <a:ea typeface="Times New Roman" panose="02020603050405020304" pitchFamily="18" charset="0"/>
            </a:endParaRPr>
          </a:p>
        </p:txBody>
      </p:sp>
      <p:pic>
        <p:nvPicPr>
          <p:cNvPr id="3074" name="Picture 2" descr="VI-CarRealTime | VI-grade">
            <a:extLst>
              <a:ext uri="{FF2B5EF4-FFF2-40B4-BE49-F238E27FC236}">
                <a16:creationId xmlns:a16="http://schemas.microsoft.com/office/drawing/2014/main" id="{AFD5C823-FF4F-41E3-88AA-08D88EF60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3015" y="1130103"/>
            <a:ext cx="2883291" cy="2883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9605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Design of Experiments (DOE)</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F79F9A05-5DCE-4620-BFB1-C1F90D51F801}"/>
              </a:ext>
            </a:extLst>
          </p:cNvPr>
          <p:cNvSpPr/>
          <p:nvPr/>
        </p:nvSpPr>
        <p:spPr>
          <a:xfrm>
            <a:off x="3895212" y="972909"/>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To minimise the number of test runs, Box-Behnken DOE  is used.</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Spring rate, damping, and anti-roll bar stiffness (D’Avico </a:t>
            </a:r>
            <a:r>
              <a:rPr lang="en-GB" i="1" dirty="0">
                <a:latin typeface="Times New Roman" panose="02020603050405020304" pitchFamily="18" charset="0"/>
                <a:ea typeface="Times New Roman" panose="02020603050405020304" pitchFamily="18" charset="0"/>
              </a:rPr>
              <a:t>et al., </a:t>
            </a:r>
            <a:r>
              <a:rPr lang="en-GB" dirty="0">
                <a:latin typeface="Times New Roman" panose="02020603050405020304" pitchFamily="18" charset="0"/>
                <a:ea typeface="Times New Roman" panose="02020603050405020304" pitchFamily="18" charset="0"/>
              </a:rPr>
              <a:t>2024).</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Efficient mapping of interaction effects between parameters is permitted by DOE.</a:t>
            </a:r>
            <a:endParaRPr lang="en-US" dirty="0">
              <a:latin typeface="Times New Roman" panose="02020603050405020304" pitchFamily="18" charset="0"/>
              <a:ea typeface="Times New Roman" panose="02020603050405020304" pitchFamily="18" charset="0"/>
            </a:endParaRPr>
          </a:p>
        </p:txBody>
      </p:sp>
      <p:pic>
        <p:nvPicPr>
          <p:cNvPr id="4098" name="Picture 2" descr="What is the Design of Experiments (DOE ...">
            <a:extLst>
              <a:ext uri="{FF2B5EF4-FFF2-40B4-BE49-F238E27FC236}">
                <a16:creationId xmlns:a16="http://schemas.microsoft.com/office/drawing/2014/main" id="{B8BCFC3C-FCCF-4375-A77F-B37BF8A43D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788" y="1210114"/>
            <a:ext cx="2314575"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627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Test Plan Matrix</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B89ADA06-0A30-498E-9D16-0EF1BCD36DB8}"/>
              </a:ext>
            </a:extLst>
          </p:cNvPr>
          <p:cNvSpPr/>
          <p:nvPr/>
        </p:nvSpPr>
        <p:spPr>
          <a:xfrm>
            <a:off x="385784" y="981204"/>
            <a:ext cx="4572000" cy="1669496"/>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Three levels of parameters tested: low, medium, and high.</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produced test set  is balanced and manageable (Ferraris </a:t>
            </a:r>
            <a:r>
              <a:rPr lang="en-GB" i="1" dirty="0">
                <a:latin typeface="Times New Roman" panose="02020603050405020304" pitchFamily="18" charset="0"/>
                <a:ea typeface="Times New Roman" panose="02020603050405020304" pitchFamily="18" charset="0"/>
              </a:rPr>
              <a:t>et al., </a:t>
            </a:r>
            <a:r>
              <a:rPr lang="en-GB" dirty="0">
                <a:latin typeface="Times New Roman" panose="02020603050405020304" pitchFamily="18" charset="0"/>
                <a:ea typeface="Times New Roman" panose="02020603050405020304" pitchFamily="18" charset="0"/>
              </a:rPr>
              <a:t>2021).</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It could also compare variable interactions efficiently.</a:t>
            </a:r>
            <a:endParaRPr lang="en-US" dirty="0">
              <a:latin typeface="Times New Roman" panose="02020603050405020304" pitchFamily="18" charset="0"/>
              <a:ea typeface="Times New Roman" panose="02020603050405020304" pitchFamily="18" charset="0"/>
            </a:endParaRPr>
          </a:p>
        </p:txBody>
      </p:sp>
      <p:pic>
        <p:nvPicPr>
          <p:cNvPr id="5122" name="Picture 2" descr="Simulation-Driven Design of a Race Car ...">
            <a:extLst>
              <a:ext uri="{FF2B5EF4-FFF2-40B4-BE49-F238E27FC236}">
                <a16:creationId xmlns:a16="http://schemas.microsoft.com/office/drawing/2014/main" id="{891165E5-598B-4923-90B9-CDDFCAC93F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5706" y="981204"/>
            <a:ext cx="2981325" cy="1533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1216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Suspension Variables – Baseline</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C24EFDF9-A795-49A8-A96D-240C6F3CAFAD}"/>
              </a:ext>
            </a:extLst>
          </p:cNvPr>
          <p:cNvSpPr/>
          <p:nvPr/>
        </p:nvSpPr>
        <p:spPr>
          <a:xfrm>
            <a:off x="3978172" y="806799"/>
            <a:ext cx="4572000" cy="134633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Used baseline reference of default VI-Grade setup.</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basis of comparison is baseline lap time and dynamic data (Montani </a:t>
            </a:r>
            <a:r>
              <a:rPr lang="en-GB" i="1" dirty="0">
                <a:latin typeface="Times New Roman" panose="02020603050405020304" pitchFamily="18" charset="0"/>
                <a:ea typeface="Times New Roman" panose="02020603050405020304" pitchFamily="18" charset="0"/>
              </a:rPr>
              <a:t>et al.,</a:t>
            </a:r>
            <a:r>
              <a:rPr lang="en-GB" dirty="0">
                <a:latin typeface="Times New Roman" panose="02020603050405020304" pitchFamily="18" charset="0"/>
                <a:ea typeface="Times New Roman" panose="02020603050405020304" pitchFamily="18" charset="0"/>
              </a:rPr>
              <a:t> 2021).</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Assessed against this one original configuration.</a:t>
            </a:r>
            <a:endParaRPr lang="en-US" dirty="0">
              <a:latin typeface="Times New Roman" panose="02020603050405020304" pitchFamily="18" charset="0"/>
              <a:ea typeface="Times New Roman" panose="02020603050405020304" pitchFamily="18" charset="0"/>
            </a:endParaRPr>
          </a:p>
        </p:txBody>
      </p:sp>
      <p:pic>
        <p:nvPicPr>
          <p:cNvPr id="6146" name="Picture 2" descr="VI-grade simulation software and ...">
            <a:extLst>
              <a:ext uri="{FF2B5EF4-FFF2-40B4-BE49-F238E27FC236}">
                <a16:creationId xmlns:a16="http://schemas.microsoft.com/office/drawing/2014/main" id="{5531BD7C-A545-4C88-A037-F5ADE06823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020" y="944994"/>
            <a:ext cx="2633076" cy="263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4707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Performance Metrics Tracked</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437D4B9E-1097-4B2E-8186-FBD1B7665420}"/>
              </a:ext>
            </a:extLst>
          </p:cNvPr>
          <p:cNvSpPr/>
          <p:nvPr/>
        </p:nvSpPr>
        <p:spPr>
          <a:xfrm>
            <a:off x="311708" y="1010807"/>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Such a primary metric would be around the chosen circuit and i.e., the lap time.</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Secondary metrics: body roll, yaw rate, lateral acceleration (Ronchi </a:t>
            </a:r>
            <a:r>
              <a:rPr lang="en-GB" i="1" dirty="0">
                <a:latin typeface="Times New Roman" panose="02020603050405020304" pitchFamily="18" charset="0"/>
                <a:ea typeface="Times New Roman" panose="02020603050405020304" pitchFamily="18" charset="0"/>
              </a:rPr>
              <a:t>et al.,</a:t>
            </a:r>
            <a:r>
              <a:rPr lang="en-GB" dirty="0">
                <a:latin typeface="Times New Roman" panose="02020603050405020304" pitchFamily="18" charset="0"/>
                <a:ea typeface="Times New Roman" panose="02020603050405020304" pitchFamily="18" charset="0"/>
              </a:rPr>
              <a:t> 2025).</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An output data for handling response measurement and comparative usage.</a:t>
            </a:r>
            <a:endParaRPr lang="en-US" dirty="0">
              <a:latin typeface="Times New Roman" panose="02020603050405020304" pitchFamily="18" charset="0"/>
              <a:ea typeface="Times New Roman" panose="02020603050405020304" pitchFamily="18" charset="0"/>
            </a:endParaRPr>
          </a:p>
        </p:txBody>
      </p:sp>
      <p:pic>
        <p:nvPicPr>
          <p:cNvPr id="7170" name="Picture 2" descr="2024 sales metrics: 15 KPIs to track ...">
            <a:extLst>
              <a:ext uri="{FF2B5EF4-FFF2-40B4-BE49-F238E27FC236}">
                <a16:creationId xmlns:a16="http://schemas.microsoft.com/office/drawing/2014/main" id="{1B569DDE-D13F-4FAE-8A6D-B2CD03B117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7236" y="1104900"/>
            <a:ext cx="3114675" cy="146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4266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Key Simulation Results</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B03063FA-C64E-44D8-80BB-B2D97AC84F06}"/>
              </a:ext>
            </a:extLst>
          </p:cNvPr>
          <p:cNvSpPr/>
          <p:nvPr/>
        </p:nvSpPr>
        <p:spPr>
          <a:xfrm>
            <a:off x="4028708" y="967618"/>
            <a:ext cx="4572000" cy="1669496"/>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ARB had a lesser impact than Spring and damping.</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Lap time  is reduced by some settings, but they  are imbalanced (Lucchini </a:t>
            </a:r>
            <a:r>
              <a:rPr lang="en-GB" i="1" dirty="0">
                <a:latin typeface="Times New Roman" panose="02020603050405020304" pitchFamily="18" charset="0"/>
                <a:ea typeface="Times New Roman" panose="02020603050405020304" pitchFamily="18" charset="0"/>
              </a:rPr>
              <a:t>et al., </a:t>
            </a:r>
            <a:r>
              <a:rPr lang="en-GB" dirty="0">
                <a:latin typeface="Times New Roman" panose="02020603050405020304" pitchFamily="18" charset="0"/>
                <a:ea typeface="Times New Roman" panose="02020603050405020304" pitchFamily="18" charset="0"/>
              </a:rPr>
              <a:t>2021).</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It  is found that the best results  are yielded by stability and control configurations.</a:t>
            </a:r>
            <a:endParaRPr lang="en-US" dirty="0">
              <a:latin typeface="Times New Roman" panose="02020603050405020304" pitchFamily="18" charset="0"/>
              <a:ea typeface="Times New Roman" panose="02020603050405020304" pitchFamily="18" charset="0"/>
            </a:endParaRPr>
          </a:p>
        </p:txBody>
      </p:sp>
      <p:pic>
        <p:nvPicPr>
          <p:cNvPr id="8194" name="Picture 2" descr="Here's How Formula 1 Lap Times Have ...">
            <a:extLst>
              <a:ext uri="{FF2B5EF4-FFF2-40B4-BE49-F238E27FC236}">
                <a16:creationId xmlns:a16="http://schemas.microsoft.com/office/drawing/2014/main" id="{460A5F7C-74D0-401F-99CE-321CDE8AED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92" y="1255989"/>
            <a:ext cx="2905125"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3559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Analysis of Vehicle Behaviour</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D7F2DC05-86F5-46E9-824A-152DF9DD6666}"/>
              </a:ext>
            </a:extLst>
          </p:cNvPr>
          <p:cNvSpPr/>
          <p:nvPr/>
        </p:nvSpPr>
        <p:spPr>
          <a:xfrm>
            <a:off x="160020" y="871367"/>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Grip  is improved on softer springs, yet body roll  is increased.</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Higher damping reduced pitch and improved control (Tipantuña, 2023).</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Understeer  is increased, but cornering roll  is reduced, for stiff ARBs.</a:t>
            </a:r>
            <a:endParaRPr lang="en-US" dirty="0">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D912C176-35D3-4BE2-9653-5115EE16C788}"/>
              </a:ext>
            </a:extLst>
          </p:cNvPr>
          <p:cNvPicPr>
            <a:picLocks noChangeAspect="1"/>
          </p:cNvPicPr>
          <p:nvPr/>
        </p:nvPicPr>
        <p:blipFill>
          <a:blip r:embed="rId3"/>
          <a:stretch>
            <a:fillRect/>
          </a:stretch>
        </p:blipFill>
        <p:spPr>
          <a:xfrm>
            <a:off x="5033303" y="871367"/>
            <a:ext cx="3887552" cy="2526909"/>
          </a:xfrm>
          <a:prstGeom prst="rect">
            <a:avLst/>
          </a:prstGeom>
        </p:spPr>
      </p:pic>
    </p:spTree>
    <p:extLst>
      <p:ext uri="{BB962C8B-B14F-4D97-AF65-F5344CB8AC3E}">
        <p14:creationId xmlns:p14="http://schemas.microsoft.com/office/powerpoint/2010/main" val="1991209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Final Optimized Setup</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9397BDC1-16DB-4740-8490-14911068397B}"/>
              </a:ext>
            </a:extLst>
          </p:cNvPr>
          <p:cNvSpPr/>
          <p:nvPr/>
        </p:nvSpPr>
        <p:spPr>
          <a:xfrm>
            <a:off x="4134948" y="609601"/>
            <a:ext cx="4572000" cy="1669496"/>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best balance  is a medium spring rate combined with firm damping (Manca </a:t>
            </a:r>
            <a:r>
              <a:rPr lang="en-GB" i="1" dirty="0">
                <a:latin typeface="Times New Roman" panose="02020603050405020304" pitchFamily="18" charset="0"/>
                <a:ea typeface="Times New Roman" panose="02020603050405020304" pitchFamily="18" charset="0"/>
              </a:rPr>
              <a:t>et al., </a:t>
            </a:r>
            <a:r>
              <a:rPr lang="en-GB" dirty="0">
                <a:latin typeface="Times New Roman" panose="02020603050405020304" pitchFamily="18" charset="0"/>
                <a:ea typeface="Times New Roman" panose="02020603050405020304" pitchFamily="18" charset="0"/>
              </a:rPr>
              <a:t>2023).</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 Null unit faster than baseline.</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Managed to up the corner entry, yeah, the roll reduced and helped confidence, so setup went through.</a:t>
            </a:r>
            <a:endParaRPr lang="en-US" dirty="0">
              <a:latin typeface="Times New Roman" panose="02020603050405020304" pitchFamily="18" charset="0"/>
              <a:ea typeface="Times New Roman" panose="02020603050405020304" pitchFamily="18" charset="0"/>
            </a:endParaRPr>
          </a:p>
        </p:txBody>
      </p:sp>
      <p:pic>
        <p:nvPicPr>
          <p:cNvPr id="10242" name="Picture 2" descr="Project CARS Baseline Setups - YouTube">
            <a:extLst>
              <a:ext uri="{FF2B5EF4-FFF2-40B4-BE49-F238E27FC236}">
                <a16:creationId xmlns:a16="http://schemas.microsoft.com/office/drawing/2014/main" id="{A1B48BE4-92F5-4717-86F3-A727B2B45D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052" y="971550"/>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724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Trade-offs Considered</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266FD80F-685F-4821-8BD2-C7F91B86F12B}"/>
              </a:ext>
            </a:extLst>
          </p:cNvPr>
          <p:cNvSpPr/>
          <p:nvPr/>
        </p:nvSpPr>
        <p:spPr>
          <a:xfrm>
            <a:off x="311708" y="814658"/>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Stiff damping improved response but reduced ride quality.</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Traction  is helped by softer ARBs, but the body roll increased (Dettù </a:t>
            </a:r>
            <a:r>
              <a:rPr lang="en-GB" i="1" dirty="0">
                <a:latin typeface="Times New Roman" panose="02020603050405020304" pitchFamily="18" charset="0"/>
                <a:ea typeface="Times New Roman" panose="02020603050405020304" pitchFamily="18" charset="0"/>
              </a:rPr>
              <a:t>et al.</a:t>
            </a:r>
            <a:r>
              <a:rPr lang="en-GB" dirty="0">
                <a:latin typeface="Times New Roman" panose="02020603050405020304" pitchFamily="18" charset="0"/>
                <a:ea typeface="Times New Roman" panose="02020603050405020304" pitchFamily="18" charset="0"/>
              </a:rPr>
              <a:t>, 2023).</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Steering  is stiffened with the help of stiff springs, but with a corresponding loss in grip on the throttle.</a:t>
            </a:r>
            <a:endParaRPr lang="en-US" dirty="0">
              <a:latin typeface="Times New Roman" panose="02020603050405020304" pitchFamily="18" charset="0"/>
              <a:ea typeface="Times New Roman" panose="02020603050405020304" pitchFamily="18" charset="0"/>
            </a:endParaRPr>
          </a:p>
        </p:txBody>
      </p:sp>
      <p:pic>
        <p:nvPicPr>
          <p:cNvPr id="11266" name="Picture 2" descr="Interpretation of stiffness and damping ...">
            <a:extLst>
              <a:ext uri="{FF2B5EF4-FFF2-40B4-BE49-F238E27FC236}">
                <a16:creationId xmlns:a16="http://schemas.microsoft.com/office/drawing/2014/main" id="{399BBCD6-DE3F-41E7-9CD6-46A29B2C97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5040" y="1120427"/>
            <a:ext cx="3314700" cy="1381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07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Limitations of Simulation</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5FE0067F-2A43-4C73-9FA8-D8FF480AC88B}"/>
              </a:ext>
            </a:extLst>
          </p:cNvPr>
          <p:cNvSpPr/>
          <p:nvPr/>
        </p:nvSpPr>
        <p:spPr>
          <a:xfrm>
            <a:off x="4079924" y="609601"/>
            <a:ext cx="4572000" cy="1669496"/>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Perfect track, tyres, and environment assumed.</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In the real world, other factors such as tyre wear and weather are not present (Asperti </a:t>
            </a:r>
            <a:r>
              <a:rPr lang="en-GB" i="1" dirty="0">
                <a:latin typeface="Times New Roman" panose="02020603050405020304" pitchFamily="18" charset="0"/>
                <a:ea typeface="Times New Roman" panose="02020603050405020304" pitchFamily="18" charset="0"/>
              </a:rPr>
              <a:t>et al., </a:t>
            </a:r>
            <a:r>
              <a:rPr lang="en-GB" dirty="0">
                <a:latin typeface="Times New Roman" panose="02020603050405020304" pitchFamily="18" charset="0"/>
                <a:ea typeface="Times New Roman" panose="02020603050405020304" pitchFamily="18" charset="0"/>
              </a:rPr>
              <a:t>2024).</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It is an idealised driver model and no longer represents the variability across the human subjects.</a:t>
            </a:r>
            <a:endParaRPr lang="en-US" dirty="0">
              <a:latin typeface="Times New Roman" panose="02020603050405020304" pitchFamily="18" charset="0"/>
              <a:ea typeface="Times New Roman" panose="02020603050405020304" pitchFamily="18" charset="0"/>
            </a:endParaRPr>
          </a:p>
        </p:txBody>
      </p:sp>
      <p:pic>
        <p:nvPicPr>
          <p:cNvPr id="12290" name="Picture 2" descr="CFD Analysis of Airflow around a F1 Car ...">
            <a:extLst>
              <a:ext uri="{FF2B5EF4-FFF2-40B4-BE49-F238E27FC236}">
                <a16:creationId xmlns:a16="http://schemas.microsoft.com/office/drawing/2014/main" id="{0B698BC3-E8B4-43EA-A11B-3C2B2EA88B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076" y="936902"/>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0169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Theory Used</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C9565369-0618-4E59-9C41-1B6F468C9302}"/>
              </a:ext>
            </a:extLst>
          </p:cNvPr>
          <p:cNvSpPr/>
          <p:nvPr/>
        </p:nvSpPr>
        <p:spPr>
          <a:xfrm>
            <a:off x="311708" y="880582"/>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Decisions about how to tune (spring-mass-damper model)  are based on suspension theory.</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vehicle dynamics concepts  are applied (yaw, roll, pitch) (Aratri </a:t>
            </a:r>
            <a:r>
              <a:rPr lang="en-GB" i="1" dirty="0">
                <a:latin typeface="Times New Roman" panose="02020603050405020304" pitchFamily="18" charset="0"/>
                <a:ea typeface="Times New Roman" panose="02020603050405020304" pitchFamily="18" charset="0"/>
              </a:rPr>
              <a:t>et al.,</a:t>
            </a:r>
            <a:r>
              <a:rPr lang="en-GB" dirty="0">
                <a:latin typeface="Times New Roman" panose="02020603050405020304" pitchFamily="18" charset="0"/>
                <a:ea typeface="Times New Roman" panose="02020603050405020304" pitchFamily="18" charset="0"/>
              </a:rPr>
              <a:t> 2024).</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Structured and statistically sound testing  is guaranteed by DOE principles.</a:t>
            </a:r>
            <a:endParaRPr lang="en-US" dirty="0">
              <a:latin typeface="Times New Roman" panose="02020603050405020304" pitchFamily="18" charset="0"/>
              <a:ea typeface="Times New Roman" panose="02020603050405020304" pitchFamily="18" charset="0"/>
            </a:endParaRPr>
          </a:p>
        </p:txBody>
      </p:sp>
      <p:pic>
        <p:nvPicPr>
          <p:cNvPr id="13314" name="Picture 2" descr="Mass-Spring-Damper model of the UPCD ...">
            <a:extLst>
              <a:ext uri="{FF2B5EF4-FFF2-40B4-BE49-F238E27FC236}">
                <a16:creationId xmlns:a16="http://schemas.microsoft.com/office/drawing/2014/main" id="{CDEBD319-EF60-4C94-85CF-52B49C7E7C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3635" y="609601"/>
            <a:ext cx="2152357" cy="315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7822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Recommendations</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FB3AEF78-6609-4EB9-9E9A-A411A60E906C}"/>
              </a:ext>
            </a:extLst>
          </p:cNvPr>
          <p:cNvSpPr/>
          <p:nvPr/>
        </p:nvSpPr>
        <p:spPr>
          <a:xfrm>
            <a:off x="4059157" y="609601"/>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In future tests, explore the variation of tyre model and track conditions.</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Add more data for input data from the driver (Kuniyoshi </a:t>
            </a:r>
            <a:r>
              <a:rPr lang="en-GB" i="1" dirty="0">
                <a:latin typeface="Times New Roman" panose="02020603050405020304" pitchFamily="18" charset="0"/>
                <a:ea typeface="Times New Roman" panose="02020603050405020304" pitchFamily="18" charset="0"/>
              </a:rPr>
              <a:t>et al.,</a:t>
            </a:r>
            <a:r>
              <a:rPr lang="en-GB" dirty="0">
                <a:latin typeface="Times New Roman" panose="02020603050405020304" pitchFamily="18" charset="0"/>
                <a:ea typeface="Times New Roman" panose="02020603050405020304" pitchFamily="18" charset="0"/>
              </a:rPr>
              <a:t> 2021).</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Compare the real telemetry against the simulation setups.</a:t>
            </a:r>
            <a:endParaRPr lang="en-US" dirty="0">
              <a:latin typeface="Times New Roman" panose="02020603050405020304" pitchFamily="18" charset="0"/>
              <a:ea typeface="Times New Roman" panose="02020603050405020304" pitchFamily="18" charset="0"/>
            </a:endParaRPr>
          </a:p>
        </p:txBody>
      </p:sp>
      <p:pic>
        <p:nvPicPr>
          <p:cNvPr id="14338" name="Picture 2" descr="How You Feel the Balance of the Race Car">
            <a:extLst>
              <a:ext uri="{FF2B5EF4-FFF2-40B4-BE49-F238E27FC236}">
                <a16:creationId xmlns:a16="http://schemas.microsoft.com/office/drawing/2014/main" id="{91811635-74F0-4AF3-B13C-CC5B4810AE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263" y="97155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025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lvl="0"/>
            <a:r>
              <a:rPr lang="en-US" sz="2400" b="1" dirty="0">
                <a:solidFill>
                  <a:schemeClr val="bg1"/>
                </a:solidFill>
                <a:latin typeface="Times New Roman" panose="02020603050405020304" pitchFamily="18" charset="0"/>
                <a:cs typeface="Times New Roman" panose="02020603050405020304" pitchFamily="18" charset="0"/>
              </a:rPr>
              <a:t>Conclusion</a:t>
            </a:r>
            <a:endParaRPr sz="2400" b="1" dirty="0">
              <a:solidFill>
                <a:schemeClr val="bg1"/>
              </a:solidFill>
              <a:latin typeface="Times New Roman" panose="02020603050405020304" pitchFamily="18" charset="0"/>
              <a:cs typeface="Times New Roman" panose="02020603050405020304" pitchFamily="18" charset="0"/>
            </a:endParaRPr>
          </a:p>
        </p:txBody>
      </p:sp>
      <p:sp>
        <p:nvSpPr>
          <p:cNvPr id="2" name="Rectangle 1">
            <a:extLst>
              <a:ext uri="{FF2B5EF4-FFF2-40B4-BE49-F238E27FC236}">
                <a16:creationId xmlns:a16="http://schemas.microsoft.com/office/drawing/2014/main" id="{05476620-DBCB-48C5-9674-32B4153C7F27}"/>
              </a:ext>
            </a:extLst>
          </p:cNvPr>
          <p:cNvSpPr/>
          <p:nvPr/>
        </p:nvSpPr>
        <p:spPr>
          <a:xfrm>
            <a:off x="311708" y="836103"/>
            <a:ext cx="4572000" cy="1992661"/>
          </a:xfrm>
          <a:prstGeom prst="rect">
            <a:avLst/>
          </a:prstGeom>
        </p:spPr>
        <p:txBody>
          <a:bodyPr>
            <a:spAutoFit/>
          </a:bodyPr>
          <a:lstStyle/>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This improved lap time and also improved handling stability.</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The optimisation  is made efficient and focused by DOE (Periago </a:t>
            </a:r>
            <a:r>
              <a:rPr lang="en-GB" i="1" dirty="0">
                <a:latin typeface="Times New Roman" panose="02020603050405020304" pitchFamily="18" charset="0"/>
                <a:ea typeface="Times New Roman" panose="02020603050405020304" pitchFamily="18" charset="0"/>
              </a:rPr>
              <a:t>et al.,</a:t>
            </a:r>
            <a:r>
              <a:rPr lang="en-GB" dirty="0">
                <a:latin typeface="Times New Roman" panose="02020603050405020304" pitchFamily="18" charset="0"/>
                <a:ea typeface="Times New Roman" panose="02020603050405020304" pitchFamily="18" charset="0"/>
              </a:rPr>
              <a:t> 2023).</a:t>
            </a:r>
            <a:endParaRPr lang="en-US" dirty="0">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dirty="0">
                <a:latin typeface="Times New Roman" panose="02020603050405020304" pitchFamily="18" charset="0"/>
                <a:ea typeface="Times New Roman" panose="02020603050405020304" pitchFamily="18" charset="0"/>
              </a:rPr>
              <a:t>It could explore multiple setups risk-free using simulation.</a:t>
            </a:r>
            <a:endParaRPr lang="en-US" dirty="0">
              <a:latin typeface="Times New Roman" panose="02020603050405020304" pitchFamily="18" charset="0"/>
              <a:ea typeface="Times New Roman" panose="02020603050405020304" pitchFamily="18" charset="0"/>
            </a:endParaRPr>
          </a:p>
        </p:txBody>
      </p:sp>
      <p:pic>
        <p:nvPicPr>
          <p:cNvPr id="15362" name="Picture 2" descr="Vehicle Design ...">
            <a:extLst>
              <a:ext uri="{FF2B5EF4-FFF2-40B4-BE49-F238E27FC236}">
                <a16:creationId xmlns:a16="http://schemas.microsoft.com/office/drawing/2014/main" id="{218BA398-24D4-448E-8D77-58D36244AB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4317" y="971550"/>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687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3415"/>
            <a:ext cx="8520600" cy="49618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2400" b="1" dirty="0">
                <a:solidFill>
                  <a:schemeClr val="bg1"/>
                </a:solidFill>
                <a:latin typeface="Times New Roman" panose="02020603050405020304" pitchFamily="18" charset="0"/>
                <a:cs typeface="Times New Roman" panose="02020603050405020304" pitchFamily="18" charset="0"/>
              </a:rPr>
              <a:t>References</a:t>
            </a:r>
            <a:endParaRPr sz="2400" b="1" dirty="0">
              <a:solidFill>
                <a:schemeClr val="bg1"/>
              </a:solidFill>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56A2CCA4-61DF-4BE4-A38C-BE1746D60D77}"/>
              </a:ext>
            </a:extLst>
          </p:cNvPr>
          <p:cNvGraphicFramePr/>
          <p:nvPr>
            <p:extLst>
              <p:ext uri="{D42A27DB-BD31-4B8C-83A1-F6EECF244321}">
                <p14:modId xmlns:p14="http://schemas.microsoft.com/office/powerpoint/2010/main" val="1238644859"/>
              </p:ext>
            </p:extLst>
          </p:nvPr>
        </p:nvGraphicFramePr>
        <p:xfrm>
          <a:off x="311692" y="609601"/>
          <a:ext cx="8756108" cy="40222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3147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Shape 53"/>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14607"/>
            <a:ext cx="9144000" cy="307945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3" name="Rectangle 62">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478881"/>
            <a:ext cx="8179004" cy="363257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649250"/>
            <a:ext cx="7838694" cy="329184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772694"/>
            <a:ext cx="7591806" cy="3044952"/>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54" name="Google Shape;54;p13"/>
          <p:cNvSpPr txBox="1">
            <a:spLocks noGrp="1"/>
          </p:cNvSpPr>
          <p:nvPr>
            <p:ph type="ctrTitle"/>
          </p:nvPr>
        </p:nvSpPr>
        <p:spPr>
          <a:xfrm>
            <a:off x="1167803" y="1188414"/>
            <a:ext cx="6824441" cy="1902938"/>
          </a:xfrm>
          <a:prstGeom prst="rect">
            <a:avLst/>
          </a:prstGeom>
        </p:spPr>
        <p:txBody>
          <a:bodyPr spcFirstLastPara="1" lIns="91425" tIns="91425" rIns="91425" bIns="91425" anchor="ctr" anchorCtr="0">
            <a:normAutofit/>
          </a:bodyPr>
          <a:lstStyle/>
          <a:p>
            <a:pPr marL="0" lvl="0" indent="0" algn="ctr" rtl="0">
              <a:spcBef>
                <a:spcPts val="0"/>
              </a:spcBef>
              <a:spcAft>
                <a:spcPts val="0"/>
              </a:spcAft>
              <a:buNone/>
            </a:pPr>
            <a:r>
              <a:rPr lang="en-US" sz="5400" b="1">
                <a:solidFill>
                  <a:srgbClr val="454545"/>
                </a:solidFill>
                <a:latin typeface="Times New Roman" panose="02020603050405020304" pitchFamily="18" charset="0"/>
                <a:cs typeface="Times New Roman" panose="02020603050405020304" pitchFamily="18" charset="0"/>
              </a:rPr>
              <a:t>THANK YOU</a:t>
            </a:r>
          </a:p>
        </p:txBody>
      </p:sp>
      <p:pic>
        <p:nvPicPr>
          <p:cNvPr id="69" name="Picture 68">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4594860"/>
            <a:ext cx="9144000" cy="557212"/>
          </a:xfrm>
          <a:prstGeom prst="rect">
            <a:avLst/>
          </a:prstGeom>
        </p:spPr>
      </p:pic>
      <p:cxnSp>
        <p:nvCxnSpPr>
          <p:cNvPr id="71" name="Straight Connector 70">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96309"/>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41276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54"/>
                                        </p:tgtEl>
                                        <p:attrNameLst>
                                          <p:attrName>style.visibility</p:attrName>
                                        </p:attrNameLst>
                                      </p:cBhvr>
                                      <p:to>
                                        <p:strVal val="visible"/>
                                      </p:to>
                                    </p:set>
                                    <p:animEffect transition="in" filter="fade">
                                      <p:cBhvr>
                                        <p:cTn id="7" dur="700"/>
                                        <p:tgtEl>
                                          <p:spTgt spid="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p:bld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93</TotalTime>
  <Words>2607</Words>
  <Application>Microsoft Office PowerPoint</Application>
  <PresentationFormat>On-screen Show (16:9)</PresentationFormat>
  <Paragraphs>93</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Gill Sans MT</vt:lpstr>
      <vt:lpstr>Times New Roman</vt:lpstr>
      <vt:lpstr>Gallery</vt:lpstr>
      <vt:lpstr>Performance Assessment and Optimization  Student name: ARTH DEVANGKUMAR PANDYA  Student ID number: 2412514 Programe: MSc –  Motorsport Engineering Engineering Module: Advance Motorsports Dynamics Module code: ACEA7002</vt:lpstr>
      <vt:lpstr>Assessment Brief Overview</vt:lpstr>
      <vt:lpstr>Vehicle &amp; Software</vt:lpstr>
      <vt:lpstr>Project Objectives</vt:lpstr>
      <vt:lpstr>Design of Experiments (DOE)</vt:lpstr>
      <vt:lpstr>Test Plan Matrix</vt:lpstr>
      <vt:lpstr>Suspension Variables – Baseline</vt:lpstr>
      <vt:lpstr>Performance Metrics Tracked</vt:lpstr>
      <vt:lpstr>Key Simulation Results</vt:lpstr>
      <vt:lpstr>Analysis of Vehicle Behaviour</vt:lpstr>
      <vt:lpstr>Final Optimized Setup</vt:lpstr>
      <vt:lpstr>Trade-offs Considered</vt:lpstr>
      <vt:lpstr>Limitations of Simulation</vt:lpstr>
      <vt:lpstr>Theory Used</vt:lpstr>
      <vt:lpstr>Recommendations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Arth Devangkumar Pandya (2412514)</cp:lastModifiedBy>
  <cp:revision>20</cp:revision>
  <dcterms:modified xsi:type="dcterms:W3CDTF">2025-05-01T14:09:19Z</dcterms:modified>
</cp:coreProperties>
</file>