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493" r:id="rId2"/>
    <p:sldId id="278" r:id="rId3"/>
    <p:sldId id="494" r:id="rId4"/>
    <p:sldId id="495" r:id="rId5"/>
    <p:sldId id="496" r:id="rId6"/>
    <p:sldId id="497" r:id="rId7"/>
    <p:sldId id="499" r:id="rId8"/>
    <p:sldId id="498" r:id="rId9"/>
    <p:sldId id="500" r:id="rId10"/>
    <p:sldId id="501" r:id="rId11"/>
    <p:sldId id="502" r:id="rId12"/>
    <p:sldId id="419" r:id="rId13"/>
    <p:sldId id="503" r:id="rId14"/>
    <p:sldId id="508" r:id="rId15"/>
    <p:sldId id="510" r:id="rId16"/>
    <p:sldId id="513" r:id="rId17"/>
    <p:sldId id="504" r:id="rId18"/>
    <p:sldId id="505" r:id="rId19"/>
    <p:sldId id="506" r:id="rId20"/>
    <p:sldId id="514" r:id="rId21"/>
    <p:sldId id="507" r:id="rId22"/>
    <p:sldId id="389" r:id="rId23"/>
    <p:sldId id="387" r:id="rId24"/>
    <p:sldId id="391" r:id="rId25"/>
    <p:sldId id="392" r:id="rId26"/>
    <p:sldId id="422" r:id="rId27"/>
    <p:sldId id="341" r:id="rId28"/>
    <p:sldId id="511" r:id="rId29"/>
    <p:sldId id="512" r:id="rId3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288" autoAdjust="0"/>
    <p:restoredTop sz="96101" autoAdjust="0"/>
  </p:normalViewPr>
  <p:slideViewPr>
    <p:cSldViewPr>
      <p:cViewPr varScale="1">
        <p:scale>
          <a:sx n="64" d="100"/>
          <a:sy n="64" d="100"/>
        </p:scale>
        <p:origin x="1084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232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2813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1555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9988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5641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955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15/09/2024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4556787" y="3720781"/>
            <a:ext cx="4899667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1: Session 2: </a:t>
            </a:r>
            <a:br>
              <a:rPr lang="en-GB" altLang="en-US" sz="2400" b="1" dirty="0"/>
            </a:br>
            <a:r>
              <a:rPr lang="en-GB" altLang="en-US" sz="2200" b="1" dirty="0"/>
              <a:t>BI Concepts, Applications &amp; Architecture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LCBB5014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2" y="1490007"/>
            <a:ext cx="7775575" cy="38779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Business Intelligence (recap)?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BI Tools &amp; BI Applications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BI Architecture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Components of BI System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Cycle of a BI Analysis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Development of a BI System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Business Environment &amp; BPRS model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Intelligence Creation, Use and BI Governance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Business Intelligence?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51B1DA-E04D-0B46-B7F1-2277CC5D9D67}"/>
              </a:ext>
            </a:extLst>
          </p:cNvPr>
          <p:cNvSpPr/>
          <p:nvPr/>
        </p:nvSpPr>
        <p:spPr>
          <a:xfrm>
            <a:off x="539750" y="1330323"/>
            <a:ext cx="8064500" cy="449353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Business intelligence (BI) is an umbrella term that includes a variety of IT applications that are used to analysed an organisation’s data and communicate the information to relevant users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Business intelligence is a broad set of information technology (IT) solutions that includes tools for gathering, analysing, and reporting in formation to the users about performance of the organisation and its environment.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These IT solutions are among the most highly prioritized solutions for investment</a:t>
            </a:r>
          </a:p>
          <a:p>
            <a:pPr algn="just"/>
            <a:endParaRPr lang="en-GB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95150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Business Intelligence?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A0D287-2EEE-F444-B3A4-1356A9ADCC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946394"/>
            <a:ext cx="6912768" cy="39064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3254536-068B-F54A-8D79-E77A49531B2B}"/>
              </a:ext>
            </a:extLst>
          </p:cNvPr>
          <p:cNvSpPr/>
          <p:nvPr/>
        </p:nvSpPr>
        <p:spPr>
          <a:xfrm>
            <a:off x="-252536" y="5118773"/>
            <a:ext cx="92525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defRPr/>
            </a:pPr>
            <a:r>
              <a:rPr lang="en-GB" sz="2000" dirty="0">
                <a:latin typeface="+mn-lt"/>
              </a:rPr>
              <a:t>“Business intelligence is what business people see via tools and dashboards”</a:t>
            </a: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Tools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39750" y="980728"/>
            <a:ext cx="8064500" cy="440120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BI includes a variety of software tools and techniques to provide the mangers with the information and insights needed to run the business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BI tools can range from a very simple tools that could be considered end-user tools, to very sophisticated tools that offer a very broad and complex set of functionality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BI tools include data warehousing, online analytical processing, social media analytics, reporting, dashboard, querying, and data mining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For example: </a:t>
            </a:r>
            <a:r>
              <a:rPr lang="en-GB" sz="2000" dirty="0">
                <a:latin typeface="+mn-lt"/>
              </a:rPr>
              <a:t>A spreadsheet tool, such as Microsoft Excel, can act as an easy but effective BI tool by itself. </a:t>
            </a:r>
            <a:endParaRPr lang="el-GR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77358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39750" y="1564084"/>
            <a:ext cx="8064500" cy="4154984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BI tools are required in almost all industries and functions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 nature of the information and the speed of action may be different across businesses, but every manager today needs access to BI tools to have up-to-date metrics about business performance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Businesses need to embed new insights into their operating processes to ensure that their activities continue to evolve with more efficient practices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algn="just"/>
            <a:endParaRPr lang="el-GR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A95897-2526-CC4E-A149-C1894C367E28}"/>
              </a:ext>
            </a:extLst>
          </p:cNvPr>
          <p:cNvSpPr/>
          <p:nvPr/>
        </p:nvSpPr>
        <p:spPr>
          <a:xfrm>
            <a:off x="575655" y="980728"/>
            <a:ext cx="799269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Customer Relationship Management: </a:t>
            </a:r>
            <a:r>
              <a:rPr lang="en-GB" sz="2000" dirty="0">
                <a:latin typeface="+mn-lt"/>
              </a:rPr>
              <a:t>BI applications can impact many aspects of marketing: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Maximise the return on marketing campaigns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Improve customer retention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Maximise customer values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Identify and delight highly valued customers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Manage brand image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Health Care and Wellness: </a:t>
            </a:r>
            <a:r>
              <a:rPr lang="en-GB" sz="2000" dirty="0">
                <a:latin typeface="+mn-lt"/>
              </a:rPr>
              <a:t>BI applications can help apply the most effective diagnoses and prescriptions for various ailments: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Diagnose disease in patients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Treatment effectiveness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Wellness management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Manage fraud and abuse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Public health management 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575655" y="980728"/>
            <a:ext cx="799269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Education: </a:t>
            </a:r>
            <a:r>
              <a:rPr lang="en-GB" sz="2000" dirty="0">
                <a:latin typeface="+mn-lt"/>
              </a:rPr>
              <a:t>Higher education becomes more expensive and competitive, it is a great user to data-based decision-making.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algn="just"/>
            <a:r>
              <a:rPr lang="en-GB" sz="2000" dirty="0">
                <a:latin typeface="+mn-lt"/>
              </a:rPr>
              <a:t>	- Student enrolment (recruitment &amp; retention)</a:t>
            </a:r>
          </a:p>
          <a:p>
            <a:pPr algn="just"/>
            <a:r>
              <a:rPr lang="en-GB" sz="2000" dirty="0">
                <a:latin typeface="+mn-lt"/>
              </a:rPr>
              <a:t>	- Course offerings </a:t>
            </a:r>
          </a:p>
          <a:p>
            <a:pPr algn="just"/>
            <a:r>
              <a:rPr lang="en-GB" sz="2000" dirty="0">
                <a:latin typeface="+mn-lt"/>
              </a:rPr>
              <a:t>	- Alumni pledges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Retail: </a:t>
            </a:r>
            <a:r>
              <a:rPr lang="en-GB" sz="2000" dirty="0">
                <a:latin typeface="+mn-lt"/>
              </a:rPr>
              <a:t>Understanding emerging customer shopping patterns can help retailers organize their products, inventory, store layout, and web presence in order to delight their customers.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Optimize inventory levels at different locations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Improve store layout and sales promotions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Optimize logistics for seasonal effects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Minimise losses due to limited shelf life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7029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1268760"/>
            <a:ext cx="7992690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200" dirty="0">
                <a:latin typeface="+mn-lt"/>
              </a:rPr>
              <a:t>In addition to previous areas, BI applications can be effective in the following areas too: </a:t>
            </a:r>
          </a:p>
          <a:p>
            <a:pPr algn="just"/>
            <a:endParaRPr lang="en-GB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Banking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Financial services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Insurance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Manufacturing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Telecom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Government </a:t>
            </a:r>
          </a:p>
          <a:p>
            <a:pPr algn="just"/>
            <a:endParaRPr lang="en-GB" sz="2200" b="1" dirty="0">
              <a:latin typeface="+mn-lt"/>
            </a:endParaRPr>
          </a:p>
          <a:p>
            <a:pPr algn="just"/>
            <a:endParaRPr lang="en-GB" sz="2200" b="1" dirty="0">
              <a:latin typeface="+mn-lt"/>
            </a:endParaRPr>
          </a:p>
          <a:p>
            <a:pPr algn="ctr"/>
            <a:r>
              <a:rPr lang="en-GB" sz="2200" dirty="0">
                <a:latin typeface="+mn-lt"/>
              </a:rPr>
              <a:t>Different BI applications can be used differently in our daily lives as well as businesses </a:t>
            </a: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85296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Architecture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980728"/>
            <a:ext cx="799269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+mn-lt"/>
              </a:rPr>
              <a:t>The architecture of a business intelligence system includes three major components: a) </a:t>
            </a:r>
            <a:r>
              <a:rPr lang="en-GB" sz="2000" b="1" dirty="0">
                <a:latin typeface="+mn-lt"/>
              </a:rPr>
              <a:t>Data sources b) Data warehouses and data marts and c) Business intelligence methodologies </a:t>
            </a:r>
            <a:endParaRPr lang="en-GB" sz="2000" dirty="0">
              <a:latin typeface="+mn-l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7AE9696-3738-DB48-8048-A775715ED0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655" y="2132856"/>
            <a:ext cx="8111146" cy="329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6189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Architecture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980728"/>
            <a:ext cx="7956785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 dirty="0">
                <a:latin typeface="+mn-lt"/>
              </a:rPr>
              <a:t>Data sources: </a:t>
            </a:r>
            <a:r>
              <a:rPr lang="en-GB" sz="2200" dirty="0">
                <a:latin typeface="+mn-lt"/>
              </a:rPr>
              <a:t>Data sources are required to gather and integrate the data stored in the various primary and secondary sources.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 dirty="0">
                <a:latin typeface="+mn-lt"/>
              </a:rPr>
              <a:t>Data warehouse and data marts: </a:t>
            </a:r>
            <a:r>
              <a:rPr lang="en-GB" sz="2200" dirty="0">
                <a:latin typeface="+mn-lt"/>
              </a:rPr>
              <a:t>Using extraction and transformation tools know as </a:t>
            </a:r>
            <a:r>
              <a:rPr lang="en-GB" sz="2200" b="1" dirty="0">
                <a:latin typeface="+mn-lt"/>
              </a:rPr>
              <a:t>extract, transform, load (ETL), </a:t>
            </a:r>
            <a:r>
              <a:rPr lang="en-GB" sz="2200" dirty="0">
                <a:latin typeface="+mn-lt"/>
              </a:rPr>
              <a:t>the data originating from the different sources are stored in databases intended to support business intelligence analyses. The databases are usually referred to as </a:t>
            </a:r>
            <a:r>
              <a:rPr lang="en-GB" sz="2200" b="1" dirty="0">
                <a:latin typeface="+mn-lt"/>
              </a:rPr>
              <a:t>data warehouse </a:t>
            </a:r>
            <a:r>
              <a:rPr lang="en-GB" sz="2200" dirty="0">
                <a:latin typeface="+mn-lt"/>
              </a:rPr>
              <a:t>and </a:t>
            </a:r>
            <a:r>
              <a:rPr lang="en-GB" sz="2200" b="1" dirty="0">
                <a:latin typeface="+mn-lt"/>
              </a:rPr>
              <a:t>data marts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 dirty="0">
                <a:latin typeface="+mn-lt"/>
              </a:rPr>
              <a:t>Business intelligence methodologies: </a:t>
            </a:r>
            <a:r>
              <a:rPr lang="en-GB" sz="2100" dirty="0">
                <a:latin typeface="+mn-lt"/>
              </a:rPr>
              <a:t>Data are finally extracted and used to feed mathematical models and analysis methodologies intended to support decision makers</a:t>
            </a:r>
            <a:endParaRPr lang="en-GB" sz="21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60290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A High-Level Architecture of BI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23" y="1458119"/>
            <a:ext cx="8408953" cy="394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60249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Components of BI System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D4C221-3330-CB49-9F3A-7B4F1DA94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992698"/>
            <a:ext cx="7632848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721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88640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Components of BI System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678F842-B611-C440-8268-71FFB2995640}"/>
              </a:ext>
            </a:extLst>
          </p:cNvPr>
          <p:cNvSpPr/>
          <p:nvPr/>
        </p:nvSpPr>
        <p:spPr>
          <a:xfrm>
            <a:off x="575655" y="788506"/>
            <a:ext cx="7956785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Data exploration: </a:t>
            </a:r>
            <a:r>
              <a:rPr lang="en-GB" sz="2000" dirty="0">
                <a:latin typeface="+mn-lt"/>
              </a:rPr>
              <a:t>At the third level of pyramid we find the tools for performing a </a:t>
            </a:r>
            <a:r>
              <a:rPr lang="en-GB" sz="2000" b="1" i="1" dirty="0">
                <a:latin typeface="+mn-lt"/>
              </a:rPr>
              <a:t>passive </a:t>
            </a:r>
            <a:r>
              <a:rPr lang="en-GB" sz="2000" dirty="0">
                <a:latin typeface="+mn-lt"/>
              </a:rPr>
              <a:t>business intelligence analysis, which consist of query and reporting systems as well as statistical methods.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Data mining: </a:t>
            </a:r>
            <a:r>
              <a:rPr lang="en-GB" sz="2000" dirty="0">
                <a:latin typeface="+mn-lt"/>
              </a:rPr>
              <a:t>The fourth level includes </a:t>
            </a:r>
            <a:r>
              <a:rPr lang="en-GB" sz="2000" b="1" i="1" dirty="0">
                <a:latin typeface="+mn-lt"/>
              </a:rPr>
              <a:t>active </a:t>
            </a:r>
            <a:r>
              <a:rPr lang="en-GB" sz="2000" dirty="0">
                <a:latin typeface="+mn-lt"/>
              </a:rPr>
              <a:t>business intelligence methodologies, whose purpose is the extraction of information and knowledge from data.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Optimization: </a:t>
            </a:r>
            <a:r>
              <a:rPr lang="en-GB" sz="2000" dirty="0">
                <a:latin typeface="+mn-lt"/>
              </a:rPr>
              <a:t>Optimization models allow us to determine the best solution out of a set of alternative actions, which is usually fairly extensive and sometimes even infinite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Decision: </a:t>
            </a:r>
            <a:r>
              <a:rPr lang="en-GB" sz="2000" dirty="0">
                <a:latin typeface="+mn-lt"/>
              </a:rPr>
              <a:t>The top of the pyramid corresponds to the choice and the actual adoption of a specific decision and represents the natural conclusion of the decision-making process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438663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481415" y="1196752"/>
            <a:ext cx="821925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Each BI analysis follows its own path according to the application domain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 personal attitude of the decision makers and the available analytical methodologies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It is possible (sometimes) to identify an ideal cyclical path characterizing the evolution of a typical BI analysis (but differences still exist based upon the peculiarity of each specific context)</a:t>
            </a: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581009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8E0FBA9-E97B-1447-A6D9-97A9C02B7C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985238"/>
            <a:ext cx="7848872" cy="381191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B8F82C-A619-E749-837B-838CD79B1730}"/>
              </a:ext>
            </a:extLst>
          </p:cNvPr>
          <p:cNvSpPr/>
          <p:nvPr/>
        </p:nvSpPr>
        <p:spPr>
          <a:xfrm>
            <a:off x="539552" y="4953002"/>
            <a:ext cx="8219256" cy="707886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+mn-lt"/>
              </a:rPr>
              <a:t>Departments of an enterprise concerned with business intelligence systems</a:t>
            </a:r>
          </a:p>
        </p:txBody>
      </p:sp>
    </p:spTree>
    <p:extLst>
      <p:ext uri="{BB962C8B-B14F-4D97-AF65-F5344CB8AC3E}">
        <p14:creationId xmlns:p14="http://schemas.microsoft.com/office/powerpoint/2010/main" val="985637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99480A7-F143-1E4F-8ACB-B8108ED559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450" y="1124744"/>
            <a:ext cx="8293100" cy="43053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324343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611560" y="1124744"/>
            <a:ext cx="792088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Analysis: </a:t>
            </a:r>
            <a:r>
              <a:rPr lang="en-GB" sz="2000" dirty="0">
                <a:latin typeface="+mn-lt"/>
              </a:rPr>
              <a:t>During the analysis phase, it is necessary to recognize and accurately spell out the problem at hand. Decision makers must then create a mental representation of the phenomenon being analysed by identifying the critical factors that are perceived as the most relevant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Insight: </a:t>
            </a:r>
            <a:r>
              <a:rPr lang="en-GB" sz="2000" dirty="0">
                <a:latin typeface="+mn-lt"/>
              </a:rPr>
              <a:t>This phase allows decision makers to better and more deeply understand the problem at hand, often at a causal level.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Decision: </a:t>
            </a:r>
            <a:r>
              <a:rPr lang="en-GB" sz="2000" dirty="0">
                <a:latin typeface="+mn-lt"/>
              </a:rPr>
              <a:t>In this phase, knowledge obtained as a result of the insight phase is converted into decisions and subsequently into actions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Evaluation: </a:t>
            </a:r>
            <a:r>
              <a:rPr lang="en-GB" sz="2000" dirty="0">
                <a:latin typeface="+mn-lt"/>
              </a:rPr>
              <a:t>The fourth phase of the BI cycle involves performance measurement and evaluation. 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414389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57731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Development of a BI System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8764A1-41E9-2049-AC1C-55B05F4D291C}"/>
              </a:ext>
            </a:extLst>
          </p:cNvPr>
          <p:cNvSpPr/>
          <p:nvPr/>
        </p:nvSpPr>
        <p:spPr>
          <a:xfrm>
            <a:off x="250825" y="762134"/>
            <a:ext cx="8569647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+mn-lt"/>
              </a:rPr>
              <a:t>The development of a BI system can be assimilated toa project, with four steps: 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Analysis: </a:t>
            </a:r>
            <a:r>
              <a:rPr lang="en-GB" sz="2000" dirty="0">
                <a:latin typeface="+mn-lt"/>
              </a:rPr>
              <a:t>This preliminary phase is generally conducted through a series of interviews of knowledge workers performing different roles and activities within the organisation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Design: </a:t>
            </a:r>
            <a:r>
              <a:rPr lang="en-GB" sz="2000" dirty="0">
                <a:latin typeface="+mn-lt"/>
              </a:rPr>
              <a:t>This phase is aimed at deriving a provisional plan of the overall architecture, taking into account an development in the near future and the evolution of the system in the mid term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Planning: </a:t>
            </a:r>
            <a:r>
              <a:rPr lang="en-GB" sz="2000" dirty="0">
                <a:latin typeface="+mn-lt"/>
              </a:rPr>
              <a:t>The planning stage includes a sub-phase where the functions of the BI system are defined and described in greater detail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Implementation and control: </a:t>
            </a:r>
            <a:r>
              <a:rPr lang="en-GB" sz="2000" dirty="0">
                <a:latin typeface="+mn-lt"/>
              </a:rPr>
              <a:t>This phase contains another five sub-phase from development ETL tools to release and testing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125251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Development of a BI System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30FCC7E-86BE-F64D-A07A-0B4B4BB72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977551"/>
            <a:ext cx="7776864" cy="468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6630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Methodologies in a BI System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A71E97-0DC7-074A-B3A5-B455F9AD21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052736"/>
            <a:ext cx="7129462" cy="44323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529540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The Business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156" y="1417638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dirty="0"/>
              <a:t>The environment in which organisations operate today is becoming more and more complex, creating </a:t>
            </a:r>
          </a:p>
          <a:p>
            <a:pPr lvl="1" algn="just"/>
            <a:r>
              <a:rPr lang="en-US" dirty="0"/>
              <a:t>opportunities, and</a:t>
            </a:r>
          </a:p>
          <a:p>
            <a:pPr lvl="1" algn="just"/>
            <a:r>
              <a:rPr lang="en-US" dirty="0"/>
              <a:t>problems.</a:t>
            </a:r>
          </a:p>
          <a:p>
            <a:pPr lvl="1" algn="just"/>
            <a:r>
              <a:rPr lang="en-US" dirty="0"/>
              <a:t>Example: </a:t>
            </a:r>
            <a:r>
              <a:rPr lang="en-US" dirty="0" err="1"/>
              <a:t>globalisation</a:t>
            </a:r>
            <a:r>
              <a:rPr lang="en-US" dirty="0"/>
              <a:t>.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Business environment factors: </a:t>
            </a:r>
          </a:p>
          <a:p>
            <a:pPr lvl="1" algn="just"/>
            <a:r>
              <a:rPr lang="en-US" dirty="0"/>
              <a:t>markets, consumer demands, technology, and societal… </a:t>
            </a:r>
          </a:p>
        </p:txBody>
      </p:sp>
    </p:spTree>
    <p:extLst>
      <p:ext uri="{BB962C8B-B14F-4D97-AF65-F5344CB8AC3E}">
        <p14:creationId xmlns:p14="http://schemas.microsoft.com/office/powerpoint/2010/main" val="40626057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Business Pressures–Responses–Support Model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644" y="1676400"/>
            <a:ext cx="8518682" cy="3912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480152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3218"/>
          </a:xfrm>
        </p:spPr>
        <p:txBody>
          <a:bodyPr/>
          <a:lstStyle/>
          <a:p>
            <a:r>
              <a:rPr lang="en-US" sz="3200" b="1" dirty="0"/>
              <a:t>Business Environment Factors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771526"/>
            <a:ext cx="7810500" cy="51054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tabLst>
                <a:tab pos="1317625" algn="l"/>
              </a:tabLst>
            </a:pPr>
            <a:r>
              <a:rPr lang="en-US" sz="1600" u="sng" dirty="0">
                <a:solidFill>
                  <a:srgbClr val="0000CC"/>
                </a:solidFill>
                <a:effectLst/>
                <a:latin typeface="Times New Roman"/>
              </a:rPr>
              <a:t>FACTOR</a:t>
            </a:r>
            <a:r>
              <a:rPr lang="en-US" sz="1600" dirty="0">
                <a:solidFill>
                  <a:srgbClr val="0000CC"/>
                </a:solidFill>
                <a:effectLst/>
                <a:latin typeface="Times New Roman"/>
              </a:rPr>
              <a:t>	</a:t>
            </a:r>
            <a:r>
              <a:rPr lang="en-US" sz="1600" u="sng" dirty="0">
                <a:solidFill>
                  <a:srgbClr val="0000CC"/>
                </a:solidFill>
                <a:effectLst/>
                <a:latin typeface="Times New Roman"/>
              </a:rPr>
              <a:t>DESCRIPTION					</a:t>
            </a:r>
            <a:endParaRPr lang="en-US" sz="1600" b="0" i="1" u="sng" dirty="0">
              <a:solidFill>
                <a:srgbClr val="0000CC"/>
              </a:solidFill>
              <a:effectLst/>
              <a:latin typeface="Times New Roman"/>
            </a:endParaRP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Markets</a:t>
            </a:r>
            <a:r>
              <a:rPr lang="en-US" sz="1600" b="0" dirty="0">
                <a:effectLst/>
                <a:latin typeface="Times New Roman"/>
              </a:rPr>
              <a:t>	Strong competition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Expanding global markets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Blooming electronic markets on the Internet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Innovative marketing methods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Opportunities for outsourcing with IT support	</a:t>
            </a:r>
          </a:p>
          <a:p>
            <a:pPr algn="l">
              <a:tabLst>
                <a:tab pos="1317625" algn="l"/>
              </a:tabLst>
            </a:pPr>
            <a:r>
              <a:rPr lang="en-US" sz="1600" b="0" u="sng" dirty="0">
                <a:effectLst/>
                <a:latin typeface="Times New Roman"/>
              </a:rPr>
              <a:t>                         </a:t>
            </a:r>
            <a:r>
              <a:rPr lang="en-US" sz="1600" b="0" dirty="0">
                <a:effectLst/>
                <a:latin typeface="Times New Roman"/>
              </a:rPr>
              <a:t>	</a:t>
            </a:r>
            <a:r>
              <a:rPr lang="en-US" sz="1600" b="0" u="sng" dirty="0">
                <a:effectLst/>
                <a:latin typeface="Times New Roman"/>
              </a:rPr>
              <a:t>Need for real-time, on-demand transactions		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Consumer</a:t>
            </a:r>
            <a:r>
              <a:rPr lang="en-US" sz="1600" dirty="0">
                <a:effectLst/>
                <a:latin typeface="Times New Roman"/>
              </a:rPr>
              <a:t> </a:t>
            </a:r>
            <a:r>
              <a:rPr lang="en-US" sz="1600" b="0" dirty="0">
                <a:effectLst/>
                <a:latin typeface="Times New Roman"/>
              </a:rPr>
              <a:t>	Desire for customization	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effectLst/>
                <a:latin typeface="Times New Roman"/>
              </a:rPr>
              <a:t>   </a:t>
            </a: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demand</a:t>
            </a:r>
            <a:r>
              <a:rPr lang="en-US" sz="1600" b="0" dirty="0">
                <a:effectLst/>
                <a:latin typeface="Times New Roman"/>
              </a:rPr>
              <a:t>	Desire for quality, diversity of products, and speed of delivery	</a:t>
            </a:r>
          </a:p>
          <a:p>
            <a:pPr algn="l">
              <a:tabLst>
                <a:tab pos="1317625" algn="l"/>
              </a:tabLst>
            </a:pPr>
            <a:r>
              <a:rPr lang="en-US" sz="1600" b="0" u="sng" dirty="0">
                <a:effectLst/>
                <a:latin typeface="Times New Roman"/>
              </a:rPr>
              <a:t>                         </a:t>
            </a:r>
            <a:r>
              <a:rPr lang="en-US" sz="1600" b="0" dirty="0">
                <a:effectLst/>
                <a:latin typeface="Times New Roman"/>
              </a:rPr>
              <a:t>	</a:t>
            </a:r>
            <a:r>
              <a:rPr lang="en-US" sz="1600" b="0" u="sng" dirty="0">
                <a:effectLst/>
                <a:latin typeface="Times New Roman"/>
              </a:rPr>
              <a:t>Customers getting powerful and less loyal		      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Technology</a:t>
            </a:r>
            <a:r>
              <a:rPr lang="en-US" sz="1600" b="0" dirty="0">
                <a:effectLst/>
                <a:latin typeface="Times New Roman"/>
              </a:rPr>
              <a:t>	More innovations, new products, and new services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Increasing obsolescence rate	</a:t>
            </a:r>
          </a:p>
          <a:p>
            <a:pPr lvl="1"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Increasing information overload</a:t>
            </a:r>
          </a:p>
          <a:p>
            <a:pPr algn="l">
              <a:tabLst>
                <a:tab pos="1317625" algn="l"/>
              </a:tabLst>
            </a:pPr>
            <a:r>
              <a:rPr lang="en-US" sz="1600" b="0" u="sng" dirty="0">
                <a:effectLst/>
                <a:latin typeface="Times New Roman"/>
              </a:rPr>
              <a:t>                        </a:t>
            </a:r>
            <a:r>
              <a:rPr lang="en-US" sz="1600" b="0" dirty="0">
                <a:effectLst/>
                <a:latin typeface="Times New Roman"/>
              </a:rPr>
              <a:t> 	</a:t>
            </a:r>
            <a:r>
              <a:rPr lang="en-US" sz="1600" b="0" u="sng" dirty="0">
                <a:effectLst/>
                <a:latin typeface="Times New Roman"/>
              </a:rPr>
              <a:t>Social networking, Web 2.0 and beyond			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Societal</a:t>
            </a:r>
            <a:r>
              <a:rPr lang="en-US" sz="1600" b="0" dirty="0">
                <a:effectLst/>
                <a:latin typeface="Times New Roman"/>
              </a:rPr>
              <a:t>	Growing government regulations and deregulation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Workforce more diversified, older, and composed of more women	Prime concerns of homeland security and terrorist attacks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Necessity of Sarbanes-Oxley Act and other reporting-related legislation	Increasing social responsibility of companies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Greater emphasis on sustainability	</a:t>
            </a:r>
          </a:p>
        </p:txBody>
      </p:sp>
    </p:spTree>
    <p:extLst>
      <p:ext uri="{BB962C8B-B14F-4D97-AF65-F5344CB8AC3E}">
        <p14:creationId xmlns:p14="http://schemas.microsoft.com/office/powerpoint/2010/main" val="10853353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Organisational Responses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2400" dirty="0"/>
              <a:t>Be Reactive, Anticipative, Adaptive, and Proactive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Managers may take actions, such as</a:t>
            </a:r>
          </a:p>
          <a:p>
            <a:pPr lvl="1" algn="just"/>
            <a:r>
              <a:rPr lang="en-US" sz="2400" dirty="0"/>
              <a:t>Employ strategic planning.</a:t>
            </a:r>
          </a:p>
          <a:p>
            <a:pPr lvl="1" algn="just"/>
            <a:r>
              <a:rPr lang="en-US" sz="2400" dirty="0"/>
              <a:t>Use new and innovative business models.</a:t>
            </a:r>
          </a:p>
          <a:p>
            <a:pPr lvl="1" algn="just"/>
            <a:r>
              <a:rPr lang="en-US" sz="2400" dirty="0"/>
              <a:t>Restructure business processes.</a:t>
            </a:r>
          </a:p>
          <a:p>
            <a:pPr lvl="1" algn="just"/>
            <a:r>
              <a:rPr lang="en-US" sz="2400" dirty="0"/>
              <a:t>Participate in business alliances.</a:t>
            </a:r>
          </a:p>
          <a:p>
            <a:pPr lvl="1" algn="just"/>
            <a:r>
              <a:rPr lang="en-US" sz="2400" dirty="0"/>
              <a:t>Improve corporate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28111087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Intelligence Creation, Use, </a:t>
            </a:r>
            <a:br>
              <a:rPr lang="en-US" sz="3200" b="1" dirty="0"/>
            </a:br>
            <a:r>
              <a:rPr lang="en-US" sz="3200" b="1" dirty="0"/>
              <a:t>and BI Governance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81000" y="1600200"/>
            <a:ext cx="4038600" cy="4071755"/>
          </a:xfrm>
        </p:spPr>
        <p:txBody>
          <a:bodyPr>
            <a:normAutofit/>
          </a:bodyPr>
          <a:lstStyle/>
          <a:p>
            <a:pPr algn="just"/>
            <a:r>
              <a:rPr lang="en-US" sz="2800" dirty="0"/>
              <a:t>Data warehouse and BI initiatives typically follow a process similar to that used in military intelligence initiatives.</a:t>
            </a:r>
          </a:p>
          <a:p>
            <a:pPr lvl="3" algn="just"/>
            <a:endParaRPr lang="en-US" sz="1600" dirty="0"/>
          </a:p>
          <a:p>
            <a:pPr algn="just"/>
            <a:r>
              <a:rPr lang="en-US" sz="2800" dirty="0"/>
              <a:t>Intelligence and Espionage</a:t>
            </a:r>
          </a:p>
        </p:txBody>
      </p:sp>
      <p:pic>
        <p:nvPicPr>
          <p:cNvPr id="8" name="Picture 1" descr="figS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589493"/>
            <a:ext cx="8229600" cy="407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678605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Reinschmidt</a:t>
            </a:r>
            <a:r>
              <a:rPr lang="en-US" sz="2200" dirty="0">
                <a:latin typeface="+mn-lt"/>
              </a:rPr>
              <a:t>, J. &amp; Francoise, A. (2000). Business Intelligence Certification Guide, </a:t>
            </a:r>
            <a:r>
              <a:rPr lang="en-US" sz="2200" i="1" dirty="0">
                <a:latin typeface="+mn-lt"/>
              </a:rPr>
              <a:t>International Technical Support Organization.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Sherman, R. (2015). Business Intelligence Guidebook: From Data Integration to Analytics. Morgan Kaufmann. USA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Maheshwari, A. K. (2015). Business Intelligence and Data Mining. Business Expert Press, LLC. New York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Vercellis</a:t>
            </a:r>
            <a:r>
              <a:rPr lang="en-US" sz="2200" dirty="0">
                <a:latin typeface="+mn-lt"/>
              </a:rPr>
              <a:t>, C. (2009). Business Intelligence: Data Mining and Optimization for Decision Making. Wiley &amp; Sons, Ltd. </a:t>
            </a:r>
          </a:p>
        </p:txBody>
      </p:sp>
    </p:spTree>
    <p:extLst>
      <p:ext uri="{BB962C8B-B14F-4D97-AF65-F5344CB8AC3E}">
        <p14:creationId xmlns:p14="http://schemas.microsoft.com/office/powerpoint/2010/main" val="6858957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5229" y="98072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Class Activity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756911" y="2092091"/>
            <a:ext cx="756609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GB" sz="2000" dirty="0">
                <a:latin typeface="+mn-lt"/>
              </a:rPr>
              <a:t>Read the case study 1 under week 1 in Moodle and answer both questions based on your understanding, post your answer in the week 1 Discussion Forum. </a:t>
            </a:r>
          </a:p>
        </p:txBody>
      </p:sp>
    </p:spTree>
    <p:extLst>
      <p:ext uri="{BB962C8B-B14F-4D97-AF65-F5344CB8AC3E}">
        <p14:creationId xmlns:p14="http://schemas.microsoft.com/office/powerpoint/2010/main" val="6040969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15/09/2024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40153993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1620</Words>
  <Application>Microsoft Office PowerPoint</Application>
  <PresentationFormat>On-screen Show (4:3)</PresentationFormat>
  <Paragraphs>226</Paragraphs>
  <Slides>29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Myriad Pro</vt:lpstr>
      <vt:lpstr>Arial</vt:lpstr>
      <vt:lpstr>Times New Roman</vt:lpstr>
      <vt:lpstr>Verdana</vt:lpstr>
      <vt:lpstr>20140311PresentationUWTSDTemplate</vt:lpstr>
      <vt:lpstr>Week 1: Session 2:  BI Concepts, Applications &amp; Architecture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 High-Level Architecture of BI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Business Environment </vt:lpstr>
      <vt:lpstr>Business Pressures–Responses–Support Model</vt:lpstr>
      <vt:lpstr>Business Environment Factors</vt:lpstr>
      <vt:lpstr>Organisational Responses</vt:lpstr>
      <vt:lpstr>Intelligence Creation, Use,  and BI Governance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Abdallah Naser</cp:lastModifiedBy>
  <cp:revision>61</cp:revision>
  <dcterms:created xsi:type="dcterms:W3CDTF">2020-06-23T16:08:04Z</dcterms:created>
  <dcterms:modified xsi:type="dcterms:W3CDTF">2024-09-15T13:04:18Z</dcterms:modified>
</cp:coreProperties>
</file>