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7"/>
  </p:notesMasterIdLst>
  <p:handoutMasterIdLst>
    <p:handoutMasterId r:id="rId18"/>
  </p:handoutMasterIdLst>
  <p:sldIdLst>
    <p:sldId id="299" r:id="rId3"/>
    <p:sldId id="268" r:id="rId4"/>
    <p:sldId id="285" r:id="rId5"/>
    <p:sldId id="289" r:id="rId6"/>
    <p:sldId id="291" r:id="rId7"/>
    <p:sldId id="287" r:id="rId8"/>
    <p:sldId id="290" r:id="rId9"/>
    <p:sldId id="292" r:id="rId10"/>
    <p:sldId id="293" r:id="rId11"/>
    <p:sldId id="295" r:id="rId12"/>
    <p:sldId id="294" r:id="rId13"/>
    <p:sldId id="296" r:id="rId14"/>
    <p:sldId id="297" r:id="rId15"/>
    <p:sldId id="29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iKXmnK1Tj2VwWcgTEiylBQ==" hashData="/i1A2mrq50xNAdbvhE1K74vyH8tcfEwyu7DOxY1IepLWIAltsZnETwE3P/a03vRb8gpWW4yvIZb+y6W5K5o8XA=="/>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60116" autoAdjust="0"/>
  </p:normalViewPr>
  <p:slideViewPr>
    <p:cSldViewPr snapToGrid="0">
      <p:cViewPr varScale="1">
        <p:scale>
          <a:sx n="34" d="100"/>
          <a:sy n="34" d="100"/>
        </p:scale>
        <p:origin x="1924" y="44"/>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4B4127-6575-439A-88BD-6E6B6BA09BB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E86DF41-74A7-4653-B939-207D1DF0ABB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Check the Expiry Date, do not use if the date has expired</a:t>
          </a:r>
        </a:p>
      </dgm:t>
    </dgm:pt>
    <dgm:pt modelId="{AE29C7CF-AC71-44F9-950E-FBD13BD515E5}" type="parTrans" cxnId="{C7614083-0B60-42E1-BB0E-511282DE6948}">
      <dgm:prSet/>
      <dgm:spPr/>
      <dgm:t>
        <a:bodyPr/>
        <a:lstStyle/>
        <a:p>
          <a:endParaRPr lang="en-US"/>
        </a:p>
      </dgm:t>
    </dgm:pt>
    <dgm:pt modelId="{BF27E6CA-AB78-43F7-975C-C6B2E06E2687}" type="sibTrans" cxnId="{C7614083-0B60-42E1-BB0E-511282DE6948}">
      <dgm:prSet/>
      <dgm:spPr/>
      <dgm:t>
        <a:bodyPr/>
        <a:lstStyle/>
        <a:p>
          <a:endParaRPr lang="en-US"/>
        </a:p>
      </dgm:t>
    </dgm:pt>
    <dgm:pt modelId="{10F98783-7F61-41BC-8058-19853C6C6A8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Check the box is sealed and note the number on the PPD3</a:t>
          </a:r>
        </a:p>
      </dgm:t>
    </dgm:pt>
    <dgm:pt modelId="{90648F32-672F-45D8-A512-88AB0A1C5D85}" type="parTrans" cxnId="{723304CE-1D46-4DB3-A736-5716B4B349F0}">
      <dgm:prSet/>
      <dgm:spPr/>
      <dgm:t>
        <a:bodyPr/>
        <a:lstStyle/>
        <a:p>
          <a:endParaRPr lang="en-US"/>
        </a:p>
      </dgm:t>
    </dgm:pt>
    <dgm:pt modelId="{368D5D90-0D35-420C-B7BB-6760E036BB4C}" type="sibTrans" cxnId="{723304CE-1D46-4DB3-A736-5716B4B349F0}">
      <dgm:prSet/>
      <dgm:spPr/>
      <dgm:t>
        <a:bodyPr/>
        <a:lstStyle/>
        <a:p>
          <a:endParaRPr lang="en-US"/>
        </a:p>
      </dgm:t>
    </dgm:pt>
    <dgm:pt modelId="{7783610E-BB8D-476F-A3C7-AAAC519E7570}" type="pres">
      <dgm:prSet presAssocID="{D44B4127-6575-439A-88BD-6E6B6BA09BB6}" presName="diagram" presStyleCnt="0">
        <dgm:presLayoutVars>
          <dgm:dir/>
          <dgm:resizeHandles val="exact"/>
        </dgm:presLayoutVars>
      </dgm:prSet>
      <dgm:spPr/>
    </dgm:pt>
    <dgm:pt modelId="{9B070ACA-4F88-4BB1-94FD-5C93D9929DBD}" type="pres">
      <dgm:prSet presAssocID="{AE86DF41-74A7-4653-B939-207D1DF0ABBF}" presName="node" presStyleLbl="node1" presStyleIdx="0" presStyleCnt="2">
        <dgm:presLayoutVars>
          <dgm:bulletEnabled val="1"/>
        </dgm:presLayoutVars>
      </dgm:prSet>
      <dgm:spPr/>
    </dgm:pt>
    <dgm:pt modelId="{E4EA5383-6E58-4717-99A6-478F38D633CB}" type="pres">
      <dgm:prSet presAssocID="{BF27E6CA-AB78-43F7-975C-C6B2E06E2687}" presName="sibTrans" presStyleCnt="0"/>
      <dgm:spPr/>
    </dgm:pt>
    <dgm:pt modelId="{0F0D72F2-2C4A-4A0D-BBDE-32CEA6361DB1}" type="pres">
      <dgm:prSet presAssocID="{10F98783-7F61-41BC-8058-19853C6C6A89}" presName="node" presStyleLbl="node1" presStyleIdx="1" presStyleCnt="2">
        <dgm:presLayoutVars>
          <dgm:bulletEnabled val="1"/>
        </dgm:presLayoutVars>
      </dgm:prSet>
      <dgm:spPr/>
    </dgm:pt>
  </dgm:ptLst>
  <dgm:cxnLst>
    <dgm:cxn modelId="{6C65EA5D-6A15-4563-8261-2FBCF9B74524}" type="presOf" srcId="{10F98783-7F61-41BC-8058-19853C6C6A89}" destId="{0F0D72F2-2C4A-4A0D-BBDE-32CEA6361DB1}" srcOrd="0" destOrd="0" presId="urn:microsoft.com/office/officeart/2005/8/layout/default"/>
    <dgm:cxn modelId="{C7614083-0B60-42E1-BB0E-511282DE6948}" srcId="{D44B4127-6575-439A-88BD-6E6B6BA09BB6}" destId="{AE86DF41-74A7-4653-B939-207D1DF0ABBF}" srcOrd="0" destOrd="0" parTransId="{AE29C7CF-AC71-44F9-950E-FBD13BD515E5}" sibTransId="{BF27E6CA-AB78-43F7-975C-C6B2E06E2687}"/>
    <dgm:cxn modelId="{D811BAAE-0362-4208-9AC2-35C864FDC73E}" type="presOf" srcId="{AE86DF41-74A7-4653-B939-207D1DF0ABBF}" destId="{9B070ACA-4F88-4BB1-94FD-5C93D9929DBD}" srcOrd="0" destOrd="0" presId="urn:microsoft.com/office/officeart/2005/8/layout/default"/>
    <dgm:cxn modelId="{E0D875B3-5836-4B5E-A499-E3E3D1053B5A}" type="presOf" srcId="{D44B4127-6575-439A-88BD-6E6B6BA09BB6}" destId="{7783610E-BB8D-476F-A3C7-AAAC519E7570}" srcOrd="0" destOrd="0" presId="urn:microsoft.com/office/officeart/2005/8/layout/default"/>
    <dgm:cxn modelId="{723304CE-1D46-4DB3-A736-5716B4B349F0}" srcId="{D44B4127-6575-439A-88BD-6E6B6BA09BB6}" destId="{10F98783-7F61-41BC-8058-19853C6C6A89}" srcOrd="1" destOrd="0" parTransId="{90648F32-672F-45D8-A512-88AB0A1C5D85}" sibTransId="{368D5D90-0D35-420C-B7BB-6760E036BB4C}"/>
    <dgm:cxn modelId="{4CBBE557-1863-4D4C-AF9C-FFA24828BB24}" type="presParOf" srcId="{7783610E-BB8D-476F-A3C7-AAAC519E7570}" destId="{9B070ACA-4F88-4BB1-94FD-5C93D9929DBD}" srcOrd="0" destOrd="0" presId="urn:microsoft.com/office/officeart/2005/8/layout/default"/>
    <dgm:cxn modelId="{1EB72A8F-2BFB-4B78-92BF-854EA3AAFE52}" type="presParOf" srcId="{7783610E-BB8D-476F-A3C7-AAAC519E7570}" destId="{E4EA5383-6E58-4717-99A6-478F38D633CB}" srcOrd="1" destOrd="0" presId="urn:microsoft.com/office/officeart/2005/8/layout/default"/>
    <dgm:cxn modelId="{D6A15A8B-FE17-4267-85EB-21F0FC231186}" type="presParOf" srcId="{7783610E-BB8D-476F-A3C7-AAAC519E7570}" destId="{0F0D72F2-2C4A-4A0D-BBDE-32CEA6361DB1}"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A6733F-DBAF-4770-81C1-323B0176E374}"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5E7AC098-D376-4B15-9169-DB0EAF0D77BE}">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Avoid using the same car for victim and suspect</a:t>
          </a:r>
        </a:p>
      </dgm:t>
    </dgm:pt>
    <dgm:pt modelId="{5E8C3A36-CBA6-4AD1-A067-75276C653E4F}" type="parTrans" cxnId="{D6594168-6BF6-4D2D-8EB6-7887C4AB8525}">
      <dgm:prSet/>
      <dgm:spPr/>
      <dgm:t>
        <a:bodyPr/>
        <a:lstStyle/>
        <a:p>
          <a:endParaRPr lang="en-US"/>
        </a:p>
      </dgm:t>
    </dgm:pt>
    <dgm:pt modelId="{0FACB788-349E-4392-BD09-9E8D74AD8BA9}" type="sibTrans" cxnId="{D6594168-6BF6-4D2D-8EB6-7887C4AB8525}">
      <dgm:prSet/>
      <dgm:spPr>
        <a:solidFill>
          <a:schemeClr val="accent2">
            <a:lumMod val="75000"/>
            <a:alpha val="90000"/>
          </a:schemeClr>
        </a:solidFill>
        <a:ln>
          <a:solidFill>
            <a:schemeClr val="tx1">
              <a:alpha val="90000"/>
            </a:schemeClr>
          </a:solidFill>
        </a:ln>
      </dgm:spPr>
      <dgm:t>
        <a:bodyPr/>
        <a:lstStyle/>
        <a:p>
          <a:endParaRPr lang="en-US"/>
        </a:p>
      </dgm:t>
    </dgm:pt>
    <dgm:pt modelId="{CBEF14E2-A7A4-46E8-9CA1-C8E4F83F31E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Place a paper sheet, bag or couch cover onto the seat to capture any forensic evidence </a:t>
          </a:r>
        </a:p>
      </dgm:t>
    </dgm:pt>
    <dgm:pt modelId="{EFAC8DAC-83BE-4E8D-80C1-97AF5DBA297D}" type="parTrans" cxnId="{5CD26B62-DA4A-49A9-9F8B-A0A6FD4556F8}">
      <dgm:prSet/>
      <dgm:spPr/>
      <dgm:t>
        <a:bodyPr/>
        <a:lstStyle/>
        <a:p>
          <a:endParaRPr lang="en-US"/>
        </a:p>
      </dgm:t>
    </dgm:pt>
    <dgm:pt modelId="{290D61A0-41B6-4D2D-A0D4-7D35D705E61A}" type="sibTrans" cxnId="{5CD26B62-DA4A-49A9-9F8B-A0A6FD4556F8}">
      <dgm:prSet/>
      <dgm:spPr>
        <a:solidFill>
          <a:schemeClr val="accent2">
            <a:lumMod val="75000"/>
            <a:alpha val="90000"/>
          </a:schemeClr>
        </a:solidFill>
        <a:ln>
          <a:solidFill>
            <a:schemeClr val="tx1">
              <a:alpha val="90000"/>
            </a:schemeClr>
          </a:solidFill>
        </a:ln>
      </dgm:spPr>
      <dgm:t>
        <a:bodyPr/>
        <a:lstStyle/>
        <a:p>
          <a:endParaRPr lang="en-US"/>
        </a:p>
      </dgm:t>
    </dgm:pt>
    <dgm:pt modelId="{374D3685-C73D-4393-AC8A-5A96D73DBD22}">
      <dgm:prSet phldrT="[Text]" custT="1"/>
      <dgm:spPr>
        <a:solidFill>
          <a:schemeClr val="accent2">
            <a:lumMod val="40000"/>
            <a:lumOff val="60000"/>
          </a:schemeClr>
        </a:solidFill>
        <a:ln>
          <a:solidFill>
            <a:schemeClr val="tx1"/>
          </a:solidFill>
        </a:ln>
      </dgm:spPr>
      <dgm:t>
        <a:bodyPr/>
        <a:lstStyle/>
        <a:p>
          <a:r>
            <a:rPr lang="en-US" sz="2400" b="1" dirty="0">
              <a:solidFill>
                <a:schemeClr val="tx1"/>
              </a:solidFill>
            </a:rPr>
            <a:t>ALWAYS</a:t>
          </a:r>
          <a:r>
            <a:rPr lang="en-US" sz="2400" dirty="0">
              <a:solidFill>
                <a:schemeClr val="tx1"/>
              </a:solidFill>
            </a:rPr>
            <a:t> explain to them why you are doing this</a:t>
          </a:r>
        </a:p>
      </dgm:t>
    </dgm:pt>
    <dgm:pt modelId="{F00CDD32-DE52-4F17-8D79-D2E49DFF2C41}" type="parTrans" cxnId="{19839792-137D-4AB9-A45A-F5003376F9F3}">
      <dgm:prSet/>
      <dgm:spPr/>
      <dgm:t>
        <a:bodyPr/>
        <a:lstStyle/>
        <a:p>
          <a:endParaRPr lang="en-US"/>
        </a:p>
      </dgm:t>
    </dgm:pt>
    <dgm:pt modelId="{CB6D4AB6-5191-42FE-BCD6-15D07DAFD34C}" type="sibTrans" cxnId="{19839792-137D-4AB9-A45A-F5003376F9F3}">
      <dgm:prSet/>
      <dgm:spPr/>
      <dgm:t>
        <a:bodyPr/>
        <a:lstStyle/>
        <a:p>
          <a:endParaRPr lang="en-US"/>
        </a:p>
      </dgm:t>
    </dgm:pt>
    <dgm:pt modelId="{F5D7615D-F776-43A4-BC17-6C739C6AEB47}" type="pres">
      <dgm:prSet presAssocID="{71A6733F-DBAF-4770-81C1-323B0176E374}" presName="outerComposite" presStyleCnt="0">
        <dgm:presLayoutVars>
          <dgm:chMax val="5"/>
          <dgm:dir/>
          <dgm:resizeHandles val="exact"/>
        </dgm:presLayoutVars>
      </dgm:prSet>
      <dgm:spPr/>
    </dgm:pt>
    <dgm:pt modelId="{64F38593-026F-4F1B-A99C-D2CB46B18E24}" type="pres">
      <dgm:prSet presAssocID="{71A6733F-DBAF-4770-81C1-323B0176E374}" presName="dummyMaxCanvas" presStyleCnt="0">
        <dgm:presLayoutVars/>
      </dgm:prSet>
      <dgm:spPr/>
    </dgm:pt>
    <dgm:pt modelId="{04B1B9CB-713D-4C3E-83F0-110C28ED37D6}" type="pres">
      <dgm:prSet presAssocID="{71A6733F-DBAF-4770-81C1-323B0176E374}" presName="ThreeNodes_1" presStyleLbl="node1" presStyleIdx="0" presStyleCnt="3">
        <dgm:presLayoutVars>
          <dgm:bulletEnabled val="1"/>
        </dgm:presLayoutVars>
      </dgm:prSet>
      <dgm:spPr/>
    </dgm:pt>
    <dgm:pt modelId="{1ABE2B6C-2DE1-4313-9959-AA56155B819B}" type="pres">
      <dgm:prSet presAssocID="{71A6733F-DBAF-4770-81C1-323B0176E374}" presName="ThreeNodes_2" presStyleLbl="node1" presStyleIdx="1" presStyleCnt="3">
        <dgm:presLayoutVars>
          <dgm:bulletEnabled val="1"/>
        </dgm:presLayoutVars>
      </dgm:prSet>
      <dgm:spPr/>
    </dgm:pt>
    <dgm:pt modelId="{EA76A289-0571-4DCD-8881-F99116B4E0EF}" type="pres">
      <dgm:prSet presAssocID="{71A6733F-DBAF-4770-81C1-323B0176E374}" presName="ThreeNodes_3" presStyleLbl="node1" presStyleIdx="2" presStyleCnt="3">
        <dgm:presLayoutVars>
          <dgm:bulletEnabled val="1"/>
        </dgm:presLayoutVars>
      </dgm:prSet>
      <dgm:spPr/>
    </dgm:pt>
    <dgm:pt modelId="{FB7C0445-315E-487D-89A4-CE7C16570849}" type="pres">
      <dgm:prSet presAssocID="{71A6733F-DBAF-4770-81C1-323B0176E374}" presName="ThreeConn_1-2" presStyleLbl="fgAccFollowNode1" presStyleIdx="0" presStyleCnt="2">
        <dgm:presLayoutVars>
          <dgm:bulletEnabled val="1"/>
        </dgm:presLayoutVars>
      </dgm:prSet>
      <dgm:spPr/>
    </dgm:pt>
    <dgm:pt modelId="{E92694BA-651E-4764-A794-993F28199474}" type="pres">
      <dgm:prSet presAssocID="{71A6733F-DBAF-4770-81C1-323B0176E374}" presName="ThreeConn_2-3" presStyleLbl="fgAccFollowNode1" presStyleIdx="1" presStyleCnt="2">
        <dgm:presLayoutVars>
          <dgm:bulletEnabled val="1"/>
        </dgm:presLayoutVars>
      </dgm:prSet>
      <dgm:spPr/>
    </dgm:pt>
    <dgm:pt modelId="{5048B232-9256-4FCA-BB4D-CBE8D81736CD}" type="pres">
      <dgm:prSet presAssocID="{71A6733F-DBAF-4770-81C1-323B0176E374}" presName="ThreeNodes_1_text" presStyleLbl="node1" presStyleIdx="2" presStyleCnt="3">
        <dgm:presLayoutVars>
          <dgm:bulletEnabled val="1"/>
        </dgm:presLayoutVars>
      </dgm:prSet>
      <dgm:spPr/>
    </dgm:pt>
    <dgm:pt modelId="{99D1FE93-331A-4A32-8B4C-4E4AD947B839}" type="pres">
      <dgm:prSet presAssocID="{71A6733F-DBAF-4770-81C1-323B0176E374}" presName="ThreeNodes_2_text" presStyleLbl="node1" presStyleIdx="2" presStyleCnt="3">
        <dgm:presLayoutVars>
          <dgm:bulletEnabled val="1"/>
        </dgm:presLayoutVars>
      </dgm:prSet>
      <dgm:spPr/>
    </dgm:pt>
    <dgm:pt modelId="{CEE2D481-9B1B-44CE-8D2B-73A6C499D673}" type="pres">
      <dgm:prSet presAssocID="{71A6733F-DBAF-4770-81C1-323B0176E374}" presName="ThreeNodes_3_text" presStyleLbl="node1" presStyleIdx="2" presStyleCnt="3">
        <dgm:presLayoutVars>
          <dgm:bulletEnabled val="1"/>
        </dgm:presLayoutVars>
      </dgm:prSet>
      <dgm:spPr/>
    </dgm:pt>
  </dgm:ptLst>
  <dgm:cxnLst>
    <dgm:cxn modelId="{6D312207-D2B1-402C-8C99-A08436254279}" type="presOf" srcId="{0FACB788-349E-4392-BD09-9E8D74AD8BA9}" destId="{FB7C0445-315E-487D-89A4-CE7C16570849}" srcOrd="0" destOrd="0" presId="urn:microsoft.com/office/officeart/2005/8/layout/vProcess5"/>
    <dgm:cxn modelId="{64CACC13-E537-4CFC-AA6B-F4632FD61B5D}" type="presOf" srcId="{CBEF14E2-A7A4-46E8-9CA1-C8E4F83F31E8}" destId="{99D1FE93-331A-4A32-8B4C-4E4AD947B839}" srcOrd="1" destOrd="0" presId="urn:microsoft.com/office/officeart/2005/8/layout/vProcess5"/>
    <dgm:cxn modelId="{5CD26B62-DA4A-49A9-9F8B-A0A6FD4556F8}" srcId="{71A6733F-DBAF-4770-81C1-323B0176E374}" destId="{CBEF14E2-A7A4-46E8-9CA1-C8E4F83F31E8}" srcOrd="1" destOrd="0" parTransId="{EFAC8DAC-83BE-4E8D-80C1-97AF5DBA297D}" sibTransId="{290D61A0-41B6-4D2D-A0D4-7D35D705E61A}"/>
    <dgm:cxn modelId="{D6594168-6BF6-4D2D-8EB6-7887C4AB8525}" srcId="{71A6733F-DBAF-4770-81C1-323B0176E374}" destId="{5E7AC098-D376-4B15-9169-DB0EAF0D77BE}" srcOrd="0" destOrd="0" parTransId="{5E8C3A36-CBA6-4AD1-A067-75276C653E4F}" sibTransId="{0FACB788-349E-4392-BD09-9E8D74AD8BA9}"/>
    <dgm:cxn modelId="{9FC1AA7C-1184-4B0E-A63A-2F372A8FE6A4}" type="presOf" srcId="{71A6733F-DBAF-4770-81C1-323B0176E374}" destId="{F5D7615D-F776-43A4-BC17-6C739C6AEB47}" srcOrd="0" destOrd="0" presId="urn:microsoft.com/office/officeart/2005/8/layout/vProcess5"/>
    <dgm:cxn modelId="{19839792-137D-4AB9-A45A-F5003376F9F3}" srcId="{71A6733F-DBAF-4770-81C1-323B0176E374}" destId="{374D3685-C73D-4393-AC8A-5A96D73DBD22}" srcOrd="2" destOrd="0" parTransId="{F00CDD32-DE52-4F17-8D79-D2E49DFF2C41}" sibTransId="{CB6D4AB6-5191-42FE-BCD6-15D07DAFD34C}"/>
    <dgm:cxn modelId="{31A06C93-A73F-4443-A021-27959D54A5FE}" type="presOf" srcId="{374D3685-C73D-4393-AC8A-5A96D73DBD22}" destId="{EA76A289-0571-4DCD-8881-F99116B4E0EF}" srcOrd="0" destOrd="0" presId="urn:microsoft.com/office/officeart/2005/8/layout/vProcess5"/>
    <dgm:cxn modelId="{19E2D7A2-E36B-4162-8D25-A977FE9E55F6}" type="presOf" srcId="{290D61A0-41B6-4D2D-A0D4-7D35D705E61A}" destId="{E92694BA-651E-4764-A794-993F28199474}" srcOrd="0" destOrd="0" presId="urn:microsoft.com/office/officeart/2005/8/layout/vProcess5"/>
    <dgm:cxn modelId="{D1BDDFBB-3C87-4F61-8731-D95134D6E3AA}" type="presOf" srcId="{374D3685-C73D-4393-AC8A-5A96D73DBD22}" destId="{CEE2D481-9B1B-44CE-8D2B-73A6C499D673}" srcOrd="1" destOrd="0" presId="urn:microsoft.com/office/officeart/2005/8/layout/vProcess5"/>
    <dgm:cxn modelId="{9C83A4DB-5B8D-48F0-9174-9D3B5A33A4D2}" type="presOf" srcId="{5E7AC098-D376-4B15-9169-DB0EAF0D77BE}" destId="{04B1B9CB-713D-4C3E-83F0-110C28ED37D6}" srcOrd="0" destOrd="0" presId="urn:microsoft.com/office/officeart/2005/8/layout/vProcess5"/>
    <dgm:cxn modelId="{8FE432F7-016B-462E-959E-3ECF5913BB57}" type="presOf" srcId="{5E7AC098-D376-4B15-9169-DB0EAF0D77BE}" destId="{5048B232-9256-4FCA-BB4D-CBE8D81736CD}" srcOrd="1" destOrd="0" presId="urn:microsoft.com/office/officeart/2005/8/layout/vProcess5"/>
    <dgm:cxn modelId="{AE1D10FB-08C1-4CDD-A22A-C99770ABD095}" type="presOf" srcId="{CBEF14E2-A7A4-46E8-9CA1-C8E4F83F31E8}" destId="{1ABE2B6C-2DE1-4313-9959-AA56155B819B}" srcOrd="0" destOrd="0" presId="urn:microsoft.com/office/officeart/2005/8/layout/vProcess5"/>
    <dgm:cxn modelId="{E7DC9418-A650-4E90-90DA-AC73F298A6BE}" type="presParOf" srcId="{F5D7615D-F776-43A4-BC17-6C739C6AEB47}" destId="{64F38593-026F-4F1B-A99C-D2CB46B18E24}" srcOrd="0" destOrd="0" presId="urn:microsoft.com/office/officeart/2005/8/layout/vProcess5"/>
    <dgm:cxn modelId="{D8F3ADC0-D968-4DEB-8D3A-9ADB61F6C023}" type="presParOf" srcId="{F5D7615D-F776-43A4-BC17-6C739C6AEB47}" destId="{04B1B9CB-713D-4C3E-83F0-110C28ED37D6}" srcOrd="1" destOrd="0" presId="urn:microsoft.com/office/officeart/2005/8/layout/vProcess5"/>
    <dgm:cxn modelId="{06B37104-CF71-4B89-AF4B-9FEF6383F76A}" type="presParOf" srcId="{F5D7615D-F776-43A4-BC17-6C739C6AEB47}" destId="{1ABE2B6C-2DE1-4313-9959-AA56155B819B}" srcOrd="2" destOrd="0" presId="urn:microsoft.com/office/officeart/2005/8/layout/vProcess5"/>
    <dgm:cxn modelId="{99C8F762-F418-4D57-BBCB-B8501A57D31A}" type="presParOf" srcId="{F5D7615D-F776-43A4-BC17-6C739C6AEB47}" destId="{EA76A289-0571-4DCD-8881-F99116B4E0EF}" srcOrd="3" destOrd="0" presId="urn:microsoft.com/office/officeart/2005/8/layout/vProcess5"/>
    <dgm:cxn modelId="{55BB141C-4C91-4869-AA77-0EE45FC109C6}" type="presParOf" srcId="{F5D7615D-F776-43A4-BC17-6C739C6AEB47}" destId="{FB7C0445-315E-487D-89A4-CE7C16570849}" srcOrd="4" destOrd="0" presId="urn:microsoft.com/office/officeart/2005/8/layout/vProcess5"/>
    <dgm:cxn modelId="{827C84F7-AC00-4C3D-9C50-E51F4913DE19}" type="presParOf" srcId="{F5D7615D-F776-43A4-BC17-6C739C6AEB47}" destId="{E92694BA-651E-4764-A794-993F28199474}" srcOrd="5" destOrd="0" presId="urn:microsoft.com/office/officeart/2005/8/layout/vProcess5"/>
    <dgm:cxn modelId="{2CB0BB53-378C-451D-AC77-34C5EE7A5E93}" type="presParOf" srcId="{F5D7615D-F776-43A4-BC17-6C739C6AEB47}" destId="{5048B232-9256-4FCA-BB4D-CBE8D81736CD}" srcOrd="6" destOrd="0" presId="urn:microsoft.com/office/officeart/2005/8/layout/vProcess5"/>
    <dgm:cxn modelId="{148FEBAC-1028-439B-9257-7B99E2DCADEB}" type="presParOf" srcId="{F5D7615D-F776-43A4-BC17-6C739C6AEB47}" destId="{99D1FE93-331A-4A32-8B4C-4E4AD947B839}" srcOrd="7" destOrd="0" presId="urn:microsoft.com/office/officeart/2005/8/layout/vProcess5"/>
    <dgm:cxn modelId="{8C2C22C6-A761-4864-A12C-56B14F2D7E4B}" type="presParOf" srcId="{F5D7615D-F776-43A4-BC17-6C739C6AEB47}" destId="{CEE2D481-9B1B-44CE-8D2B-73A6C499D673}"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74B971F-CC9B-4C52-AFC3-E2F8A154870A}"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4A0E5547-2C2D-49EC-A6F5-CD709F137D3A}">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24/7 fast track service with immediate support</a:t>
          </a:r>
        </a:p>
      </dgm:t>
    </dgm:pt>
    <dgm:pt modelId="{BE2745E1-AD6D-4DF4-8B16-F2BAAE62279E}" type="parTrans" cxnId="{55F7B7DB-F9AF-46F7-975B-56FC82282EF5}">
      <dgm:prSet/>
      <dgm:spPr/>
      <dgm:t>
        <a:bodyPr/>
        <a:lstStyle/>
        <a:p>
          <a:endParaRPr lang="en-US"/>
        </a:p>
      </dgm:t>
    </dgm:pt>
    <dgm:pt modelId="{A10C752D-419B-42BF-8C04-8572472C1289}" type="sibTrans" cxnId="{55F7B7DB-F9AF-46F7-975B-56FC82282EF5}">
      <dgm:prSet/>
      <dgm:spPr>
        <a:solidFill>
          <a:schemeClr val="accent2">
            <a:lumMod val="75000"/>
          </a:schemeClr>
        </a:solidFill>
        <a:ln>
          <a:solidFill>
            <a:schemeClr val="tx1"/>
          </a:solidFill>
        </a:ln>
      </dgm:spPr>
      <dgm:t>
        <a:bodyPr/>
        <a:lstStyle/>
        <a:p>
          <a:endParaRPr lang="en-US"/>
        </a:p>
      </dgm:t>
    </dgm:pt>
    <dgm:pt modelId="{9133E123-019B-4449-BE43-CFD84F24B0D1}">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Crisis intervention and support</a:t>
          </a:r>
        </a:p>
      </dgm:t>
    </dgm:pt>
    <dgm:pt modelId="{3637AA51-8F46-4A9B-B3FC-C21A99D3EFB0}" type="parTrans" cxnId="{C7A595AB-5BAF-4B80-A486-9C3FEC83BF25}">
      <dgm:prSet/>
      <dgm:spPr/>
      <dgm:t>
        <a:bodyPr/>
        <a:lstStyle/>
        <a:p>
          <a:endParaRPr lang="en-US"/>
        </a:p>
      </dgm:t>
    </dgm:pt>
    <dgm:pt modelId="{53FCC530-DE6B-4251-A617-DB4220B15E56}" type="sibTrans" cxnId="{C7A595AB-5BAF-4B80-A486-9C3FEC83BF25}">
      <dgm:prSet/>
      <dgm:spPr>
        <a:solidFill>
          <a:schemeClr val="accent2">
            <a:lumMod val="75000"/>
          </a:schemeClr>
        </a:solidFill>
        <a:ln>
          <a:solidFill>
            <a:schemeClr val="tx1"/>
          </a:solidFill>
        </a:ln>
      </dgm:spPr>
      <dgm:t>
        <a:bodyPr/>
        <a:lstStyle/>
        <a:p>
          <a:endParaRPr lang="en-US"/>
        </a:p>
      </dgm:t>
    </dgm:pt>
    <dgm:pt modelId="{48AD09D8-D189-429C-BCD4-F39BA78C5D4E}">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Ongoing support, advocacy and counselling</a:t>
          </a:r>
        </a:p>
      </dgm:t>
    </dgm:pt>
    <dgm:pt modelId="{9E306C6F-5C88-4B84-80DD-D0D15DEF0AC9}" type="parTrans" cxnId="{44543251-7402-4116-9284-EB57A1F96619}">
      <dgm:prSet/>
      <dgm:spPr/>
      <dgm:t>
        <a:bodyPr/>
        <a:lstStyle/>
        <a:p>
          <a:endParaRPr lang="en-US"/>
        </a:p>
      </dgm:t>
    </dgm:pt>
    <dgm:pt modelId="{457109E3-EB3D-4CF3-AA19-78C6675F94F5}" type="sibTrans" cxnId="{44543251-7402-4116-9284-EB57A1F96619}">
      <dgm:prSet/>
      <dgm:spPr>
        <a:solidFill>
          <a:schemeClr val="accent2">
            <a:lumMod val="75000"/>
          </a:schemeClr>
        </a:solidFill>
        <a:ln>
          <a:solidFill>
            <a:schemeClr val="tx1"/>
          </a:solidFill>
        </a:ln>
      </dgm:spPr>
      <dgm:t>
        <a:bodyPr/>
        <a:lstStyle/>
        <a:p>
          <a:endParaRPr lang="en-US"/>
        </a:p>
      </dgm:t>
    </dgm:pt>
    <dgm:pt modelId="{8440D509-D059-465D-A27F-5550CA38229F}">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Shower facilities, personal toiletries/clothing</a:t>
          </a:r>
        </a:p>
      </dgm:t>
    </dgm:pt>
    <dgm:pt modelId="{8C3351DD-3750-4803-88AD-5637A22043DD}" type="parTrans" cxnId="{0469BAF9-6609-48A2-A7F8-10D9FA916B40}">
      <dgm:prSet/>
      <dgm:spPr/>
      <dgm:t>
        <a:bodyPr/>
        <a:lstStyle/>
        <a:p>
          <a:endParaRPr lang="en-US"/>
        </a:p>
      </dgm:t>
    </dgm:pt>
    <dgm:pt modelId="{6B6D1A21-11F5-409A-8593-F4A2AC4449BD}" type="sibTrans" cxnId="{0469BAF9-6609-48A2-A7F8-10D9FA916B40}">
      <dgm:prSet/>
      <dgm:spPr>
        <a:solidFill>
          <a:schemeClr val="accent2">
            <a:lumMod val="75000"/>
          </a:schemeClr>
        </a:solidFill>
        <a:ln>
          <a:solidFill>
            <a:schemeClr val="tx1"/>
          </a:solidFill>
        </a:ln>
      </dgm:spPr>
      <dgm:t>
        <a:bodyPr/>
        <a:lstStyle/>
        <a:p>
          <a:endParaRPr lang="en-US"/>
        </a:p>
      </dgm:t>
    </dgm:pt>
    <dgm:pt modelId="{4B1EEC9C-C62D-4757-928B-DFADCDD59785}">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Opportunity to assist any police investigations (police interview)</a:t>
          </a:r>
        </a:p>
      </dgm:t>
    </dgm:pt>
    <dgm:pt modelId="{B033E4C1-075D-4191-AB27-9EB953ACE177}" type="parTrans" cxnId="{4ADA955B-BCEC-4BEF-AD08-0534230D416C}">
      <dgm:prSet/>
      <dgm:spPr/>
      <dgm:t>
        <a:bodyPr/>
        <a:lstStyle/>
        <a:p>
          <a:endParaRPr lang="en-US"/>
        </a:p>
      </dgm:t>
    </dgm:pt>
    <dgm:pt modelId="{00B56B7E-F802-4EAE-B87C-6D0F35580EE3}" type="sibTrans" cxnId="{4ADA955B-BCEC-4BEF-AD08-0534230D416C}">
      <dgm:prSet/>
      <dgm:spPr>
        <a:solidFill>
          <a:schemeClr val="accent2">
            <a:lumMod val="75000"/>
          </a:schemeClr>
        </a:solidFill>
        <a:ln>
          <a:solidFill>
            <a:schemeClr val="tx1"/>
          </a:solidFill>
        </a:ln>
      </dgm:spPr>
      <dgm:t>
        <a:bodyPr/>
        <a:lstStyle/>
        <a:p>
          <a:endParaRPr lang="en-US"/>
        </a:p>
      </dgm:t>
    </dgm:pt>
    <dgm:pt modelId="{38940B9C-57B5-48E9-A898-DC1302B0F6E2}">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Forensic medical examination</a:t>
          </a:r>
        </a:p>
      </dgm:t>
    </dgm:pt>
    <dgm:pt modelId="{DD26DF28-DC78-4C3B-9514-27A9E19BC661}" type="parTrans" cxnId="{BBA9AFA9-FD22-4F41-99B5-964ECCE77C10}">
      <dgm:prSet/>
      <dgm:spPr/>
      <dgm:t>
        <a:bodyPr/>
        <a:lstStyle/>
        <a:p>
          <a:endParaRPr lang="en-US"/>
        </a:p>
      </dgm:t>
    </dgm:pt>
    <dgm:pt modelId="{B9BCD26C-EC9D-4501-A8E7-2F54F21D3678}" type="sibTrans" cxnId="{BBA9AFA9-FD22-4F41-99B5-964ECCE77C10}">
      <dgm:prSet/>
      <dgm:spPr/>
      <dgm:t>
        <a:bodyPr/>
        <a:lstStyle/>
        <a:p>
          <a:endParaRPr lang="en-US"/>
        </a:p>
      </dgm:t>
    </dgm:pt>
    <dgm:pt modelId="{A632119A-33A7-449F-947E-070395768C8D}" type="pres">
      <dgm:prSet presAssocID="{B74B971F-CC9B-4C52-AFC3-E2F8A154870A}" presName="Name0" presStyleCnt="0">
        <dgm:presLayoutVars>
          <dgm:dir/>
          <dgm:resizeHandles/>
        </dgm:presLayoutVars>
      </dgm:prSet>
      <dgm:spPr/>
    </dgm:pt>
    <dgm:pt modelId="{D58B43FF-51D0-4173-9D1C-EB7DD6CED008}" type="pres">
      <dgm:prSet presAssocID="{4A0E5547-2C2D-49EC-A6F5-CD709F137D3A}" presName="compNode" presStyleCnt="0"/>
      <dgm:spPr/>
    </dgm:pt>
    <dgm:pt modelId="{C0586D6F-0DD5-46CD-9CDA-F1855D37746E}" type="pres">
      <dgm:prSet presAssocID="{4A0E5547-2C2D-49EC-A6F5-CD709F137D3A}" presName="dummyConnPt" presStyleCnt="0"/>
      <dgm:spPr/>
    </dgm:pt>
    <dgm:pt modelId="{2B3300F9-1CD5-4FDF-B3AF-36798953B81D}" type="pres">
      <dgm:prSet presAssocID="{4A0E5547-2C2D-49EC-A6F5-CD709F137D3A}" presName="node" presStyleLbl="node1" presStyleIdx="0" presStyleCnt="6">
        <dgm:presLayoutVars>
          <dgm:bulletEnabled val="1"/>
        </dgm:presLayoutVars>
      </dgm:prSet>
      <dgm:spPr/>
    </dgm:pt>
    <dgm:pt modelId="{F00B314F-A2C5-4227-957E-3C3DE4D26E7E}" type="pres">
      <dgm:prSet presAssocID="{A10C752D-419B-42BF-8C04-8572472C1289}" presName="sibTrans" presStyleLbl="bgSibTrans2D1" presStyleIdx="0" presStyleCnt="5"/>
      <dgm:spPr/>
    </dgm:pt>
    <dgm:pt modelId="{E62F970C-1760-4EFE-9B04-E55532FD8D3B}" type="pres">
      <dgm:prSet presAssocID="{9133E123-019B-4449-BE43-CFD84F24B0D1}" presName="compNode" presStyleCnt="0"/>
      <dgm:spPr/>
    </dgm:pt>
    <dgm:pt modelId="{D9172D0B-20B9-4AAD-AFD4-65AC2A341115}" type="pres">
      <dgm:prSet presAssocID="{9133E123-019B-4449-BE43-CFD84F24B0D1}" presName="dummyConnPt" presStyleCnt="0"/>
      <dgm:spPr/>
    </dgm:pt>
    <dgm:pt modelId="{B06573BD-B39D-4BFD-9478-902DD83B6122}" type="pres">
      <dgm:prSet presAssocID="{9133E123-019B-4449-BE43-CFD84F24B0D1}" presName="node" presStyleLbl="node1" presStyleIdx="1" presStyleCnt="6">
        <dgm:presLayoutVars>
          <dgm:bulletEnabled val="1"/>
        </dgm:presLayoutVars>
      </dgm:prSet>
      <dgm:spPr/>
    </dgm:pt>
    <dgm:pt modelId="{50BBB63E-E585-42EB-B028-22DDA8CB1EC8}" type="pres">
      <dgm:prSet presAssocID="{53FCC530-DE6B-4251-A617-DB4220B15E56}" presName="sibTrans" presStyleLbl="bgSibTrans2D1" presStyleIdx="1" presStyleCnt="5"/>
      <dgm:spPr/>
    </dgm:pt>
    <dgm:pt modelId="{A9B048C3-0511-4E4B-8F62-C1D78C0D80AD}" type="pres">
      <dgm:prSet presAssocID="{48AD09D8-D189-429C-BCD4-F39BA78C5D4E}" presName="compNode" presStyleCnt="0"/>
      <dgm:spPr/>
    </dgm:pt>
    <dgm:pt modelId="{A99A4FBC-7B9B-42B0-8FA4-C9D5E171145F}" type="pres">
      <dgm:prSet presAssocID="{48AD09D8-D189-429C-BCD4-F39BA78C5D4E}" presName="dummyConnPt" presStyleCnt="0"/>
      <dgm:spPr/>
    </dgm:pt>
    <dgm:pt modelId="{570E1173-2E25-4665-82F6-E1843DC757DE}" type="pres">
      <dgm:prSet presAssocID="{48AD09D8-D189-429C-BCD4-F39BA78C5D4E}" presName="node" presStyleLbl="node1" presStyleIdx="2" presStyleCnt="6">
        <dgm:presLayoutVars>
          <dgm:bulletEnabled val="1"/>
        </dgm:presLayoutVars>
      </dgm:prSet>
      <dgm:spPr/>
    </dgm:pt>
    <dgm:pt modelId="{7D8F7BA9-79C9-433A-972B-A2EA7AD1FAE2}" type="pres">
      <dgm:prSet presAssocID="{457109E3-EB3D-4CF3-AA19-78C6675F94F5}" presName="sibTrans" presStyleLbl="bgSibTrans2D1" presStyleIdx="2" presStyleCnt="5"/>
      <dgm:spPr/>
    </dgm:pt>
    <dgm:pt modelId="{E73CD00C-E7ED-4954-A5E8-E6E729F7A474}" type="pres">
      <dgm:prSet presAssocID="{8440D509-D059-465D-A27F-5550CA38229F}" presName="compNode" presStyleCnt="0"/>
      <dgm:spPr/>
    </dgm:pt>
    <dgm:pt modelId="{CA9B8536-7DEA-4ECB-B9AA-5696B0D4CEC3}" type="pres">
      <dgm:prSet presAssocID="{8440D509-D059-465D-A27F-5550CA38229F}" presName="dummyConnPt" presStyleCnt="0"/>
      <dgm:spPr/>
    </dgm:pt>
    <dgm:pt modelId="{74CA61B1-8274-493E-8317-21E21983A18D}" type="pres">
      <dgm:prSet presAssocID="{8440D509-D059-465D-A27F-5550CA38229F}" presName="node" presStyleLbl="node1" presStyleIdx="3" presStyleCnt="6">
        <dgm:presLayoutVars>
          <dgm:bulletEnabled val="1"/>
        </dgm:presLayoutVars>
      </dgm:prSet>
      <dgm:spPr/>
    </dgm:pt>
    <dgm:pt modelId="{72B85616-F48D-4441-85E3-2240F63822FF}" type="pres">
      <dgm:prSet presAssocID="{6B6D1A21-11F5-409A-8593-F4A2AC4449BD}" presName="sibTrans" presStyleLbl="bgSibTrans2D1" presStyleIdx="3" presStyleCnt="5"/>
      <dgm:spPr/>
    </dgm:pt>
    <dgm:pt modelId="{2FF4D873-0B14-43EE-9941-E414D039E8E9}" type="pres">
      <dgm:prSet presAssocID="{4B1EEC9C-C62D-4757-928B-DFADCDD59785}" presName="compNode" presStyleCnt="0"/>
      <dgm:spPr/>
    </dgm:pt>
    <dgm:pt modelId="{4BDE5446-7776-4658-A43C-2B5F2D2C69A2}" type="pres">
      <dgm:prSet presAssocID="{4B1EEC9C-C62D-4757-928B-DFADCDD59785}" presName="dummyConnPt" presStyleCnt="0"/>
      <dgm:spPr/>
    </dgm:pt>
    <dgm:pt modelId="{065209B3-C260-4743-A4A0-64D3BAF83CF5}" type="pres">
      <dgm:prSet presAssocID="{4B1EEC9C-C62D-4757-928B-DFADCDD59785}" presName="node" presStyleLbl="node1" presStyleIdx="4" presStyleCnt="6">
        <dgm:presLayoutVars>
          <dgm:bulletEnabled val="1"/>
        </dgm:presLayoutVars>
      </dgm:prSet>
      <dgm:spPr/>
    </dgm:pt>
    <dgm:pt modelId="{E7BAE3CD-D466-40E0-A605-A157AA458D7F}" type="pres">
      <dgm:prSet presAssocID="{00B56B7E-F802-4EAE-B87C-6D0F35580EE3}" presName="sibTrans" presStyleLbl="bgSibTrans2D1" presStyleIdx="4" presStyleCnt="5"/>
      <dgm:spPr/>
    </dgm:pt>
    <dgm:pt modelId="{73A24F65-6221-4587-9695-CEF4D8B58762}" type="pres">
      <dgm:prSet presAssocID="{38940B9C-57B5-48E9-A898-DC1302B0F6E2}" presName="compNode" presStyleCnt="0"/>
      <dgm:spPr/>
    </dgm:pt>
    <dgm:pt modelId="{4C3A72E1-899F-4EB1-A746-B63950B6C41C}" type="pres">
      <dgm:prSet presAssocID="{38940B9C-57B5-48E9-A898-DC1302B0F6E2}" presName="dummyConnPt" presStyleCnt="0"/>
      <dgm:spPr/>
    </dgm:pt>
    <dgm:pt modelId="{247522FF-23E7-402D-8850-AC81097E36D5}" type="pres">
      <dgm:prSet presAssocID="{38940B9C-57B5-48E9-A898-DC1302B0F6E2}" presName="node" presStyleLbl="node1" presStyleIdx="5" presStyleCnt="6">
        <dgm:presLayoutVars>
          <dgm:bulletEnabled val="1"/>
        </dgm:presLayoutVars>
      </dgm:prSet>
      <dgm:spPr/>
    </dgm:pt>
  </dgm:ptLst>
  <dgm:cxnLst>
    <dgm:cxn modelId="{E0A18A13-3EDF-42F9-9D0A-BC553256F17C}" type="presOf" srcId="{4B1EEC9C-C62D-4757-928B-DFADCDD59785}" destId="{065209B3-C260-4743-A4A0-64D3BAF83CF5}" srcOrd="0" destOrd="0" presId="urn:microsoft.com/office/officeart/2005/8/layout/bProcess4"/>
    <dgm:cxn modelId="{FCC3DD1A-8018-4958-A1C2-172FA8861626}" type="presOf" srcId="{B74B971F-CC9B-4C52-AFC3-E2F8A154870A}" destId="{A632119A-33A7-449F-947E-070395768C8D}" srcOrd="0" destOrd="0" presId="urn:microsoft.com/office/officeart/2005/8/layout/bProcess4"/>
    <dgm:cxn modelId="{3D5E422D-BEF2-4767-A79C-457FBDEF4FEE}" type="presOf" srcId="{8440D509-D059-465D-A27F-5550CA38229F}" destId="{74CA61B1-8274-493E-8317-21E21983A18D}" srcOrd="0" destOrd="0" presId="urn:microsoft.com/office/officeart/2005/8/layout/bProcess4"/>
    <dgm:cxn modelId="{4ADA955B-BCEC-4BEF-AD08-0534230D416C}" srcId="{B74B971F-CC9B-4C52-AFC3-E2F8A154870A}" destId="{4B1EEC9C-C62D-4757-928B-DFADCDD59785}" srcOrd="4" destOrd="0" parTransId="{B033E4C1-075D-4191-AB27-9EB953ACE177}" sibTransId="{00B56B7E-F802-4EAE-B87C-6D0F35580EE3}"/>
    <dgm:cxn modelId="{B350C646-4800-45BE-93E4-A8E0F1D88754}" type="presOf" srcId="{4A0E5547-2C2D-49EC-A6F5-CD709F137D3A}" destId="{2B3300F9-1CD5-4FDF-B3AF-36798953B81D}" srcOrd="0" destOrd="0" presId="urn:microsoft.com/office/officeart/2005/8/layout/bProcess4"/>
    <dgm:cxn modelId="{8348644A-A2D2-4616-9349-726F953F537B}" type="presOf" srcId="{457109E3-EB3D-4CF3-AA19-78C6675F94F5}" destId="{7D8F7BA9-79C9-433A-972B-A2EA7AD1FAE2}" srcOrd="0" destOrd="0" presId="urn:microsoft.com/office/officeart/2005/8/layout/bProcess4"/>
    <dgm:cxn modelId="{44543251-7402-4116-9284-EB57A1F96619}" srcId="{B74B971F-CC9B-4C52-AFC3-E2F8A154870A}" destId="{48AD09D8-D189-429C-BCD4-F39BA78C5D4E}" srcOrd="2" destOrd="0" parTransId="{9E306C6F-5C88-4B84-80DD-D0D15DEF0AC9}" sibTransId="{457109E3-EB3D-4CF3-AA19-78C6675F94F5}"/>
    <dgm:cxn modelId="{EDA40173-31F4-4ADF-AE60-95A0D5C9468A}" type="presOf" srcId="{38940B9C-57B5-48E9-A898-DC1302B0F6E2}" destId="{247522FF-23E7-402D-8850-AC81097E36D5}" srcOrd="0" destOrd="0" presId="urn:microsoft.com/office/officeart/2005/8/layout/bProcess4"/>
    <dgm:cxn modelId="{CC4DDC7A-5A84-489A-A795-079D05B48646}" type="presOf" srcId="{A10C752D-419B-42BF-8C04-8572472C1289}" destId="{F00B314F-A2C5-4227-957E-3C3DE4D26E7E}" srcOrd="0" destOrd="0" presId="urn:microsoft.com/office/officeart/2005/8/layout/bProcess4"/>
    <dgm:cxn modelId="{5737F794-6148-4790-88B6-0DA4955572A9}" type="presOf" srcId="{9133E123-019B-4449-BE43-CFD84F24B0D1}" destId="{B06573BD-B39D-4BFD-9478-902DD83B6122}" srcOrd="0" destOrd="0" presId="urn:microsoft.com/office/officeart/2005/8/layout/bProcess4"/>
    <dgm:cxn modelId="{BBA9AFA9-FD22-4F41-99B5-964ECCE77C10}" srcId="{B74B971F-CC9B-4C52-AFC3-E2F8A154870A}" destId="{38940B9C-57B5-48E9-A898-DC1302B0F6E2}" srcOrd="5" destOrd="0" parTransId="{DD26DF28-DC78-4C3B-9514-27A9E19BC661}" sibTransId="{B9BCD26C-EC9D-4501-A8E7-2F54F21D3678}"/>
    <dgm:cxn modelId="{42430EAB-1984-4923-8B55-9EB19867981D}" type="presOf" srcId="{00B56B7E-F802-4EAE-B87C-6D0F35580EE3}" destId="{E7BAE3CD-D466-40E0-A605-A157AA458D7F}" srcOrd="0" destOrd="0" presId="urn:microsoft.com/office/officeart/2005/8/layout/bProcess4"/>
    <dgm:cxn modelId="{C7A595AB-5BAF-4B80-A486-9C3FEC83BF25}" srcId="{B74B971F-CC9B-4C52-AFC3-E2F8A154870A}" destId="{9133E123-019B-4449-BE43-CFD84F24B0D1}" srcOrd="1" destOrd="0" parTransId="{3637AA51-8F46-4A9B-B3FC-C21A99D3EFB0}" sibTransId="{53FCC530-DE6B-4251-A617-DB4220B15E56}"/>
    <dgm:cxn modelId="{303697BD-5FEB-405C-BE3F-830A798FBF52}" type="presOf" srcId="{53FCC530-DE6B-4251-A617-DB4220B15E56}" destId="{50BBB63E-E585-42EB-B028-22DDA8CB1EC8}" srcOrd="0" destOrd="0" presId="urn:microsoft.com/office/officeart/2005/8/layout/bProcess4"/>
    <dgm:cxn modelId="{0C52FCC6-1DDE-4E25-AD9A-5C0EB4051081}" type="presOf" srcId="{48AD09D8-D189-429C-BCD4-F39BA78C5D4E}" destId="{570E1173-2E25-4665-82F6-E1843DC757DE}" srcOrd="0" destOrd="0" presId="urn:microsoft.com/office/officeart/2005/8/layout/bProcess4"/>
    <dgm:cxn modelId="{55F7B7DB-F9AF-46F7-975B-56FC82282EF5}" srcId="{B74B971F-CC9B-4C52-AFC3-E2F8A154870A}" destId="{4A0E5547-2C2D-49EC-A6F5-CD709F137D3A}" srcOrd="0" destOrd="0" parTransId="{BE2745E1-AD6D-4DF4-8B16-F2BAAE62279E}" sibTransId="{A10C752D-419B-42BF-8C04-8572472C1289}"/>
    <dgm:cxn modelId="{6EB0CEE8-4874-4B80-9661-203D4D9E5F8C}" type="presOf" srcId="{6B6D1A21-11F5-409A-8593-F4A2AC4449BD}" destId="{72B85616-F48D-4441-85E3-2240F63822FF}" srcOrd="0" destOrd="0" presId="urn:microsoft.com/office/officeart/2005/8/layout/bProcess4"/>
    <dgm:cxn modelId="{0469BAF9-6609-48A2-A7F8-10D9FA916B40}" srcId="{B74B971F-CC9B-4C52-AFC3-E2F8A154870A}" destId="{8440D509-D059-465D-A27F-5550CA38229F}" srcOrd="3" destOrd="0" parTransId="{8C3351DD-3750-4803-88AD-5637A22043DD}" sibTransId="{6B6D1A21-11F5-409A-8593-F4A2AC4449BD}"/>
    <dgm:cxn modelId="{7C4FBFBC-3CF7-4FFC-B4DF-82BF7BDCAB1B}" type="presParOf" srcId="{A632119A-33A7-449F-947E-070395768C8D}" destId="{D58B43FF-51D0-4173-9D1C-EB7DD6CED008}" srcOrd="0" destOrd="0" presId="urn:microsoft.com/office/officeart/2005/8/layout/bProcess4"/>
    <dgm:cxn modelId="{270A7E5F-ACED-4D6C-BC34-8FBB2F5F852A}" type="presParOf" srcId="{D58B43FF-51D0-4173-9D1C-EB7DD6CED008}" destId="{C0586D6F-0DD5-46CD-9CDA-F1855D37746E}" srcOrd="0" destOrd="0" presId="urn:microsoft.com/office/officeart/2005/8/layout/bProcess4"/>
    <dgm:cxn modelId="{C2386486-2F20-4CAB-AB9C-8F1FE093F0E6}" type="presParOf" srcId="{D58B43FF-51D0-4173-9D1C-EB7DD6CED008}" destId="{2B3300F9-1CD5-4FDF-B3AF-36798953B81D}" srcOrd="1" destOrd="0" presId="urn:microsoft.com/office/officeart/2005/8/layout/bProcess4"/>
    <dgm:cxn modelId="{EC4AB810-1833-4965-B56F-65591C21B7B7}" type="presParOf" srcId="{A632119A-33A7-449F-947E-070395768C8D}" destId="{F00B314F-A2C5-4227-957E-3C3DE4D26E7E}" srcOrd="1" destOrd="0" presId="urn:microsoft.com/office/officeart/2005/8/layout/bProcess4"/>
    <dgm:cxn modelId="{21D8DBA1-15A3-4656-B7B8-A9D7DF97ADF7}" type="presParOf" srcId="{A632119A-33A7-449F-947E-070395768C8D}" destId="{E62F970C-1760-4EFE-9B04-E55532FD8D3B}" srcOrd="2" destOrd="0" presId="urn:microsoft.com/office/officeart/2005/8/layout/bProcess4"/>
    <dgm:cxn modelId="{6075C9C4-9034-45ED-B47A-8A09C183DE11}" type="presParOf" srcId="{E62F970C-1760-4EFE-9B04-E55532FD8D3B}" destId="{D9172D0B-20B9-4AAD-AFD4-65AC2A341115}" srcOrd="0" destOrd="0" presId="urn:microsoft.com/office/officeart/2005/8/layout/bProcess4"/>
    <dgm:cxn modelId="{836CB5C2-76F3-43EC-A917-8B1B1AA892F6}" type="presParOf" srcId="{E62F970C-1760-4EFE-9B04-E55532FD8D3B}" destId="{B06573BD-B39D-4BFD-9478-902DD83B6122}" srcOrd="1" destOrd="0" presId="urn:microsoft.com/office/officeart/2005/8/layout/bProcess4"/>
    <dgm:cxn modelId="{1E347609-35C0-409A-82A3-F1C7459558A4}" type="presParOf" srcId="{A632119A-33A7-449F-947E-070395768C8D}" destId="{50BBB63E-E585-42EB-B028-22DDA8CB1EC8}" srcOrd="3" destOrd="0" presId="urn:microsoft.com/office/officeart/2005/8/layout/bProcess4"/>
    <dgm:cxn modelId="{01AA1406-0646-4A63-B2BA-5050AEB4928A}" type="presParOf" srcId="{A632119A-33A7-449F-947E-070395768C8D}" destId="{A9B048C3-0511-4E4B-8F62-C1D78C0D80AD}" srcOrd="4" destOrd="0" presId="urn:microsoft.com/office/officeart/2005/8/layout/bProcess4"/>
    <dgm:cxn modelId="{3DDFCB38-6273-4565-9391-A14FE06A5140}" type="presParOf" srcId="{A9B048C3-0511-4E4B-8F62-C1D78C0D80AD}" destId="{A99A4FBC-7B9B-42B0-8FA4-C9D5E171145F}" srcOrd="0" destOrd="0" presId="urn:microsoft.com/office/officeart/2005/8/layout/bProcess4"/>
    <dgm:cxn modelId="{5B8C920B-9FEF-4D38-BFEF-A844761C1475}" type="presParOf" srcId="{A9B048C3-0511-4E4B-8F62-C1D78C0D80AD}" destId="{570E1173-2E25-4665-82F6-E1843DC757DE}" srcOrd="1" destOrd="0" presId="urn:microsoft.com/office/officeart/2005/8/layout/bProcess4"/>
    <dgm:cxn modelId="{8DF4C583-BE0C-426A-B0CA-124C573EB411}" type="presParOf" srcId="{A632119A-33A7-449F-947E-070395768C8D}" destId="{7D8F7BA9-79C9-433A-972B-A2EA7AD1FAE2}" srcOrd="5" destOrd="0" presId="urn:microsoft.com/office/officeart/2005/8/layout/bProcess4"/>
    <dgm:cxn modelId="{0DC344FE-7527-43F6-90CA-A56743EA6AB7}" type="presParOf" srcId="{A632119A-33A7-449F-947E-070395768C8D}" destId="{E73CD00C-E7ED-4954-A5E8-E6E729F7A474}" srcOrd="6" destOrd="0" presId="urn:microsoft.com/office/officeart/2005/8/layout/bProcess4"/>
    <dgm:cxn modelId="{433A10CB-C8DF-4047-B65B-E8F376B971D3}" type="presParOf" srcId="{E73CD00C-E7ED-4954-A5E8-E6E729F7A474}" destId="{CA9B8536-7DEA-4ECB-B9AA-5696B0D4CEC3}" srcOrd="0" destOrd="0" presId="urn:microsoft.com/office/officeart/2005/8/layout/bProcess4"/>
    <dgm:cxn modelId="{9F9667F9-D9C6-4343-BED4-C5A033338140}" type="presParOf" srcId="{E73CD00C-E7ED-4954-A5E8-E6E729F7A474}" destId="{74CA61B1-8274-493E-8317-21E21983A18D}" srcOrd="1" destOrd="0" presId="urn:microsoft.com/office/officeart/2005/8/layout/bProcess4"/>
    <dgm:cxn modelId="{EC248CB4-7E60-4F0F-A264-90B723CA2B28}" type="presParOf" srcId="{A632119A-33A7-449F-947E-070395768C8D}" destId="{72B85616-F48D-4441-85E3-2240F63822FF}" srcOrd="7" destOrd="0" presId="urn:microsoft.com/office/officeart/2005/8/layout/bProcess4"/>
    <dgm:cxn modelId="{2B6CFF86-6A30-4D4E-B572-66D527FEE515}" type="presParOf" srcId="{A632119A-33A7-449F-947E-070395768C8D}" destId="{2FF4D873-0B14-43EE-9941-E414D039E8E9}" srcOrd="8" destOrd="0" presId="urn:microsoft.com/office/officeart/2005/8/layout/bProcess4"/>
    <dgm:cxn modelId="{B8C610C2-9DE4-461B-B54E-61D59FA17531}" type="presParOf" srcId="{2FF4D873-0B14-43EE-9941-E414D039E8E9}" destId="{4BDE5446-7776-4658-A43C-2B5F2D2C69A2}" srcOrd="0" destOrd="0" presId="urn:microsoft.com/office/officeart/2005/8/layout/bProcess4"/>
    <dgm:cxn modelId="{92A42CBE-70DA-4A76-97FA-0818B0474723}" type="presParOf" srcId="{2FF4D873-0B14-43EE-9941-E414D039E8E9}" destId="{065209B3-C260-4743-A4A0-64D3BAF83CF5}" srcOrd="1" destOrd="0" presId="urn:microsoft.com/office/officeart/2005/8/layout/bProcess4"/>
    <dgm:cxn modelId="{BC70339D-1077-43A1-B591-FA7E58BC98D7}" type="presParOf" srcId="{A632119A-33A7-449F-947E-070395768C8D}" destId="{E7BAE3CD-D466-40E0-A605-A157AA458D7F}" srcOrd="9" destOrd="0" presId="urn:microsoft.com/office/officeart/2005/8/layout/bProcess4"/>
    <dgm:cxn modelId="{4CC84C7E-E95D-4D32-A942-39724B399EFA}" type="presParOf" srcId="{A632119A-33A7-449F-947E-070395768C8D}" destId="{73A24F65-6221-4587-9695-CEF4D8B58762}" srcOrd="10" destOrd="0" presId="urn:microsoft.com/office/officeart/2005/8/layout/bProcess4"/>
    <dgm:cxn modelId="{DF0673F2-7426-4FDA-9E93-D244085D9C45}" type="presParOf" srcId="{73A24F65-6221-4587-9695-CEF4D8B58762}" destId="{4C3A72E1-899F-4EB1-A746-B63950B6C41C}" srcOrd="0" destOrd="0" presId="urn:microsoft.com/office/officeart/2005/8/layout/bProcess4"/>
    <dgm:cxn modelId="{F71E5D25-E390-4FB3-A359-60077B7BDE77}" type="presParOf" srcId="{73A24F65-6221-4587-9695-CEF4D8B58762}" destId="{247522FF-23E7-402D-8850-AC81097E36D5}"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BC9AA5-AE14-4294-963A-24E24F54E62C}"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BEAA5148-0781-4771-9AF9-EE491919D9A4}">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Person to stand on a paper sheet</a:t>
          </a:r>
        </a:p>
      </dgm:t>
    </dgm:pt>
    <dgm:pt modelId="{A313BCDE-F74F-4995-9A27-E744DB11E11B}" type="parTrans" cxnId="{07B82E51-9F2B-4E50-A804-FF299D31479A}">
      <dgm:prSet/>
      <dgm:spPr/>
      <dgm:t>
        <a:bodyPr/>
        <a:lstStyle/>
        <a:p>
          <a:endParaRPr lang="en-US"/>
        </a:p>
      </dgm:t>
    </dgm:pt>
    <dgm:pt modelId="{307FCF7F-9BA8-4E07-A8BE-F2581A856F73}" type="sibTrans" cxnId="{07B82E51-9F2B-4E50-A804-FF299D31479A}">
      <dgm:prSet/>
      <dgm:spPr>
        <a:solidFill>
          <a:schemeClr val="accent2">
            <a:lumMod val="75000"/>
          </a:schemeClr>
        </a:solidFill>
        <a:ln>
          <a:solidFill>
            <a:schemeClr val="tx1"/>
          </a:solidFill>
        </a:ln>
      </dgm:spPr>
      <dgm:t>
        <a:bodyPr/>
        <a:lstStyle/>
        <a:p>
          <a:endParaRPr lang="en-US"/>
        </a:p>
      </dgm:t>
    </dgm:pt>
    <dgm:pt modelId="{0B27E0FD-598C-4E71-AAE8-18C9ECEDC084}">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Paper sheet becomes an exhibit</a:t>
          </a:r>
        </a:p>
      </dgm:t>
    </dgm:pt>
    <dgm:pt modelId="{E1FC8A92-19BF-40EB-A57F-083FE06EC5FF}" type="parTrans" cxnId="{D93E29C9-10A2-4012-AA21-15321A0FEBA7}">
      <dgm:prSet/>
      <dgm:spPr/>
      <dgm:t>
        <a:bodyPr/>
        <a:lstStyle/>
        <a:p>
          <a:endParaRPr lang="en-US"/>
        </a:p>
      </dgm:t>
    </dgm:pt>
    <dgm:pt modelId="{EB69DFA0-5E17-4120-A301-CAE983CD2F8D}" type="sibTrans" cxnId="{D93E29C9-10A2-4012-AA21-15321A0FEBA7}">
      <dgm:prSet/>
      <dgm:spPr>
        <a:solidFill>
          <a:schemeClr val="accent2">
            <a:lumMod val="75000"/>
          </a:schemeClr>
        </a:solidFill>
        <a:ln>
          <a:solidFill>
            <a:schemeClr val="tx1"/>
          </a:solidFill>
        </a:ln>
      </dgm:spPr>
      <dgm:t>
        <a:bodyPr/>
        <a:lstStyle/>
        <a:p>
          <a:endParaRPr lang="en-US"/>
        </a:p>
      </dgm:t>
    </dgm:pt>
    <dgm:pt modelId="{D033C8EE-8E9C-4D0B-BFCE-63F54F6E34B2}">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Wear gloves and a mask if recovering items for DNA</a:t>
          </a:r>
        </a:p>
      </dgm:t>
    </dgm:pt>
    <dgm:pt modelId="{9F76FC73-49EF-4B15-8EB2-3D656DA5A485}" type="parTrans" cxnId="{F3C0E3C0-EDDD-45F5-9AAB-1265A7F2F85F}">
      <dgm:prSet/>
      <dgm:spPr/>
      <dgm:t>
        <a:bodyPr/>
        <a:lstStyle/>
        <a:p>
          <a:endParaRPr lang="en-US"/>
        </a:p>
      </dgm:t>
    </dgm:pt>
    <dgm:pt modelId="{94A234D6-4E49-475A-93F2-930B40D6954C}" type="sibTrans" cxnId="{F3C0E3C0-EDDD-45F5-9AAB-1265A7F2F85F}">
      <dgm:prSet/>
      <dgm:spPr>
        <a:solidFill>
          <a:schemeClr val="accent2">
            <a:lumMod val="75000"/>
          </a:schemeClr>
        </a:solidFill>
        <a:ln>
          <a:solidFill>
            <a:schemeClr val="tx1"/>
          </a:solidFill>
        </a:ln>
      </dgm:spPr>
      <dgm:t>
        <a:bodyPr/>
        <a:lstStyle/>
        <a:p>
          <a:endParaRPr lang="en-US"/>
        </a:p>
      </dgm:t>
    </dgm:pt>
    <dgm:pt modelId="{2FBE219D-255A-4583-B0B3-8AAA529CE3F9}">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Remove outer clothing first, not top to bottom or bottom to top</a:t>
          </a:r>
        </a:p>
      </dgm:t>
    </dgm:pt>
    <dgm:pt modelId="{33608464-FD1D-4643-A8CF-73BC64FEC0DC}" type="parTrans" cxnId="{4B9948F6-C431-4457-A509-0522236DC0EA}">
      <dgm:prSet/>
      <dgm:spPr/>
      <dgm:t>
        <a:bodyPr/>
        <a:lstStyle/>
        <a:p>
          <a:endParaRPr lang="en-US"/>
        </a:p>
      </dgm:t>
    </dgm:pt>
    <dgm:pt modelId="{2A4F9901-F1AF-45E1-8B38-64FFAF0F1195}" type="sibTrans" cxnId="{4B9948F6-C431-4457-A509-0522236DC0EA}">
      <dgm:prSet/>
      <dgm:spPr>
        <a:solidFill>
          <a:schemeClr val="accent2">
            <a:lumMod val="75000"/>
          </a:schemeClr>
        </a:solidFill>
        <a:ln>
          <a:solidFill>
            <a:schemeClr val="tx1"/>
          </a:solidFill>
        </a:ln>
      </dgm:spPr>
      <dgm:t>
        <a:bodyPr/>
        <a:lstStyle/>
        <a:p>
          <a:endParaRPr lang="en-US"/>
        </a:p>
      </dgm:t>
    </dgm:pt>
    <dgm:pt modelId="{E7582F83-355A-4510-A756-3F2220A3CD07}">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Outer jacket then belt the skirt then shirt </a:t>
          </a:r>
          <a:r>
            <a:rPr lang="en-US" sz="2000" dirty="0" err="1">
              <a:solidFill>
                <a:schemeClr val="tx1"/>
              </a:solidFill>
            </a:rPr>
            <a:t>etc</a:t>
          </a:r>
          <a:endParaRPr lang="en-US" sz="2000" dirty="0">
            <a:solidFill>
              <a:schemeClr val="tx1"/>
            </a:solidFill>
          </a:endParaRPr>
        </a:p>
      </dgm:t>
    </dgm:pt>
    <dgm:pt modelId="{64038134-FF4F-4CE8-8A30-25F53549E2A8}" type="parTrans" cxnId="{8AE0F43D-F2CD-4CEA-95F7-E9CCCE3DB91C}">
      <dgm:prSet/>
      <dgm:spPr/>
      <dgm:t>
        <a:bodyPr/>
        <a:lstStyle/>
        <a:p>
          <a:endParaRPr lang="en-US"/>
        </a:p>
      </dgm:t>
    </dgm:pt>
    <dgm:pt modelId="{4AEAA35A-1604-44C3-99A8-3D942AAB31A4}" type="sibTrans" cxnId="{8AE0F43D-F2CD-4CEA-95F7-E9CCCE3DB91C}">
      <dgm:prSet/>
      <dgm:spPr>
        <a:solidFill>
          <a:schemeClr val="accent2">
            <a:lumMod val="75000"/>
          </a:schemeClr>
        </a:solidFill>
        <a:ln>
          <a:solidFill>
            <a:schemeClr val="tx1"/>
          </a:solidFill>
        </a:ln>
      </dgm:spPr>
      <dgm:t>
        <a:bodyPr/>
        <a:lstStyle/>
        <a:p>
          <a:endParaRPr lang="en-US"/>
        </a:p>
      </dgm:t>
    </dgm:pt>
    <dgm:pt modelId="{E1E8A3F6-7B6C-42F6-B83B-0177F33CA268}">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Material may be hidden in folds of clothing if tucked in, removal of outer layer first to prevent loss</a:t>
          </a:r>
        </a:p>
      </dgm:t>
    </dgm:pt>
    <dgm:pt modelId="{457F16FB-F719-490E-B80B-36E8C4F5DD7B}" type="parTrans" cxnId="{EC5B7EF2-A07A-4408-8A43-F2718354CDEF}">
      <dgm:prSet/>
      <dgm:spPr/>
      <dgm:t>
        <a:bodyPr/>
        <a:lstStyle/>
        <a:p>
          <a:endParaRPr lang="en-US"/>
        </a:p>
      </dgm:t>
    </dgm:pt>
    <dgm:pt modelId="{2B191A4B-C68C-4675-A90B-21310B99A02F}" type="sibTrans" cxnId="{EC5B7EF2-A07A-4408-8A43-F2718354CDEF}">
      <dgm:prSet/>
      <dgm:spPr/>
      <dgm:t>
        <a:bodyPr/>
        <a:lstStyle/>
        <a:p>
          <a:endParaRPr lang="en-US"/>
        </a:p>
      </dgm:t>
    </dgm:pt>
    <dgm:pt modelId="{DCF79E9B-0100-45AE-A6D2-48F13596EFFC}" type="pres">
      <dgm:prSet presAssocID="{9BBC9AA5-AE14-4294-963A-24E24F54E62C}" presName="diagram" presStyleCnt="0">
        <dgm:presLayoutVars>
          <dgm:dir/>
          <dgm:resizeHandles val="exact"/>
        </dgm:presLayoutVars>
      </dgm:prSet>
      <dgm:spPr/>
    </dgm:pt>
    <dgm:pt modelId="{64DDFAF4-57A5-4E8B-BD17-B641A734A15D}" type="pres">
      <dgm:prSet presAssocID="{BEAA5148-0781-4771-9AF9-EE491919D9A4}" presName="node" presStyleLbl="node1" presStyleIdx="0" presStyleCnt="6">
        <dgm:presLayoutVars>
          <dgm:bulletEnabled val="1"/>
        </dgm:presLayoutVars>
      </dgm:prSet>
      <dgm:spPr/>
    </dgm:pt>
    <dgm:pt modelId="{107DC9FB-91CE-484D-9008-A49A91D654AE}" type="pres">
      <dgm:prSet presAssocID="{307FCF7F-9BA8-4E07-A8BE-F2581A856F73}" presName="sibTrans" presStyleLbl="sibTrans2D1" presStyleIdx="0" presStyleCnt="5"/>
      <dgm:spPr/>
    </dgm:pt>
    <dgm:pt modelId="{7BB9C54F-99FF-4056-88BA-E52C44F59873}" type="pres">
      <dgm:prSet presAssocID="{307FCF7F-9BA8-4E07-A8BE-F2581A856F73}" presName="connectorText" presStyleLbl="sibTrans2D1" presStyleIdx="0" presStyleCnt="5"/>
      <dgm:spPr/>
    </dgm:pt>
    <dgm:pt modelId="{359A4664-7DDE-432F-A61D-3CC0D67F21DD}" type="pres">
      <dgm:prSet presAssocID="{0B27E0FD-598C-4E71-AAE8-18C9ECEDC084}" presName="node" presStyleLbl="node1" presStyleIdx="1" presStyleCnt="6">
        <dgm:presLayoutVars>
          <dgm:bulletEnabled val="1"/>
        </dgm:presLayoutVars>
      </dgm:prSet>
      <dgm:spPr/>
    </dgm:pt>
    <dgm:pt modelId="{4BA4AC6B-024F-4E7E-BC20-48139A330884}" type="pres">
      <dgm:prSet presAssocID="{EB69DFA0-5E17-4120-A301-CAE983CD2F8D}" presName="sibTrans" presStyleLbl="sibTrans2D1" presStyleIdx="1" presStyleCnt="5"/>
      <dgm:spPr/>
    </dgm:pt>
    <dgm:pt modelId="{2C1F204B-76D0-42D3-A70F-B7106C2CA450}" type="pres">
      <dgm:prSet presAssocID="{EB69DFA0-5E17-4120-A301-CAE983CD2F8D}" presName="connectorText" presStyleLbl="sibTrans2D1" presStyleIdx="1" presStyleCnt="5"/>
      <dgm:spPr/>
    </dgm:pt>
    <dgm:pt modelId="{0589227D-D8B8-46DB-BF9F-0D7B2082C9AA}" type="pres">
      <dgm:prSet presAssocID="{D033C8EE-8E9C-4D0B-BFCE-63F54F6E34B2}" presName="node" presStyleLbl="node1" presStyleIdx="2" presStyleCnt="6">
        <dgm:presLayoutVars>
          <dgm:bulletEnabled val="1"/>
        </dgm:presLayoutVars>
      </dgm:prSet>
      <dgm:spPr/>
    </dgm:pt>
    <dgm:pt modelId="{5B5B225A-169D-4963-8C86-1F0EC0BB8871}" type="pres">
      <dgm:prSet presAssocID="{94A234D6-4E49-475A-93F2-930B40D6954C}" presName="sibTrans" presStyleLbl="sibTrans2D1" presStyleIdx="2" presStyleCnt="5"/>
      <dgm:spPr/>
    </dgm:pt>
    <dgm:pt modelId="{96BEFEB9-E3EC-49BE-AE6F-BC322185FD97}" type="pres">
      <dgm:prSet presAssocID="{94A234D6-4E49-475A-93F2-930B40D6954C}" presName="connectorText" presStyleLbl="sibTrans2D1" presStyleIdx="2" presStyleCnt="5"/>
      <dgm:spPr/>
    </dgm:pt>
    <dgm:pt modelId="{5033A531-FE81-44A7-BB7D-9B572C2DFCEA}" type="pres">
      <dgm:prSet presAssocID="{2FBE219D-255A-4583-B0B3-8AAA529CE3F9}" presName="node" presStyleLbl="node1" presStyleIdx="3" presStyleCnt="6">
        <dgm:presLayoutVars>
          <dgm:bulletEnabled val="1"/>
        </dgm:presLayoutVars>
      </dgm:prSet>
      <dgm:spPr/>
    </dgm:pt>
    <dgm:pt modelId="{1A1EE665-AE8D-4533-9226-DE549B8E4DE9}" type="pres">
      <dgm:prSet presAssocID="{2A4F9901-F1AF-45E1-8B38-64FFAF0F1195}" presName="sibTrans" presStyleLbl="sibTrans2D1" presStyleIdx="3" presStyleCnt="5"/>
      <dgm:spPr/>
    </dgm:pt>
    <dgm:pt modelId="{D7048A7C-D528-4C2C-AC52-441DE54B9483}" type="pres">
      <dgm:prSet presAssocID="{2A4F9901-F1AF-45E1-8B38-64FFAF0F1195}" presName="connectorText" presStyleLbl="sibTrans2D1" presStyleIdx="3" presStyleCnt="5"/>
      <dgm:spPr/>
    </dgm:pt>
    <dgm:pt modelId="{53725167-5540-4605-8CC4-E1F74C0C3AF3}" type="pres">
      <dgm:prSet presAssocID="{E7582F83-355A-4510-A756-3F2220A3CD07}" presName="node" presStyleLbl="node1" presStyleIdx="4" presStyleCnt="6">
        <dgm:presLayoutVars>
          <dgm:bulletEnabled val="1"/>
        </dgm:presLayoutVars>
      </dgm:prSet>
      <dgm:spPr/>
    </dgm:pt>
    <dgm:pt modelId="{178F60E7-6876-421C-B7A9-96912A58C5B0}" type="pres">
      <dgm:prSet presAssocID="{4AEAA35A-1604-44C3-99A8-3D942AAB31A4}" presName="sibTrans" presStyleLbl="sibTrans2D1" presStyleIdx="4" presStyleCnt="5"/>
      <dgm:spPr/>
    </dgm:pt>
    <dgm:pt modelId="{6C2C27EC-8D8D-47D7-98F3-6012DD851C14}" type="pres">
      <dgm:prSet presAssocID="{4AEAA35A-1604-44C3-99A8-3D942AAB31A4}" presName="connectorText" presStyleLbl="sibTrans2D1" presStyleIdx="4" presStyleCnt="5"/>
      <dgm:spPr/>
    </dgm:pt>
    <dgm:pt modelId="{36D6D5A6-61CA-4E99-89E0-C90A49D670E2}" type="pres">
      <dgm:prSet presAssocID="{E1E8A3F6-7B6C-42F6-B83B-0177F33CA268}" presName="node" presStyleLbl="node1" presStyleIdx="5" presStyleCnt="6">
        <dgm:presLayoutVars>
          <dgm:bulletEnabled val="1"/>
        </dgm:presLayoutVars>
      </dgm:prSet>
      <dgm:spPr/>
    </dgm:pt>
  </dgm:ptLst>
  <dgm:cxnLst>
    <dgm:cxn modelId="{E08A0A21-442C-4D9F-AB68-BDC6281232EF}" type="presOf" srcId="{4AEAA35A-1604-44C3-99A8-3D942AAB31A4}" destId="{6C2C27EC-8D8D-47D7-98F3-6012DD851C14}" srcOrd="1" destOrd="0" presId="urn:microsoft.com/office/officeart/2005/8/layout/process5"/>
    <dgm:cxn modelId="{21DC2522-FDD7-4747-A9E4-2896C8BC2354}" type="presOf" srcId="{E7582F83-355A-4510-A756-3F2220A3CD07}" destId="{53725167-5540-4605-8CC4-E1F74C0C3AF3}" srcOrd="0" destOrd="0" presId="urn:microsoft.com/office/officeart/2005/8/layout/process5"/>
    <dgm:cxn modelId="{F7FE2824-F0C3-4FB3-A510-ABCA81CE8FB0}" type="presOf" srcId="{0B27E0FD-598C-4E71-AAE8-18C9ECEDC084}" destId="{359A4664-7DDE-432F-A61D-3CC0D67F21DD}" srcOrd="0" destOrd="0" presId="urn:microsoft.com/office/officeart/2005/8/layout/process5"/>
    <dgm:cxn modelId="{8AE0F43D-F2CD-4CEA-95F7-E9CCCE3DB91C}" srcId="{9BBC9AA5-AE14-4294-963A-24E24F54E62C}" destId="{E7582F83-355A-4510-A756-3F2220A3CD07}" srcOrd="4" destOrd="0" parTransId="{64038134-FF4F-4CE8-8A30-25F53549E2A8}" sibTransId="{4AEAA35A-1604-44C3-99A8-3D942AAB31A4}"/>
    <dgm:cxn modelId="{07224B64-DB69-4106-81F9-D2F9CD5C1042}" type="presOf" srcId="{2A4F9901-F1AF-45E1-8B38-64FFAF0F1195}" destId="{D7048A7C-D528-4C2C-AC52-441DE54B9483}" srcOrd="1" destOrd="0" presId="urn:microsoft.com/office/officeart/2005/8/layout/process5"/>
    <dgm:cxn modelId="{CD3C6447-2117-4BFA-9F3C-871965A6E196}" type="presOf" srcId="{94A234D6-4E49-475A-93F2-930B40D6954C}" destId="{96BEFEB9-E3EC-49BE-AE6F-BC322185FD97}" srcOrd="1" destOrd="0" presId="urn:microsoft.com/office/officeart/2005/8/layout/process5"/>
    <dgm:cxn modelId="{B497B16C-515E-4ECD-AF15-A45C0AF6BD41}" type="presOf" srcId="{2A4F9901-F1AF-45E1-8B38-64FFAF0F1195}" destId="{1A1EE665-AE8D-4533-9226-DE549B8E4DE9}" srcOrd="0" destOrd="0" presId="urn:microsoft.com/office/officeart/2005/8/layout/process5"/>
    <dgm:cxn modelId="{07B82E51-9F2B-4E50-A804-FF299D31479A}" srcId="{9BBC9AA5-AE14-4294-963A-24E24F54E62C}" destId="{BEAA5148-0781-4771-9AF9-EE491919D9A4}" srcOrd="0" destOrd="0" parTransId="{A313BCDE-F74F-4995-9A27-E744DB11E11B}" sibTransId="{307FCF7F-9BA8-4E07-A8BE-F2581A856F73}"/>
    <dgm:cxn modelId="{1444515A-B771-4BDD-B0B6-5D5F7F464648}" type="presOf" srcId="{94A234D6-4E49-475A-93F2-930B40D6954C}" destId="{5B5B225A-169D-4963-8C86-1F0EC0BB8871}" srcOrd="0" destOrd="0" presId="urn:microsoft.com/office/officeart/2005/8/layout/process5"/>
    <dgm:cxn modelId="{A797937E-B070-4DA1-8338-0BD2D2955A51}" type="presOf" srcId="{E1E8A3F6-7B6C-42F6-B83B-0177F33CA268}" destId="{36D6D5A6-61CA-4E99-89E0-C90A49D670E2}" srcOrd="0" destOrd="0" presId="urn:microsoft.com/office/officeart/2005/8/layout/process5"/>
    <dgm:cxn modelId="{A2E51788-509A-4907-B89E-17018A4DFAB9}" type="presOf" srcId="{D033C8EE-8E9C-4D0B-BFCE-63F54F6E34B2}" destId="{0589227D-D8B8-46DB-BF9F-0D7B2082C9AA}" srcOrd="0" destOrd="0" presId="urn:microsoft.com/office/officeart/2005/8/layout/process5"/>
    <dgm:cxn modelId="{D42E8289-25DA-4A85-BB25-B53A384F2B75}" type="presOf" srcId="{BEAA5148-0781-4771-9AF9-EE491919D9A4}" destId="{64DDFAF4-57A5-4E8B-BD17-B641A734A15D}" srcOrd="0" destOrd="0" presId="urn:microsoft.com/office/officeart/2005/8/layout/process5"/>
    <dgm:cxn modelId="{8AA8878B-DF6F-4D3E-AA1D-A8BC34E69261}" type="presOf" srcId="{EB69DFA0-5E17-4120-A301-CAE983CD2F8D}" destId="{4BA4AC6B-024F-4E7E-BC20-48139A330884}" srcOrd="0" destOrd="0" presId="urn:microsoft.com/office/officeart/2005/8/layout/process5"/>
    <dgm:cxn modelId="{AB0B4EAD-B73D-4D14-99CC-21466ECE76FC}" type="presOf" srcId="{9BBC9AA5-AE14-4294-963A-24E24F54E62C}" destId="{DCF79E9B-0100-45AE-A6D2-48F13596EFFC}" srcOrd="0" destOrd="0" presId="urn:microsoft.com/office/officeart/2005/8/layout/process5"/>
    <dgm:cxn modelId="{4BEAAFAF-70BC-48B0-AE19-E712919DF701}" type="presOf" srcId="{307FCF7F-9BA8-4E07-A8BE-F2581A856F73}" destId="{107DC9FB-91CE-484D-9008-A49A91D654AE}" srcOrd="0" destOrd="0" presId="urn:microsoft.com/office/officeart/2005/8/layout/process5"/>
    <dgm:cxn modelId="{78BF64B8-44F0-4CBF-AF8E-A241750B5B78}" type="presOf" srcId="{307FCF7F-9BA8-4E07-A8BE-F2581A856F73}" destId="{7BB9C54F-99FF-4056-88BA-E52C44F59873}" srcOrd="1" destOrd="0" presId="urn:microsoft.com/office/officeart/2005/8/layout/process5"/>
    <dgm:cxn modelId="{F3C0E3C0-EDDD-45F5-9AAB-1265A7F2F85F}" srcId="{9BBC9AA5-AE14-4294-963A-24E24F54E62C}" destId="{D033C8EE-8E9C-4D0B-BFCE-63F54F6E34B2}" srcOrd="2" destOrd="0" parTransId="{9F76FC73-49EF-4B15-8EB2-3D656DA5A485}" sibTransId="{94A234D6-4E49-475A-93F2-930B40D6954C}"/>
    <dgm:cxn modelId="{6F7E58C1-14B8-479F-86F9-5AE868A401D3}" type="presOf" srcId="{EB69DFA0-5E17-4120-A301-CAE983CD2F8D}" destId="{2C1F204B-76D0-42D3-A70F-B7106C2CA450}" srcOrd="1" destOrd="0" presId="urn:microsoft.com/office/officeart/2005/8/layout/process5"/>
    <dgm:cxn modelId="{D93E29C9-10A2-4012-AA21-15321A0FEBA7}" srcId="{9BBC9AA5-AE14-4294-963A-24E24F54E62C}" destId="{0B27E0FD-598C-4E71-AAE8-18C9ECEDC084}" srcOrd="1" destOrd="0" parTransId="{E1FC8A92-19BF-40EB-A57F-083FE06EC5FF}" sibTransId="{EB69DFA0-5E17-4120-A301-CAE983CD2F8D}"/>
    <dgm:cxn modelId="{76B5E1F0-6193-461E-A4ED-9DC2689A7315}" type="presOf" srcId="{2FBE219D-255A-4583-B0B3-8AAA529CE3F9}" destId="{5033A531-FE81-44A7-BB7D-9B572C2DFCEA}" srcOrd="0" destOrd="0" presId="urn:microsoft.com/office/officeart/2005/8/layout/process5"/>
    <dgm:cxn modelId="{EC5B7EF2-A07A-4408-8A43-F2718354CDEF}" srcId="{9BBC9AA5-AE14-4294-963A-24E24F54E62C}" destId="{E1E8A3F6-7B6C-42F6-B83B-0177F33CA268}" srcOrd="5" destOrd="0" parTransId="{457F16FB-F719-490E-B80B-36E8C4F5DD7B}" sibTransId="{2B191A4B-C68C-4675-A90B-21310B99A02F}"/>
    <dgm:cxn modelId="{4B9948F6-C431-4457-A509-0522236DC0EA}" srcId="{9BBC9AA5-AE14-4294-963A-24E24F54E62C}" destId="{2FBE219D-255A-4583-B0B3-8AAA529CE3F9}" srcOrd="3" destOrd="0" parTransId="{33608464-FD1D-4643-A8CF-73BC64FEC0DC}" sibTransId="{2A4F9901-F1AF-45E1-8B38-64FFAF0F1195}"/>
    <dgm:cxn modelId="{C53753FF-A854-4429-8FC9-993C757787AB}" type="presOf" srcId="{4AEAA35A-1604-44C3-99A8-3D942AAB31A4}" destId="{178F60E7-6876-421C-B7A9-96912A58C5B0}" srcOrd="0" destOrd="0" presId="urn:microsoft.com/office/officeart/2005/8/layout/process5"/>
    <dgm:cxn modelId="{D52EA8FB-84A6-4096-A52A-939D0E656736}" type="presParOf" srcId="{DCF79E9B-0100-45AE-A6D2-48F13596EFFC}" destId="{64DDFAF4-57A5-4E8B-BD17-B641A734A15D}" srcOrd="0" destOrd="0" presId="urn:microsoft.com/office/officeart/2005/8/layout/process5"/>
    <dgm:cxn modelId="{F8F6D93B-24EA-40A6-A733-C072AF62B64F}" type="presParOf" srcId="{DCF79E9B-0100-45AE-A6D2-48F13596EFFC}" destId="{107DC9FB-91CE-484D-9008-A49A91D654AE}" srcOrd="1" destOrd="0" presId="urn:microsoft.com/office/officeart/2005/8/layout/process5"/>
    <dgm:cxn modelId="{19FD9573-EF7F-4BB0-9892-2136588A6E95}" type="presParOf" srcId="{107DC9FB-91CE-484D-9008-A49A91D654AE}" destId="{7BB9C54F-99FF-4056-88BA-E52C44F59873}" srcOrd="0" destOrd="0" presId="urn:microsoft.com/office/officeart/2005/8/layout/process5"/>
    <dgm:cxn modelId="{9849BBD6-6A69-4FD2-98AA-EEDA676A1A00}" type="presParOf" srcId="{DCF79E9B-0100-45AE-A6D2-48F13596EFFC}" destId="{359A4664-7DDE-432F-A61D-3CC0D67F21DD}" srcOrd="2" destOrd="0" presId="urn:microsoft.com/office/officeart/2005/8/layout/process5"/>
    <dgm:cxn modelId="{935F3D93-A0BA-4E8F-A723-53F137BAA4C3}" type="presParOf" srcId="{DCF79E9B-0100-45AE-A6D2-48F13596EFFC}" destId="{4BA4AC6B-024F-4E7E-BC20-48139A330884}" srcOrd="3" destOrd="0" presId="urn:microsoft.com/office/officeart/2005/8/layout/process5"/>
    <dgm:cxn modelId="{80F089C4-D0B9-49D4-9F2D-6FC9EBCF682B}" type="presParOf" srcId="{4BA4AC6B-024F-4E7E-BC20-48139A330884}" destId="{2C1F204B-76D0-42D3-A70F-B7106C2CA450}" srcOrd="0" destOrd="0" presId="urn:microsoft.com/office/officeart/2005/8/layout/process5"/>
    <dgm:cxn modelId="{2E0129FF-496E-4B4E-9BA5-595D1B30C2E3}" type="presParOf" srcId="{DCF79E9B-0100-45AE-A6D2-48F13596EFFC}" destId="{0589227D-D8B8-46DB-BF9F-0D7B2082C9AA}" srcOrd="4" destOrd="0" presId="urn:microsoft.com/office/officeart/2005/8/layout/process5"/>
    <dgm:cxn modelId="{8A0359A2-94FB-416B-BE3C-EB7B8A7B07D1}" type="presParOf" srcId="{DCF79E9B-0100-45AE-A6D2-48F13596EFFC}" destId="{5B5B225A-169D-4963-8C86-1F0EC0BB8871}" srcOrd="5" destOrd="0" presId="urn:microsoft.com/office/officeart/2005/8/layout/process5"/>
    <dgm:cxn modelId="{2DE3DA0D-125E-4546-A09D-95425E39C3DC}" type="presParOf" srcId="{5B5B225A-169D-4963-8C86-1F0EC0BB8871}" destId="{96BEFEB9-E3EC-49BE-AE6F-BC322185FD97}" srcOrd="0" destOrd="0" presId="urn:microsoft.com/office/officeart/2005/8/layout/process5"/>
    <dgm:cxn modelId="{C263A5FB-F487-4C25-B50E-2257BE16B8FB}" type="presParOf" srcId="{DCF79E9B-0100-45AE-A6D2-48F13596EFFC}" destId="{5033A531-FE81-44A7-BB7D-9B572C2DFCEA}" srcOrd="6" destOrd="0" presId="urn:microsoft.com/office/officeart/2005/8/layout/process5"/>
    <dgm:cxn modelId="{B6CF7553-2249-46EC-BED4-E0786B131D8A}" type="presParOf" srcId="{DCF79E9B-0100-45AE-A6D2-48F13596EFFC}" destId="{1A1EE665-AE8D-4533-9226-DE549B8E4DE9}" srcOrd="7" destOrd="0" presId="urn:microsoft.com/office/officeart/2005/8/layout/process5"/>
    <dgm:cxn modelId="{4FB6146F-07E3-4FAA-AFB1-FF3786311998}" type="presParOf" srcId="{1A1EE665-AE8D-4533-9226-DE549B8E4DE9}" destId="{D7048A7C-D528-4C2C-AC52-441DE54B9483}" srcOrd="0" destOrd="0" presId="urn:microsoft.com/office/officeart/2005/8/layout/process5"/>
    <dgm:cxn modelId="{EA0D93B4-85AD-4ABC-82B3-97ADED1B32B0}" type="presParOf" srcId="{DCF79E9B-0100-45AE-A6D2-48F13596EFFC}" destId="{53725167-5540-4605-8CC4-E1F74C0C3AF3}" srcOrd="8" destOrd="0" presId="urn:microsoft.com/office/officeart/2005/8/layout/process5"/>
    <dgm:cxn modelId="{D1B635D9-15D0-42F5-9EE5-7B01A9161E75}" type="presParOf" srcId="{DCF79E9B-0100-45AE-A6D2-48F13596EFFC}" destId="{178F60E7-6876-421C-B7A9-96912A58C5B0}" srcOrd="9" destOrd="0" presId="urn:microsoft.com/office/officeart/2005/8/layout/process5"/>
    <dgm:cxn modelId="{ECA2FAB5-5AA3-42A9-B6F3-5E3AC721D7BA}" type="presParOf" srcId="{178F60E7-6876-421C-B7A9-96912A58C5B0}" destId="{6C2C27EC-8D8D-47D7-98F3-6012DD851C14}" srcOrd="0" destOrd="0" presId="urn:microsoft.com/office/officeart/2005/8/layout/process5"/>
    <dgm:cxn modelId="{E2D13FCB-3E7A-4A80-9832-265601E4714E}" type="presParOf" srcId="{DCF79E9B-0100-45AE-A6D2-48F13596EFFC}" destId="{36D6D5A6-61CA-4E99-89E0-C90A49D670E2}"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23C441D-3F69-4505-80F5-7AC32248164F}" type="doc">
      <dgm:prSet loTypeId="urn:microsoft.com/office/officeart/2005/8/layout/process2" loCatId="process" qsTypeId="urn:microsoft.com/office/officeart/2005/8/quickstyle/simple1" qsCatId="simple" csTypeId="urn:microsoft.com/office/officeart/2005/8/colors/accent1_2" csCatId="accent1" phldr="1"/>
      <dgm:spPr/>
    </dgm:pt>
    <dgm:pt modelId="{21C6864E-3A38-491B-818A-7ABF5DA12773}">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FME will expect a full briefing of what you know about the victim and offence. Make a note of what you tell the FME. The PPD3/SOLO Onyx booklet will assist in this.</a:t>
          </a:r>
        </a:p>
      </dgm:t>
    </dgm:pt>
    <dgm:pt modelId="{1C082456-3346-4962-9E00-980F6E5ACB12}" type="parTrans" cxnId="{15E5FA2F-F523-42B9-83AC-DB2206D59121}">
      <dgm:prSet/>
      <dgm:spPr/>
      <dgm:t>
        <a:bodyPr/>
        <a:lstStyle/>
        <a:p>
          <a:endParaRPr lang="en-US"/>
        </a:p>
      </dgm:t>
    </dgm:pt>
    <dgm:pt modelId="{714A7DA7-366E-4774-99E1-6943EDEE4D56}" type="sibTrans" cxnId="{15E5FA2F-F523-42B9-83AC-DB2206D59121}">
      <dgm:prSet/>
      <dgm:spPr>
        <a:solidFill>
          <a:schemeClr val="accent2">
            <a:lumMod val="75000"/>
          </a:schemeClr>
        </a:solidFill>
        <a:ln>
          <a:solidFill>
            <a:schemeClr val="tx1"/>
          </a:solidFill>
        </a:ln>
      </dgm:spPr>
      <dgm:t>
        <a:bodyPr/>
        <a:lstStyle/>
        <a:p>
          <a:endParaRPr lang="en-US"/>
        </a:p>
      </dgm:t>
    </dgm:pt>
    <dgm:pt modelId="{046C5CE9-862B-49A4-838C-1C384A85EF3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FME will take an account from the victim to allow them to know the extent of the examination and samples required.</a:t>
          </a:r>
        </a:p>
      </dgm:t>
    </dgm:pt>
    <dgm:pt modelId="{6A7CC733-3149-4EAC-9CF2-02D863654558}" type="parTrans" cxnId="{AC4851FB-FBE8-4B89-B10D-8409CBBC8998}">
      <dgm:prSet/>
      <dgm:spPr/>
      <dgm:t>
        <a:bodyPr/>
        <a:lstStyle/>
        <a:p>
          <a:endParaRPr lang="en-US"/>
        </a:p>
      </dgm:t>
    </dgm:pt>
    <dgm:pt modelId="{B46C7EAF-74F8-4DC3-90BA-B5FD59BF6F74}" type="sibTrans" cxnId="{AC4851FB-FBE8-4B89-B10D-8409CBBC8998}">
      <dgm:prSet/>
      <dgm:spPr/>
      <dgm:t>
        <a:bodyPr/>
        <a:lstStyle/>
        <a:p>
          <a:endParaRPr lang="en-US"/>
        </a:p>
      </dgm:t>
    </dgm:pt>
    <dgm:pt modelId="{1A64EEE3-0CD8-4A72-99DA-AD97745D8B57}" type="pres">
      <dgm:prSet presAssocID="{E23C441D-3F69-4505-80F5-7AC32248164F}" presName="linearFlow" presStyleCnt="0">
        <dgm:presLayoutVars>
          <dgm:resizeHandles val="exact"/>
        </dgm:presLayoutVars>
      </dgm:prSet>
      <dgm:spPr/>
    </dgm:pt>
    <dgm:pt modelId="{660C6214-69FE-4D2E-8B15-2E3A0C4B60D0}" type="pres">
      <dgm:prSet presAssocID="{21C6864E-3A38-491B-818A-7ABF5DA12773}" presName="node" presStyleLbl="node1" presStyleIdx="0" presStyleCnt="2" custScaleX="215906">
        <dgm:presLayoutVars>
          <dgm:bulletEnabled val="1"/>
        </dgm:presLayoutVars>
      </dgm:prSet>
      <dgm:spPr/>
    </dgm:pt>
    <dgm:pt modelId="{89AA084F-CB54-42DA-BE2C-E6AC9C4BFF2C}" type="pres">
      <dgm:prSet presAssocID="{714A7DA7-366E-4774-99E1-6943EDEE4D56}" presName="sibTrans" presStyleLbl="sibTrans2D1" presStyleIdx="0" presStyleCnt="1"/>
      <dgm:spPr/>
    </dgm:pt>
    <dgm:pt modelId="{324A55BF-275D-4186-8273-0DB5319E5848}" type="pres">
      <dgm:prSet presAssocID="{714A7DA7-366E-4774-99E1-6943EDEE4D56}" presName="connectorText" presStyleLbl="sibTrans2D1" presStyleIdx="0" presStyleCnt="1"/>
      <dgm:spPr/>
    </dgm:pt>
    <dgm:pt modelId="{52128B48-701E-4240-B3BE-DD9E7BE8CA22}" type="pres">
      <dgm:prSet presAssocID="{046C5CE9-862B-49A4-838C-1C384A85EF3C}" presName="node" presStyleLbl="node1" presStyleIdx="1" presStyleCnt="2" custScaleX="213662">
        <dgm:presLayoutVars>
          <dgm:bulletEnabled val="1"/>
        </dgm:presLayoutVars>
      </dgm:prSet>
      <dgm:spPr/>
    </dgm:pt>
  </dgm:ptLst>
  <dgm:cxnLst>
    <dgm:cxn modelId="{15E5FA2F-F523-42B9-83AC-DB2206D59121}" srcId="{E23C441D-3F69-4505-80F5-7AC32248164F}" destId="{21C6864E-3A38-491B-818A-7ABF5DA12773}" srcOrd="0" destOrd="0" parTransId="{1C082456-3346-4962-9E00-980F6E5ACB12}" sibTransId="{714A7DA7-366E-4774-99E1-6943EDEE4D56}"/>
    <dgm:cxn modelId="{93D5DC33-FF18-4E2A-A1C2-C0289E162814}" type="presOf" srcId="{714A7DA7-366E-4774-99E1-6943EDEE4D56}" destId="{89AA084F-CB54-42DA-BE2C-E6AC9C4BFF2C}" srcOrd="0" destOrd="0" presId="urn:microsoft.com/office/officeart/2005/8/layout/process2"/>
    <dgm:cxn modelId="{6878835D-F477-47A8-A35C-18ED5600A4D0}" type="presOf" srcId="{046C5CE9-862B-49A4-838C-1C384A85EF3C}" destId="{52128B48-701E-4240-B3BE-DD9E7BE8CA22}" srcOrd="0" destOrd="0" presId="urn:microsoft.com/office/officeart/2005/8/layout/process2"/>
    <dgm:cxn modelId="{B2CF9C6C-2C43-4587-9500-E06BDD4A1D6A}" type="presOf" srcId="{714A7DA7-366E-4774-99E1-6943EDEE4D56}" destId="{324A55BF-275D-4186-8273-0DB5319E5848}" srcOrd="1" destOrd="0" presId="urn:microsoft.com/office/officeart/2005/8/layout/process2"/>
    <dgm:cxn modelId="{F0E7B986-BAA9-4B1A-BDE5-63EA28FA7747}" type="presOf" srcId="{E23C441D-3F69-4505-80F5-7AC32248164F}" destId="{1A64EEE3-0CD8-4A72-99DA-AD97745D8B57}" srcOrd="0" destOrd="0" presId="urn:microsoft.com/office/officeart/2005/8/layout/process2"/>
    <dgm:cxn modelId="{067EBFB7-440C-41DA-96D1-9B826646977D}" type="presOf" srcId="{21C6864E-3A38-491B-818A-7ABF5DA12773}" destId="{660C6214-69FE-4D2E-8B15-2E3A0C4B60D0}" srcOrd="0" destOrd="0" presId="urn:microsoft.com/office/officeart/2005/8/layout/process2"/>
    <dgm:cxn modelId="{AC4851FB-FBE8-4B89-B10D-8409CBBC8998}" srcId="{E23C441D-3F69-4505-80F5-7AC32248164F}" destId="{046C5CE9-862B-49A4-838C-1C384A85EF3C}" srcOrd="1" destOrd="0" parTransId="{6A7CC733-3149-4EAC-9CF2-02D863654558}" sibTransId="{B46C7EAF-74F8-4DC3-90BA-B5FD59BF6F74}"/>
    <dgm:cxn modelId="{7B327B27-9E66-4375-9C05-B7AF7B23B601}" type="presParOf" srcId="{1A64EEE3-0CD8-4A72-99DA-AD97745D8B57}" destId="{660C6214-69FE-4D2E-8B15-2E3A0C4B60D0}" srcOrd="0" destOrd="0" presId="urn:microsoft.com/office/officeart/2005/8/layout/process2"/>
    <dgm:cxn modelId="{CE3D9DBF-61DE-4A9F-A93B-EC7BC67CE52C}" type="presParOf" srcId="{1A64EEE3-0CD8-4A72-99DA-AD97745D8B57}" destId="{89AA084F-CB54-42DA-BE2C-E6AC9C4BFF2C}" srcOrd="1" destOrd="0" presId="urn:microsoft.com/office/officeart/2005/8/layout/process2"/>
    <dgm:cxn modelId="{F7266D2C-9C81-44A4-B11C-6D87A6C7F093}" type="presParOf" srcId="{89AA084F-CB54-42DA-BE2C-E6AC9C4BFF2C}" destId="{324A55BF-275D-4186-8273-0DB5319E5848}" srcOrd="0" destOrd="0" presId="urn:microsoft.com/office/officeart/2005/8/layout/process2"/>
    <dgm:cxn modelId="{DFD1D30A-D22D-4DCF-BD07-F741280FD446}" type="presParOf" srcId="{1A64EEE3-0CD8-4A72-99DA-AD97745D8B57}" destId="{52128B48-701E-4240-B3BE-DD9E7BE8CA22}"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D6762AC-0CE9-46AC-B2A5-F39CD6917946}"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B6FDCC92-58C5-4C98-9AC5-70A58B81D836}">
      <dgm:prSet phldrT="[Text]"/>
      <dgm:spPr>
        <a:solidFill>
          <a:schemeClr val="accent2">
            <a:lumMod val="40000"/>
            <a:lumOff val="60000"/>
          </a:schemeClr>
        </a:solidFill>
        <a:ln>
          <a:solidFill>
            <a:schemeClr val="tx1"/>
          </a:solidFill>
        </a:ln>
      </dgm:spPr>
      <dgm:t>
        <a:bodyPr/>
        <a:lstStyle/>
        <a:p>
          <a:r>
            <a:rPr lang="en-US" dirty="0">
              <a:solidFill>
                <a:schemeClr val="tx1"/>
              </a:solidFill>
            </a:rPr>
            <a:t>Female</a:t>
          </a:r>
        </a:p>
      </dgm:t>
    </dgm:pt>
    <dgm:pt modelId="{0328B624-773B-4580-9327-A385E2F25CAC}" type="parTrans" cxnId="{43A62FC0-7E2B-419A-BDD1-3B71BD540ABF}">
      <dgm:prSet/>
      <dgm:spPr/>
      <dgm:t>
        <a:bodyPr/>
        <a:lstStyle/>
        <a:p>
          <a:endParaRPr lang="en-US"/>
        </a:p>
      </dgm:t>
    </dgm:pt>
    <dgm:pt modelId="{5FE7E9B4-97D4-4E15-BC81-1EA358C83D2C}" type="sibTrans" cxnId="{43A62FC0-7E2B-419A-BDD1-3B71BD540ABF}">
      <dgm:prSet/>
      <dgm:spPr/>
      <dgm:t>
        <a:bodyPr/>
        <a:lstStyle/>
        <a:p>
          <a:endParaRPr lang="en-US"/>
        </a:p>
      </dgm:t>
    </dgm:pt>
    <dgm:pt modelId="{E129F0BE-6AB9-4A59-89B0-4503AAC7A9AC}">
      <dgm:prSet phldrT="[Text]" custT="1"/>
      <dgm:spPr/>
      <dgm:t>
        <a:bodyPr/>
        <a:lstStyle/>
        <a:p>
          <a:r>
            <a:rPr lang="en-US" sz="2400" dirty="0">
              <a:solidFill>
                <a:schemeClr val="tx1"/>
              </a:solidFill>
            </a:rPr>
            <a:t>Head hair – combed, cut, swabbed, plucked</a:t>
          </a:r>
        </a:p>
        <a:p>
          <a:r>
            <a:rPr lang="en-US" sz="2400" dirty="0">
              <a:solidFill>
                <a:schemeClr val="tx1"/>
              </a:solidFill>
            </a:rPr>
            <a:t>Mouth – DNA2, spit, swab, rinse</a:t>
          </a:r>
        </a:p>
        <a:p>
          <a:r>
            <a:rPr lang="en-US" sz="2400" dirty="0">
              <a:solidFill>
                <a:schemeClr val="tx1"/>
              </a:solidFill>
            </a:rPr>
            <a:t>Skin swabs</a:t>
          </a:r>
        </a:p>
        <a:p>
          <a:r>
            <a:rPr lang="en-US" sz="2400" dirty="0">
              <a:solidFill>
                <a:schemeClr val="tx1"/>
              </a:solidFill>
            </a:rPr>
            <a:t>Fingernails – scraped, cut</a:t>
          </a:r>
        </a:p>
        <a:p>
          <a:r>
            <a:rPr lang="en-US" sz="2400" dirty="0">
              <a:solidFill>
                <a:schemeClr val="tx1"/>
              </a:solidFill>
            </a:rPr>
            <a:t>Pubic hair – combed, cut</a:t>
          </a:r>
        </a:p>
        <a:p>
          <a:r>
            <a:rPr lang="en-US" sz="2400" dirty="0">
              <a:solidFill>
                <a:schemeClr val="tx1"/>
              </a:solidFill>
            </a:rPr>
            <a:t>Vaginal swabs</a:t>
          </a:r>
        </a:p>
        <a:p>
          <a:r>
            <a:rPr lang="en-US" sz="2400" dirty="0">
              <a:solidFill>
                <a:schemeClr val="tx1"/>
              </a:solidFill>
            </a:rPr>
            <a:t>Anal swabs</a:t>
          </a:r>
        </a:p>
      </dgm:t>
    </dgm:pt>
    <dgm:pt modelId="{88D135EA-FAAB-4222-AA2B-B73261CA3DF9}" type="parTrans" cxnId="{4F62941D-D14F-4907-9F7D-486FA9B76FD5}">
      <dgm:prSet/>
      <dgm:spPr/>
      <dgm:t>
        <a:bodyPr/>
        <a:lstStyle/>
        <a:p>
          <a:endParaRPr lang="en-US"/>
        </a:p>
      </dgm:t>
    </dgm:pt>
    <dgm:pt modelId="{671519D7-C1B6-44EA-AAE0-B0342503F930}" type="sibTrans" cxnId="{4F62941D-D14F-4907-9F7D-486FA9B76FD5}">
      <dgm:prSet/>
      <dgm:spPr/>
      <dgm:t>
        <a:bodyPr/>
        <a:lstStyle/>
        <a:p>
          <a:endParaRPr lang="en-US"/>
        </a:p>
      </dgm:t>
    </dgm:pt>
    <dgm:pt modelId="{EB19D796-0865-4A92-BE38-4BE405722203}">
      <dgm:prSet phldrT="[Text]"/>
      <dgm:spPr>
        <a:solidFill>
          <a:schemeClr val="accent2">
            <a:lumMod val="40000"/>
            <a:lumOff val="60000"/>
          </a:schemeClr>
        </a:solidFill>
        <a:ln>
          <a:solidFill>
            <a:schemeClr val="tx1"/>
          </a:solidFill>
        </a:ln>
      </dgm:spPr>
      <dgm:t>
        <a:bodyPr/>
        <a:lstStyle/>
        <a:p>
          <a:r>
            <a:rPr lang="en-US" dirty="0">
              <a:solidFill>
                <a:schemeClr val="tx1"/>
              </a:solidFill>
            </a:rPr>
            <a:t>Male</a:t>
          </a:r>
        </a:p>
      </dgm:t>
    </dgm:pt>
    <dgm:pt modelId="{18D7E7FE-ED65-4EE5-B2E0-006E275285A1}" type="parTrans" cxnId="{6753491E-9667-468B-8780-6D92DC8EED43}">
      <dgm:prSet/>
      <dgm:spPr/>
      <dgm:t>
        <a:bodyPr/>
        <a:lstStyle/>
        <a:p>
          <a:endParaRPr lang="en-US"/>
        </a:p>
      </dgm:t>
    </dgm:pt>
    <dgm:pt modelId="{7D82F885-071F-4D94-A429-8AA96643EF76}" type="sibTrans" cxnId="{6753491E-9667-468B-8780-6D92DC8EED43}">
      <dgm:prSet/>
      <dgm:spPr/>
      <dgm:t>
        <a:bodyPr/>
        <a:lstStyle/>
        <a:p>
          <a:endParaRPr lang="en-US"/>
        </a:p>
      </dgm:t>
    </dgm:pt>
    <dgm:pt modelId="{32229985-4200-4AD8-9A6A-69CEC1771704}">
      <dgm:prSet phldrT="[Text]" custT="1"/>
      <dgm:spPr>
        <a:solidFill>
          <a:schemeClr val="accent2">
            <a:lumMod val="40000"/>
            <a:lumOff val="60000"/>
          </a:schemeClr>
        </a:solidFill>
      </dgm:spPr>
      <dgm:t>
        <a:bodyPr/>
        <a:lstStyle/>
        <a:p>
          <a:r>
            <a:rPr lang="en-US" sz="2400" dirty="0">
              <a:solidFill>
                <a:schemeClr val="tx1"/>
              </a:solidFill>
            </a:rPr>
            <a:t>Head hair – combed, cut, swabbed, plucked</a:t>
          </a:r>
        </a:p>
        <a:p>
          <a:r>
            <a:rPr lang="en-US" sz="2400" dirty="0">
              <a:solidFill>
                <a:schemeClr val="tx1"/>
              </a:solidFill>
            </a:rPr>
            <a:t>Mouth – DNA2, spit, swab, rinse</a:t>
          </a:r>
        </a:p>
        <a:p>
          <a:r>
            <a:rPr lang="en-US" sz="2400" dirty="0">
              <a:solidFill>
                <a:schemeClr val="tx1"/>
              </a:solidFill>
            </a:rPr>
            <a:t>Skin swabs</a:t>
          </a:r>
        </a:p>
        <a:p>
          <a:r>
            <a:rPr lang="en-US" sz="2400" dirty="0">
              <a:solidFill>
                <a:schemeClr val="tx1"/>
              </a:solidFill>
            </a:rPr>
            <a:t>Fingernails – scraped, cut</a:t>
          </a:r>
        </a:p>
        <a:p>
          <a:r>
            <a:rPr lang="en-US" sz="2400" dirty="0">
              <a:solidFill>
                <a:schemeClr val="tx1"/>
              </a:solidFill>
            </a:rPr>
            <a:t>Pubic hair – combed, cut</a:t>
          </a:r>
        </a:p>
        <a:p>
          <a:r>
            <a:rPr lang="en-US" sz="2400" dirty="0">
              <a:solidFill>
                <a:schemeClr val="tx1"/>
              </a:solidFill>
            </a:rPr>
            <a:t>Penile swabs</a:t>
          </a:r>
        </a:p>
        <a:p>
          <a:r>
            <a:rPr lang="en-US" sz="2400" dirty="0">
              <a:solidFill>
                <a:schemeClr val="tx1"/>
              </a:solidFill>
            </a:rPr>
            <a:t>Anal swabs</a:t>
          </a:r>
        </a:p>
      </dgm:t>
    </dgm:pt>
    <dgm:pt modelId="{447A0C95-3CDE-42CD-BB60-8D6897803B06}" type="parTrans" cxnId="{AF12E382-3641-4CB0-83B4-425C92253581}">
      <dgm:prSet/>
      <dgm:spPr/>
      <dgm:t>
        <a:bodyPr/>
        <a:lstStyle/>
        <a:p>
          <a:endParaRPr lang="en-US"/>
        </a:p>
      </dgm:t>
    </dgm:pt>
    <dgm:pt modelId="{CB4F7BA4-8F54-4ACE-9FF7-57A81ADB1763}" type="sibTrans" cxnId="{AF12E382-3641-4CB0-83B4-425C92253581}">
      <dgm:prSet/>
      <dgm:spPr/>
      <dgm:t>
        <a:bodyPr/>
        <a:lstStyle/>
        <a:p>
          <a:endParaRPr lang="en-US"/>
        </a:p>
      </dgm:t>
    </dgm:pt>
    <dgm:pt modelId="{0E3F3BCC-93C6-4BB7-A126-84A445491318}" type="pres">
      <dgm:prSet presAssocID="{2D6762AC-0CE9-46AC-B2A5-F39CD6917946}" presName="Name0" presStyleCnt="0">
        <dgm:presLayoutVars>
          <dgm:dir/>
          <dgm:animLvl val="lvl"/>
          <dgm:resizeHandles val="exact"/>
        </dgm:presLayoutVars>
      </dgm:prSet>
      <dgm:spPr/>
    </dgm:pt>
    <dgm:pt modelId="{D9C38F9B-1FC4-49BF-92F3-F8D643DFBCA1}" type="pres">
      <dgm:prSet presAssocID="{B6FDCC92-58C5-4C98-9AC5-70A58B81D836}" presName="compositeNode" presStyleCnt="0">
        <dgm:presLayoutVars>
          <dgm:bulletEnabled val="1"/>
        </dgm:presLayoutVars>
      </dgm:prSet>
      <dgm:spPr/>
    </dgm:pt>
    <dgm:pt modelId="{23F3BA3F-8841-46EC-80D9-11529F3BA5FE}" type="pres">
      <dgm:prSet presAssocID="{B6FDCC92-58C5-4C98-9AC5-70A58B81D836}" presName="bgRect" presStyleLbl="node1" presStyleIdx="0" presStyleCnt="2"/>
      <dgm:spPr/>
    </dgm:pt>
    <dgm:pt modelId="{72BDC646-CBEC-484D-AE22-22D1B1C08896}" type="pres">
      <dgm:prSet presAssocID="{B6FDCC92-58C5-4C98-9AC5-70A58B81D836}" presName="parentNode" presStyleLbl="node1" presStyleIdx="0" presStyleCnt="2">
        <dgm:presLayoutVars>
          <dgm:chMax val="0"/>
          <dgm:bulletEnabled val="1"/>
        </dgm:presLayoutVars>
      </dgm:prSet>
      <dgm:spPr/>
    </dgm:pt>
    <dgm:pt modelId="{5C86AED5-086E-4942-9EAB-6658F888EEAB}" type="pres">
      <dgm:prSet presAssocID="{B6FDCC92-58C5-4C98-9AC5-70A58B81D836}" presName="childNode" presStyleLbl="node1" presStyleIdx="0" presStyleCnt="2">
        <dgm:presLayoutVars>
          <dgm:bulletEnabled val="1"/>
        </dgm:presLayoutVars>
      </dgm:prSet>
      <dgm:spPr/>
    </dgm:pt>
    <dgm:pt modelId="{7393FFC3-9751-4CE6-9B48-C4C8C921926E}" type="pres">
      <dgm:prSet presAssocID="{5FE7E9B4-97D4-4E15-BC81-1EA358C83D2C}" presName="hSp" presStyleCnt="0"/>
      <dgm:spPr/>
    </dgm:pt>
    <dgm:pt modelId="{DF613CB6-4F56-4B83-BD33-FBE5D35CD416}" type="pres">
      <dgm:prSet presAssocID="{5FE7E9B4-97D4-4E15-BC81-1EA358C83D2C}" presName="vProcSp" presStyleCnt="0"/>
      <dgm:spPr/>
    </dgm:pt>
    <dgm:pt modelId="{6222D7A3-C4B1-4FC4-8AA6-74284B63A535}" type="pres">
      <dgm:prSet presAssocID="{5FE7E9B4-97D4-4E15-BC81-1EA358C83D2C}" presName="vSp1" presStyleCnt="0"/>
      <dgm:spPr/>
    </dgm:pt>
    <dgm:pt modelId="{7F402828-B856-4B74-8946-6893CBC713E9}" type="pres">
      <dgm:prSet presAssocID="{5FE7E9B4-97D4-4E15-BC81-1EA358C83D2C}" presName="simulatedConn" presStyleLbl="solidFgAcc1" presStyleIdx="0" presStyleCnt="1"/>
      <dgm:spPr>
        <a:solidFill>
          <a:schemeClr val="accent2">
            <a:lumMod val="75000"/>
          </a:schemeClr>
        </a:solidFill>
        <a:ln>
          <a:solidFill>
            <a:schemeClr val="tx1"/>
          </a:solidFill>
        </a:ln>
      </dgm:spPr>
    </dgm:pt>
    <dgm:pt modelId="{CB671494-3EF7-4767-818F-EB7A22E271A1}" type="pres">
      <dgm:prSet presAssocID="{5FE7E9B4-97D4-4E15-BC81-1EA358C83D2C}" presName="vSp2" presStyleCnt="0"/>
      <dgm:spPr/>
    </dgm:pt>
    <dgm:pt modelId="{2FE27FB6-4DC7-40D3-8D55-679543182CB2}" type="pres">
      <dgm:prSet presAssocID="{5FE7E9B4-97D4-4E15-BC81-1EA358C83D2C}" presName="sibTrans" presStyleCnt="0"/>
      <dgm:spPr/>
    </dgm:pt>
    <dgm:pt modelId="{352A963C-B7A5-4D1B-AB5D-396D4EA7A24E}" type="pres">
      <dgm:prSet presAssocID="{EB19D796-0865-4A92-BE38-4BE405722203}" presName="compositeNode" presStyleCnt="0">
        <dgm:presLayoutVars>
          <dgm:bulletEnabled val="1"/>
        </dgm:presLayoutVars>
      </dgm:prSet>
      <dgm:spPr/>
    </dgm:pt>
    <dgm:pt modelId="{A412750E-0DAD-4419-91C8-F0A781C1DE0D}" type="pres">
      <dgm:prSet presAssocID="{EB19D796-0865-4A92-BE38-4BE405722203}" presName="bgRect" presStyleLbl="node1" presStyleIdx="1" presStyleCnt="2"/>
      <dgm:spPr/>
    </dgm:pt>
    <dgm:pt modelId="{73E3C698-25D4-4307-85D3-738A22451986}" type="pres">
      <dgm:prSet presAssocID="{EB19D796-0865-4A92-BE38-4BE405722203}" presName="parentNode" presStyleLbl="node1" presStyleIdx="1" presStyleCnt="2">
        <dgm:presLayoutVars>
          <dgm:chMax val="0"/>
          <dgm:bulletEnabled val="1"/>
        </dgm:presLayoutVars>
      </dgm:prSet>
      <dgm:spPr/>
    </dgm:pt>
    <dgm:pt modelId="{8FB4F8CF-83F9-402B-A163-CCD3EFD32DCF}" type="pres">
      <dgm:prSet presAssocID="{EB19D796-0865-4A92-BE38-4BE405722203}" presName="childNode" presStyleLbl="node1" presStyleIdx="1" presStyleCnt="2">
        <dgm:presLayoutVars>
          <dgm:bulletEnabled val="1"/>
        </dgm:presLayoutVars>
      </dgm:prSet>
      <dgm:spPr/>
    </dgm:pt>
  </dgm:ptLst>
  <dgm:cxnLst>
    <dgm:cxn modelId="{10BACF06-C472-4657-9C48-07AC44969567}" type="presOf" srcId="{E129F0BE-6AB9-4A59-89B0-4503AAC7A9AC}" destId="{5C86AED5-086E-4942-9EAB-6658F888EEAB}" srcOrd="0" destOrd="0" presId="urn:microsoft.com/office/officeart/2005/8/layout/hProcess7"/>
    <dgm:cxn modelId="{576DF707-D19A-426D-A68F-CAAB555A5218}" type="presOf" srcId="{EB19D796-0865-4A92-BE38-4BE405722203}" destId="{73E3C698-25D4-4307-85D3-738A22451986}" srcOrd="1" destOrd="0" presId="urn:microsoft.com/office/officeart/2005/8/layout/hProcess7"/>
    <dgm:cxn modelId="{4F62941D-D14F-4907-9F7D-486FA9B76FD5}" srcId="{B6FDCC92-58C5-4C98-9AC5-70A58B81D836}" destId="{E129F0BE-6AB9-4A59-89B0-4503AAC7A9AC}" srcOrd="0" destOrd="0" parTransId="{88D135EA-FAAB-4222-AA2B-B73261CA3DF9}" sibTransId="{671519D7-C1B6-44EA-AAE0-B0342503F930}"/>
    <dgm:cxn modelId="{6753491E-9667-468B-8780-6D92DC8EED43}" srcId="{2D6762AC-0CE9-46AC-B2A5-F39CD6917946}" destId="{EB19D796-0865-4A92-BE38-4BE405722203}" srcOrd="1" destOrd="0" parTransId="{18D7E7FE-ED65-4EE5-B2E0-006E275285A1}" sibTransId="{7D82F885-071F-4D94-A429-8AA96643EF76}"/>
    <dgm:cxn modelId="{F5C51930-36DD-432B-901A-CC5FADF444B4}" type="presOf" srcId="{EB19D796-0865-4A92-BE38-4BE405722203}" destId="{A412750E-0DAD-4419-91C8-F0A781C1DE0D}" srcOrd="0" destOrd="0" presId="urn:microsoft.com/office/officeart/2005/8/layout/hProcess7"/>
    <dgm:cxn modelId="{4872134E-EBB2-4D05-82B9-0EFE52E172FE}" type="presOf" srcId="{32229985-4200-4AD8-9A6A-69CEC1771704}" destId="{8FB4F8CF-83F9-402B-A163-CCD3EFD32DCF}" srcOrd="0" destOrd="0" presId="urn:microsoft.com/office/officeart/2005/8/layout/hProcess7"/>
    <dgm:cxn modelId="{AF12E382-3641-4CB0-83B4-425C92253581}" srcId="{EB19D796-0865-4A92-BE38-4BE405722203}" destId="{32229985-4200-4AD8-9A6A-69CEC1771704}" srcOrd="0" destOrd="0" parTransId="{447A0C95-3CDE-42CD-BB60-8D6897803B06}" sibTransId="{CB4F7BA4-8F54-4ACE-9FF7-57A81ADB1763}"/>
    <dgm:cxn modelId="{49BAA5BD-65A5-43E5-BD85-91CC3336548C}" type="presOf" srcId="{B6FDCC92-58C5-4C98-9AC5-70A58B81D836}" destId="{23F3BA3F-8841-46EC-80D9-11529F3BA5FE}" srcOrd="0" destOrd="0" presId="urn:microsoft.com/office/officeart/2005/8/layout/hProcess7"/>
    <dgm:cxn modelId="{43A62FC0-7E2B-419A-BDD1-3B71BD540ABF}" srcId="{2D6762AC-0CE9-46AC-B2A5-F39CD6917946}" destId="{B6FDCC92-58C5-4C98-9AC5-70A58B81D836}" srcOrd="0" destOrd="0" parTransId="{0328B624-773B-4580-9327-A385E2F25CAC}" sibTransId="{5FE7E9B4-97D4-4E15-BC81-1EA358C83D2C}"/>
    <dgm:cxn modelId="{EF3000F1-4E8C-4512-A9C8-F5A047F487FF}" type="presOf" srcId="{B6FDCC92-58C5-4C98-9AC5-70A58B81D836}" destId="{72BDC646-CBEC-484D-AE22-22D1B1C08896}" srcOrd="1" destOrd="0" presId="urn:microsoft.com/office/officeart/2005/8/layout/hProcess7"/>
    <dgm:cxn modelId="{E358CCFD-2902-4048-9DFB-5D538A455F45}" type="presOf" srcId="{2D6762AC-0CE9-46AC-B2A5-F39CD6917946}" destId="{0E3F3BCC-93C6-4BB7-A126-84A445491318}" srcOrd="0" destOrd="0" presId="urn:microsoft.com/office/officeart/2005/8/layout/hProcess7"/>
    <dgm:cxn modelId="{0DB11F2A-B2A6-4E6C-A8B0-AB800F54EF88}" type="presParOf" srcId="{0E3F3BCC-93C6-4BB7-A126-84A445491318}" destId="{D9C38F9B-1FC4-49BF-92F3-F8D643DFBCA1}" srcOrd="0" destOrd="0" presId="urn:microsoft.com/office/officeart/2005/8/layout/hProcess7"/>
    <dgm:cxn modelId="{727FAA6C-D7DE-4A8E-8891-1D4DE38682C5}" type="presParOf" srcId="{D9C38F9B-1FC4-49BF-92F3-F8D643DFBCA1}" destId="{23F3BA3F-8841-46EC-80D9-11529F3BA5FE}" srcOrd="0" destOrd="0" presId="urn:microsoft.com/office/officeart/2005/8/layout/hProcess7"/>
    <dgm:cxn modelId="{8336F6F9-B5EB-45F9-9D07-DFFBF145BDA2}" type="presParOf" srcId="{D9C38F9B-1FC4-49BF-92F3-F8D643DFBCA1}" destId="{72BDC646-CBEC-484D-AE22-22D1B1C08896}" srcOrd="1" destOrd="0" presId="urn:microsoft.com/office/officeart/2005/8/layout/hProcess7"/>
    <dgm:cxn modelId="{A79B3A12-F71A-47F7-ACBC-D5BA84CC224A}" type="presParOf" srcId="{D9C38F9B-1FC4-49BF-92F3-F8D643DFBCA1}" destId="{5C86AED5-086E-4942-9EAB-6658F888EEAB}" srcOrd="2" destOrd="0" presId="urn:microsoft.com/office/officeart/2005/8/layout/hProcess7"/>
    <dgm:cxn modelId="{23D073C6-0598-4C67-B67C-FE39339BF833}" type="presParOf" srcId="{0E3F3BCC-93C6-4BB7-A126-84A445491318}" destId="{7393FFC3-9751-4CE6-9B48-C4C8C921926E}" srcOrd="1" destOrd="0" presId="urn:microsoft.com/office/officeart/2005/8/layout/hProcess7"/>
    <dgm:cxn modelId="{5DA34385-0B20-426F-A3E7-8DEA99223EFD}" type="presParOf" srcId="{0E3F3BCC-93C6-4BB7-A126-84A445491318}" destId="{DF613CB6-4F56-4B83-BD33-FBE5D35CD416}" srcOrd="2" destOrd="0" presId="urn:microsoft.com/office/officeart/2005/8/layout/hProcess7"/>
    <dgm:cxn modelId="{31304C3A-1393-4699-85BE-B9C1FBB27E7F}" type="presParOf" srcId="{DF613CB6-4F56-4B83-BD33-FBE5D35CD416}" destId="{6222D7A3-C4B1-4FC4-8AA6-74284B63A535}" srcOrd="0" destOrd="0" presId="urn:microsoft.com/office/officeart/2005/8/layout/hProcess7"/>
    <dgm:cxn modelId="{9C942409-B40A-422F-B722-075F20A7D5D0}" type="presParOf" srcId="{DF613CB6-4F56-4B83-BD33-FBE5D35CD416}" destId="{7F402828-B856-4B74-8946-6893CBC713E9}" srcOrd="1" destOrd="0" presId="urn:microsoft.com/office/officeart/2005/8/layout/hProcess7"/>
    <dgm:cxn modelId="{31D971FD-6B76-44DC-821A-6D2C87998D3F}" type="presParOf" srcId="{DF613CB6-4F56-4B83-BD33-FBE5D35CD416}" destId="{CB671494-3EF7-4767-818F-EB7A22E271A1}" srcOrd="2" destOrd="0" presId="urn:microsoft.com/office/officeart/2005/8/layout/hProcess7"/>
    <dgm:cxn modelId="{22E737D6-27BB-48D6-8F6C-A57FCDA35AA4}" type="presParOf" srcId="{0E3F3BCC-93C6-4BB7-A126-84A445491318}" destId="{2FE27FB6-4DC7-40D3-8D55-679543182CB2}" srcOrd="3" destOrd="0" presId="urn:microsoft.com/office/officeart/2005/8/layout/hProcess7"/>
    <dgm:cxn modelId="{4556552D-82C3-4A35-ACD5-1C5BBD0F0EEF}" type="presParOf" srcId="{0E3F3BCC-93C6-4BB7-A126-84A445491318}" destId="{352A963C-B7A5-4D1B-AB5D-396D4EA7A24E}" srcOrd="4" destOrd="0" presId="urn:microsoft.com/office/officeart/2005/8/layout/hProcess7"/>
    <dgm:cxn modelId="{9F3357BE-75AF-467B-8138-52D364621A67}" type="presParOf" srcId="{352A963C-B7A5-4D1B-AB5D-396D4EA7A24E}" destId="{A412750E-0DAD-4419-91C8-F0A781C1DE0D}" srcOrd="0" destOrd="0" presId="urn:microsoft.com/office/officeart/2005/8/layout/hProcess7"/>
    <dgm:cxn modelId="{9C3C08A0-9DA6-4F96-9C99-E30B2D82688C}" type="presParOf" srcId="{352A963C-B7A5-4D1B-AB5D-396D4EA7A24E}" destId="{73E3C698-25D4-4307-85D3-738A22451986}" srcOrd="1" destOrd="0" presId="urn:microsoft.com/office/officeart/2005/8/layout/hProcess7"/>
    <dgm:cxn modelId="{BC2E3E88-9CCD-4A75-80DA-AA99C6E99F34}" type="presParOf" srcId="{352A963C-B7A5-4D1B-AB5D-396D4EA7A24E}" destId="{8FB4F8CF-83F9-402B-A163-CCD3EFD32DCF}"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BBC9AA5-AE14-4294-963A-24E24F54E62C}"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BEAA5148-0781-4771-9AF9-EE491919D9A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Making the Victim feel safe</a:t>
          </a:r>
        </a:p>
      </dgm:t>
    </dgm:pt>
    <dgm:pt modelId="{A313BCDE-F74F-4995-9A27-E744DB11E11B}" type="parTrans" cxnId="{07B82E51-9F2B-4E50-A804-FF299D31479A}">
      <dgm:prSet/>
      <dgm:spPr/>
      <dgm:t>
        <a:bodyPr/>
        <a:lstStyle/>
        <a:p>
          <a:endParaRPr lang="en-US"/>
        </a:p>
      </dgm:t>
    </dgm:pt>
    <dgm:pt modelId="{307FCF7F-9BA8-4E07-A8BE-F2581A856F73}" type="sibTrans" cxnId="{07B82E51-9F2B-4E50-A804-FF299D31479A}">
      <dgm:prSet/>
      <dgm:spPr>
        <a:solidFill>
          <a:schemeClr val="accent2">
            <a:lumMod val="75000"/>
          </a:schemeClr>
        </a:solidFill>
        <a:ln>
          <a:solidFill>
            <a:schemeClr val="tx1"/>
          </a:solidFill>
        </a:ln>
      </dgm:spPr>
      <dgm:t>
        <a:bodyPr/>
        <a:lstStyle/>
        <a:p>
          <a:endParaRPr lang="en-US"/>
        </a:p>
      </dgm:t>
    </dgm:pt>
    <dgm:pt modelId="{0B27E0FD-598C-4E71-AAE8-18C9ECEDC08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Starting the Investigative Process and Fast Track Actions on arrival</a:t>
          </a:r>
        </a:p>
      </dgm:t>
    </dgm:pt>
    <dgm:pt modelId="{E1FC8A92-19BF-40EB-A57F-083FE06EC5FF}" type="parTrans" cxnId="{D93E29C9-10A2-4012-AA21-15321A0FEBA7}">
      <dgm:prSet/>
      <dgm:spPr/>
      <dgm:t>
        <a:bodyPr/>
        <a:lstStyle/>
        <a:p>
          <a:endParaRPr lang="en-US"/>
        </a:p>
      </dgm:t>
    </dgm:pt>
    <dgm:pt modelId="{EB69DFA0-5E17-4120-A301-CAE983CD2F8D}" type="sibTrans" cxnId="{D93E29C9-10A2-4012-AA21-15321A0FEBA7}">
      <dgm:prSet/>
      <dgm:spPr>
        <a:solidFill>
          <a:schemeClr val="accent2">
            <a:lumMod val="75000"/>
          </a:schemeClr>
        </a:solidFill>
        <a:ln>
          <a:solidFill>
            <a:schemeClr val="tx1"/>
          </a:solidFill>
        </a:ln>
      </dgm:spPr>
      <dgm:t>
        <a:bodyPr/>
        <a:lstStyle/>
        <a:p>
          <a:endParaRPr lang="en-US"/>
        </a:p>
      </dgm:t>
    </dgm:pt>
    <dgm:pt modelId="{D033C8EE-8E9C-4D0B-BFCE-63F54F6E34B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Taking</a:t>
          </a:r>
          <a:r>
            <a:rPr lang="en-US" sz="2400" baseline="0" dirty="0">
              <a:solidFill>
                <a:schemeClr val="tx1"/>
              </a:solidFill>
            </a:rPr>
            <a:t> a First Account</a:t>
          </a:r>
          <a:endParaRPr lang="en-US" sz="2400" dirty="0">
            <a:solidFill>
              <a:schemeClr val="tx1"/>
            </a:solidFill>
          </a:endParaRPr>
        </a:p>
      </dgm:t>
    </dgm:pt>
    <dgm:pt modelId="{9F76FC73-49EF-4B15-8EB2-3D656DA5A485}" type="parTrans" cxnId="{F3C0E3C0-EDDD-45F5-9AAB-1265A7F2F85F}">
      <dgm:prSet/>
      <dgm:spPr/>
      <dgm:t>
        <a:bodyPr/>
        <a:lstStyle/>
        <a:p>
          <a:endParaRPr lang="en-US"/>
        </a:p>
      </dgm:t>
    </dgm:pt>
    <dgm:pt modelId="{94A234D6-4E49-475A-93F2-930B40D6954C}" type="sibTrans" cxnId="{F3C0E3C0-EDDD-45F5-9AAB-1265A7F2F85F}">
      <dgm:prSet/>
      <dgm:spPr>
        <a:solidFill>
          <a:schemeClr val="accent2">
            <a:lumMod val="75000"/>
          </a:schemeClr>
        </a:solidFill>
        <a:ln>
          <a:solidFill>
            <a:schemeClr val="tx1"/>
          </a:solidFill>
        </a:ln>
      </dgm:spPr>
      <dgm:t>
        <a:bodyPr/>
        <a:lstStyle/>
        <a:p>
          <a:endParaRPr lang="en-US"/>
        </a:p>
      </dgm:t>
    </dgm:pt>
    <dgm:pt modelId="{2FBE219D-255A-4583-B0B3-8AAA529CE3F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Building</a:t>
          </a:r>
          <a:r>
            <a:rPr lang="en-US" sz="2400" baseline="0" dirty="0">
              <a:solidFill>
                <a:schemeClr val="tx1"/>
              </a:solidFill>
            </a:rPr>
            <a:t> an investigation log</a:t>
          </a:r>
          <a:endParaRPr lang="en-US" sz="2400" dirty="0">
            <a:solidFill>
              <a:schemeClr val="tx1"/>
            </a:solidFill>
          </a:endParaRPr>
        </a:p>
      </dgm:t>
    </dgm:pt>
    <dgm:pt modelId="{33608464-FD1D-4643-A8CF-73BC64FEC0DC}" type="parTrans" cxnId="{4B9948F6-C431-4457-A509-0522236DC0EA}">
      <dgm:prSet/>
      <dgm:spPr/>
      <dgm:t>
        <a:bodyPr/>
        <a:lstStyle/>
        <a:p>
          <a:endParaRPr lang="en-US"/>
        </a:p>
      </dgm:t>
    </dgm:pt>
    <dgm:pt modelId="{2A4F9901-F1AF-45E1-8B38-64FFAF0F1195}" type="sibTrans" cxnId="{4B9948F6-C431-4457-A509-0522236DC0EA}">
      <dgm:prSet/>
      <dgm:spPr>
        <a:solidFill>
          <a:schemeClr val="accent2">
            <a:lumMod val="75000"/>
          </a:schemeClr>
        </a:solidFill>
        <a:ln>
          <a:solidFill>
            <a:schemeClr val="tx1"/>
          </a:solidFill>
        </a:ln>
      </dgm:spPr>
      <dgm:t>
        <a:bodyPr/>
        <a:lstStyle/>
        <a:p>
          <a:endParaRPr lang="en-US"/>
        </a:p>
      </dgm:t>
    </dgm:pt>
    <dgm:pt modelId="{E7582F83-355A-4510-A756-3F2220A3CD0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Notifying specialist teams/departments</a:t>
          </a:r>
        </a:p>
      </dgm:t>
    </dgm:pt>
    <dgm:pt modelId="{64038134-FF4F-4CE8-8A30-25F53549E2A8}" type="parTrans" cxnId="{8AE0F43D-F2CD-4CEA-95F7-E9CCCE3DB91C}">
      <dgm:prSet/>
      <dgm:spPr/>
      <dgm:t>
        <a:bodyPr/>
        <a:lstStyle/>
        <a:p>
          <a:endParaRPr lang="en-US"/>
        </a:p>
      </dgm:t>
    </dgm:pt>
    <dgm:pt modelId="{4AEAA35A-1604-44C3-99A8-3D942AAB31A4}" type="sibTrans" cxnId="{8AE0F43D-F2CD-4CEA-95F7-E9CCCE3DB91C}">
      <dgm:prSet/>
      <dgm:spPr>
        <a:solidFill>
          <a:schemeClr val="accent2">
            <a:lumMod val="75000"/>
          </a:schemeClr>
        </a:solidFill>
        <a:ln>
          <a:solidFill>
            <a:schemeClr val="tx1"/>
          </a:solidFill>
        </a:ln>
      </dgm:spPr>
      <dgm:t>
        <a:bodyPr/>
        <a:lstStyle/>
        <a:p>
          <a:endParaRPr lang="en-US"/>
        </a:p>
      </dgm:t>
    </dgm:pt>
    <dgm:pt modelId="{E1E8A3F6-7B6C-42F6-B83B-0177F33CA26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Crime</a:t>
          </a:r>
          <a:r>
            <a:rPr lang="en-US" sz="2400" baseline="0" dirty="0">
              <a:solidFill>
                <a:schemeClr val="tx1"/>
              </a:solidFill>
            </a:rPr>
            <a:t> recording</a:t>
          </a:r>
          <a:endParaRPr lang="en-US" sz="2400" dirty="0">
            <a:solidFill>
              <a:schemeClr val="tx1"/>
            </a:solidFill>
          </a:endParaRPr>
        </a:p>
      </dgm:t>
    </dgm:pt>
    <dgm:pt modelId="{457F16FB-F719-490E-B80B-36E8C4F5DD7B}" type="parTrans" cxnId="{EC5B7EF2-A07A-4408-8A43-F2718354CDEF}">
      <dgm:prSet/>
      <dgm:spPr/>
      <dgm:t>
        <a:bodyPr/>
        <a:lstStyle/>
        <a:p>
          <a:endParaRPr lang="en-US"/>
        </a:p>
      </dgm:t>
    </dgm:pt>
    <dgm:pt modelId="{2B191A4B-C68C-4675-A90B-21310B99A02F}" type="sibTrans" cxnId="{EC5B7EF2-A07A-4408-8A43-F2718354CDEF}">
      <dgm:prSet/>
      <dgm:spPr/>
      <dgm:t>
        <a:bodyPr/>
        <a:lstStyle/>
        <a:p>
          <a:endParaRPr lang="en-US"/>
        </a:p>
      </dgm:t>
    </dgm:pt>
    <dgm:pt modelId="{DCF79E9B-0100-45AE-A6D2-48F13596EFFC}" type="pres">
      <dgm:prSet presAssocID="{9BBC9AA5-AE14-4294-963A-24E24F54E62C}" presName="diagram" presStyleCnt="0">
        <dgm:presLayoutVars>
          <dgm:dir/>
          <dgm:resizeHandles val="exact"/>
        </dgm:presLayoutVars>
      </dgm:prSet>
      <dgm:spPr/>
    </dgm:pt>
    <dgm:pt modelId="{64DDFAF4-57A5-4E8B-BD17-B641A734A15D}" type="pres">
      <dgm:prSet presAssocID="{BEAA5148-0781-4771-9AF9-EE491919D9A4}" presName="node" presStyleLbl="node1" presStyleIdx="0" presStyleCnt="6">
        <dgm:presLayoutVars>
          <dgm:bulletEnabled val="1"/>
        </dgm:presLayoutVars>
      </dgm:prSet>
      <dgm:spPr/>
    </dgm:pt>
    <dgm:pt modelId="{107DC9FB-91CE-484D-9008-A49A91D654AE}" type="pres">
      <dgm:prSet presAssocID="{307FCF7F-9BA8-4E07-A8BE-F2581A856F73}" presName="sibTrans" presStyleLbl="sibTrans2D1" presStyleIdx="0" presStyleCnt="5"/>
      <dgm:spPr/>
    </dgm:pt>
    <dgm:pt modelId="{7BB9C54F-99FF-4056-88BA-E52C44F59873}" type="pres">
      <dgm:prSet presAssocID="{307FCF7F-9BA8-4E07-A8BE-F2581A856F73}" presName="connectorText" presStyleLbl="sibTrans2D1" presStyleIdx="0" presStyleCnt="5"/>
      <dgm:spPr/>
    </dgm:pt>
    <dgm:pt modelId="{359A4664-7DDE-432F-A61D-3CC0D67F21DD}" type="pres">
      <dgm:prSet presAssocID="{0B27E0FD-598C-4E71-AAE8-18C9ECEDC084}" presName="node" presStyleLbl="node1" presStyleIdx="1" presStyleCnt="6">
        <dgm:presLayoutVars>
          <dgm:bulletEnabled val="1"/>
        </dgm:presLayoutVars>
      </dgm:prSet>
      <dgm:spPr/>
    </dgm:pt>
    <dgm:pt modelId="{4BA4AC6B-024F-4E7E-BC20-48139A330884}" type="pres">
      <dgm:prSet presAssocID="{EB69DFA0-5E17-4120-A301-CAE983CD2F8D}" presName="sibTrans" presStyleLbl="sibTrans2D1" presStyleIdx="1" presStyleCnt="5"/>
      <dgm:spPr/>
    </dgm:pt>
    <dgm:pt modelId="{2C1F204B-76D0-42D3-A70F-B7106C2CA450}" type="pres">
      <dgm:prSet presAssocID="{EB69DFA0-5E17-4120-A301-CAE983CD2F8D}" presName="connectorText" presStyleLbl="sibTrans2D1" presStyleIdx="1" presStyleCnt="5"/>
      <dgm:spPr/>
    </dgm:pt>
    <dgm:pt modelId="{0589227D-D8B8-46DB-BF9F-0D7B2082C9AA}" type="pres">
      <dgm:prSet presAssocID="{D033C8EE-8E9C-4D0B-BFCE-63F54F6E34B2}" presName="node" presStyleLbl="node1" presStyleIdx="2" presStyleCnt="6">
        <dgm:presLayoutVars>
          <dgm:bulletEnabled val="1"/>
        </dgm:presLayoutVars>
      </dgm:prSet>
      <dgm:spPr/>
    </dgm:pt>
    <dgm:pt modelId="{5B5B225A-169D-4963-8C86-1F0EC0BB8871}" type="pres">
      <dgm:prSet presAssocID="{94A234D6-4E49-475A-93F2-930B40D6954C}" presName="sibTrans" presStyleLbl="sibTrans2D1" presStyleIdx="2" presStyleCnt="5"/>
      <dgm:spPr/>
    </dgm:pt>
    <dgm:pt modelId="{96BEFEB9-E3EC-49BE-AE6F-BC322185FD97}" type="pres">
      <dgm:prSet presAssocID="{94A234D6-4E49-475A-93F2-930B40D6954C}" presName="connectorText" presStyleLbl="sibTrans2D1" presStyleIdx="2" presStyleCnt="5"/>
      <dgm:spPr/>
    </dgm:pt>
    <dgm:pt modelId="{5033A531-FE81-44A7-BB7D-9B572C2DFCEA}" type="pres">
      <dgm:prSet presAssocID="{2FBE219D-255A-4583-B0B3-8AAA529CE3F9}" presName="node" presStyleLbl="node1" presStyleIdx="3" presStyleCnt="6">
        <dgm:presLayoutVars>
          <dgm:bulletEnabled val="1"/>
        </dgm:presLayoutVars>
      </dgm:prSet>
      <dgm:spPr/>
    </dgm:pt>
    <dgm:pt modelId="{1A1EE665-AE8D-4533-9226-DE549B8E4DE9}" type="pres">
      <dgm:prSet presAssocID="{2A4F9901-F1AF-45E1-8B38-64FFAF0F1195}" presName="sibTrans" presStyleLbl="sibTrans2D1" presStyleIdx="3" presStyleCnt="5"/>
      <dgm:spPr/>
    </dgm:pt>
    <dgm:pt modelId="{D7048A7C-D528-4C2C-AC52-441DE54B9483}" type="pres">
      <dgm:prSet presAssocID="{2A4F9901-F1AF-45E1-8B38-64FFAF0F1195}" presName="connectorText" presStyleLbl="sibTrans2D1" presStyleIdx="3" presStyleCnt="5"/>
      <dgm:spPr/>
    </dgm:pt>
    <dgm:pt modelId="{53725167-5540-4605-8CC4-E1F74C0C3AF3}" type="pres">
      <dgm:prSet presAssocID="{E7582F83-355A-4510-A756-3F2220A3CD07}" presName="node" presStyleLbl="node1" presStyleIdx="4" presStyleCnt="6">
        <dgm:presLayoutVars>
          <dgm:bulletEnabled val="1"/>
        </dgm:presLayoutVars>
      </dgm:prSet>
      <dgm:spPr/>
    </dgm:pt>
    <dgm:pt modelId="{178F60E7-6876-421C-B7A9-96912A58C5B0}" type="pres">
      <dgm:prSet presAssocID="{4AEAA35A-1604-44C3-99A8-3D942AAB31A4}" presName="sibTrans" presStyleLbl="sibTrans2D1" presStyleIdx="4" presStyleCnt="5"/>
      <dgm:spPr/>
    </dgm:pt>
    <dgm:pt modelId="{6C2C27EC-8D8D-47D7-98F3-6012DD851C14}" type="pres">
      <dgm:prSet presAssocID="{4AEAA35A-1604-44C3-99A8-3D942AAB31A4}" presName="connectorText" presStyleLbl="sibTrans2D1" presStyleIdx="4" presStyleCnt="5"/>
      <dgm:spPr/>
    </dgm:pt>
    <dgm:pt modelId="{36D6D5A6-61CA-4E99-89E0-C90A49D670E2}" type="pres">
      <dgm:prSet presAssocID="{E1E8A3F6-7B6C-42F6-B83B-0177F33CA268}" presName="node" presStyleLbl="node1" presStyleIdx="5" presStyleCnt="6">
        <dgm:presLayoutVars>
          <dgm:bulletEnabled val="1"/>
        </dgm:presLayoutVars>
      </dgm:prSet>
      <dgm:spPr/>
    </dgm:pt>
  </dgm:ptLst>
  <dgm:cxnLst>
    <dgm:cxn modelId="{E08A0A21-442C-4D9F-AB68-BDC6281232EF}" type="presOf" srcId="{4AEAA35A-1604-44C3-99A8-3D942AAB31A4}" destId="{6C2C27EC-8D8D-47D7-98F3-6012DD851C14}" srcOrd="1" destOrd="0" presId="urn:microsoft.com/office/officeart/2005/8/layout/process5"/>
    <dgm:cxn modelId="{21DC2522-FDD7-4747-A9E4-2896C8BC2354}" type="presOf" srcId="{E7582F83-355A-4510-A756-3F2220A3CD07}" destId="{53725167-5540-4605-8CC4-E1F74C0C3AF3}" srcOrd="0" destOrd="0" presId="urn:microsoft.com/office/officeart/2005/8/layout/process5"/>
    <dgm:cxn modelId="{F7FE2824-F0C3-4FB3-A510-ABCA81CE8FB0}" type="presOf" srcId="{0B27E0FD-598C-4E71-AAE8-18C9ECEDC084}" destId="{359A4664-7DDE-432F-A61D-3CC0D67F21DD}" srcOrd="0" destOrd="0" presId="urn:microsoft.com/office/officeart/2005/8/layout/process5"/>
    <dgm:cxn modelId="{8AE0F43D-F2CD-4CEA-95F7-E9CCCE3DB91C}" srcId="{9BBC9AA5-AE14-4294-963A-24E24F54E62C}" destId="{E7582F83-355A-4510-A756-3F2220A3CD07}" srcOrd="4" destOrd="0" parTransId="{64038134-FF4F-4CE8-8A30-25F53549E2A8}" sibTransId="{4AEAA35A-1604-44C3-99A8-3D942AAB31A4}"/>
    <dgm:cxn modelId="{07224B64-DB69-4106-81F9-D2F9CD5C1042}" type="presOf" srcId="{2A4F9901-F1AF-45E1-8B38-64FFAF0F1195}" destId="{D7048A7C-D528-4C2C-AC52-441DE54B9483}" srcOrd="1" destOrd="0" presId="urn:microsoft.com/office/officeart/2005/8/layout/process5"/>
    <dgm:cxn modelId="{CD3C6447-2117-4BFA-9F3C-871965A6E196}" type="presOf" srcId="{94A234D6-4E49-475A-93F2-930B40D6954C}" destId="{96BEFEB9-E3EC-49BE-AE6F-BC322185FD97}" srcOrd="1" destOrd="0" presId="urn:microsoft.com/office/officeart/2005/8/layout/process5"/>
    <dgm:cxn modelId="{B497B16C-515E-4ECD-AF15-A45C0AF6BD41}" type="presOf" srcId="{2A4F9901-F1AF-45E1-8B38-64FFAF0F1195}" destId="{1A1EE665-AE8D-4533-9226-DE549B8E4DE9}" srcOrd="0" destOrd="0" presId="urn:microsoft.com/office/officeart/2005/8/layout/process5"/>
    <dgm:cxn modelId="{07B82E51-9F2B-4E50-A804-FF299D31479A}" srcId="{9BBC9AA5-AE14-4294-963A-24E24F54E62C}" destId="{BEAA5148-0781-4771-9AF9-EE491919D9A4}" srcOrd="0" destOrd="0" parTransId="{A313BCDE-F74F-4995-9A27-E744DB11E11B}" sibTransId="{307FCF7F-9BA8-4E07-A8BE-F2581A856F73}"/>
    <dgm:cxn modelId="{1444515A-B771-4BDD-B0B6-5D5F7F464648}" type="presOf" srcId="{94A234D6-4E49-475A-93F2-930B40D6954C}" destId="{5B5B225A-169D-4963-8C86-1F0EC0BB8871}" srcOrd="0" destOrd="0" presId="urn:microsoft.com/office/officeart/2005/8/layout/process5"/>
    <dgm:cxn modelId="{A797937E-B070-4DA1-8338-0BD2D2955A51}" type="presOf" srcId="{E1E8A3F6-7B6C-42F6-B83B-0177F33CA268}" destId="{36D6D5A6-61CA-4E99-89E0-C90A49D670E2}" srcOrd="0" destOrd="0" presId="urn:microsoft.com/office/officeart/2005/8/layout/process5"/>
    <dgm:cxn modelId="{A2E51788-509A-4907-B89E-17018A4DFAB9}" type="presOf" srcId="{D033C8EE-8E9C-4D0B-BFCE-63F54F6E34B2}" destId="{0589227D-D8B8-46DB-BF9F-0D7B2082C9AA}" srcOrd="0" destOrd="0" presId="urn:microsoft.com/office/officeart/2005/8/layout/process5"/>
    <dgm:cxn modelId="{D42E8289-25DA-4A85-BB25-B53A384F2B75}" type="presOf" srcId="{BEAA5148-0781-4771-9AF9-EE491919D9A4}" destId="{64DDFAF4-57A5-4E8B-BD17-B641A734A15D}" srcOrd="0" destOrd="0" presId="urn:microsoft.com/office/officeart/2005/8/layout/process5"/>
    <dgm:cxn modelId="{8AA8878B-DF6F-4D3E-AA1D-A8BC34E69261}" type="presOf" srcId="{EB69DFA0-5E17-4120-A301-CAE983CD2F8D}" destId="{4BA4AC6B-024F-4E7E-BC20-48139A330884}" srcOrd="0" destOrd="0" presId="urn:microsoft.com/office/officeart/2005/8/layout/process5"/>
    <dgm:cxn modelId="{AB0B4EAD-B73D-4D14-99CC-21466ECE76FC}" type="presOf" srcId="{9BBC9AA5-AE14-4294-963A-24E24F54E62C}" destId="{DCF79E9B-0100-45AE-A6D2-48F13596EFFC}" srcOrd="0" destOrd="0" presId="urn:microsoft.com/office/officeart/2005/8/layout/process5"/>
    <dgm:cxn modelId="{4BEAAFAF-70BC-48B0-AE19-E712919DF701}" type="presOf" srcId="{307FCF7F-9BA8-4E07-A8BE-F2581A856F73}" destId="{107DC9FB-91CE-484D-9008-A49A91D654AE}" srcOrd="0" destOrd="0" presId="urn:microsoft.com/office/officeart/2005/8/layout/process5"/>
    <dgm:cxn modelId="{78BF64B8-44F0-4CBF-AF8E-A241750B5B78}" type="presOf" srcId="{307FCF7F-9BA8-4E07-A8BE-F2581A856F73}" destId="{7BB9C54F-99FF-4056-88BA-E52C44F59873}" srcOrd="1" destOrd="0" presId="urn:microsoft.com/office/officeart/2005/8/layout/process5"/>
    <dgm:cxn modelId="{F3C0E3C0-EDDD-45F5-9AAB-1265A7F2F85F}" srcId="{9BBC9AA5-AE14-4294-963A-24E24F54E62C}" destId="{D033C8EE-8E9C-4D0B-BFCE-63F54F6E34B2}" srcOrd="2" destOrd="0" parTransId="{9F76FC73-49EF-4B15-8EB2-3D656DA5A485}" sibTransId="{94A234D6-4E49-475A-93F2-930B40D6954C}"/>
    <dgm:cxn modelId="{6F7E58C1-14B8-479F-86F9-5AE868A401D3}" type="presOf" srcId="{EB69DFA0-5E17-4120-A301-CAE983CD2F8D}" destId="{2C1F204B-76D0-42D3-A70F-B7106C2CA450}" srcOrd="1" destOrd="0" presId="urn:microsoft.com/office/officeart/2005/8/layout/process5"/>
    <dgm:cxn modelId="{D93E29C9-10A2-4012-AA21-15321A0FEBA7}" srcId="{9BBC9AA5-AE14-4294-963A-24E24F54E62C}" destId="{0B27E0FD-598C-4E71-AAE8-18C9ECEDC084}" srcOrd="1" destOrd="0" parTransId="{E1FC8A92-19BF-40EB-A57F-083FE06EC5FF}" sibTransId="{EB69DFA0-5E17-4120-A301-CAE983CD2F8D}"/>
    <dgm:cxn modelId="{76B5E1F0-6193-461E-A4ED-9DC2689A7315}" type="presOf" srcId="{2FBE219D-255A-4583-B0B3-8AAA529CE3F9}" destId="{5033A531-FE81-44A7-BB7D-9B572C2DFCEA}" srcOrd="0" destOrd="0" presId="urn:microsoft.com/office/officeart/2005/8/layout/process5"/>
    <dgm:cxn modelId="{EC5B7EF2-A07A-4408-8A43-F2718354CDEF}" srcId="{9BBC9AA5-AE14-4294-963A-24E24F54E62C}" destId="{E1E8A3F6-7B6C-42F6-B83B-0177F33CA268}" srcOrd="5" destOrd="0" parTransId="{457F16FB-F719-490E-B80B-36E8C4F5DD7B}" sibTransId="{2B191A4B-C68C-4675-A90B-21310B99A02F}"/>
    <dgm:cxn modelId="{4B9948F6-C431-4457-A509-0522236DC0EA}" srcId="{9BBC9AA5-AE14-4294-963A-24E24F54E62C}" destId="{2FBE219D-255A-4583-B0B3-8AAA529CE3F9}" srcOrd="3" destOrd="0" parTransId="{33608464-FD1D-4643-A8CF-73BC64FEC0DC}" sibTransId="{2A4F9901-F1AF-45E1-8B38-64FFAF0F1195}"/>
    <dgm:cxn modelId="{C53753FF-A854-4429-8FC9-993C757787AB}" type="presOf" srcId="{4AEAA35A-1604-44C3-99A8-3D942AAB31A4}" destId="{178F60E7-6876-421C-B7A9-96912A58C5B0}" srcOrd="0" destOrd="0" presId="urn:microsoft.com/office/officeart/2005/8/layout/process5"/>
    <dgm:cxn modelId="{D52EA8FB-84A6-4096-A52A-939D0E656736}" type="presParOf" srcId="{DCF79E9B-0100-45AE-A6D2-48F13596EFFC}" destId="{64DDFAF4-57A5-4E8B-BD17-B641A734A15D}" srcOrd="0" destOrd="0" presId="urn:microsoft.com/office/officeart/2005/8/layout/process5"/>
    <dgm:cxn modelId="{F8F6D93B-24EA-40A6-A733-C072AF62B64F}" type="presParOf" srcId="{DCF79E9B-0100-45AE-A6D2-48F13596EFFC}" destId="{107DC9FB-91CE-484D-9008-A49A91D654AE}" srcOrd="1" destOrd="0" presId="urn:microsoft.com/office/officeart/2005/8/layout/process5"/>
    <dgm:cxn modelId="{19FD9573-EF7F-4BB0-9892-2136588A6E95}" type="presParOf" srcId="{107DC9FB-91CE-484D-9008-A49A91D654AE}" destId="{7BB9C54F-99FF-4056-88BA-E52C44F59873}" srcOrd="0" destOrd="0" presId="urn:microsoft.com/office/officeart/2005/8/layout/process5"/>
    <dgm:cxn modelId="{9849BBD6-6A69-4FD2-98AA-EEDA676A1A00}" type="presParOf" srcId="{DCF79E9B-0100-45AE-A6D2-48F13596EFFC}" destId="{359A4664-7DDE-432F-A61D-3CC0D67F21DD}" srcOrd="2" destOrd="0" presId="urn:microsoft.com/office/officeart/2005/8/layout/process5"/>
    <dgm:cxn modelId="{935F3D93-A0BA-4E8F-A723-53F137BAA4C3}" type="presParOf" srcId="{DCF79E9B-0100-45AE-A6D2-48F13596EFFC}" destId="{4BA4AC6B-024F-4E7E-BC20-48139A330884}" srcOrd="3" destOrd="0" presId="urn:microsoft.com/office/officeart/2005/8/layout/process5"/>
    <dgm:cxn modelId="{80F089C4-D0B9-49D4-9F2D-6FC9EBCF682B}" type="presParOf" srcId="{4BA4AC6B-024F-4E7E-BC20-48139A330884}" destId="{2C1F204B-76D0-42D3-A70F-B7106C2CA450}" srcOrd="0" destOrd="0" presId="urn:microsoft.com/office/officeart/2005/8/layout/process5"/>
    <dgm:cxn modelId="{2E0129FF-496E-4B4E-9BA5-595D1B30C2E3}" type="presParOf" srcId="{DCF79E9B-0100-45AE-A6D2-48F13596EFFC}" destId="{0589227D-D8B8-46DB-BF9F-0D7B2082C9AA}" srcOrd="4" destOrd="0" presId="urn:microsoft.com/office/officeart/2005/8/layout/process5"/>
    <dgm:cxn modelId="{8A0359A2-94FB-416B-BE3C-EB7B8A7B07D1}" type="presParOf" srcId="{DCF79E9B-0100-45AE-A6D2-48F13596EFFC}" destId="{5B5B225A-169D-4963-8C86-1F0EC0BB8871}" srcOrd="5" destOrd="0" presId="urn:microsoft.com/office/officeart/2005/8/layout/process5"/>
    <dgm:cxn modelId="{2DE3DA0D-125E-4546-A09D-95425E39C3DC}" type="presParOf" srcId="{5B5B225A-169D-4963-8C86-1F0EC0BB8871}" destId="{96BEFEB9-E3EC-49BE-AE6F-BC322185FD97}" srcOrd="0" destOrd="0" presId="urn:microsoft.com/office/officeart/2005/8/layout/process5"/>
    <dgm:cxn modelId="{C263A5FB-F487-4C25-B50E-2257BE16B8FB}" type="presParOf" srcId="{DCF79E9B-0100-45AE-A6D2-48F13596EFFC}" destId="{5033A531-FE81-44A7-BB7D-9B572C2DFCEA}" srcOrd="6" destOrd="0" presId="urn:microsoft.com/office/officeart/2005/8/layout/process5"/>
    <dgm:cxn modelId="{B6CF7553-2249-46EC-BED4-E0786B131D8A}" type="presParOf" srcId="{DCF79E9B-0100-45AE-A6D2-48F13596EFFC}" destId="{1A1EE665-AE8D-4533-9226-DE549B8E4DE9}" srcOrd="7" destOrd="0" presId="urn:microsoft.com/office/officeart/2005/8/layout/process5"/>
    <dgm:cxn modelId="{4FB6146F-07E3-4FAA-AFB1-FF3786311998}" type="presParOf" srcId="{1A1EE665-AE8D-4533-9226-DE549B8E4DE9}" destId="{D7048A7C-D528-4C2C-AC52-441DE54B9483}" srcOrd="0" destOrd="0" presId="urn:microsoft.com/office/officeart/2005/8/layout/process5"/>
    <dgm:cxn modelId="{EA0D93B4-85AD-4ABC-82B3-97ADED1B32B0}" type="presParOf" srcId="{DCF79E9B-0100-45AE-A6D2-48F13596EFFC}" destId="{53725167-5540-4605-8CC4-E1F74C0C3AF3}" srcOrd="8" destOrd="0" presId="urn:microsoft.com/office/officeart/2005/8/layout/process5"/>
    <dgm:cxn modelId="{D1B635D9-15D0-42F5-9EE5-7B01A9161E75}" type="presParOf" srcId="{DCF79E9B-0100-45AE-A6D2-48F13596EFFC}" destId="{178F60E7-6876-421C-B7A9-96912A58C5B0}" srcOrd="9" destOrd="0" presId="urn:microsoft.com/office/officeart/2005/8/layout/process5"/>
    <dgm:cxn modelId="{ECA2FAB5-5AA3-42A9-B6F3-5E3AC721D7BA}" type="presParOf" srcId="{178F60E7-6876-421C-B7A9-96912A58C5B0}" destId="{6C2C27EC-8D8D-47D7-98F3-6012DD851C14}" srcOrd="0" destOrd="0" presId="urn:microsoft.com/office/officeart/2005/8/layout/process5"/>
    <dgm:cxn modelId="{E2D13FCB-3E7A-4A80-9832-265601E4714E}" type="presParOf" srcId="{DCF79E9B-0100-45AE-A6D2-48F13596EFFC}" destId="{36D6D5A6-61CA-4E99-89E0-C90A49D670E2}"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43FB73E-02B6-4208-A905-DF7C977E2B9F}"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DA66ED34-ABCF-41C2-A2E1-8477EAD4D349}">
      <dgm:prSet phldrT="[Text]" custT="1"/>
      <dgm:spPr>
        <a:solidFill>
          <a:schemeClr val="accent2">
            <a:lumMod val="75000"/>
          </a:schemeClr>
        </a:solidFill>
        <a:ln w="28575">
          <a:solidFill>
            <a:schemeClr val="tx1"/>
          </a:solidFill>
        </a:ln>
      </dgm:spPr>
      <dgm:t>
        <a:bodyPr/>
        <a:lstStyle/>
        <a:p>
          <a:r>
            <a:rPr lang="en-US" sz="3200" b="1" dirty="0">
              <a:solidFill>
                <a:schemeClr val="bg1"/>
              </a:solidFill>
            </a:rPr>
            <a:t>SOFR</a:t>
          </a:r>
        </a:p>
      </dgm:t>
    </dgm:pt>
    <dgm:pt modelId="{D20D71B1-E52D-4E11-AAD4-87A580925530}" type="parTrans" cxnId="{9DD1C8F3-ED81-4A35-BD9A-BC3E5E570611}">
      <dgm:prSet/>
      <dgm:spPr/>
      <dgm:t>
        <a:bodyPr/>
        <a:lstStyle/>
        <a:p>
          <a:endParaRPr lang="en-US"/>
        </a:p>
      </dgm:t>
    </dgm:pt>
    <dgm:pt modelId="{7AE9C246-A52C-4F49-9ADC-F16AD9681C22}" type="sibTrans" cxnId="{9DD1C8F3-ED81-4A35-BD9A-BC3E5E570611}">
      <dgm:prSet/>
      <dgm:spPr/>
      <dgm:t>
        <a:bodyPr/>
        <a:lstStyle/>
        <a:p>
          <a:endParaRPr lang="en-US"/>
        </a:p>
      </dgm:t>
    </dgm:pt>
    <dgm:pt modelId="{6C397AA3-9A5C-41EA-B5B7-C968263FC833}">
      <dgm:prSet phldrT="[Text]" custT="1"/>
      <dgm:spPr>
        <a:solidFill>
          <a:schemeClr val="accent2">
            <a:lumMod val="40000"/>
            <a:lumOff val="60000"/>
          </a:schemeClr>
        </a:solidFill>
        <a:ln>
          <a:solidFill>
            <a:schemeClr val="tx1"/>
          </a:solidFill>
        </a:ln>
      </dgm:spPr>
      <dgm:t>
        <a:bodyPr/>
        <a:lstStyle/>
        <a:p>
          <a:r>
            <a:rPr lang="en-US" sz="2800" dirty="0"/>
            <a:t>Fully trained for immediate response up to and including the medical examination. A weeks course on first response</a:t>
          </a:r>
        </a:p>
      </dgm:t>
    </dgm:pt>
    <dgm:pt modelId="{3ADA7188-E847-4519-9788-02566299F29C}" type="parTrans" cxnId="{92D6AB9B-5B9C-4E02-A3C9-3A0F7AAC42A5}">
      <dgm:prSet/>
      <dgm:spPr/>
      <dgm:t>
        <a:bodyPr/>
        <a:lstStyle/>
        <a:p>
          <a:endParaRPr lang="en-US"/>
        </a:p>
      </dgm:t>
    </dgm:pt>
    <dgm:pt modelId="{B933298D-69D3-48CA-A593-F43AEB13643A}" type="sibTrans" cxnId="{92D6AB9B-5B9C-4E02-A3C9-3A0F7AAC42A5}">
      <dgm:prSet/>
      <dgm:spPr/>
      <dgm:t>
        <a:bodyPr/>
        <a:lstStyle/>
        <a:p>
          <a:endParaRPr lang="en-US"/>
        </a:p>
      </dgm:t>
    </dgm:pt>
    <dgm:pt modelId="{FD232632-06B5-4929-8DF4-43B8D43D904E}">
      <dgm:prSet phldrT="[Text]" custT="1"/>
      <dgm:spPr>
        <a:solidFill>
          <a:schemeClr val="accent2">
            <a:lumMod val="75000"/>
          </a:schemeClr>
        </a:solidFill>
        <a:ln w="28575">
          <a:solidFill>
            <a:schemeClr val="tx1"/>
          </a:solidFill>
        </a:ln>
      </dgm:spPr>
      <dgm:t>
        <a:bodyPr/>
        <a:lstStyle/>
        <a:p>
          <a:r>
            <a:rPr lang="en-US" sz="3200" b="1" dirty="0">
              <a:solidFill>
                <a:schemeClr val="bg1"/>
              </a:solidFill>
            </a:rPr>
            <a:t>SOIT</a:t>
          </a:r>
        </a:p>
      </dgm:t>
    </dgm:pt>
    <dgm:pt modelId="{42168743-281A-4AA4-B4A2-D4F0B210A3C4}" type="parTrans" cxnId="{A8FA57E5-ACED-4A46-BD6E-C09986F22607}">
      <dgm:prSet/>
      <dgm:spPr/>
      <dgm:t>
        <a:bodyPr/>
        <a:lstStyle/>
        <a:p>
          <a:endParaRPr lang="en-US"/>
        </a:p>
      </dgm:t>
    </dgm:pt>
    <dgm:pt modelId="{50E66546-01B1-480C-A7B2-53CCBC98CB02}" type="sibTrans" cxnId="{A8FA57E5-ACED-4A46-BD6E-C09986F22607}">
      <dgm:prSet/>
      <dgm:spPr/>
      <dgm:t>
        <a:bodyPr/>
        <a:lstStyle/>
        <a:p>
          <a:endParaRPr lang="en-US"/>
        </a:p>
      </dgm:t>
    </dgm:pt>
    <dgm:pt modelId="{84D191F5-15A0-4D54-84DF-F52DA74BEB45}">
      <dgm:prSet phldrT="[Text]" custT="1"/>
      <dgm:spPr>
        <a:solidFill>
          <a:schemeClr val="accent2">
            <a:lumMod val="40000"/>
            <a:lumOff val="60000"/>
          </a:schemeClr>
        </a:solidFill>
        <a:ln>
          <a:solidFill>
            <a:schemeClr val="tx1"/>
          </a:solidFill>
        </a:ln>
      </dgm:spPr>
      <dgm:t>
        <a:bodyPr/>
        <a:lstStyle/>
        <a:p>
          <a:r>
            <a:rPr lang="en-US" sz="2800" dirty="0"/>
            <a:t>A specialist interviewer, they are normally an experienced interviewer who then receives specialist training to deal with rape victims. Prior to their SOIT, they must have completed SOFR and PIP 2 witness course</a:t>
          </a:r>
        </a:p>
      </dgm:t>
    </dgm:pt>
    <dgm:pt modelId="{605784BC-7881-41B3-B259-5EEC0D9E1978}" type="parTrans" cxnId="{BDEDCFAF-2CCA-4931-9BB3-6BF108409744}">
      <dgm:prSet/>
      <dgm:spPr/>
      <dgm:t>
        <a:bodyPr/>
        <a:lstStyle/>
        <a:p>
          <a:endParaRPr lang="en-US"/>
        </a:p>
      </dgm:t>
    </dgm:pt>
    <dgm:pt modelId="{B332DC74-FECD-4F8F-8876-D581692BA6BB}" type="sibTrans" cxnId="{BDEDCFAF-2CCA-4931-9BB3-6BF108409744}">
      <dgm:prSet/>
      <dgm:spPr/>
      <dgm:t>
        <a:bodyPr/>
        <a:lstStyle/>
        <a:p>
          <a:endParaRPr lang="en-US"/>
        </a:p>
      </dgm:t>
    </dgm:pt>
    <dgm:pt modelId="{554005BF-668C-46D4-A410-0ED7338B093E}" type="pres">
      <dgm:prSet presAssocID="{843FB73E-02B6-4208-A905-DF7C977E2B9F}" presName="Name0" presStyleCnt="0">
        <dgm:presLayoutVars>
          <dgm:chMax val="5"/>
          <dgm:chPref val="5"/>
          <dgm:dir/>
          <dgm:animLvl val="lvl"/>
        </dgm:presLayoutVars>
      </dgm:prSet>
      <dgm:spPr/>
    </dgm:pt>
    <dgm:pt modelId="{1556EB2A-E3FA-4829-9C61-0C6F04228204}" type="pres">
      <dgm:prSet presAssocID="{DA66ED34-ABCF-41C2-A2E1-8477EAD4D349}" presName="parentText1" presStyleLbl="node1" presStyleIdx="0" presStyleCnt="2">
        <dgm:presLayoutVars>
          <dgm:chMax/>
          <dgm:chPref val="3"/>
          <dgm:bulletEnabled val="1"/>
        </dgm:presLayoutVars>
      </dgm:prSet>
      <dgm:spPr/>
    </dgm:pt>
    <dgm:pt modelId="{943B4F99-F14A-454E-AC1B-B6A93CF87663}" type="pres">
      <dgm:prSet presAssocID="{DA66ED34-ABCF-41C2-A2E1-8477EAD4D349}" presName="childText1" presStyleLbl="solidAlignAcc1" presStyleIdx="0" presStyleCnt="2">
        <dgm:presLayoutVars>
          <dgm:chMax val="0"/>
          <dgm:chPref val="0"/>
          <dgm:bulletEnabled val="1"/>
        </dgm:presLayoutVars>
      </dgm:prSet>
      <dgm:spPr/>
    </dgm:pt>
    <dgm:pt modelId="{1D146D31-D0B4-43B6-94FD-BCE2F74E5708}" type="pres">
      <dgm:prSet presAssocID="{FD232632-06B5-4929-8DF4-43B8D43D904E}" presName="parentText2" presStyleLbl="node1" presStyleIdx="1" presStyleCnt="2">
        <dgm:presLayoutVars>
          <dgm:chMax/>
          <dgm:chPref val="3"/>
          <dgm:bulletEnabled val="1"/>
        </dgm:presLayoutVars>
      </dgm:prSet>
      <dgm:spPr/>
    </dgm:pt>
    <dgm:pt modelId="{89CAFBA2-B124-4333-B86F-E06B455B0552}" type="pres">
      <dgm:prSet presAssocID="{FD232632-06B5-4929-8DF4-43B8D43D904E}" presName="childText2" presStyleLbl="solidAlignAcc1" presStyleIdx="1" presStyleCnt="2">
        <dgm:presLayoutVars>
          <dgm:chMax val="0"/>
          <dgm:chPref val="0"/>
          <dgm:bulletEnabled val="1"/>
        </dgm:presLayoutVars>
      </dgm:prSet>
      <dgm:spPr/>
    </dgm:pt>
  </dgm:ptLst>
  <dgm:cxnLst>
    <dgm:cxn modelId="{0CC9793A-2927-42CA-9136-92E3A9470C02}" type="presOf" srcId="{84D191F5-15A0-4D54-84DF-F52DA74BEB45}" destId="{89CAFBA2-B124-4333-B86F-E06B455B0552}" srcOrd="0" destOrd="0" presId="urn:microsoft.com/office/officeart/2009/3/layout/IncreasingArrowsProcess"/>
    <dgm:cxn modelId="{3781764E-A241-4684-8802-76080610F985}" type="presOf" srcId="{DA66ED34-ABCF-41C2-A2E1-8477EAD4D349}" destId="{1556EB2A-E3FA-4829-9C61-0C6F04228204}" srcOrd="0" destOrd="0" presId="urn:microsoft.com/office/officeart/2009/3/layout/IncreasingArrowsProcess"/>
    <dgm:cxn modelId="{0157E780-887F-4556-9C56-56626FDD75EA}" type="presOf" srcId="{FD232632-06B5-4929-8DF4-43B8D43D904E}" destId="{1D146D31-D0B4-43B6-94FD-BCE2F74E5708}" srcOrd="0" destOrd="0" presId="urn:microsoft.com/office/officeart/2009/3/layout/IncreasingArrowsProcess"/>
    <dgm:cxn modelId="{92D6AB9B-5B9C-4E02-A3C9-3A0F7AAC42A5}" srcId="{DA66ED34-ABCF-41C2-A2E1-8477EAD4D349}" destId="{6C397AA3-9A5C-41EA-B5B7-C968263FC833}" srcOrd="0" destOrd="0" parTransId="{3ADA7188-E847-4519-9788-02566299F29C}" sibTransId="{B933298D-69D3-48CA-A593-F43AEB13643A}"/>
    <dgm:cxn modelId="{BDEDCFAF-2CCA-4931-9BB3-6BF108409744}" srcId="{FD232632-06B5-4929-8DF4-43B8D43D904E}" destId="{84D191F5-15A0-4D54-84DF-F52DA74BEB45}" srcOrd="0" destOrd="0" parTransId="{605784BC-7881-41B3-B259-5EEC0D9E1978}" sibTransId="{B332DC74-FECD-4F8F-8876-D581692BA6BB}"/>
    <dgm:cxn modelId="{7476D8BD-30C7-47D3-96F5-964C6F4BD093}" type="presOf" srcId="{843FB73E-02B6-4208-A905-DF7C977E2B9F}" destId="{554005BF-668C-46D4-A410-0ED7338B093E}" srcOrd="0" destOrd="0" presId="urn:microsoft.com/office/officeart/2009/3/layout/IncreasingArrowsProcess"/>
    <dgm:cxn modelId="{627984C9-E467-45BA-ABF6-40FD3360C4B9}" type="presOf" srcId="{6C397AA3-9A5C-41EA-B5B7-C968263FC833}" destId="{943B4F99-F14A-454E-AC1B-B6A93CF87663}" srcOrd="0" destOrd="0" presId="urn:microsoft.com/office/officeart/2009/3/layout/IncreasingArrowsProcess"/>
    <dgm:cxn modelId="{A8FA57E5-ACED-4A46-BD6E-C09986F22607}" srcId="{843FB73E-02B6-4208-A905-DF7C977E2B9F}" destId="{FD232632-06B5-4929-8DF4-43B8D43D904E}" srcOrd="1" destOrd="0" parTransId="{42168743-281A-4AA4-B4A2-D4F0B210A3C4}" sibTransId="{50E66546-01B1-480C-A7B2-53CCBC98CB02}"/>
    <dgm:cxn modelId="{9DD1C8F3-ED81-4A35-BD9A-BC3E5E570611}" srcId="{843FB73E-02B6-4208-A905-DF7C977E2B9F}" destId="{DA66ED34-ABCF-41C2-A2E1-8477EAD4D349}" srcOrd="0" destOrd="0" parTransId="{D20D71B1-E52D-4E11-AAD4-87A580925530}" sibTransId="{7AE9C246-A52C-4F49-9ADC-F16AD9681C22}"/>
    <dgm:cxn modelId="{E310B3C3-309E-4B8E-BCB6-8D24D3CDEB57}" type="presParOf" srcId="{554005BF-668C-46D4-A410-0ED7338B093E}" destId="{1556EB2A-E3FA-4829-9C61-0C6F04228204}" srcOrd="0" destOrd="0" presId="urn:microsoft.com/office/officeart/2009/3/layout/IncreasingArrowsProcess"/>
    <dgm:cxn modelId="{E63F81AA-793F-49F4-A024-CE5ADDA5DBA7}" type="presParOf" srcId="{554005BF-668C-46D4-A410-0ED7338B093E}" destId="{943B4F99-F14A-454E-AC1B-B6A93CF87663}" srcOrd="1" destOrd="0" presId="urn:microsoft.com/office/officeart/2009/3/layout/IncreasingArrowsProcess"/>
    <dgm:cxn modelId="{1D901CD8-DE98-499F-A391-308878000BA7}" type="presParOf" srcId="{554005BF-668C-46D4-A410-0ED7338B093E}" destId="{1D146D31-D0B4-43B6-94FD-BCE2F74E5708}" srcOrd="2" destOrd="0" presId="urn:microsoft.com/office/officeart/2009/3/layout/IncreasingArrowsProcess"/>
    <dgm:cxn modelId="{077BFA2B-6121-4E3D-95B2-F20AAD2E0C57}" type="presParOf" srcId="{554005BF-668C-46D4-A410-0ED7338B093E}" destId="{89CAFBA2-B124-4333-B86F-E06B455B0552}" srcOrd="3"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070ACA-4F88-4BB1-94FD-5C93D9929DBD}">
      <dsp:nvSpPr>
        <dsp:cNvPr id="0" name=""/>
        <dsp:cNvSpPr/>
      </dsp:nvSpPr>
      <dsp:spPr>
        <a:xfrm>
          <a:off x="940954" y="2581"/>
          <a:ext cx="3059309" cy="183558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Check the Expiry Date, do not use if the date has expired</a:t>
          </a:r>
        </a:p>
      </dsp:txBody>
      <dsp:txXfrm>
        <a:off x="940954" y="2581"/>
        <a:ext cx="3059309" cy="1835585"/>
      </dsp:txXfrm>
    </dsp:sp>
    <dsp:sp modelId="{0F0D72F2-2C4A-4A0D-BBDE-32CEA6361DB1}">
      <dsp:nvSpPr>
        <dsp:cNvPr id="0" name=""/>
        <dsp:cNvSpPr/>
      </dsp:nvSpPr>
      <dsp:spPr>
        <a:xfrm>
          <a:off x="940954" y="2144097"/>
          <a:ext cx="3059309" cy="183558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Check the box is sealed and note the number on the PPD3</a:t>
          </a:r>
        </a:p>
      </dsp:txBody>
      <dsp:txXfrm>
        <a:off x="940954" y="2144097"/>
        <a:ext cx="3059309" cy="18355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B1B9CB-713D-4C3E-83F0-110C28ED37D6}">
      <dsp:nvSpPr>
        <dsp:cNvPr id="0" name=""/>
        <dsp:cNvSpPr/>
      </dsp:nvSpPr>
      <dsp:spPr>
        <a:xfrm>
          <a:off x="0" y="0"/>
          <a:ext cx="5319678" cy="131089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Avoid using the same car for victim and suspect</a:t>
          </a:r>
        </a:p>
      </dsp:txBody>
      <dsp:txXfrm>
        <a:off x="38395" y="38395"/>
        <a:ext cx="3905122" cy="1234102"/>
      </dsp:txXfrm>
    </dsp:sp>
    <dsp:sp modelId="{1ABE2B6C-2DE1-4313-9959-AA56155B819B}">
      <dsp:nvSpPr>
        <dsp:cNvPr id="0" name=""/>
        <dsp:cNvSpPr/>
      </dsp:nvSpPr>
      <dsp:spPr>
        <a:xfrm>
          <a:off x="469383" y="1529374"/>
          <a:ext cx="5319678" cy="131089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Place a paper sheet, bag or couch cover onto the seat to capture any forensic evidence </a:t>
          </a:r>
        </a:p>
      </dsp:txBody>
      <dsp:txXfrm>
        <a:off x="507778" y="1567769"/>
        <a:ext cx="3921425" cy="1234102"/>
      </dsp:txXfrm>
    </dsp:sp>
    <dsp:sp modelId="{EA76A289-0571-4DCD-8881-F99116B4E0EF}">
      <dsp:nvSpPr>
        <dsp:cNvPr id="0" name=""/>
        <dsp:cNvSpPr/>
      </dsp:nvSpPr>
      <dsp:spPr>
        <a:xfrm>
          <a:off x="938766" y="3058748"/>
          <a:ext cx="5319678" cy="131089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rPr>
            <a:t>ALWAYS</a:t>
          </a:r>
          <a:r>
            <a:rPr lang="en-US" sz="2400" kern="1200" dirty="0">
              <a:solidFill>
                <a:schemeClr val="tx1"/>
              </a:solidFill>
            </a:rPr>
            <a:t> explain to them why you are doing this</a:t>
          </a:r>
        </a:p>
      </dsp:txBody>
      <dsp:txXfrm>
        <a:off x="977161" y="3097143"/>
        <a:ext cx="3921425" cy="1234102"/>
      </dsp:txXfrm>
    </dsp:sp>
    <dsp:sp modelId="{FB7C0445-315E-487D-89A4-CE7C16570849}">
      <dsp:nvSpPr>
        <dsp:cNvPr id="0" name=""/>
        <dsp:cNvSpPr/>
      </dsp:nvSpPr>
      <dsp:spPr>
        <a:xfrm>
          <a:off x="4467598" y="994093"/>
          <a:ext cx="852079" cy="852079"/>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659316" y="994093"/>
        <a:ext cx="468643" cy="641189"/>
      </dsp:txXfrm>
    </dsp:sp>
    <dsp:sp modelId="{E92694BA-651E-4764-A794-993F28199474}">
      <dsp:nvSpPr>
        <dsp:cNvPr id="0" name=""/>
        <dsp:cNvSpPr/>
      </dsp:nvSpPr>
      <dsp:spPr>
        <a:xfrm>
          <a:off x="4936981" y="2514727"/>
          <a:ext cx="852079" cy="852079"/>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128699" y="2514727"/>
        <a:ext cx="468643" cy="6411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0B314F-A2C5-4227-957E-3C3DE4D26E7E}">
      <dsp:nvSpPr>
        <dsp:cNvPr id="0" name=""/>
        <dsp:cNvSpPr/>
      </dsp:nvSpPr>
      <dsp:spPr>
        <a:xfrm rot="5400000">
          <a:off x="-40601" y="1021261"/>
          <a:ext cx="1583575" cy="19167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B3300F9-1CD5-4FDF-B3AF-36798953B81D}">
      <dsp:nvSpPr>
        <dsp:cNvPr id="0" name=""/>
        <dsp:cNvSpPr/>
      </dsp:nvSpPr>
      <dsp:spPr>
        <a:xfrm>
          <a:off x="318401" y="2811"/>
          <a:ext cx="2129691" cy="127781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24/7 fast track service with immediate support</a:t>
          </a:r>
        </a:p>
      </dsp:txBody>
      <dsp:txXfrm>
        <a:off x="355827" y="40237"/>
        <a:ext cx="2054839" cy="1202962"/>
      </dsp:txXfrm>
    </dsp:sp>
    <dsp:sp modelId="{50BBB63E-E585-42EB-B028-22DDA8CB1EC8}">
      <dsp:nvSpPr>
        <dsp:cNvPr id="0" name=""/>
        <dsp:cNvSpPr/>
      </dsp:nvSpPr>
      <dsp:spPr>
        <a:xfrm rot="5400000">
          <a:off x="-40601" y="2618530"/>
          <a:ext cx="1583575" cy="19167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B06573BD-B39D-4BFD-9478-902DD83B6122}">
      <dsp:nvSpPr>
        <dsp:cNvPr id="0" name=""/>
        <dsp:cNvSpPr/>
      </dsp:nvSpPr>
      <dsp:spPr>
        <a:xfrm>
          <a:off x="318401" y="1600080"/>
          <a:ext cx="2129691" cy="127781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Crisis intervention and support</a:t>
          </a:r>
        </a:p>
      </dsp:txBody>
      <dsp:txXfrm>
        <a:off x="355827" y="1637506"/>
        <a:ext cx="2054839" cy="1202962"/>
      </dsp:txXfrm>
    </dsp:sp>
    <dsp:sp modelId="{7D8F7BA9-79C9-433A-972B-A2EA7AD1FAE2}">
      <dsp:nvSpPr>
        <dsp:cNvPr id="0" name=""/>
        <dsp:cNvSpPr/>
      </dsp:nvSpPr>
      <dsp:spPr>
        <a:xfrm>
          <a:off x="758032" y="3417164"/>
          <a:ext cx="2818796" cy="19167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70E1173-2E25-4665-82F6-E1843DC757DE}">
      <dsp:nvSpPr>
        <dsp:cNvPr id="0" name=""/>
        <dsp:cNvSpPr/>
      </dsp:nvSpPr>
      <dsp:spPr>
        <a:xfrm>
          <a:off x="318401" y="3197348"/>
          <a:ext cx="2129691" cy="127781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Ongoing support, advocacy and counselling</a:t>
          </a:r>
        </a:p>
      </dsp:txBody>
      <dsp:txXfrm>
        <a:off x="355827" y="3234774"/>
        <a:ext cx="2054839" cy="1202962"/>
      </dsp:txXfrm>
    </dsp:sp>
    <dsp:sp modelId="{72B85616-F48D-4441-85E3-2240F63822FF}">
      <dsp:nvSpPr>
        <dsp:cNvPr id="0" name=""/>
        <dsp:cNvSpPr/>
      </dsp:nvSpPr>
      <dsp:spPr>
        <a:xfrm rot="16200000">
          <a:off x="2791887" y="2618530"/>
          <a:ext cx="1583575" cy="19167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74CA61B1-8274-493E-8317-21E21983A18D}">
      <dsp:nvSpPr>
        <dsp:cNvPr id="0" name=""/>
        <dsp:cNvSpPr/>
      </dsp:nvSpPr>
      <dsp:spPr>
        <a:xfrm>
          <a:off x="3150890" y="3197348"/>
          <a:ext cx="2129691" cy="127781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Shower facilities, personal toiletries/clothing</a:t>
          </a:r>
        </a:p>
      </dsp:txBody>
      <dsp:txXfrm>
        <a:off x="3188316" y="3234774"/>
        <a:ext cx="2054839" cy="1202962"/>
      </dsp:txXfrm>
    </dsp:sp>
    <dsp:sp modelId="{E7BAE3CD-D466-40E0-A605-A157AA458D7F}">
      <dsp:nvSpPr>
        <dsp:cNvPr id="0" name=""/>
        <dsp:cNvSpPr/>
      </dsp:nvSpPr>
      <dsp:spPr>
        <a:xfrm rot="16200000">
          <a:off x="2791887" y="1021261"/>
          <a:ext cx="1583575" cy="19167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65209B3-C260-4743-A4A0-64D3BAF83CF5}">
      <dsp:nvSpPr>
        <dsp:cNvPr id="0" name=""/>
        <dsp:cNvSpPr/>
      </dsp:nvSpPr>
      <dsp:spPr>
        <a:xfrm>
          <a:off x="3150890" y="1600080"/>
          <a:ext cx="2129691" cy="127781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Opportunity to assist any police investigations (police interview)</a:t>
          </a:r>
        </a:p>
      </dsp:txBody>
      <dsp:txXfrm>
        <a:off x="3188316" y="1637506"/>
        <a:ext cx="2054839" cy="1202962"/>
      </dsp:txXfrm>
    </dsp:sp>
    <dsp:sp modelId="{247522FF-23E7-402D-8850-AC81097E36D5}">
      <dsp:nvSpPr>
        <dsp:cNvPr id="0" name=""/>
        <dsp:cNvSpPr/>
      </dsp:nvSpPr>
      <dsp:spPr>
        <a:xfrm>
          <a:off x="3150890" y="2811"/>
          <a:ext cx="2129691" cy="127781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Forensic medical examination</a:t>
          </a:r>
        </a:p>
      </dsp:txBody>
      <dsp:txXfrm>
        <a:off x="3188316" y="40237"/>
        <a:ext cx="2054839" cy="12029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DDFAF4-57A5-4E8B-BD17-B641A734A15D}">
      <dsp:nvSpPr>
        <dsp:cNvPr id="0" name=""/>
        <dsp:cNvSpPr/>
      </dsp:nvSpPr>
      <dsp:spPr>
        <a:xfrm>
          <a:off x="9431" y="561352"/>
          <a:ext cx="2818939" cy="169136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Person to stand on a paper sheet</a:t>
          </a:r>
        </a:p>
      </dsp:txBody>
      <dsp:txXfrm>
        <a:off x="58969" y="610890"/>
        <a:ext cx="2719863" cy="1592287"/>
      </dsp:txXfrm>
    </dsp:sp>
    <dsp:sp modelId="{107DC9FB-91CE-484D-9008-A49A91D654AE}">
      <dsp:nvSpPr>
        <dsp:cNvPr id="0" name=""/>
        <dsp:cNvSpPr/>
      </dsp:nvSpPr>
      <dsp:spPr>
        <a:xfrm>
          <a:off x="3076437" y="1057485"/>
          <a:ext cx="597615" cy="69909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076437" y="1197304"/>
        <a:ext cx="418331" cy="419458"/>
      </dsp:txXfrm>
    </dsp:sp>
    <dsp:sp modelId="{359A4664-7DDE-432F-A61D-3CC0D67F21DD}">
      <dsp:nvSpPr>
        <dsp:cNvPr id="0" name=""/>
        <dsp:cNvSpPr/>
      </dsp:nvSpPr>
      <dsp:spPr>
        <a:xfrm>
          <a:off x="3955946" y="561352"/>
          <a:ext cx="2818939" cy="169136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Paper sheet becomes an exhibit</a:t>
          </a:r>
        </a:p>
      </dsp:txBody>
      <dsp:txXfrm>
        <a:off x="4005484" y="610890"/>
        <a:ext cx="2719863" cy="1592287"/>
      </dsp:txXfrm>
    </dsp:sp>
    <dsp:sp modelId="{4BA4AC6B-024F-4E7E-BC20-48139A330884}">
      <dsp:nvSpPr>
        <dsp:cNvPr id="0" name=""/>
        <dsp:cNvSpPr/>
      </dsp:nvSpPr>
      <dsp:spPr>
        <a:xfrm>
          <a:off x="7022952" y="1057485"/>
          <a:ext cx="597615" cy="69909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022952" y="1197304"/>
        <a:ext cx="418331" cy="419458"/>
      </dsp:txXfrm>
    </dsp:sp>
    <dsp:sp modelId="{0589227D-D8B8-46DB-BF9F-0D7B2082C9AA}">
      <dsp:nvSpPr>
        <dsp:cNvPr id="0" name=""/>
        <dsp:cNvSpPr/>
      </dsp:nvSpPr>
      <dsp:spPr>
        <a:xfrm>
          <a:off x="7902461" y="561352"/>
          <a:ext cx="2818939" cy="169136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Wear gloves and a mask if recovering items for DNA</a:t>
          </a:r>
        </a:p>
      </dsp:txBody>
      <dsp:txXfrm>
        <a:off x="7951999" y="610890"/>
        <a:ext cx="2719863" cy="1592287"/>
      </dsp:txXfrm>
    </dsp:sp>
    <dsp:sp modelId="{5B5B225A-169D-4963-8C86-1F0EC0BB8871}">
      <dsp:nvSpPr>
        <dsp:cNvPr id="0" name=""/>
        <dsp:cNvSpPr/>
      </dsp:nvSpPr>
      <dsp:spPr>
        <a:xfrm rot="5400000">
          <a:off x="9013123" y="2450041"/>
          <a:ext cx="597615" cy="69909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9102202" y="2500781"/>
        <a:ext cx="419458" cy="418331"/>
      </dsp:txXfrm>
    </dsp:sp>
    <dsp:sp modelId="{5033A531-FE81-44A7-BB7D-9B572C2DFCEA}">
      <dsp:nvSpPr>
        <dsp:cNvPr id="0" name=""/>
        <dsp:cNvSpPr/>
      </dsp:nvSpPr>
      <dsp:spPr>
        <a:xfrm>
          <a:off x="7902461" y="3380291"/>
          <a:ext cx="2818939" cy="169136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Remove outer clothing first, not top to bottom or bottom to top</a:t>
          </a:r>
        </a:p>
      </dsp:txBody>
      <dsp:txXfrm>
        <a:off x="7951999" y="3429829"/>
        <a:ext cx="2719863" cy="1592287"/>
      </dsp:txXfrm>
    </dsp:sp>
    <dsp:sp modelId="{1A1EE665-AE8D-4533-9226-DE549B8E4DE9}">
      <dsp:nvSpPr>
        <dsp:cNvPr id="0" name=""/>
        <dsp:cNvSpPr/>
      </dsp:nvSpPr>
      <dsp:spPr>
        <a:xfrm rot="10800000">
          <a:off x="7056779" y="3876424"/>
          <a:ext cx="597615" cy="69909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10800000">
        <a:off x="7236063" y="4016243"/>
        <a:ext cx="418331" cy="419458"/>
      </dsp:txXfrm>
    </dsp:sp>
    <dsp:sp modelId="{53725167-5540-4605-8CC4-E1F74C0C3AF3}">
      <dsp:nvSpPr>
        <dsp:cNvPr id="0" name=""/>
        <dsp:cNvSpPr/>
      </dsp:nvSpPr>
      <dsp:spPr>
        <a:xfrm>
          <a:off x="3955946" y="3380291"/>
          <a:ext cx="2818939" cy="169136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Outer jacket then belt the skirt then shirt </a:t>
          </a:r>
          <a:r>
            <a:rPr lang="en-US" sz="2000" kern="1200" dirty="0" err="1">
              <a:solidFill>
                <a:schemeClr val="tx1"/>
              </a:solidFill>
            </a:rPr>
            <a:t>etc</a:t>
          </a:r>
          <a:endParaRPr lang="en-US" sz="2000" kern="1200" dirty="0">
            <a:solidFill>
              <a:schemeClr val="tx1"/>
            </a:solidFill>
          </a:endParaRPr>
        </a:p>
      </dsp:txBody>
      <dsp:txXfrm>
        <a:off x="4005484" y="3429829"/>
        <a:ext cx="2719863" cy="1592287"/>
      </dsp:txXfrm>
    </dsp:sp>
    <dsp:sp modelId="{178F60E7-6876-421C-B7A9-96912A58C5B0}">
      <dsp:nvSpPr>
        <dsp:cNvPr id="0" name=""/>
        <dsp:cNvSpPr/>
      </dsp:nvSpPr>
      <dsp:spPr>
        <a:xfrm rot="10800000">
          <a:off x="3110264" y="3876424"/>
          <a:ext cx="597615" cy="69909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10800000">
        <a:off x="3289548" y="4016243"/>
        <a:ext cx="418331" cy="419458"/>
      </dsp:txXfrm>
    </dsp:sp>
    <dsp:sp modelId="{36D6D5A6-61CA-4E99-89E0-C90A49D670E2}">
      <dsp:nvSpPr>
        <dsp:cNvPr id="0" name=""/>
        <dsp:cNvSpPr/>
      </dsp:nvSpPr>
      <dsp:spPr>
        <a:xfrm>
          <a:off x="9431" y="3380291"/>
          <a:ext cx="2818939" cy="169136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Material may be hidden in folds of clothing if tucked in, removal of outer layer first to prevent loss</a:t>
          </a:r>
        </a:p>
      </dsp:txBody>
      <dsp:txXfrm>
        <a:off x="58969" y="3429829"/>
        <a:ext cx="2719863" cy="15922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0C6214-69FE-4D2E-8B15-2E3A0C4B60D0}">
      <dsp:nvSpPr>
        <dsp:cNvPr id="0" name=""/>
        <dsp:cNvSpPr/>
      </dsp:nvSpPr>
      <dsp:spPr>
        <a:xfrm>
          <a:off x="0" y="531"/>
          <a:ext cx="5788319" cy="174263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FME will expect a full briefing of what you know about the victim and offence. Make a note of what you tell the FME. The PPD3/SOLO Onyx booklet will assist in this.</a:t>
          </a:r>
        </a:p>
      </dsp:txBody>
      <dsp:txXfrm>
        <a:off x="51040" y="51571"/>
        <a:ext cx="5686239" cy="1640558"/>
      </dsp:txXfrm>
    </dsp:sp>
    <dsp:sp modelId="{89AA084F-CB54-42DA-BE2C-E6AC9C4BFF2C}">
      <dsp:nvSpPr>
        <dsp:cNvPr id="0" name=""/>
        <dsp:cNvSpPr/>
      </dsp:nvSpPr>
      <dsp:spPr>
        <a:xfrm rot="5400000">
          <a:off x="2567414" y="1786735"/>
          <a:ext cx="653489" cy="78418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rot="-5400000">
        <a:off x="2658903" y="1852084"/>
        <a:ext cx="470513" cy="457442"/>
      </dsp:txXfrm>
    </dsp:sp>
    <dsp:sp modelId="{52128B48-701E-4240-B3BE-DD9E7BE8CA22}">
      <dsp:nvSpPr>
        <dsp:cNvPr id="0" name=""/>
        <dsp:cNvSpPr/>
      </dsp:nvSpPr>
      <dsp:spPr>
        <a:xfrm>
          <a:off x="30080" y="2614489"/>
          <a:ext cx="5728158" cy="174263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FME will take an account from the victim to allow them to know the extent of the examination and samples required.</a:t>
          </a:r>
        </a:p>
      </dsp:txBody>
      <dsp:txXfrm>
        <a:off x="81120" y="2665529"/>
        <a:ext cx="5626078" cy="16405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F3BA3F-8841-46EC-80D9-11529F3BA5FE}">
      <dsp:nvSpPr>
        <dsp:cNvPr id="0" name=""/>
        <dsp:cNvSpPr/>
      </dsp:nvSpPr>
      <dsp:spPr>
        <a:xfrm>
          <a:off x="1583" y="348411"/>
          <a:ext cx="4033276" cy="4839931"/>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57734" rIns="204470" bIns="0" numCol="1" spcCol="1270" anchor="t" anchorCtr="0">
          <a:noAutofit/>
        </a:bodyPr>
        <a:lstStyle/>
        <a:p>
          <a:pPr marL="0" lvl="0" indent="0" algn="r" defTabSz="2044700">
            <a:lnSpc>
              <a:spcPct val="90000"/>
            </a:lnSpc>
            <a:spcBef>
              <a:spcPct val="0"/>
            </a:spcBef>
            <a:spcAft>
              <a:spcPct val="35000"/>
            </a:spcAft>
            <a:buNone/>
          </a:pPr>
          <a:r>
            <a:rPr lang="en-US" sz="4600" kern="1200" dirty="0">
              <a:solidFill>
                <a:schemeClr val="tx1"/>
              </a:solidFill>
            </a:rPr>
            <a:t>Female</a:t>
          </a:r>
        </a:p>
      </dsp:txBody>
      <dsp:txXfrm rot="16200000">
        <a:off x="-1579460" y="1929456"/>
        <a:ext cx="3968743" cy="806655"/>
      </dsp:txXfrm>
    </dsp:sp>
    <dsp:sp modelId="{5C86AED5-086E-4942-9EAB-6658F888EEAB}">
      <dsp:nvSpPr>
        <dsp:cNvPr id="0" name=""/>
        <dsp:cNvSpPr/>
      </dsp:nvSpPr>
      <dsp:spPr>
        <a:xfrm>
          <a:off x="808238" y="348411"/>
          <a:ext cx="3004790" cy="483993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Head hair – combed, cut, swabbed, plucked</a:t>
          </a:r>
        </a:p>
        <a:p>
          <a:pPr marL="0" lvl="0" indent="0" algn="l" defTabSz="1066800">
            <a:lnSpc>
              <a:spcPct val="90000"/>
            </a:lnSpc>
            <a:spcBef>
              <a:spcPct val="0"/>
            </a:spcBef>
            <a:spcAft>
              <a:spcPct val="35000"/>
            </a:spcAft>
            <a:buNone/>
          </a:pPr>
          <a:r>
            <a:rPr lang="en-US" sz="2400" kern="1200" dirty="0">
              <a:solidFill>
                <a:schemeClr val="tx1"/>
              </a:solidFill>
            </a:rPr>
            <a:t>Mouth – DNA2, spit, swab, rinse</a:t>
          </a:r>
        </a:p>
        <a:p>
          <a:pPr marL="0" lvl="0" indent="0" algn="l" defTabSz="1066800">
            <a:lnSpc>
              <a:spcPct val="90000"/>
            </a:lnSpc>
            <a:spcBef>
              <a:spcPct val="0"/>
            </a:spcBef>
            <a:spcAft>
              <a:spcPct val="35000"/>
            </a:spcAft>
            <a:buNone/>
          </a:pPr>
          <a:r>
            <a:rPr lang="en-US" sz="2400" kern="1200" dirty="0">
              <a:solidFill>
                <a:schemeClr val="tx1"/>
              </a:solidFill>
            </a:rPr>
            <a:t>Skin swabs</a:t>
          </a:r>
        </a:p>
        <a:p>
          <a:pPr marL="0" lvl="0" indent="0" algn="l" defTabSz="1066800">
            <a:lnSpc>
              <a:spcPct val="90000"/>
            </a:lnSpc>
            <a:spcBef>
              <a:spcPct val="0"/>
            </a:spcBef>
            <a:spcAft>
              <a:spcPct val="35000"/>
            </a:spcAft>
            <a:buNone/>
          </a:pPr>
          <a:r>
            <a:rPr lang="en-US" sz="2400" kern="1200" dirty="0">
              <a:solidFill>
                <a:schemeClr val="tx1"/>
              </a:solidFill>
            </a:rPr>
            <a:t>Fingernails – scraped, cut</a:t>
          </a:r>
        </a:p>
        <a:p>
          <a:pPr marL="0" lvl="0" indent="0" algn="l" defTabSz="1066800">
            <a:lnSpc>
              <a:spcPct val="90000"/>
            </a:lnSpc>
            <a:spcBef>
              <a:spcPct val="0"/>
            </a:spcBef>
            <a:spcAft>
              <a:spcPct val="35000"/>
            </a:spcAft>
            <a:buNone/>
          </a:pPr>
          <a:r>
            <a:rPr lang="en-US" sz="2400" kern="1200" dirty="0">
              <a:solidFill>
                <a:schemeClr val="tx1"/>
              </a:solidFill>
            </a:rPr>
            <a:t>Pubic hair – combed, cut</a:t>
          </a:r>
        </a:p>
        <a:p>
          <a:pPr marL="0" lvl="0" indent="0" algn="l" defTabSz="1066800">
            <a:lnSpc>
              <a:spcPct val="90000"/>
            </a:lnSpc>
            <a:spcBef>
              <a:spcPct val="0"/>
            </a:spcBef>
            <a:spcAft>
              <a:spcPct val="35000"/>
            </a:spcAft>
            <a:buNone/>
          </a:pPr>
          <a:r>
            <a:rPr lang="en-US" sz="2400" kern="1200" dirty="0">
              <a:solidFill>
                <a:schemeClr val="tx1"/>
              </a:solidFill>
            </a:rPr>
            <a:t>Vaginal swabs</a:t>
          </a:r>
        </a:p>
        <a:p>
          <a:pPr marL="0" lvl="0" indent="0" algn="l" defTabSz="1066800">
            <a:lnSpc>
              <a:spcPct val="90000"/>
            </a:lnSpc>
            <a:spcBef>
              <a:spcPct val="0"/>
            </a:spcBef>
            <a:spcAft>
              <a:spcPct val="35000"/>
            </a:spcAft>
            <a:buNone/>
          </a:pPr>
          <a:r>
            <a:rPr lang="en-US" sz="2400" kern="1200" dirty="0">
              <a:solidFill>
                <a:schemeClr val="tx1"/>
              </a:solidFill>
            </a:rPr>
            <a:t>Anal swabs</a:t>
          </a:r>
        </a:p>
      </dsp:txBody>
      <dsp:txXfrm>
        <a:off x="808238" y="348411"/>
        <a:ext cx="3004790" cy="4839931"/>
      </dsp:txXfrm>
    </dsp:sp>
    <dsp:sp modelId="{A412750E-0DAD-4419-91C8-F0A781C1DE0D}">
      <dsp:nvSpPr>
        <dsp:cNvPr id="0" name=""/>
        <dsp:cNvSpPr/>
      </dsp:nvSpPr>
      <dsp:spPr>
        <a:xfrm>
          <a:off x="4176024" y="348411"/>
          <a:ext cx="4033276" cy="4839931"/>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57734" rIns="204470" bIns="0" numCol="1" spcCol="1270" anchor="t" anchorCtr="0">
          <a:noAutofit/>
        </a:bodyPr>
        <a:lstStyle/>
        <a:p>
          <a:pPr marL="0" lvl="0" indent="0" algn="r" defTabSz="2044700">
            <a:lnSpc>
              <a:spcPct val="90000"/>
            </a:lnSpc>
            <a:spcBef>
              <a:spcPct val="0"/>
            </a:spcBef>
            <a:spcAft>
              <a:spcPct val="35000"/>
            </a:spcAft>
            <a:buNone/>
          </a:pPr>
          <a:r>
            <a:rPr lang="en-US" sz="4600" kern="1200" dirty="0">
              <a:solidFill>
                <a:schemeClr val="tx1"/>
              </a:solidFill>
            </a:rPr>
            <a:t>Male</a:t>
          </a:r>
        </a:p>
      </dsp:txBody>
      <dsp:txXfrm rot="16200000">
        <a:off x="2594980" y="1929456"/>
        <a:ext cx="3968743" cy="806655"/>
      </dsp:txXfrm>
    </dsp:sp>
    <dsp:sp modelId="{7F402828-B856-4B74-8946-6893CBC713E9}">
      <dsp:nvSpPr>
        <dsp:cNvPr id="0" name=""/>
        <dsp:cNvSpPr/>
      </dsp:nvSpPr>
      <dsp:spPr>
        <a:xfrm rot="5400000">
          <a:off x="3840472" y="4195960"/>
          <a:ext cx="711436" cy="604991"/>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8FB4F8CF-83F9-402B-A163-CCD3EFD32DCF}">
      <dsp:nvSpPr>
        <dsp:cNvPr id="0" name=""/>
        <dsp:cNvSpPr/>
      </dsp:nvSpPr>
      <dsp:spPr>
        <a:xfrm>
          <a:off x="4982679" y="348411"/>
          <a:ext cx="3004790" cy="483993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Head hair – combed, cut, swabbed, plucked</a:t>
          </a:r>
        </a:p>
        <a:p>
          <a:pPr marL="0" lvl="0" indent="0" algn="l" defTabSz="1066800">
            <a:lnSpc>
              <a:spcPct val="90000"/>
            </a:lnSpc>
            <a:spcBef>
              <a:spcPct val="0"/>
            </a:spcBef>
            <a:spcAft>
              <a:spcPct val="35000"/>
            </a:spcAft>
            <a:buNone/>
          </a:pPr>
          <a:r>
            <a:rPr lang="en-US" sz="2400" kern="1200" dirty="0">
              <a:solidFill>
                <a:schemeClr val="tx1"/>
              </a:solidFill>
            </a:rPr>
            <a:t>Mouth – DNA2, spit, swab, rinse</a:t>
          </a:r>
        </a:p>
        <a:p>
          <a:pPr marL="0" lvl="0" indent="0" algn="l" defTabSz="1066800">
            <a:lnSpc>
              <a:spcPct val="90000"/>
            </a:lnSpc>
            <a:spcBef>
              <a:spcPct val="0"/>
            </a:spcBef>
            <a:spcAft>
              <a:spcPct val="35000"/>
            </a:spcAft>
            <a:buNone/>
          </a:pPr>
          <a:r>
            <a:rPr lang="en-US" sz="2400" kern="1200" dirty="0">
              <a:solidFill>
                <a:schemeClr val="tx1"/>
              </a:solidFill>
            </a:rPr>
            <a:t>Skin swabs</a:t>
          </a:r>
        </a:p>
        <a:p>
          <a:pPr marL="0" lvl="0" indent="0" algn="l" defTabSz="1066800">
            <a:lnSpc>
              <a:spcPct val="90000"/>
            </a:lnSpc>
            <a:spcBef>
              <a:spcPct val="0"/>
            </a:spcBef>
            <a:spcAft>
              <a:spcPct val="35000"/>
            </a:spcAft>
            <a:buNone/>
          </a:pPr>
          <a:r>
            <a:rPr lang="en-US" sz="2400" kern="1200" dirty="0">
              <a:solidFill>
                <a:schemeClr val="tx1"/>
              </a:solidFill>
            </a:rPr>
            <a:t>Fingernails – scraped, cut</a:t>
          </a:r>
        </a:p>
        <a:p>
          <a:pPr marL="0" lvl="0" indent="0" algn="l" defTabSz="1066800">
            <a:lnSpc>
              <a:spcPct val="90000"/>
            </a:lnSpc>
            <a:spcBef>
              <a:spcPct val="0"/>
            </a:spcBef>
            <a:spcAft>
              <a:spcPct val="35000"/>
            </a:spcAft>
            <a:buNone/>
          </a:pPr>
          <a:r>
            <a:rPr lang="en-US" sz="2400" kern="1200" dirty="0">
              <a:solidFill>
                <a:schemeClr val="tx1"/>
              </a:solidFill>
            </a:rPr>
            <a:t>Pubic hair – combed, cut</a:t>
          </a:r>
        </a:p>
        <a:p>
          <a:pPr marL="0" lvl="0" indent="0" algn="l" defTabSz="1066800">
            <a:lnSpc>
              <a:spcPct val="90000"/>
            </a:lnSpc>
            <a:spcBef>
              <a:spcPct val="0"/>
            </a:spcBef>
            <a:spcAft>
              <a:spcPct val="35000"/>
            </a:spcAft>
            <a:buNone/>
          </a:pPr>
          <a:r>
            <a:rPr lang="en-US" sz="2400" kern="1200" dirty="0">
              <a:solidFill>
                <a:schemeClr val="tx1"/>
              </a:solidFill>
            </a:rPr>
            <a:t>Penile swabs</a:t>
          </a:r>
        </a:p>
        <a:p>
          <a:pPr marL="0" lvl="0" indent="0" algn="l" defTabSz="1066800">
            <a:lnSpc>
              <a:spcPct val="90000"/>
            </a:lnSpc>
            <a:spcBef>
              <a:spcPct val="0"/>
            </a:spcBef>
            <a:spcAft>
              <a:spcPct val="35000"/>
            </a:spcAft>
            <a:buNone/>
          </a:pPr>
          <a:r>
            <a:rPr lang="en-US" sz="2400" kern="1200" dirty="0">
              <a:solidFill>
                <a:schemeClr val="tx1"/>
              </a:solidFill>
            </a:rPr>
            <a:t>Anal swabs</a:t>
          </a:r>
        </a:p>
      </dsp:txBody>
      <dsp:txXfrm>
        <a:off x="4982679" y="348411"/>
        <a:ext cx="3004790" cy="483993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DDFAF4-57A5-4E8B-BD17-B641A734A15D}">
      <dsp:nvSpPr>
        <dsp:cNvPr id="0" name=""/>
        <dsp:cNvSpPr/>
      </dsp:nvSpPr>
      <dsp:spPr>
        <a:xfrm>
          <a:off x="9431" y="561352"/>
          <a:ext cx="2818939" cy="169136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Making the Victim feel safe</a:t>
          </a:r>
        </a:p>
      </dsp:txBody>
      <dsp:txXfrm>
        <a:off x="58969" y="610890"/>
        <a:ext cx="2719863" cy="1592287"/>
      </dsp:txXfrm>
    </dsp:sp>
    <dsp:sp modelId="{107DC9FB-91CE-484D-9008-A49A91D654AE}">
      <dsp:nvSpPr>
        <dsp:cNvPr id="0" name=""/>
        <dsp:cNvSpPr/>
      </dsp:nvSpPr>
      <dsp:spPr>
        <a:xfrm>
          <a:off x="3076437" y="1057485"/>
          <a:ext cx="597615" cy="69909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076437" y="1197304"/>
        <a:ext cx="418331" cy="419458"/>
      </dsp:txXfrm>
    </dsp:sp>
    <dsp:sp modelId="{359A4664-7DDE-432F-A61D-3CC0D67F21DD}">
      <dsp:nvSpPr>
        <dsp:cNvPr id="0" name=""/>
        <dsp:cNvSpPr/>
      </dsp:nvSpPr>
      <dsp:spPr>
        <a:xfrm>
          <a:off x="3955946" y="561352"/>
          <a:ext cx="2818939" cy="169136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Starting the Investigative Process and Fast Track Actions on arrival</a:t>
          </a:r>
        </a:p>
      </dsp:txBody>
      <dsp:txXfrm>
        <a:off x="4005484" y="610890"/>
        <a:ext cx="2719863" cy="1592287"/>
      </dsp:txXfrm>
    </dsp:sp>
    <dsp:sp modelId="{4BA4AC6B-024F-4E7E-BC20-48139A330884}">
      <dsp:nvSpPr>
        <dsp:cNvPr id="0" name=""/>
        <dsp:cNvSpPr/>
      </dsp:nvSpPr>
      <dsp:spPr>
        <a:xfrm>
          <a:off x="7022952" y="1057485"/>
          <a:ext cx="597615" cy="69909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022952" y="1197304"/>
        <a:ext cx="418331" cy="419458"/>
      </dsp:txXfrm>
    </dsp:sp>
    <dsp:sp modelId="{0589227D-D8B8-46DB-BF9F-0D7B2082C9AA}">
      <dsp:nvSpPr>
        <dsp:cNvPr id="0" name=""/>
        <dsp:cNvSpPr/>
      </dsp:nvSpPr>
      <dsp:spPr>
        <a:xfrm>
          <a:off x="7902461" y="561352"/>
          <a:ext cx="2818939" cy="169136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Taking</a:t>
          </a:r>
          <a:r>
            <a:rPr lang="en-US" sz="2400" kern="1200" baseline="0" dirty="0">
              <a:solidFill>
                <a:schemeClr val="tx1"/>
              </a:solidFill>
            </a:rPr>
            <a:t> a First Account</a:t>
          </a:r>
          <a:endParaRPr lang="en-US" sz="2400" kern="1200" dirty="0">
            <a:solidFill>
              <a:schemeClr val="tx1"/>
            </a:solidFill>
          </a:endParaRPr>
        </a:p>
      </dsp:txBody>
      <dsp:txXfrm>
        <a:off x="7951999" y="610890"/>
        <a:ext cx="2719863" cy="1592287"/>
      </dsp:txXfrm>
    </dsp:sp>
    <dsp:sp modelId="{5B5B225A-169D-4963-8C86-1F0EC0BB8871}">
      <dsp:nvSpPr>
        <dsp:cNvPr id="0" name=""/>
        <dsp:cNvSpPr/>
      </dsp:nvSpPr>
      <dsp:spPr>
        <a:xfrm rot="5400000">
          <a:off x="9013123" y="2450041"/>
          <a:ext cx="597615" cy="69909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9102202" y="2500781"/>
        <a:ext cx="419458" cy="418331"/>
      </dsp:txXfrm>
    </dsp:sp>
    <dsp:sp modelId="{5033A531-FE81-44A7-BB7D-9B572C2DFCEA}">
      <dsp:nvSpPr>
        <dsp:cNvPr id="0" name=""/>
        <dsp:cNvSpPr/>
      </dsp:nvSpPr>
      <dsp:spPr>
        <a:xfrm>
          <a:off x="7902461" y="3380291"/>
          <a:ext cx="2818939" cy="169136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Building</a:t>
          </a:r>
          <a:r>
            <a:rPr lang="en-US" sz="2400" kern="1200" baseline="0" dirty="0">
              <a:solidFill>
                <a:schemeClr val="tx1"/>
              </a:solidFill>
            </a:rPr>
            <a:t> an investigation log</a:t>
          </a:r>
          <a:endParaRPr lang="en-US" sz="2400" kern="1200" dirty="0">
            <a:solidFill>
              <a:schemeClr val="tx1"/>
            </a:solidFill>
          </a:endParaRPr>
        </a:p>
      </dsp:txBody>
      <dsp:txXfrm>
        <a:off x="7951999" y="3429829"/>
        <a:ext cx="2719863" cy="1592287"/>
      </dsp:txXfrm>
    </dsp:sp>
    <dsp:sp modelId="{1A1EE665-AE8D-4533-9226-DE549B8E4DE9}">
      <dsp:nvSpPr>
        <dsp:cNvPr id="0" name=""/>
        <dsp:cNvSpPr/>
      </dsp:nvSpPr>
      <dsp:spPr>
        <a:xfrm rot="10800000">
          <a:off x="7056779" y="3876424"/>
          <a:ext cx="597615" cy="69909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10800000">
        <a:off x="7236063" y="4016243"/>
        <a:ext cx="418331" cy="419458"/>
      </dsp:txXfrm>
    </dsp:sp>
    <dsp:sp modelId="{53725167-5540-4605-8CC4-E1F74C0C3AF3}">
      <dsp:nvSpPr>
        <dsp:cNvPr id="0" name=""/>
        <dsp:cNvSpPr/>
      </dsp:nvSpPr>
      <dsp:spPr>
        <a:xfrm>
          <a:off x="3955946" y="3380291"/>
          <a:ext cx="2818939" cy="169136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Notifying specialist teams/departments</a:t>
          </a:r>
        </a:p>
      </dsp:txBody>
      <dsp:txXfrm>
        <a:off x="4005484" y="3429829"/>
        <a:ext cx="2719863" cy="1592287"/>
      </dsp:txXfrm>
    </dsp:sp>
    <dsp:sp modelId="{178F60E7-6876-421C-B7A9-96912A58C5B0}">
      <dsp:nvSpPr>
        <dsp:cNvPr id="0" name=""/>
        <dsp:cNvSpPr/>
      </dsp:nvSpPr>
      <dsp:spPr>
        <a:xfrm rot="10800000">
          <a:off x="3110264" y="3876424"/>
          <a:ext cx="597615" cy="69909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10800000">
        <a:off x="3289548" y="4016243"/>
        <a:ext cx="418331" cy="419458"/>
      </dsp:txXfrm>
    </dsp:sp>
    <dsp:sp modelId="{36D6D5A6-61CA-4E99-89E0-C90A49D670E2}">
      <dsp:nvSpPr>
        <dsp:cNvPr id="0" name=""/>
        <dsp:cNvSpPr/>
      </dsp:nvSpPr>
      <dsp:spPr>
        <a:xfrm>
          <a:off x="9431" y="3380291"/>
          <a:ext cx="2818939" cy="169136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Crime</a:t>
          </a:r>
          <a:r>
            <a:rPr lang="en-US" sz="2400" kern="1200" baseline="0" dirty="0">
              <a:solidFill>
                <a:schemeClr val="tx1"/>
              </a:solidFill>
            </a:rPr>
            <a:t> recording</a:t>
          </a:r>
          <a:endParaRPr lang="en-US" sz="2400" kern="1200" dirty="0">
            <a:solidFill>
              <a:schemeClr val="tx1"/>
            </a:solidFill>
          </a:endParaRPr>
        </a:p>
      </dsp:txBody>
      <dsp:txXfrm>
        <a:off x="58969" y="3429829"/>
        <a:ext cx="2719863" cy="159228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56EB2A-E3FA-4829-9C61-0C6F04228204}">
      <dsp:nvSpPr>
        <dsp:cNvPr id="0" name=""/>
        <dsp:cNvSpPr/>
      </dsp:nvSpPr>
      <dsp:spPr>
        <a:xfrm>
          <a:off x="0" y="307139"/>
          <a:ext cx="9879262" cy="1438914"/>
        </a:xfrm>
        <a:prstGeom prst="rightArrow">
          <a:avLst>
            <a:gd name="adj1" fmla="val 50000"/>
            <a:gd name="adj2" fmla="val 50000"/>
          </a:avLst>
        </a:prstGeom>
        <a:solidFill>
          <a:schemeClr val="accent2">
            <a:lumMod val="75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254000" bIns="228428" numCol="1" spcCol="1270" anchor="ctr" anchorCtr="0">
          <a:noAutofit/>
        </a:bodyPr>
        <a:lstStyle/>
        <a:p>
          <a:pPr marL="0" lvl="0" indent="0" algn="l" defTabSz="1422400">
            <a:lnSpc>
              <a:spcPct val="90000"/>
            </a:lnSpc>
            <a:spcBef>
              <a:spcPct val="0"/>
            </a:spcBef>
            <a:spcAft>
              <a:spcPct val="35000"/>
            </a:spcAft>
            <a:buNone/>
          </a:pPr>
          <a:r>
            <a:rPr lang="en-US" sz="3200" b="1" kern="1200" dirty="0">
              <a:solidFill>
                <a:schemeClr val="bg1"/>
              </a:solidFill>
            </a:rPr>
            <a:t>SOFR</a:t>
          </a:r>
        </a:p>
      </dsp:txBody>
      <dsp:txXfrm>
        <a:off x="0" y="666868"/>
        <a:ext cx="9519534" cy="719457"/>
      </dsp:txXfrm>
    </dsp:sp>
    <dsp:sp modelId="{943B4F99-F14A-454E-AC1B-B6A93CF87663}">
      <dsp:nvSpPr>
        <dsp:cNvPr id="0" name=""/>
        <dsp:cNvSpPr/>
      </dsp:nvSpPr>
      <dsp:spPr>
        <a:xfrm>
          <a:off x="0" y="1420316"/>
          <a:ext cx="4564219" cy="3211733"/>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Fully trained for immediate response up to and including the medical examination. A weeks course on first response</a:t>
          </a:r>
        </a:p>
      </dsp:txBody>
      <dsp:txXfrm>
        <a:off x="0" y="1420316"/>
        <a:ext cx="4564219" cy="3211733"/>
      </dsp:txXfrm>
    </dsp:sp>
    <dsp:sp modelId="{1D146D31-D0B4-43B6-94FD-BCE2F74E5708}">
      <dsp:nvSpPr>
        <dsp:cNvPr id="0" name=""/>
        <dsp:cNvSpPr/>
      </dsp:nvSpPr>
      <dsp:spPr>
        <a:xfrm>
          <a:off x="4564219" y="786617"/>
          <a:ext cx="5315043" cy="1438914"/>
        </a:xfrm>
        <a:prstGeom prst="rightArrow">
          <a:avLst>
            <a:gd name="adj1" fmla="val 50000"/>
            <a:gd name="adj2" fmla="val 50000"/>
          </a:avLst>
        </a:prstGeom>
        <a:solidFill>
          <a:schemeClr val="accent2">
            <a:lumMod val="75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254000" bIns="228428" numCol="1" spcCol="1270" anchor="ctr" anchorCtr="0">
          <a:noAutofit/>
        </a:bodyPr>
        <a:lstStyle/>
        <a:p>
          <a:pPr marL="0" lvl="0" indent="0" algn="l" defTabSz="1422400">
            <a:lnSpc>
              <a:spcPct val="90000"/>
            </a:lnSpc>
            <a:spcBef>
              <a:spcPct val="0"/>
            </a:spcBef>
            <a:spcAft>
              <a:spcPct val="35000"/>
            </a:spcAft>
            <a:buNone/>
          </a:pPr>
          <a:r>
            <a:rPr lang="en-US" sz="3200" b="1" kern="1200" dirty="0">
              <a:solidFill>
                <a:schemeClr val="bg1"/>
              </a:solidFill>
            </a:rPr>
            <a:t>SOIT</a:t>
          </a:r>
        </a:p>
      </dsp:txBody>
      <dsp:txXfrm>
        <a:off x="4564219" y="1146346"/>
        <a:ext cx="4955315" cy="719457"/>
      </dsp:txXfrm>
    </dsp:sp>
    <dsp:sp modelId="{89CAFBA2-B124-4333-B86F-E06B455B0552}">
      <dsp:nvSpPr>
        <dsp:cNvPr id="0" name=""/>
        <dsp:cNvSpPr/>
      </dsp:nvSpPr>
      <dsp:spPr>
        <a:xfrm>
          <a:off x="4564219" y="1899794"/>
          <a:ext cx="4564219" cy="3211733"/>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A specialist interviewer, they are normally an experienced interviewer who then receives specialist training to deal with rape victims. Prior to their SOIT, they must have completed SOFR and PIP 2 witness course</a:t>
          </a:r>
        </a:p>
      </dsp:txBody>
      <dsp:txXfrm>
        <a:off x="4564219" y="1899794"/>
        <a:ext cx="4564219" cy="321173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30/06/2022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30/06/2022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 successful completion of this module, learners will be able to</a:t>
            </a: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evidential considerations when dealing with incidents of rape and serious sexual assaults including the use of evidential sample kits such as the Early Evidence Kit (EEK)</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the role of the Sexual Assault Referral Centres (SARCs)</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Summarise the First Responder’s role at the scene of a serious sexual assault.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6339390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kern="1200" dirty="0">
                <a:solidFill>
                  <a:srgbClr val="002060"/>
                </a:solidFill>
                <a:effectLst/>
                <a:latin typeface="Arial" panose="020B0604020202020204" pitchFamily="34" charset="0"/>
                <a:ea typeface="+mn-ea"/>
                <a:cs typeface="Arial" panose="020B0604020202020204" pitchFamily="34" charset="0"/>
              </a:rPr>
              <a:t>QTS</a:t>
            </a:r>
            <a:r>
              <a:rPr lang="en-GB" sz="1100" b="1" kern="1200" baseline="0" dirty="0">
                <a:solidFill>
                  <a:srgbClr val="002060"/>
                </a:solidFill>
                <a:effectLst/>
                <a:latin typeface="Arial" panose="020B0604020202020204" pitchFamily="34" charset="0"/>
                <a:ea typeface="+mn-ea"/>
                <a:cs typeface="Arial" panose="020B0604020202020204" pitchFamily="34" charset="0"/>
              </a:rPr>
              <a:t> – in what circumstances do you think we would use an EEK? </a:t>
            </a:r>
          </a:p>
          <a:p>
            <a:endParaRPr lang="en-GB" sz="1100" b="1" kern="1200" dirty="0">
              <a:solidFill>
                <a:srgbClr val="002060"/>
              </a:solidFill>
              <a:effectLst/>
              <a:latin typeface="Arial" panose="020B0604020202020204" pitchFamily="34" charset="0"/>
              <a:ea typeface="+mn-ea"/>
              <a:cs typeface="Arial" panose="020B0604020202020204" pitchFamily="34" charset="0"/>
            </a:endParaRPr>
          </a:p>
          <a:p>
            <a:r>
              <a:rPr lang="en-GB" sz="1100" b="1" kern="1200" dirty="0">
                <a:solidFill>
                  <a:srgbClr val="002060"/>
                </a:solidFill>
                <a:effectLst/>
                <a:latin typeface="Arial" panose="020B0604020202020204" pitchFamily="34" charset="0"/>
                <a:ea typeface="+mn-ea"/>
                <a:cs typeface="Arial" panose="020B0604020202020204" pitchFamily="34" charset="0"/>
              </a:rPr>
              <a:t>This is a first response kit for the collection of samples at the earliest opportunity to capture vital evidence.  It is to be used by the first officer attending and dealing with the victim.</a:t>
            </a:r>
          </a:p>
          <a:p>
            <a:endParaRPr lang="en-GB" sz="1100" kern="1200" dirty="0">
              <a:solidFill>
                <a:srgbClr val="002060"/>
              </a:solidFill>
              <a:effectLst/>
              <a:latin typeface="Arial" panose="020B0604020202020204" pitchFamily="34" charset="0"/>
              <a:ea typeface="+mn-ea"/>
              <a:cs typeface="Arial" panose="020B0604020202020204" pitchFamily="34" charset="0"/>
            </a:endParaRPr>
          </a:p>
          <a:p>
            <a:r>
              <a:rPr lang="en-GB" sz="1100" kern="1200" dirty="0">
                <a:solidFill>
                  <a:srgbClr val="002060"/>
                </a:solidFill>
                <a:effectLst/>
                <a:latin typeface="Arial" panose="020B0604020202020204" pitchFamily="34" charset="0"/>
                <a:ea typeface="+mn-ea"/>
                <a:cs typeface="Arial" panose="020B0604020202020204" pitchFamily="34" charset="0"/>
              </a:rPr>
              <a:t>This does not replace any subsequent forensic medical examination, but is complimentary to it and designed to capture evidence as soon as possible, and in order to aid the comfort of the victim, such as enabling them to then go to the toilet / have a drink.</a:t>
            </a:r>
          </a:p>
          <a:p>
            <a:endParaRPr lang="en-GB" sz="1100" kern="1200" dirty="0">
              <a:solidFill>
                <a:srgbClr val="002060"/>
              </a:solidFill>
              <a:effectLst/>
              <a:latin typeface="Arial" panose="020B0604020202020204" pitchFamily="34" charset="0"/>
              <a:ea typeface="+mn-ea"/>
              <a:cs typeface="Arial" panose="020B0604020202020204" pitchFamily="34" charset="0"/>
            </a:endParaRPr>
          </a:p>
          <a:p>
            <a:r>
              <a:rPr lang="en-GB" sz="1100" kern="1200" dirty="0">
                <a:solidFill>
                  <a:srgbClr val="002060"/>
                </a:solidFill>
                <a:effectLst/>
                <a:latin typeface="Arial" panose="020B0604020202020204" pitchFamily="34" charset="0"/>
                <a:ea typeface="+mn-ea"/>
                <a:cs typeface="Arial" panose="020B0604020202020204" pitchFamily="34" charset="0"/>
              </a:rPr>
              <a:t>The following items are in this kit:</a:t>
            </a:r>
          </a:p>
          <a:p>
            <a:r>
              <a:rPr lang="en-GB" sz="1100" kern="1200" dirty="0">
                <a:solidFill>
                  <a:srgbClr val="002060"/>
                </a:solidFill>
                <a:effectLst/>
                <a:latin typeface="Arial" panose="020B0604020202020204" pitchFamily="34" charset="0"/>
                <a:ea typeface="+mn-ea"/>
                <a:cs typeface="Arial" panose="020B0604020202020204" pitchFamily="34" charset="0"/>
              </a:rPr>
              <a:t> </a:t>
            </a:r>
          </a:p>
          <a:p>
            <a:r>
              <a:rPr lang="en-GB" sz="1100" kern="1200" dirty="0">
                <a:solidFill>
                  <a:srgbClr val="002060"/>
                </a:solidFill>
                <a:effectLst/>
                <a:latin typeface="Arial" panose="020B0604020202020204" pitchFamily="34" charset="0"/>
                <a:ea typeface="+mn-ea"/>
                <a:cs typeface="Arial" panose="020B0604020202020204" pitchFamily="34" charset="0"/>
              </a:rPr>
              <a:t>1.  Instructions for the collection of early evidence (this sheet)</a:t>
            </a:r>
          </a:p>
          <a:p>
            <a:r>
              <a:rPr lang="en-GB" sz="1100" kern="1200" dirty="0">
                <a:solidFill>
                  <a:srgbClr val="002060"/>
                </a:solidFill>
                <a:effectLst/>
                <a:latin typeface="Arial" panose="020B0604020202020204" pitchFamily="34" charset="0"/>
                <a:ea typeface="+mn-ea"/>
                <a:cs typeface="Arial" panose="020B0604020202020204" pitchFamily="34" charset="0"/>
              </a:rPr>
              <a:t>2.  Information to read to the victim</a:t>
            </a:r>
          </a:p>
          <a:p>
            <a:r>
              <a:rPr lang="en-GB" sz="1100" kern="1200" dirty="0">
                <a:solidFill>
                  <a:srgbClr val="002060"/>
                </a:solidFill>
                <a:effectLst/>
                <a:latin typeface="Arial" panose="020B0604020202020204" pitchFamily="34" charset="0"/>
                <a:ea typeface="+mn-ea"/>
                <a:cs typeface="Arial" panose="020B0604020202020204" pitchFamily="34" charset="0"/>
              </a:rPr>
              <a:t>3.  Consent form</a:t>
            </a:r>
          </a:p>
          <a:p>
            <a:r>
              <a:rPr lang="en-GB" sz="1100" kern="1200" dirty="0">
                <a:solidFill>
                  <a:srgbClr val="002060"/>
                </a:solidFill>
                <a:effectLst/>
                <a:latin typeface="Arial" panose="020B0604020202020204" pitchFamily="34" charset="0"/>
                <a:ea typeface="+mn-ea"/>
                <a:cs typeface="Arial" panose="020B0604020202020204" pitchFamily="34" charset="0"/>
              </a:rPr>
              <a:t>4.  Swab module</a:t>
            </a:r>
          </a:p>
          <a:p>
            <a:r>
              <a:rPr lang="en-GB" sz="1100" kern="1200" dirty="0">
                <a:solidFill>
                  <a:srgbClr val="002060"/>
                </a:solidFill>
                <a:effectLst/>
                <a:latin typeface="Arial" panose="020B0604020202020204" pitchFamily="34" charset="0"/>
                <a:ea typeface="+mn-ea"/>
                <a:cs typeface="Arial" panose="020B0604020202020204" pitchFamily="34" charset="0"/>
              </a:rPr>
              <a:t>5.  Early evidence urine sample module</a:t>
            </a:r>
          </a:p>
          <a:p>
            <a:r>
              <a:rPr lang="en-GB" sz="1100" kern="1200" dirty="0">
                <a:solidFill>
                  <a:srgbClr val="002060"/>
                </a:solidFill>
                <a:effectLst/>
                <a:latin typeface="Arial" panose="020B0604020202020204" pitchFamily="34" charset="0"/>
                <a:ea typeface="+mn-ea"/>
                <a:cs typeface="Arial" panose="020B0604020202020204" pitchFamily="34" charset="0"/>
              </a:rPr>
              <a:t>6. Two pairs of disposable gloves</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Urine samples &amp; mouth rinse.</a:t>
            </a:r>
          </a:p>
          <a:p>
            <a:r>
              <a:rPr lang="en-US" altLang="en-US" sz="1100" dirty="0">
                <a:latin typeface="Arial" panose="020B0604020202020204" pitchFamily="34" charset="0"/>
                <a:cs typeface="Arial" panose="020B0604020202020204" pitchFamily="34" charset="0"/>
              </a:rPr>
              <a:t>The ideal would be to use two pairs of gloves as this will </a:t>
            </a:r>
            <a:r>
              <a:rPr lang="en-US" altLang="en-US" sz="1100" dirty="0" err="1">
                <a:latin typeface="Arial" panose="020B0604020202020204" pitchFamily="34" charset="0"/>
                <a:cs typeface="Arial" panose="020B0604020202020204" pitchFamily="34" charset="0"/>
              </a:rPr>
              <a:t>minimise</a:t>
            </a:r>
            <a:r>
              <a:rPr lang="en-US" altLang="en-US" sz="1100" dirty="0">
                <a:latin typeface="Arial" panose="020B0604020202020204" pitchFamily="34" charset="0"/>
                <a:cs typeface="Arial" panose="020B0604020202020204" pitchFamily="34" charset="0"/>
              </a:rPr>
              <a:t> the transfer of DNA. If obtaining different body samples remove outer pair of gloves for each different sample. These only need to be retained if there are obvious deposits on them.</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Two consecutive urine samples (provide them with sterile tissue paper if available)are best practice especially if alcohol or drugs are suspected. The container ( the beaker that the victim urinates into) only needs to be retained if there are obvious deposits in it.</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The urine and tissue samples will be the victims exhibits and the mouth swabs and rinse will be the officer’s exhibits.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4648448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cs typeface="Arial" panose="020B0604020202020204" pitchFamily="34" charset="0"/>
              </a:rPr>
              <a:t>These are the consent forms contained within the EEK they must be signed by the victim prior to you taking any samples from them.(IMPORTANT)</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b="1" u="sng" kern="1200" dirty="0">
                <a:solidFill>
                  <a:schemeClr val="tx1"/>
                </a:solidFill>
                <a:effectLst/>
                <a:latin typeface="Arial" panose="020B0604020202020204" pitchFamily="34" charset="0"/>
                <a:ea typeface="+mn-ea"/>
                <a:cs typeface="Arial" panose="020B0604020202020204" pitchFamily="34" charset="0"/>
              </a:rPr>
              <a:t>Information to read to the victim:</a:t>
            </a:r>
          </a:p>
          <a:p>
            <a:pPr>
              <a:lnSpc>
                <a:spcPct val="100000"/>
              </a:lnSpc>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marL="17145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The purpose of completing this early evidence kit with you is to maximise the opportunity to retrieve forensic material as this may be the only chance to do so.</a:t>
            </a:r>
          </a:p>
          <a:p>
            <a:pPr marL="17145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You will be asked to sign a form to agree to provide these samples.</a:t>
            </a:r>
          </a:p>
          <a:p>
            <a:pPr marL="17145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Nothing will be done without your consent and cooperation.</a:t>
            </a:r>
          </a:p>
          <a:p>
            <a:pPr marL="17145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The early evidence will involve taking swabs from your mouth and from any non-intimate parts of your skin where contact has been made by the offender.  </a:t>
            </a:r>
          </a:p>
          <a:p>
            <a:pPr marL="17145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I will also ask you to provide a urine sample, and you will be asked to provide a second sample an hour later.  </a:t>
            </a:r>
          </a:p>
          <a:p>
            <a:pPr marL="17145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I will also ask you to take your own vaginal swabs if you are happy to do so  (**If relevant**</a:t>
            </a:r>
            <a:r>
              <a:rPr lang="en-GB" sz="1100" kern="1200" baseline="0" dirty="0">
                <a:solidFill>
                  <a:schemeClr val="tx1"/>
                </a:solidFill>
                <a:effectLst/>
                <a:latin typeface="Arial" panose="020B0604020202020204" pitchFamily="34" charset="0"/>
                <a:ea typeface="+mn-ea"/>
                <a:cs typeface="Arial" panose="020B0604020202020204" pitchFamily="34" charset="0"/>
              </a:rPr>
              <a:t> - please see additional notes below)</a:t>
            </a:r>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Depending on what offence has been alleged and what fast track initial investigative opportunities exist, consideration should be given for the officer attending to ask the victim to swab the area (giving instruction) where there is potential forensic evidence recovery ( and to prevent loss of evidence).  For example if there are oral offences including bite marks in the area – swabs should be a consideration.  Obviously this will be on a case by case basis with full and informed consent of the victim and only if absolutely necessary </a:t>
            </a:r>
            <a:r>
              <a:rPr lang="en-GB" sz="1200" kern="1200" dirty="0" err="1">
                <a:solidFill>
                  <a:schemeClr val="tx1"/>
                </a:solidFill>
                <a:effectLst/>
                <a:latin typeface="+mn-lt"/>
                <a:ea typeface="+mn-ea"/>
                <a:cs typeface="+mn-cs"/>
              </a:rPr>
              <a:t>ie</a:t>
            </a:r>
            <a:r>
              <a:rPr lang="en-GB" sz="1200" kern="1200" dirty="0">
                <a:solidFill>
                  <a:schemeClr val="tx1"/>
                </a:solidFill>
                <a:effectLst/>
                <a:latin typeface="+mn-lt"/>
                <a:ea typeface="+mn-ea"/>
                <a:cs typeface="+mn-cs"/>
              </a:rPr>
              <a:t> where potential DNA evidence could be lost before an FME examination can take place.  After-all this is very big ask of a traumatised victim.  Obviously if the victim is not comfortable with that then they don’t do it… it is what it is.  It is on a case by case basis though and only if absolutely necessary.  It</a:t>
            </a:r>
            <a:r>
              <a:rPr lang="en-GB" sz="1200" kern="1200" baseline="0" dirty="0">
                <a:solidFill>
                  <a:schemeClr val="tx1"/>
                </a:solidFill>
                <a:effectLst/>
                <a:latin typeface="+mn-lt"/>
                <a:ea typeface="+mn-ea"/>
                <a:cs typeface="+mn-cs"/>
              </a:rPr>
              <a:t> is</a:t>
            </a:r>
            <a:r>
              <a:rPr lang="en-GB" sz="1200" kern="1200" dirty="0">
                <a:solidFill>
                  <a:schemeClr val="tx1"/>
                </a:solidFill>
                <a:effectLst/>
                <a:latin typeface="+mn-lt"/>
                <a:ea typeface="+mn-ea"/>
                <a:cs typeface="+mn-cs"/>
              </a:rPr>
              <a:t> along the same principle of them using a piece of tissue (also sometimes in the EEK but sometimes not) to collect any seepage if they need to use the toilet prior to FME exam (if tissue paper is not in the EEK and is used from their own toilet roll then a control sample would also need to be obtained).</a:t>
            </a:r>
          </a:p>
          <a:p>
            <a:pPr marL="171450" indent="-171450">
              <a:lnSpc>
                <a:spcPct val="100000"/>
              </a:lnSpc>
              <a:buFont typeface="Arial" panose="020B0604020202020204" pitchFamily="34" charset="0"/>
              <a:buChar char="•"/>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marL="17145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This is a standard practice for the gathering of early evidence with </a:t>
            </a:r>
            <a:r>
              <a:rPr lang="en-GB" sz="1100" b="1" kern="1200" dirty="0">
                <a:solidFill>
                  <a:schemeClr val="tx1"/>
                </a:solidFill>
                <a:effectLst/>
                <a:latin typeface="Arial" panose="020B0604020202020204" pitchFamily="34" charset="0"/>
                <a:ea typeface="+mn-ea"/>
                <a:cs typeface="Arial" panose="020B0604020202020204" pitchFamily="34" charset="0"/>
              </a:rPr>
              <a:t>all individuals</a:t>
            </a:r>
            <a:r>
              <a:rPr lang="en-GB" sz="1100" kern="1200" dirty="0">
                <a:solidFill>
                  <a:schemeClr val="tx1"/>
                </a:solidFill>
                <a:effectLst/>
                <a:latin typeface="Arial" panose="020B0604020202020204" pitchFamily="34" charset="0"/>
                <a:ea typeface="+mn-ea"/>
                <a:cs typeface="Arial" panose="020B0604020202020204" pitchFamily="34" charset="0"/>
              </a:rPr>
              <a:t>, and is necessary for progressing any Police investigation.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270942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b="1" dirty="0">
                <a:latin typeface="Arial" panose="020B0604020202020204" pitchFamily="34" charset="0"/>
              </a:rPr>
              <a:t>QTS</a:t>
            </a:r>
            <a:r>
              <a:rPr lang="en-GB" altLang="en-US" sz="1100" b="1" baseline="0" dirty="0">
                <a:latin typeface="Arial" panose="020B0604020202020204" pitchFamily="34" charset="0"/>
              </a:rPr>
              <a:t> –</a:t>
            </a:r>
            <a:r>
              <a:rPr lang="en-GB" altLang="en-US" sz="1100" b="1" dirty="0">
                <a:latin typeface="Arial" panose="020B0604020202020204" pitchFamily="34" charset="0"/>
              </a:rPr>
              <a:t> in</a:t>
            </a:r>
            <a:r>
              <a:rPr lang="en-GB" altLang="en-US" sz="1100" b="1" baseline="0" dirty="0">
                <a:latin typeface="Arial" panose="020B0604020202020204" pitchFamily="34" charset="0"/>
              </a:rPr>
              <a:t> what circumstances</a:t>
            </a:r>
            <a:r>
              <a:rPr lang="en-GB" altLang="en-US" sz="1100" b="1" dirty="0">
                <a:latin typeface="Arial" panose="020B0604020202020204" pitchFamily="34" charset="0"/>
              </a:rPr>
              <a:t> would we use skin swab kit? </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(ANSWER if there is a potential of recovering blood, semen or other fluid /DNA from the skin and without doing the swabs this evidence could be lost prior to the FME.)</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Trainer to demonstrate how to obtain skin swabs.</a:t>
            </a:r>
          </a:p>
          <a:p>
            <a:pPr eaLnBrk="1" hangingPunct="1"/>
            <a:endParaRPr lang="en-GB" altLang="en-US" sz="1100" dirty="0">
              <a:latin typeface="Arial" panose="020B0604020202020204" pitchFamily="34" charset="0"/>
            </a:endParaRPr>
          </a:p>
          <a:p>
            <a:r>
              <a:rPr lang="en-GB" altLang="en-US" sz="1100" dirty="0">
                <a:latin typeface="Arial" panose="020B0604020202020204" pitchFamily="34" charset="0"/>
              </a:rPr>
              <a:t>There are kits for sanitary wear to be collected if the victim is menstruating and using them. </a:t>
            </a:r>
          </a:p>
          <a:p>
            <a:endParaRPr lang="en-GB" altLang="en-US" sz="1100" dirty="0">
              <a:latin typeface="Arial" panose="020B0604020202020204" pitchFamily="34" charset="0"/>
            </a:endParaRPr>
          </a:p>
          <a:p>
            <a:r>
              <a:rPr lang="en-GB" altLang="en-US" sz="1100" dirty="0">
                <a:latin typeface="Arial" panose="020B0604020202020204" pitchFamily="34" charset="0"/>
              </a:rPr>
              <a:t>Do not allow them to flush them or throw them in the bin if they go to the toilet prior to the medical as they may contain evidence if they have been vaginally or anal raped</a:t>
            </a:r>
            <a:endParaRPr lang="en-GB" sz="1100" dirty="0"/>
          </a:p>
          <a:p>
            <a:pPr eaLnBrk="1" hangingPunct="1"/>
            <a:endParaRPr lang="en-GB"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639971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a:latin typeface="Arial" panose="020B0604020202020204" pitchFamily="34" charset="0"/>
              </a:rPr>
              <a:t>QTS – what must you think about</a:t>
            </a:r>
            <a:r>
              <a:rPr lang="en-GB" altLang="en-US" sz="1100" b="1" baseline="0" dirty="0">
                <a:latin typeface="Arial" panose="020B0604020202020204" pitchFamily="34" charset="0"/>
              </a:rPr>
              <a:t> when transporting a victim of serious sexual assault?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You must consider cross contamination when transporting a victim to the SARC.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Avoid using the same cars for victims and suspects.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Place a paper sheet, a paper bag or a couch cover onto the seat before the victim sits on it to capture any forensic evidence that may fall off they're clothing if they are the same clothes they were attacked 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Please explain to them why you are doing this or they will think it is because they are dirty.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Next</a:t>
            </a:r>
            <a:r>
              <a:rPr lang="en-GB" altLang="en-US" sz="1100" baseline="0" dirty="0">
                <a:latin typeface="Arial" panose="020B0604020202020204" pitchFamily="34" charset="0"/>
              </a:rPr>
              <a:t> slide shows this</a:t>
            </a:r>
            <a:endParaRPr lang="en-GB"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33117574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a:latin typeface="Arial" panose="020B0604020202020204" pitchFamily="34" charset="0"/>
              </a:rPr>
              <a:t>This couch cover module can be found in the police station and the SARC. It contains a paper cover for placing on chairs and sofas to collect any evidence that may fall off a victim or suspect.</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This will become an exhibit. Ensure that you fold it inwards to retain any deposits on the couch cover.</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334919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r>
              <a:rPr lang="en-GB" altLang="en-US" sz="1100" b="1" dirty="0">
                <a:latin typeface="Arial" panose="020B0604020202020204" pitchFamily="34" charset="0"/>
              </a:rPr>
              <a:t>QTS – does anyone know what a SARC is?</a:t>
            </a:r>
          </a:p>
          <a:p>
            <a:pPr eaLnBrk="1" hangingPunct="1">
              <a:lnSpc>
                <a:spcPct val="100000"/>
              </a:lnSpc>
            </a:pPr>
            <a:endParaRPr lang="en-GB" altLang="en-US" sz="1100" dirty="0">
              <a:latin typeface="Arial" panose="020B0604020202020204" pitchFamily="34" charset="0"/>
            </a:endParaRPr>
          </a:p>
          <a:p>
            <a:pPr eaLnBrk="1" hangingPunct="1">
              <a:lnSpc>
                <a:spcPct val="100000"/>
              </a:lnSpc>
            </a:pPr>
            <a:r>
              <a:rPr lang="en-GB" altLang="en-US" sz="1100" dirty="0">
                <a:latin typeface="Arial" panose="020B0604020202020204" pitchFamily="34" charset="0"/>
              </a:rPr>
              <a:t>Provision of sexual assault referral centres in Wales are provided by other agencies in collaboration with the police.</a:t>
            </a:r>
          </a:p>
          <a:p>
            <a:pPr eaLnBrk="1" hangingPunct="1">
              <a:lnSpc>
                <a:spcPct val="100000"/>
              </a:lnSpc>
            </a:pPr>
            <a:endParaRPr lang="en-GB" altLang="en-US" sz="110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mn-lt"/>
                <a:ea typeface="+mn-ea"/>
                <a:cs typeface="+mn-cs"/>
              </a:rPr>
              <a:t>The SARC facility must be considered in all instances of rape and serious sexual offences. Utilising the SARC from the outset will ensure the right support for the victim throughout the process. </a:t>
            </a:r>
            <a:endParaRPr lang="en-GB" altLang="en-US" sz="1100" dirty="0">
              <a:latin typeface="Arial" panose="020B0604020202020204" pitchFamily="34" charset="0"/>
            </a:endParaRPr>
          </a:p>
          <a:p>
            <a:pPr eaLnBrk="1" hangingPunct="1">
              <a:lnSpc>
                <a:spcPct val="100000"/>
              </a:lnSpc>
            </a:pPr>
            <a:endParaRPr lang="en-GB" altLang="en-US" sz="1100" dirty="0">
              <a:latin typeface="Arial" panose="020B0604020202020204" pitchFamily="34" charset="0"/>
            </a:endParaRPr>
          </a:p>
          <a:p>
            <a:pPr eaLnBrk="1" hangingPunct="1">
              <a:lnSpc>
                <a:spcPct val="100000"/>
              </a:lnSpc>
            </a:pPr>
            <a:endParaRPr lang="en-GB" altLang="en-US" sz="1100" dirty="0">
              <a:latin typeface="Arial" panose="020B0604020202020204" pitchFamily="34" charset="0"/>
            </a:endParaRPr>
          </a:p>
          <a:p>
            <a:pPr eaLnBrk="1" hangingPunct="1">
              <a:lnSpc>
                <a:spcPct val="100000"/>
              </a:lnSpc>
            </a:pPr>
            <a:r>
              <a:rPr lang="en-GB" altLang="en-US" sz="1100" dirty="0">
                <a:latin typeface="Arial" panose="020B0604020202020204" pitchFamily="34" charset="0"/>
              </a:rPr>
              <a:t>The SARCS provide one stop facilities with dealing with victims of sexual violence. They cater for Adults and children</a:t>
            </a:r>
          </a:p>
          <a:p>
            <a:pPr eaLnBrk="1" hangingPunct="1">
              <a:lnSpc>
                <a:spcPct val="100000"/>
              </a:lnSpc>
            </a:pPr>
            <a:endParaRPr lang="en-GB" altLang="en-US" sz="1100" dirty="0">
              <a:latin typeface="Arial" panose="020B0604020202020204" pitchFamily="34" charset="0"/>
            </a:endParaRPr>
          </a:p>
          <a:p>
            <a:pPr eaLnBrk="1" hangingPunct="1">
              <a:lnSpc>
                <a:spcPct val="100000"/>
              </a:lnSpc>
            </a:pPr>
            <a:r>
              <a:rPr lang="en-GB" altLang="en-US" sz="1100" dirty="0">
                <a:latin typeface="Arial" panose="020B0604020202020204" pitchFamily="34" charset="0"/>
              </a:rPr>
              <a:t>In each of the SARCs there are medical examination suites that can be used by the police to facilitate a forensic medical examination of a rape victim. The suites are forensically cleaned and provide all the medical sample kits that are used in the examination and have facilities to take quality photographs and video of injuries by the FME if necessary. There are video interview suites in each </a:t>
            </a:r>
            <a:r>
              <a:rPr lang="en-GB" altLang="en-US" sz="1100" dirty="0" err="1">
                <a:latin typeface="Arial" panose="020B0604020202020204" pitchFamily="34" charset="0"/>
              </a:rPr>
              <a:t>Sarc</a:t>
            </a:r>
            <a:r>
              <a:rPr lang="en-GB" altLang="en-US" sz="1100" dirty="0">
                <a:latin typeface="Arial" panose="020B0604020202020204" pitchFamily="34" charset="0"/>
              </a:rPr>
              <a:t> and the police will conduct video interviews of the victim within the </a:t>
            </a:r>
            <a:r>
              <a:rPr lang="en-GB" altLang="en-US" sz="1100" dirty="0" err="1">
                <a:latin typeface="Arial" panose="020B0604020202020204" pitchFamily="34" charset="0"/>
              </a:rPr>
              <a:t>sarc</a:t>
            </a:r>
            <a:r>
              <a:rPr lang="en-GB" altLang="en-US" sz="1100" dirty="0">
                <a:latin typeface="Arial" panose="020B0604020202020204" pitchFamily="34" charset="0"/>
              </a:rPr>
              <a:t>. The SARCs give the victim access to counselling and therapy  .And provide support in the form of crises workers and ISVA’s to guide them through the process and procedures of the judicial system.</a:t>
            </a:r>
          </a:p>
          <a:p>
            <a:pPr eaLnBrk="1" hangingPunct="1">
              <a:lnSpc>
                <a:spcPct val="100000"/>
              </a:lnSpc>
            </a:pPr>
            <a:endParaRPr lang="en-GB" altLang="en-US" sz="1100" dirty="0">
              <a:latin typeface="Arial" panose="020B0604020202020204" pitchFamily="34" charset="0"/>
            </a:endParaRPr>
          </a:p>
          <a:p>
            <a:pPr eaLnBrk="1" hangingPunct="1">
              <a:lnSpc>
                <a:spcPct val="100000"/>
              </a:lnSpc>
            </a:pPr>
            <a:r>
              <a:rPr lang="en-GB" altLang="en-US" sz="1100" dirty="0">
                <a:latin typeface="Arial" panose="020B0604020202020204" pitchFamily="34" charset="0"/>
              </a:rPr>
              <a:t>SARCS also take self referrals for people who don’t want to report to the police and they will share information and intelligence on crimes to the police to ensure that crime patterns and serial offenders do not operate without police knowledge.</a:t>
            </a:r>
          </a:p>
          <a:p>
            <a:pPr eaLnBrk="1" hangingPunct="1">
              <a:lnSpc>
                <a:spcPct val="100000"/>
              </a:lnSpc>
            </a:pPr>
            <a:endParaRPr lang="en-GB" altLang="en-US" sz="1100" dirty="0">
              <a:latin typeface="Arial" panose="020B0604020202020204" pitchFamily="34" charset="0"/>
            </a:endParaRPr>
          </a:p>
          <a:p>
            <a:pPr eaLnBrk="1" hangingPunct="1">
              <a:lnSpc>
                <a:spcPct val="100000"/>
              </a:lnSpc>
            </a:pPr>
            <a:r>
              <a:rPr lang="en-GB" altLang="en-US" sz="1100" dirty="0">
                <a:latin typeface="Arial" panose="020B0604020202020204" pitchFamily="34" charset="0"/>
              </a:rPr>
              <a:t>The Cardiff </a:t>
            </a:r>
            <a:r>
              <a:rPr lang="en-GB" altLang="en-US" sz="1100" dirty="0" err="1">
                <a:latin typeface="Arial" panose="020B0604020202020204" pitchFamily="34" charset="0"/>
              </a:rPr>
              <a:t>Sarc</a:t>
            </a:r>
            <a:r>
              <a:rPr lang="en-GB" altLang="en-US" sz="1100" dirty="0">
                <a:latin typeface="Arial" panose="020B0604020202020204" pitchFamily="34" charset="0"/>
              </a:rPr>
              <a:t> is called Ynys </a:t>
            </a:r>
            <a:r>
              <a:rPr lang="en-GB" altLang="en-US" sz="1100" dirty="0" err="1">
                <a:latin typeface="Arial" panose="020B0604020202020204" pitchFamily="34" charset="0"/>
              </a:rPr>
              <a:t>Saf</a:t>
            </a:r>
            <a:r>
              <a:rPr lang="en-GB" altLang="en-US" sz="1100" dirty="0">
                <a:latin typeface="Arial" panose="020B0604020202020204" pitchFamily="34" charset="0"/>
              </a:rPr>
              <a:t> which means safe Island it is run by the NHS trust.</a:t>
            </a:r>
          </a:p>
          <a:p>
            <a:pPr eaLnBrk="1" hangingPunct="1">
              <a:lnSpc>
                <a:spcPct val="100000"/>
              </a:lnSpc>
            </a:pPr>
            <a:endParaRPr lang="en-GB" altLang="en-US" sz="1100" dirty="0">
              <a:latin typeface="Arial" panose="020B0604020202020204" pitchFamily="34" charset="0"/>
            </a:endParaRPr>
          </a:p>
          <a:p>
            <a:pPr eaLnBrk="1" hangingPunct="1">
              <a:lnSpc>
                <a:spcPct val="100000"/>
              </a:lnSpc>
            </a:pPr>
            <a:r>
              <a:rPr lang="en-GB" altLang="en-US" sz="1100" dirty="0">
                <a:latin typeface="Arial" panose="020B0604020202020204" pitchFamily="34" charset="0"/>
              </a:rPr>
              <a:t>New Pathways run the other two SARCs in South Wales  in Merthyr and in Swansea and also have one in Carmarthen (Dyfed Powys) and one in Newport ( Gwent). New Pathways are a voluntary organisation formed initially as a helpline for rape victims in 1993 and have evolved since then.</a:t>
            </a:r>
          </a:p>
          <a:p>
            <a:pPr eaLnBrk="1" hangingPunct="1">
              <a:lnSpc>
                <a:spcPct val="100000"/>
              </a:lnSpc>
            </a:pPr>
            <a:endParaRPr lang="en-GB" altLang="en-US" sz="1100" dirty="0">
              <a:latin typeface="Arial" panose="020B0604020202020204" pitchFamily="34" charset="0"/>
            </a:endParaRPr>
          </a:p>
          <a:p>
            <a:pPr eaLnBrk="1" hangingPunct="1">
              <a:lnSpc>
                <a:spcPct val="100000"/>
              </a:lnSpc>
            </a:pPr>
            <a:r>
              <a:rPr lang="en-GB" altLang="en-US" sz="1100" b="1" dirty="0">
                <a:latin typeface="Arial" panose="020B0604020202020204" pitchFamily="34" charset="0"/>
              </a:rPr>
              <a:t>Who do SARCS work with?</a:t>
            </a:r>
          </a:p>
          <a:p>
            <a:pPr eaLnBrk="1" hangingPunct="1">
              <a:lnSpc>
                <a:spcPct val="100000"/>
              </a:lnSpc>
            </a:pPr>
            <a:endParaRPr lang="en-GB" altLang="en-US" sz="1100" b="1" dirty="0">
              <a:latin typeface="Arial" panose="020B0604020202020204" pitchFamily="34" charset="0"/>
            </a:endParaRPr>
          </a:p>
          <a:p>
            <a:pPr eaLnBrk="1" hangingPunct="1">
              <a:lnSpc>
                <a:spcPct val="100000"/>
              </a:lnSpc>
            </a:pPr>
            <a:r>
              <a:rPr lang="en-GB" altLang="en-US" sz="1100" b="0" dirty="0">
                <a:latin typeface="Arial" panose="020B0604020202020204" pitchFamily="34" charset="0"/>
              </a:rPr>
              <a:t>Victims of sexual violence in the immediate aftermath</a:t>
            </a:r>
          </a:p>
          <a:p>
            <a:pPr eaLnBrk="1" hangingPunct="1">
              <a:lnSpc>
                <a:spcPct val="100000"/>
              </a:lnSpc>
            </a:pPr>
            <a:r>
              <a:rPr lang="en-GB" altLang="en-US" sz="1100" b="0" dirty="0">
                <a:latin typeface="Arial" panose="020B0604020202020204" pitchFamily="34" charset="0"/>
              </a:rPr>
              <a:t>People who have or want to report historical sexual abuse</a:t>
            </a:r>
          </a:p>
          <a:p>
            <a:pPr eaLnBrk="1" hangingPunct="1">
              <a:lnSpc>
                <a:spcPct val="100000"/>
              </a:lnSpc>
            </a:pPr>
            <a:r>
              <a:rPr lang="en-GB" altLang="en-US" sz="1100" b="0" dirty="0">
                <a:latin typeface="Arial" panose="020B0604020202020204" pitchFamily="34" charset="0"/>
              </a:rPr>
              <a:t>People who are thinking of reporting sexual violence</a:t>
            </a:r>
            <a:r>
              <a:rPr lang="en-GB" altLang="en-US" sz="1100" b="0" baseline="0" dirty="0">
                <a:latin typeface="Arial" panose="020B0604020202020204" pitchFamily="34" charset="0"/>
              </a:rPr>
              <a:t> – current, recent or historical</a:t>
            </a:r>
          </a:p>
          <a:p>
            <a:pPr eaLnBrk="1" hangingPunct="1">
              <a:lnSpc>
                <a:spcPct val="100000"/>
              </a:lnSpc>
            </a:pPr>
            <a:r>
              <a:rPr lang="en-GB" altLang="en-US" sz="1100" b="0" baseline="0" dirty="0">
                <a:latin typeface="Arial" panose="020B0604020202020204" pitchFamily="34" charset="0"/>
              </a:rPr>
              <a:t>People who don’t want to report – self referrals</a:t>
            </a:r>
          </a:p>
          <a:p>
            <a:pPr eaLnBrk="1" hangingPunct="1">
              <a:lnSpc>
                <a:spcPct val="100000"/>
              </a:lnSpc>
            </a:pPr>
            <a:r>
              <a:rPr lang="en-GB" altLang="en-US" sz="1100" b="0" baseline="0" dirty="0">
                <a:latin typeface="Arial" panose="020B0604020202020204" pitchFamily="34" charset="0"/>
              </a:rPr>
              <a:t>Adults or Children, male or female</a:t>
            </a:r>
          </a:p>
          <a:p>
            <a:pPr eaLnBrk="1" hangingPunct="1">
              <a:lnSpc>
                <a:spcPct val="100000"/>
              </a:lnSpc>
            </a:pPr>
            <a:r>
              <a:rPr lang="en-GB" altLang="en-US" sz="1100" b="0" baseline="0" dirty="0">
                <a:latin typeface="Arial" panose="020B0604020202020204" pitchFamily="34" charset="0"/>
              </a:rPr>
              <a:t>Sexual crimes take priority, however people considered vulnerable witnesses can also use the facilities</a:t>
            </a:r>
            <a:endParaRPr lang="en-GB" altLang="en-US" sz="1100" b="0" dirty="0">
              <a:latin typeface="Arial" panose="020B0604020202020204" pitchFamily="34" charset="0"/>
            </a:endParaRPr>
          </a:p>
          <a:p>
            <a:pPr eaLnBrk="1" hangingPunct="1">
              <a:lnSpc>
                <a:spcPct val="100000"/>
              </a:lnSpc>
            </a:pPr>
            <a:endParaRPr lang="en-GB" altLang="en-US" sz="1100" dirty="0">
              <a:latin typeface="Arial" panose="020B0604020202020204" pitchFamily="34" charset="0"/>
            </a:endParaRPr>
          </a:p>
          <a:p>
            <a:pPr eaLnBrk="1" hangingPunct="1">
              <a:lnSpc>
                <a:spcPct val="100000"/>
              </a:lnSpc>
            </a:pPr>
            <a:endParaRPr lang="en-GB" altLang="en-US" sz="110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a:latin typeface="Arial" panose="020B0604020202020204" pitchFamily="34" charset="0"/>
              </a:rPr>
              <a:t>Handout to be given with the contact</a:t>
            </a:r>
            <a:r>
              <a:rPr lang="en-GB" altLang="en-US" sz="1100" b="1" baseline="0" dirty="0">
                <a:latin typeface="Arial" panose="020B0604020202020204" pitchFamily="34" charset="0"/>
              </a:rPr>
              <a:t> details of</a:t>
            </a:r>
            <a:r>
              <a:rPr lang="en-GB" altLang="en-US" sz="1100" b="1" dirty="0">
                <a:latin typeface="Arial" panose="020B0604020202020204" pitchFamily="34" charset="0"/>
              </a:rPr>
              <a:t> the SARC for</a:t>
            </a:r>
            <a:r>
              <a:rPr lang="en-GB" altLang="en-US" sz="1100" b="1" baseline="0" dirty="0">
                <a:latin typeface="Arial" panose="020B0604020202020204" pitchFamily="34" charset="0"/>
              </a:rPr>
              <a:t> both Gwent &amp; SWP </a:t>
            </a:r>
            <a:endParaRPr lang="en-GB" sz="1100" b="1"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22690200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a:latin typeface="Arial" panose="020B0604020202020204" pitchFamily="34" charset="0"/>
              </a:rPr>
              <a:t>QTS – what is the best way to remove clothing</a:t>
            </a:r>
            <a:r>
              <a:rPr lang="en-GB" altLang="en-US" sz="1100" b="1" baseline="0" dirty="0">
                <a:latin typeface="Arial" panose="020B0604020202020204" pitchFamily="34" charset="0"/>
              </a:rPr>
              <a:t> from a victim or suspect to collect as much potential evidence as possible?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If you need to remove clothing from a victim or a suspect to collect potential evidence which could be present there is a systematic way of obtaining the clothing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25754034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10361377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b="1" dirty="0">
                <a:latin typeface="Arial" panose="020B0604020202020204" pitchFamily="34" charset="0"/>
              </a:rPr>
              <a:t>QTS – what will the FME expect from you if you are at a SARC with a victim?</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They will expect you to give a full briefing of what you know about the victim and the offence. make a note of what you have said to the FME. The PPD3 form will assist you with this.</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FME</a:t>
            </a:r>
            <a:r>
              <a:rPr lang="en-GB" altLang="en-US" sz="1100" baseline="0" dirty="0">
                <a:latin typeface="Arial" panose="020B0604020202020204" pitchFamily="34" charset="0"/>
              </a:rPr>
              <a:t> will take an account from the victim to allow them to know the extent of the examination required.</a:t>
            </a:r>
            <a:endParaRPr lang="en-GB" altLang="en-US" sz="1100" dirty="0">
              <a:latin typeface="Arial" panose="020B0604020202020204" pitchFamily="34" charset="0"/>
            </a:endParaRP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Trainer to use the white board to outline what samples are taken in the FME</a:t>
            </a:r>
            <a:r>
              <a:rPr lang="en-GB" altLang="en-US" sz="1100" baseline="0" dirty="0">
                <a:latin typeface="Arial" panose="020B0604020202020204" pitchFamily="34" charset="0"/>
              </a:rPr>
              <a:t> (next slide)</a:t>
            </a:r>
            <a:endParaRPr lang="en-GB"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25387737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 what samples and swabs do you think we take from female and male victims of serious sexual assault?</a:t>
            </a:r>
          </a:p>
          <a:p>
            <a:endParaRPr lang="en-GB" sz="1100" b="0" dirty="0">
              <a:latin typeface="Arial" panose="020B0604020202020204" pitchFamily="34" charset="0"/>
              <a:cs typeface="Arial" panose="020B0604020202020204" pitchFamily="34" charset="0"/>
            </a:endParaRPr>
          </a:p>
          <a:p>
            <a:r>
              <a:rPr lang="en-GB" sz="1100" b="0" dirty="0">
                <a:latin typeface="Arial" panose="020B0604020202020204" pitchFamily="34" charset="0"/>
                <a:cs typeface="Arial" panose="020B0604020202020204" pitchFamily="34" charset="0"/>
              </a:rPr>
              <a:t>Swabs that can</a:t>
            </a:r>
            <a:r>
              <a:rPr lang="en-GB" sz="1100" b="0" baseline="0" dirty="0">
                <a:latin typeface="Arial" panose="020B0604020202020204" pitchFamily="34" charset="0"/>
                <a:cs typeface="Arial" panose="020B0604020202020204" pitchFamily="34" charset="0"/>
              </a:rPr>
              <a:t> be taken from victims – taken by FME and handed to officer – </a:t>
            </a:r>
            <a:r>
              <a:rPr lang="en-GB" sz="1100" b="1" baseline="0" dirty="0">
                <a:latin typeface="Arial" panose="020B0604020202020204" pitchFamily="34" charset="0"/>
                <a:cs typeface="Arial" panose="020B0604020202020204" pitchFamily="34" charset="0"/>
              </a:rPr>
              <a:t>consider continuity.</a:t>
            </a:r>
          </a:p>
          <a:p>
            <a:endParaRPr lang="en-GB" sz="1100" b="0" baseline="0" dirty="0">
              <a:latin typeface="Arial" panose="020B0604020202020204" pitchFamily="34" charset="0"/>
              <a:cs typeface="Arial" panose="020B0604020202020204" pitchFamily="34" charset="0"/>
            </a:endParaRPr>
          </a:p>
          <a:p>
            <a:r>
              <a:rPr lang="en-GB" sz="1100" b="0" baseline="0" dirty="0">
                <a:latin typeface="Arial" panose="020B0604020202020204" pitchFamily="34" charset="0"/>
                <a:cs typeface="Arial" panose="020B0604020202020204" pitchFamily="34" charset="0"/>
              </a:rPr>
              <a:t>ONLY NECESSARY SWABS ARE TAKEN DEPENDING ON ACCOUNT GIVEN BY VICTIM</a:t>
            </a:r>
            <a:endParaRPr lang="en-GB" sz="1100" b="0"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Skin Swabs</a:t>
            </a:r>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QTS</a:t>
            </a:r>
            <a:r>
              <a:rPr lang="en-GB" sz="1100" b="1" baseline="0" dirty="0">
                <a:latin typeface="Arial" panose="020B0604020202020204" pitchFamily="34" charset="0"/>
                <a:cs typeface="Arial" panose="020B0604020202020204" pitchFamily="34" charset="0"/>
              </a:rPr>
              <a:t> – do we do wet or dry swab first?</a:t>
            </a:r>
            <a:endParaRPr lang="en-GB" sz="1100"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Wet first</a:t>
            </a:r>
            <a:r>
              <a:rPr lang="en-GB" sz="1100" baseline="0" dirty="0">
                <a:latin typeface="Arial" panose="020B0604020202020204" pitchFamily="34" charset="0"/>
                <a:cs typeface="Arial" panose="020B0604020202020204" pitchFamily="34" charset="0"/>
              </a:rPr>
              <a:t> then dry – explain: if suspect has licked, ejaculated </a:t>
            </a:r>
            <a:r>
              <a:rPr lang="en-GB" sz="1100" baseline="0" dirty="0" err="1">
                <a:latin typeface="Arial" panose="020B0604020202020204" pitchFamily="34" charset="0"/>
                <a:cs typeface="Arial" panose="020B0604020202020204" pitchFamily="34" charset="0"/>
              </a:rPr>
              <a:t>etc</a:t>
            </a:r>
            <a:r>
              <a:rPr lang="en-GB" sz="1100" baseline="0" dirty="0">
                <a:latin typeface="Arial" panose="020B0604020202020204" pitchFamily="34" charset="0"/>
                <a:cs typeface="Arial" panose="020B0604020202020204" pitchFamily="34" charset="0"/>
              </a:rPr>
              <a:t> on part of the victim's body by the time the swab is taken the product will have dried – wet the head of the swab and rub this on the area – then rub the dry swab over area – both are placed in separate swab tubes  but can be exhibited in same exhibit bag.</a:t>
            </a:r>
          </a:p>
          <a:p>
            <a:endParaRPr lang="en-GB" sz="1100" baseline="0" dirty="0">
              <a:latin typeface="Arial" panose="020B0604020202020204" pitchFamily="34" charset="0"/>
              <a:cs typeface="Arial" panose="020B0604020202020204" pitchFamily="34" charset="0"/>
            </a:endParaRPr>
          </a:p>
          <a:p>
            <a:r>
              <a:rPr lang="en-GB" sz="1100" b="1" baseline="0" dirty="0">
                <a:latin typeface="Arial" panose="020B0604020202020204" pitchFamily="34" charset="0"/>
                <a:cs typeface="Arial" panose="020B0604020202020204" pitchFamily="34" charset="0"/>
              </a:rPr>
              <a:t>Vaginal Swabs </a:t>
            </a:r>
          </a:p>
          <a:p>
            <a:pPr marL="228600" indent="-228600">
              <a:buFont typeface="+mj-lt"/>
              <a:buAutoNum type="arabicPeriod"/>
            </a:pPr>
            <a:r>
              <a:rPr lang="en-GB" sz="1100" b="0" baseline="0" dirty="0">
                <a:latin typeface="Arial" panose="020B0604020202020204" pitchFamily="34" charset="0"/>
                <a:cs typeface="Arial" panose="020B0604020202020204" pitchFamily="34" charset="0"/>
              </a:rPr>
              <a:t>Vulva</a:t>
            </a:r>
          </a:p>
          <a:p>
            <a:pPr marL="228600" indent="-228600">
              <a:buFont typeface="+mj-lt"/>
              <a:buAutoNum type="arabicPeriod"/>
            </a:pPr>
            <a:r>
              <a:rPr lang="en-GB" sz="1100" b="0" baseline="0" dirty="0">
                <a:latin typeface="Arial" panose="020B0604020202020204" pitchFamily="34" charset="0"/>
                <a:cs typeface="Arial" panose="020B0604020202020204" pitchFamily="34" charset="0"/>
              </a:rPr>
              <a:t>Lower vagina</a:t>
            </a:r>
          </a:p>
          <a:p>
            <a:pPr marL="228600" indent="-228600">
              <a:buFont typeface="+mj-lt"/>
              <a:buAutoNum type="arabicPeriod"/>
            </a:pPr>
            <a:r>
              <a:rPr lang="en-GB" sz="1100" b="0" baseline="0" dirty="0">
                <a:latin typeface="Arial" panose="020B0604020202020204" pitchFamily="34" charset="0"/>
                <a:cs typeface="Arial" panose="020B0604020202020204" pitchFamily="34" charset="0"/>
              </a:rPr>
              <a:t>Upper vagina</a:t>
            </a:r>
          </a:p>
          <a:p>
            <a:pPr marL="228600" indent="-228600">
              <a:buFont typeface="+mj-lt"/>
              <a:buAutoNum type="arabicPeriod"/>
            </a:pPr>
            <a:r>
              <a:rPr lang="en-GB" sz="1100" b="0" baseline="0" dirty="0">
                <a:latin typeface="Arial" panose="020B0604020202020204" pitchFamily="34" charset="0"/>
                <a:cs typeface="Arial" panose="020B0604020202020204" pitchFamily="34" charset="0"/>
              </a:rPr>
              <a:t>Perianal (area between vagina and anus)</a:t>
            </a:r>
          </a:p>
          <a:p>
            <a:pPr marL="0" indent="0">
              <a:buFont typeface="+mj-lt"/>
              <a:buNone/>
            </a:pPr>
            <a:endParaRPr lang="en-GB" sz="1100" b="0" baseline="0" dirty="0">
              <a:latin typeface="Arial" panose="020B0604020202020204" pitchFamily="34" charset="0"/>
              <a:cs typeface="Arial" panose="020B0604020202020204" pitchFamily="34" charset="0"/>
            </a:endParaRPr>
          </a:p>
          <a:p>
            <a:pPr marL="0" indent="0">
              <a:buFont typeface="+mj-lt"/>
              <a:buNone/>
            </a:pPr>
            <a:r>
              <a:rPr lang="en-GB" sz="1100" b="1" baseline="0" dirty="0">
                <a:latin typeface="Arial" panose="020B0604020202020204" pitchFamily="34" charset="0"/>
                <a:cs typeface="Arial" panose="020B0604020202020204" pitchFamily="34" charset="0"/>
              </a:rPr>
              <a:t>Anal Swabs </a:t>
            </a:r>
            <a:r>
              <a:rPr lang="en-GB" sz="1100" b="0" baseline="0" dirty="0">
                <a:latin typeface="Arial" panose="020B0604020202020204" pitchFamily="34" charset="0"/>
                <a:cs typeface="Arial" panose="020B0604020202020204" pitchFamily="34" charset="0"/>
              </a:rPr>
              <a:t>only completed if allegation of anal penetration (penile, body part)</a:t>
            </a:r>
          </a:p>
          <a:p>
            <a:pPr marL="0" indent="0">
              <a:buFont typeface="+mj-lt"/>
              <a:buNone/>
            </a:pPr>
            <a:endParaRPr lang="en-GB" sz="1100" b="0" baseline="0" dirty="0">
              <a:latin typeface="Arial" panose="020B0604020202020204" pitchFamily="34" charset="0"/>
              <a:cs typeface="Arial" panose="020B0604020202020204" pitchFamily="34" charset="0"/>
            </a:endParaRPr>
          </a:p>
          <a:p>
            <a:pPr marL="0" indent="0">
              <a:buFont typeface="+mj-lt"/>
              <a:buNone/>
            </a:pPr>
            <a:r>
              <a:rPr lang="en-GB" sz="1100" b="1" baseline="0" dirty="0">
                <a:latin typeface="Arial" panose="020B0604020202020204" pitchFamily="34" charset="0"/>
                <a:cs typeface="Arial" panose="020B0604020202020204" pitchFamily="34" charset="0"/>
              </a:rPr>
              <a:t>Penile Swabs – </a:t>
            </a:r>
            <a:endParaRPr lang="en-GB" sz="1100" b="0" baseline="0" dirty="0">
              <a:latin typeface="Arial" panose="020B0604020202020204" pitchFamily="34" charset="0"/>
              <a:cs typeface="Arial" panose="020B0604020202020204" pitchFamily="34" charset="0"/>
            </a:endParaRPr>
          </a:p>
          <a:p>
            <a:pPr marL="228600" indent="-228600">
              <a:buFont typeface="+mj-lt"/>
              <a:buAutoNum type="arabicPeriod"/>
            </a:pPr>
            <a:r>
              <a:rPr lang="en-GB" sz="1100" b="0" baseline="0" dirty="0">
                <a:latin typeface="Arial" panose="020B0604020202020204" pitchFamily="34" charset="0"/>
                <a:cs typeface="Arial" panose="020B0604020202020204" pitchFamily="34" charset="0"/>
              </a:rPr>
              <a:t>Shaft of penis</a:t>
            </a:r>
          </a:p>
          <a:p>
            <a:pPr marL="228600" indent="-228600">
              <a:buFont typeface="+mj-lt"/>
              <a:buAutoNum type="arabicPeriod"/>
            </a:pPr>
            <a:r>
              <a:rPr lang="en-GB" sz="1100" b="0" baseline="0" dirty="0">
                <a:latin typeface="Arial" panose="020B0604020202020204" pitchFamily="34" charset="0"/>
                <a:cs typeface="Arial" panose="020B0604020202020204" pitchFamily="34" charset="0"/>
              </a:rPr>
              <a:t>Head of penis (including foreskin) </a:t>
            </a:r>
            <a:endParaRPr lang="en-GB" sz="1100" b="1" baseline="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20502920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r>
              <a:rPr lang="en-GB" altLang="en-US" sz="1100" dirty="0">
                <a:latin typeface="Arial" panose="020B0604020202020204" pitchFamily="34" charset="0"/>
                <a:cs typeface="Arial" panose="020B0604020202020204" pitchFamily="34" charset="0"/>
              </a:rPr>
              <a:t>Please note that one of the points raised in the latest HMIC/HMCPSI report it was highlighted that crime recording standards were. not being met in relation to rape and this could potentially lead to loss of intelligence on rapists in particular crime pattern trends and serial offenders with offences being no </a:t>
            </a:r>
            <a:r>
              <a:rPr lang="en-GB" altLang="en-US" sz="1100" dirty="0" err="1">
                <a:latin typeface="Arial" panose="020B0604020202020204" pitchFamily="34" charset="0"/>
                <a:cs typeface="Arial" panose="020B0604020202020204" pitchFamily="34" charset="0"/>
              </a:rPr>
              <a:t>crimed</a:t>
            </a:r>
            <a:r>
              <a:rPr lang="en-GB" altLang="en-US" sz="1100" dirty="0">
                <a:latin typeface="Arial" panose="020B0604020202020204" pitchFamily="34" charset="0"/>
                <a:cs typeface="Arial" panose="020B0604020202020204" pitchFamily="34" charset="0"/>
              </a:rPr>
              <a:t> when they should be </a:t>
            </a:r>
            <a:r>
              <a:rPr lang="en-GB" altLang="en-US" sz="1100" dirty="0" err="1">
                <a:latin typeface="Arial" panose="020B0604020202020204" pitchFamily="34" charset="0"/>
                <a:cs typeface="Arial" panose="020B0604020202020204" pitchFamily="34" charset="0"/>
              </a:rPr>
              <a:t>crimed</a:t>
            </a:r>
            <a:r>
              <a:rPr lang="en-GB" altLang="en-US" sz="1100" dirty="0">
                <a:latin typeface="Arial" panose="020B0604020202020204" pitchFamily="34" charset="0"/>
                <a:cs typeface="Arial" panose="020B0604020202020204" pitchFamily="34" charset="0"/>
              </a:rPr>
              <a:t>.</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eaLnBrk="1" hangingPunct="1">
              <a:lnSpc>
                <a:spcPct val="100000"/>
              </a:lnSpc>
            </a:pPr>
            <a:r>
              <a:rPr lang="en-GB" altLang="en-US" sz="1100" dirty="0">
                <a:latin typeface="Arial" panose="020B0604020202020204" pitchFamily="34" charset="0"/>
                <a:cs typeface="Arial" panose="020B0604020202020204" pitchFamily="34" charset="0"/>
              </a:rPr>
              <a:t>Officer to consider crime prevention but consider when this should be given. </a:t>
            </a:r>
          </a:p>
          <a:p>
            <a:pPr>
              <a:lnSpc>
                <a:spcPct val="100000"/>
              </a:lnSpc>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A PPD3 (SWP document) is the Initial Investigation booklet and a </a:t>
            </a:r>
            <a:r>
              <a:rPr lang="en-GB" sz="1100" dirty="0" err="1">
                <a:latin typeface="Arial" panose="020B0604020202020204" pitchFamily="34" charset="0"/>
                <a:cs typeface="Arial" panose="020B0604020202020204" pitchFamily="34" charset="0"/>
              </a:rPr>
              <a:t>disclosable</a:t>
            </a:r>
            <a:r>
              <a:rPr lang="en-GB" sz="1100" dirty="0">
                <a:latin typeface="Arial" panose="020B0604020202020204" pitchFamily="34" charset="0"/>
                <a:cs typeface="Arial" panose="020B0604020202020204" pitchFamily="34" charset="0"/>
              </a:rPr>
              <a:t> document. The SOLO Onyx Booklet is to be used by Gwent Officers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A PPD3/ SOLO Onyx booklet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is to be commenced by the officer who has first contact with the complainant and continued by the Sexual Offences Liaison Officer (SOLO)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Trainer to distribute/email the PPD3/Onyx booklet to Officers to highlight the areas to be completed by </a:t>
            </a:r>
            <a:r>
              <a:rPr lang="en-GB" sz="1100" b="0" i="0" u="none" strike="noStrike" kern="1200" baseline="0">
                <a:solidFill>
                  <a:schemeClr val="tx1"/>
                </a:solidFill>
                <a:latin typeface="Arial" panose="020B0604020202020204" pitchFamily="34" charset="0"/>
                <a:ea typeface="+mn-ea"/>
                <a:cs typeface="Arial" panose="020B0604020202020204" pitchFamily="34" charset="0"/>
              </a:rPr>
              <a:t>first responders.</a:t>
            </a:r>
            <a:endParaRPr lang="en-GB" sz="1100" dirty="0">
              <a:latin typeface="Arial" panose="020B0604020202020204" pitchFamily="34" charset="0"/>
              <a:cs typeface="Arial" panose="020B0604020202020204" pitchFamily="34" charset="0"/>
            </a:endParaRPr>
          </a:p>
          <a:p>
            <a:endParaRPr lang="en-GB" dirty="0"/>
          </a:p>
          <a:p>
            <a:endParaRPr lang="en-GB" sz="1200" b="0" i="0" u="none" strike="noStrike" kern="1200" baseline="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2574485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aseline="0" dirty="0">
                <a:latin typeface="Arial" panose="020B0604020202020204" pitchFamily="34" charset="0"/>
                <a:cs typeface="Arial" panose="020B0604020202020204" pitchFamily="34" charset="0"/>
              </a:rPr>
              <a:t>SOFR </a:t>
            </a:r>
            <a:r>
              <a:rPr lang="en-GB" altLang="en-US" sz="1100" b="0" dirty="0">
                <a:solidFill>
                  <a:srgbClr val="002060"/>
                </a:solidFill>
                <a:latin typeface="Arial" panose="020B0604020202020204" pitchFamily="34" charset="0"/>
                <a:cs typeface="Arial" panose="020B0604020202020204" pitchFamily="34" charset="0"/>
              </a:rPr>
              <a:t>(Formally SOLO 2) </a:t>
            </a:r>
            <a:r>
              <a:rPr lang="en-US" altLang="en-US" sz="1100" baseline="0" dirty="0">
                <a:latin typeface="Arial" panose="020B0604020202020204" pitchFamily="34" charset="0"/>
                <a:cs typeface="Arial" panose="020B0604020202020204" pitchFamily="34" charset="0"/>
              </a:rPr>
              <a:t>– Sexual Offences First responder – Officers who have received specialist training on taking first account from Sexual offence victims and assisting the FME with the examination. </a:t>
            </a:r>
            <a:endParaRPr lang="en-US" altLang="en-US" sz="1100" dirty="0">
              <a:latin typeface="Arial" panose="020B0604020202020204" pitchFamily="34" charset="0"/>
              <a:cs typeface="Arial" panose="020B0604020202020204" pitchFamily="34" charset="0"/>
            </a:endParaRPr>
          </a:p>
          <a:p>
            <a:pPr eaLnBrk="1" hangingPunct="1">
              <a:lnSpc>
                <a:spcPct val="100000"/>
              </a:lnSpc>
            </a:pPr>
            <a:endParaRPr lang="en-US" altLang="en-US" sz="1100" dirty="0">
              <a:latin typeface="Arial" panose="020B0604020202020204" pitchFamily="34" charset="0"/>
              <a:cs typeface="Arial" panose="020B0604020202020204" pitchFamily="34" charset="0"/>
            </a:endParaRPr>
          </a:p>
          <a:p>
            <a:pPr eaLnBrk="1" hangingPunct="1">
              <a:lnSpc>
                <a:spcPct val="100000"/>
              </a:lnSpc>
            </a:pPr>
            <a:r>
              <a:rPr lang="en-US" altLang="en-US" sz="1100" dirty="0">
                <a:latin typeface="Arial" panose="020B0604020202020204" pitchFamily="34" charset="0"/>
                <a:cs typeface="Arial" panose="020B0604020202020204" pitchFamily="34" charset="0"/>
              </a:rPr>
              <a:t>SOIT (Formally SOLO3)</a:t>
            </a:r>
            <a:r>
              <a:rPr lang="en-US" altLang="en-US" sz="1100" baseline="0" dirty="0">
                <a:latin typeface="Arial" panose="020B0604020202020204" pitchFamily="34" charset="0"/>
                <a:cs typeface="Arial" panose="020B0604020202020204" pitchFamily="34" charset="0"/>
              </a:rPr>
              <a:t> – Sexual offences Investigation Trained – normally CID/PPU officers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15959892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761399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30/06/2022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30/06/2022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30/06/2022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923246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759172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33139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895895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30/06/2022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575759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30/06/2022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552343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30/06/2022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322847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357230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084168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874942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616580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30/06/2022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30/06/2022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2746126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pn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2.png"/><Relationship Id="rId7" Type="http://schemas.openxmlformats.org/officeDocument/2006/relationships/diagramColors" Target="../diagrams/colors3.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4.png"/><Relationship Id="rId7" Type="http://schemas.openxmlformats.org/officeDocument/2006/relationships/diagramColors" Target="../diagrams/colors5.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300779" y="2198603"/>
            <a:ext cx="4271221" cy="938719"/>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Early Evidence Kits.</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4753611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lum bright="24000" contrast="12000"/>
            <a:extLst>
              <a:ext uri="{28A0092B-C50C-407E-A947-70E740481C1C}">
                <a14:useLocalDpi xmlns:a14="http://schemas.microsoft.com/office/drawing/2010/main" val="0"/>
              </a:ext>
            </a:extLst>
          </a:blip>
          <a:srcRect l="21211" t="22223" r="20203" b="7407"/>
          <a:stretch>
            <a:fillRect/>
          </a:stretch>
        </p:blipFill>
        <p:spPr bwMode="auto">
          <a:xfrm>
            <a:off x="6019800" y="1669474"/>
            <a:ext cx="5334000" cy="34956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itle 6"/>
          <p:cNvSpPr>
            <a:spLocks noGrp="1"/>
          </p:cNvSpPr>
          <p:nvPr>
            <p:ph type="title"/>
          </p:nvPr>
        </p:nvSpPr>
        <p:spPr>
          <a:xfrm>
            <a:off x="838200" y="365126"/>
            <a:ext cx="10515600" cy="573338"/>
          </a:xfrm>
          <a:solidFill>
            <a:srgbClr val="002060"/>
          </a:solidFill>
        </p:spPr>
        <p:txBody>
          <a:bodyPr>
            <a:normAutofit fontScale="90000"/>
          </a:bodyPr>
          <a:lstStyle/>
          <a:p>
            <a:pPr algn="ctr"/>
            <a:r>
              <a:rPr lang="en-GB" sz="3600" b="1" dirty="0">
                <a:solidFill>
                  <a:schemeClr val="bg1"/>
                </a:solidFill>
                <a:latin typeface="+mn-lt"/>
              </a:rPr>
              <a:t>Early Evidence Kit</a:t>
            </a:r>
          </a:p>
        </p:txBody>
      </p:sp>
      <p:graphicFrame>
        <p:nvGraphicFramePr>
          <p:cNvPr id="10" name="Diagram 9"/>
          <p:cNvGraphicFramePr/>
          <p:nvPr>
            <p:extLst>
              <p:ext uri="{D42A27DB-BD31-4B8C-83A1-F6EECF244321}">
                <p14:modId xmlns:p14="http://schemas.microsoft.com/office/powerpoint/2010/main" val="3394300079"/>
              </p:ext>
            </p:extLst>
          </p:nvPr>
        </p:nvGraphicFramePr>
        <p:xfrm>
          <a:off x="570330" y="1428842"/>
          <a:ext cx="4941219" cy="39822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1" name="Right Arrow 10"/>
          <p:cNvSpPr/>
          <p:nvPr/>
        </p:nvSpPr>
        <p:spPr>
          <a:xfrm>
            <a:off x="4957011" y="3001812"/>
            <a:ext cx="890336" cy="830997"/>
          </a:xfrm>
          <a:prstGeom prst="rightArrow">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a:solidFill>
                  <a:schemeClr val="tx1"/>
                </a:solidFill>
              </a:ln>
            </a:endParaRPr>
          </a:p>
        </p:txBody>
      </p:sp>
    </p:spTree>
    <p:extLst>
      <p:ext uri="{BB962C8B-B14F-4D97-AF65-F5344CB8AC3E}">
        <p14:creationId xmlns:p14="http://schemas.microsoft.com/office/powerpoint/2010/main" val="1047483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graphicEl>
                                              <a:dgm id="{9B070ACA-4F88-4BB1-94FD-5C93D9929DBD}"/>
                                            </p:graphicEl>
                                          </p:spTgt>
                                        </p:tgtEl>
                                        <p:attrNameLst>
                                          <p:attrName>style.visibility</p:attrName>
                                        </p:attrNameLst>
                                      </p:cBhvr>
                                      <p:to>
                                        <p:strVal val="visible"/>
                                      </p:to>
                                    </p:set>
                                    <p:animEffect transition="in" filter="fade">
                                      <p:cBhvr>
                                        <p:cTn id="17" dur="500"/>
                                        <p:tgtEl>
                                          <p:spTgt spid="10">
                                            <p:graphicEl>
                                              <a:dgm id="{9B070ACA-4F88-4BB1-94FD-5C93D9929DB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graphicEl>
                                              <a:dgm id="{0F0D72F2-2C4A-4A0D-BBDE-32CEA6361DB1}"/>
                                            </p:graphicEl>
                                          </p:spTgt>
                                        </p:tgtEl>
                                        <p:attrNameLst>
                                          <p:attrName>style.visibility</p:attrName>
                                        </p:attrNameLst>
                                      </p:cBhvr>
                                      <p:to>
                                        <p:strVal val="visible"/>
                                      </p:to>
                                    </p:set>
                                    <p:animEffect transition="in" filter="fade">
                                      <p:cBhvr>
                                        <p:cTn id="22" dur="500"/>
                                        <p:tgtEl>
                                          <p:spTgt spid="10">
                                            <p:graphicEl>
                                              <a:dgm id="{0F0D72F2-2C4A-4A0D-BBDE-32CEA6361DB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P spid="11"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p:cNvPicPr>
            <a:picLocks noChangeAspect="1" noChangeArrowheads="1"/>
          </p:cNvPicPr>
          <p:nvPr/>
        </p:nvPicPr>
        <p:blipFill>
          <a:blip r:embed="rId3" cstate="print">
            <a:lum bright="18000" contrast="18000"/>
            <a:extLst>
              <a:ext uri="{28A0092B-C50C-407E-A947-70E740481C1C}">
                <a14:useLocalDpi xmlns:a14="http://schemas.microsoft.com/office/drawing/2010/main" val="0"/>
              </a:ext>
            </a:extLst>
          </a:blip>
          <a:srcRect l="18182" t="7408" r="16162" b="5556"/>
          <a:stretch>
            <a:fillRect/>
          </a:stretch>
        </p:blipFill>
        <p:spPr bwMode="auto">
          <a:xfrm>
            <a:off x="6434890" y="1718999"/>
            <a:ext cx="4832684" cy="361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txBox="1">
            <a:spLocks noChangeArrowheads="1"/>
          </p:cNvSpPr>
          <p:nvPr/>
        </p:nvSpPr>
        <p:spPr bwMode="auto">
          <a:xfrm>
            <a:off x="838200" y="365126"/>
            <a:ext cx="10515600" cy="755752"/>
          </a:xfrm>
          <a:prstGeom prst="rect">
            <a:avLst/>
          </a:prstGeom>
          <a:solidFill>
            <a:srgbClr val="002060"/>
          </a:solidFill>
          <a:ln>
            <a:noFill/>
            <a:miter lim="800000"/>
            <a:headEnd/>
            <a:tailEnd/>
          </a:ln>
        </p:spPr>
        <p:txBody>
          <a:bodyPr vert="horz" wrap="square" lIns="91440" tIns="45720" rIns="91440" bIns="45720" numCol="1" rtlCol="0" anchor="t" anchorCtr="0" compatLnSpc="1">
            <a:prstTxWarp prst="textNoShape">
              <a:avLst/>
            </a:prstTxWarp>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3600" b="1" dirty="0">
                <a:solidFill>
                  <a:schemeClr val="bg1"/>
                </a:solidFill>
                <a:latin typeface="+mn-lt"/>
              </a:rPr>
              <a:t>Early Evidence Kit</a:t>
            </a:r>
          </a:p>
        </p:txBody>
      </p:sp>
      <p:sp>
        <p:nvSpPr>
          <p:cNvPr id="4" name="Rectangle 3"/>
          <p:cNvSpPr txBox="1">
            <a:spLocks noChangeArrowheads="1"/>
          </p:cNvSpPr>
          <p:nvPr/>
        </p:nvSpPr>
        <p:spPr bwMode="auto">
          <a:xfrm>
            <a:off x="1217027" y="1280325"/>
            <a:ext cx="1623154" cy="438674"/>
          </a:xfrm>
          <a:prstGeom prst="rect">
            <a:avLst/>
          </a:prstGeom>
          <a:solidFill>
            <a:srgbClr val="FFFFFF"/>
          </a:solidFill>
          <a:ln>
            <a:noFill/>
            <a:miter lim="800000"/>
            <a:headEnd/>
            <a:tailEnd/>
          </a:ln>
        </p:spPr>
        <p:txBody>
          <a:bodyPr vert="horz" wrap="square" lIns="91440" tIns="45720" rIns="91440" bIns="45720" numCol="1" rtlCol="0" anchor="t" anchorCtr="0" compatLnSpc="1">
            <a:prstTxWarp prst="textNoShape">
              <a:avLst/>
            </a:prstTxWarp>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ltLang="en-US" dirty="0">
              <a:solidFill>
                <a:srgbClr val="002060"/>
              </a:solidFill>
            </a:endParaRPr>
          </a:p>
        </p:txBody>
      </p:sp>
      <p:sp>
        <p:nvSpPr>
          <p:cNvPr id="5" name="Right Arrow Callout 4"/>
          <p:cNvSpPr/>
          <p:nvPr/>
        </p:nvSpPr>
        <p:spPr>
          <a:xfrm>
            <a:off x="1564105" y="1499662"/>
            <a:ext cx="4764506" cy="4010801"/>
          </a:xfrm>
          <a:prstGeom prst="rightArrowCallout">
            <a:avLst/>
          </a:prstGeom>
          <a:solidFill>
            <a:schemeClr val="accent2">
              <a:lumMod val="40000"/>
              <a:lumOff val="60000"/>
            </a:schemeClr>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6" name="TextBox 5"/>
          <p:cNvSpPr txBox="1"/>
          <p:nvPr/>
        </p:nvSpPr>
        <p:spPr>
          <a:xfrm>
            <a:off x="1804737" y="1878446"/>
            <a:ext cx="2622884" cy="3293209"/>
          </a:xfrm>
          <a:prstGeom prst="rect">
            <a:avLst/>
          </a:prstGeom>
          <a:noFill/>
        </p:spPr>
        <p:txBody>
          <a:bodyPr wrap="square" rtlCol="0">
            <a:spAutoFit/>
          </a:bodyPr>
          <a:lstStyle/>
          <a:p>
            <a:r>
              <a:rPr lang="en-GB" sz="2600" dirty="0"/>
              <a:t>Consent forms contained in the EEK </a:t>
            </a:r>
            <a:r>
              <a:rPr lang="en-GB" sz="2600" b="1" u="sng" dirty="0"/>
              <a:t>MUST</a:t>
            </a:r>
            <a:r>
              <a:rPr lang="en-GB" sz="2600" dirty="0"/>
              <a:t> be signed by the victim prior to you taking any samples from them</a:t>
            </a:r>
          </a:p>
        </p:txBody>
      </p:sp>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DSC_082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0996" y="1033426"/>
            <a:ext cx="4933311" cy="27444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txBox="1">
            <a:spLocks noChangeArrowheads="1"/>
          </p:cNvSpPr>
          <p:nvPr/>
        </p:nvSpPr>
        <p:spPr bwMode="auto">
          <a:xfrm>
            <a:off x="240996" y="209080"/>
            <a:ext cx="11357810" cy="633131"/>
          </a:xfrm>
          <a:prstGeom prst="rect">
            <a:avLst/>
          </a:prstGeom>
          <a:solidFill>
            <a:srgbClr val="002060"/>
          </a:solidFill>
          <a:ln>
            <a:noFill/>
            <a:miter lim="800000"/>
            <a:headEnd/>
            <a:tailEnd/>
          </a:ln>
        </p:spPr>
        <p:txBody>
          <a:bodyPr vert="horz" wrap="square" lIns="91440" tIns="45720" rIns="91440" bIns="45720" numCol="1" rtlCol="0" anchor="t" anchorCtr="0" compatLnSpc="1">
            <a:prstTxWarp prst="textNoShape">
              <a:avLst/>
            </a:prstTxWarp>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3600" b="1" dirty="0">
                <a:solidFill>
                  <a:schemeClr val="bg1"/>
                </a:solidFill>
                <a:latin typeface="+mn-lt"/>
              </a:rPr>
              <a:t>Other Sample Kits to Consider</a:t>
            </a:r>
          </a:p>
        </p:txBody>
      </p:sp>
      <p:pic>
        <p:nvPicPr>
          <p:cNvPr id="4" name="Picture 3"/>
          <p:cNvPicPr>
            <a:picLocks noChangeAspect="1"/>
          </p:cNvPicPr>
          <p:nvPr/>
        </p:nvPicPr>
        <p:blipFill>
          <a:blip r:embed="rId4"/>
          <a:stretch>
            <a:fillRect/>
          </a:stretch>
        </p:blipFill>
        <p:spPr>
          <a:xfrm>
            <a:off x="5919901" y="3416969"/>
            <a:ext cx="4933311" cy="2565900"/>
          </a:xfrm>
          <a:prstGeom prst="rect">
            <a:avLst/>
          </a:prstGeom>
        </p:spPr>
      </p:pic>
      <p:sp>
        <p:nvSpPr>
          <p:cNvPr id="9" name="Left Arrow 8"/>
          <p:cNvSpPr/>
          <p:nvPr/>
        </p:nvSpPr>
        <p:spPr>
          <a:xfrm>
            <a:off x="5764037" y="1359218"/>
            <a:ext cx="4342489" cy="1534518"/>
          </a:xfrm>
          <a:prstGeom prst="leftArrow">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6954798" y="1859034"/>
            <a:ext cx="2863516" cy="523220"/>
          </a:xfrm>
          <a:prstGeom prst="rect">
            <a:avLst/>
          </a:prstGeom>
          <a:noFill/>
        </p:spPr>
        <p:txBody>
          <a:bodyPr wrap="square" rtlCol="0">
            <a:spAutoFit/>
          </a:bodyPr>
          <a:lstStyle/>
          <a:p>
            <a:r>
              <a:rPr lang="en-GB" sz="2800" dirty="0"/>
              <a:t>Swab Kit Module</a:t>
            </a:r>
          </a:p>
        </p:txBody>
      </p:sp>
      <p:sp>
        <p:nvSpPr>
          <p:cNvPr id="11" name="Right Arrow 10"/>
          <p:cNvSpPr/>
          <p:nvPr/>
        </p:nvSpPr>
        <p:spPr>
          <a:xfrm>
            <a:off x="1136893" y="4162926"/>
            <a:ext cx="4127742" cy="1531185"/>
          </a:xfrm>
          <a:prstGeom prst="rightArrow">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1299411" y="4699919"/>
            <a:ext cx="3416968" cy="523220"/>
          </a:xfrm>
          <a:prstGeom prst="rect">
            <a:avLst/>
          </a:prstGeom>
          <a:noFill/>
        </p:spPr>
        <p:txBody>
          <a:bodyPr wrap="square" rtlCol="0">
            <a:spAutoFit/>
          </a:bodyPr>
          <a:lstStyle/>
          <a:p>
            <a:r>
              <a:rPr lang="en-GB" sz="2800" dirty="0"/>
              <a:t>Sanitary Wear Module</a:t>
            </a:r>
          </a:p>
        </p:txBody>
      </p:sp>
    </p:spTree>
    <p:extLst>
      <p:ext uri="{BB962C8B-B14F-4D97-AF65-F5344CB8AC3E}">
        <p14:creationId xmlns:p14="http://schemas.microsoft.com/office/powerpoint/2010/main" val="28566577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P spid="11" grpId="0" animBg="1"/>
      <p:bldP spid="1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801846" y="1768693"/>
            <a:ext cx="4674255" cy="2758811"/>
          </a:xfrm>
          <a:prstGeom prst="rect">
            <a:avLst/>
          </a:prstGeom>
        </p:spPr>
      </p:pic>
      <p:sp>
        <p:nvSpPr>
          <p:cNvPr id="3" name="Rectangle 2"/>
          <p:cNvSpPr txBox="1">
            <a:spLocks noChangeArrowheads="1"/>
          </p:cNvSpPr>
          <p:nvPr/>
        </p:nvSpPr>
        <p:spPr bwMode="auto">
          <a:xfrm>
            <a:off x="960502" y="443131"/>
            <a:ext cx="10515599" cy="519396"/>
          </a:xfrm>
          <a:prstGeom prst="rect">
            <a:avLst/>
          </a:prstGeom>
          <a:solidFill>
            <a:srgbClr val="002060"/>
          </a:solidFill>
          <a:ln>
            <a:noFill/>
            <a:miter lim="800000"/>
            <a:headEnd/>
            <a:tailEnd/>
          </a:ln>
        </p:spPr>
        <p:txBody>
          <a:bodyPr vert="horz" wrap="square" lIns="91440" tIns="45720" rIns="91440" bIns="45720" numCol="1" rtlCol="0" anchor="t" anchorCtr="0" compatLnSpc="1">
            <a:prstTxWarp prst="textNoShape">
              <a:avLst/>
            </a:prstTxWarp>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3600" b="1" dirty="0">
                <a:solidFill>
                  <a:schemeClr val="bg1"/>
                </a:solidFill>
                <a:latin typeface="+mn-lt"/>
              </a:rPr>
              <a:t>Cross Contamination</a:t>
            </a:r>
          </a:p>
        </p:txBody>
      </p:sp>
      <p:graphicFrame>
        <p:nvGraphicFramePr>
          <p:cNvPr id="5" name="Diagram 4"/>
          <p:cNvGraphicFramePr/>
          <p:nvPr>
            <p:extLst>
              <p:ext uri="{D42A27DB-BD31-4B8C-83A1-F6EECF244321}">
                <p14:modId xmlns:p14="http://schemas.microsoft.com/office/powerpoint/2010/main" val="602047418"/>
              </p:ext>
            </p:extLst>
          </p:nvPr>
        </p:nvGraphicFramePr>
        <p:xfrm>
          <a:off x="543401" y="1360812"/>
          <a:ext cx="6258445" cy="43696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33189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04B1B9CB-713D-4C3E-83F0-110C28ED37D6}"/>
                                            </p:graphicEl>
                                          </p:spTgt>
                                        </p:tgtEl>
                                        <p:attrNameLst>
                                          <p:attrName>style.visibility</p:attrName>
                                        </p:attrNameLst>
                                      </p:cBhvr>
                                      <p:to>
                                        <p:strVal val="visible"/>
                                      </p:to>
                                    </p:set>
                                    <p:animEffect transition="in" filter="fade">
                                      <p:cBhvr>
                                        <p:cTn id="12" dur="500"/>
                                        <p:tgtEl>
                                          <p:spTgt spid="5">
                                            <p:graphicEl>
                                              <a:dgm id="{04B1B9CB-713D-4C3E-83F0-110C28ED37D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FB7C0445-315E-487D-89A4-CE7C16570849}"/>
                                            </p:graphicEl>
                                          </p:spTgt>
                                        </p:tgtEl>
                                        <p:attrNameLst>
                                          <p:attrName>style.visibility</p:attrName>
                                        </p:attrNameLst>
                                      </p:cBhvr>
                                      <p:to>
                                        <p:strVal val="visible"/>
                                      </p:to>
                                    </p:set>
                                    <p:animEffect transition="in" filter="fade">
                                      <p:cBhvr>
                                        <p:cTn id="17" dur="500"/>
                                        <p:tgtEl>
                                          <p:spTgt spid="5">
                                            <p:graphicEl>
                                              <a:dgm id="{FB7C0445-315E-487D-89A4-CE7C16570849}"/>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1ABE2B6C-2DE1-4313-9959-AA56155B819B}"/>
                                            </p:graphicEl>
                                          </p:spTgt>
                                        </p:tgtEl>
                                        <p:attrNameLst>
                                          <p:attrName>style.visibility</p:attrName>
                                        </p:attrNameLst>
                                      </p:cBhvr>
                                      <p:to>
                                        <p:strVal val="visible"/>
                                      </p:to>
                                    </p:set>
                                    <p:animEffect transition="in" filter="fade">
                                      <p:cBhvr>
                                        <p:cTn id="20" dur="500"/>
                                        <p:tgtEl>
                                          <p:spTgt spid="5">
                                            <p:graphicEl>
                                              <a:dgm id="{1ABE2B6C-2DE1-4313-9959-AA56155B819B}"/>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E92694BA-651E-4764-A794-993F28199474}"/>
                                            </p:graphicEl>
                                          </p:spTgt>
                                        </p:tgtEl>
                                        <p:attrNameLst>
                                          <p:attrName>style.visibility</p:attrName>
                                        </p:attrNameLst>
                                      </p:cBhvr>
                                      <p:to>
                                        <p:strVal val="visible"/>
                                      </p:to>
                                    </p:set>
                                    <p:animEffect transition="in" filter="fade">
                                      <p:cBhvr>
                                        <p:cTn id="25" dur="500"/>
                                        <p:tgtEl>
                                          <p:spTgt spid="5">
                                            <p:graphicEl>
                                              <a:dgm id="{E92694BA-651E-4764-A794-993F2819947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EA76A289-0571-4DCD-8881-F99116B4E0EF}"/>
                                            </p:graphicEl>
                                          </p:spTgt>
                                        </p:tgtEl>
                                        <p:attrNameLst>
                                          <p:attrName>style.visibility</p:attrName>
                                        </p:attrNameLst>
                                      </p:cBhvr>
                                      <p:to>
                                        <p:strVal val="visible"/>
                                      </p:to>
                                    </p:set>
                                    <p:animEffect transition="in" filter="fade">
                                      <p:cBhvr>
                                        <p:cTn id="28" dur="500"/>
                                        <p:tgtEl>
                                          <p:spTgt spid="5">
                                            <p:graphicEl>
                                              <a:dgm id="{EA76A289-0571-4DCD-8881-F99116B4E0E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DSC_083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1263" y="1781805"/>
            <a:ext cx="6324722" cy="355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4" descr="DSC_087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91460" y="1411956"/>
            <a:ext cx="3190700" cy="42911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2"/>
          <p:cNvSpPr txBox="1">
            <a:spLocks noChangeArrowheads="1"/>
          </p:cNvSpPr>
          <p:nvPr/>
        </p:nvSpPr>
        <p:spPr bwMode="auto">
          <a:xfrm>
            <a:off x="866273" y="381366"/>
            <a:ext cx="10659979" cy="660741"/>
          </a:xfrm>
          <a:prstGeom prst="rect">
            <a:avLst/>
          </a:prstGeom>
          <a:solidFill>
            <a:srgbClr val="002060"/>
          </a:solidFill>
          <a:ln>
            <a:noFill/>
            <a:miter lim="800000"/>
            <a:headEnd/>
            <a:tailEnd/>
          </a:ln>
        </p:spPr>
        <p:txBody>
          <a:bodyPr vert="horz" wrap="square" lIns="91440" tIns="45720" rIns="91440" bIns="45720" numCol="1" rtlCol="0" anchor="t" anchorCtr="0" compatLnSpc="1">
            <a:prstTxWarp prst="textNoShape">
              <a:avLst/>
            </a:prstTxWarp>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3600" b="1" dirty="0">
                <a:solidFill>
                  <a:schemeClr val="bg1"/>
                </a:solidFill>
                <a:latin typeface="+mn-lt"/>
              </a:rPr>
              <a:t>Couch Cover Module</a:t>
            </a:r>
          </a:p>
        </p:txBody>
      </p:sp>
    </p:spTree>
    <p:extLst>
      <p:ext uri="{BB962C8B-B14F-4D97-AF65-F5344CB8AC3E}">
        <p14:creationId xmlns:p14="http://schemas.microsoft.com/office/powerpoint/2010/main" val="3933188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bwMode="auto">
          <a:xfrm>
            <a:off x="734291" y="260691"/>
            <a:ext cx="10515600" cy="687820"/>
          </a:xfrm>
          <a:prstGeom prst="rect">
            <a:avLst/>
          </a:prstGeom>
          <a:solidFill>
            <a:srgbClr val="002060"/>
          </a:solidFill>
          <a:ln>
            <a:noFill/>
            <a:miter lim="800000"/>
            <a:headEnd/>
            <a:tailEnd/>
          </a:ln>
        </p:spPr>
        <p:txBody>
          <a:bodyPr vert="horz" wrap="square" lIns="91440" tIns="45720" rIns="91440" bIns="45720" numCol="1" rtlCol="0" anchor="t" anchorCtr="0" compatLnSpc="1">
            <a:prstTxWarp prst="textNoShape">
              <a:avLst/>
            </a:prstTxWarp>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3600" b="1" dirty="0">
                <a:solidFill>
                  <a:schemeClr val="bg1"/>
                </a:solidFill>
                <a:latin typeface="+mn-lt"/>
              </a:rPr>
              <a:t>Sexual Assault Referral Centre (SARC)</a:t>
            </a:r>
          </a:p>
        </p:txBody>
      </p:sp>
      <p:pic>
        <p:nvPicPr>
          <p:cNvPr id="4" name="Picture 3"/>
          <p:cNvPicPr>
            <a:picLocks noChangeAspect="1"/>
          </p:cNvPicPr>
          <p:nvPr/>
        </p:nvPicPr>
        <p:blipFill>
          <a:blip r:embed="rId3"/>
          <a:stretch>
            <a:fillRect/>
          </a:stretch>
        </p:blipFill>
        <p:spPr>
          <a:xfrm>
            <a:off x="7823489" y="984362"/>
            <a:ext cx="3426402" cy="2167624"/>
          </a:xfrm>
          <a:prstGeom prst="rect">
            <a:avLst/>
          </a:prstGeom>
        </p:spPr>
      </p:pic>
      <p:graphicFrame>
        <p:nvGraphicFramePr>
          <p:cNvPr id="5" name="Diagram 4"/>
          <p:cNvGraphicFramePr/>
          <p:nvPr>
            <p:extLst>
              <p:ext uri="{D42A27DB-BD31-4B8C-83A1-F6EECF244321}">
                <p14:modId xmlns:p14="http://schemas.microsoft.com/office/powerpoint/2010/main" val="3766690487"/>
              </p:ext>
            </p:extLst>
          </p:nvPr>
        </p:nvGraphicFramePr>
        <p:xfrm>
          <a:off x="942109" y="1190012"/>
          <a:ext cx="5598983" cy="44779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Left Arrow Callout 5"/>
          <p:cNvSpPr/>
          <p:nvPr/>
        </p:nvSpPr>
        <p:spPr>
          <a:xfrm>
            <a:off x="6740643" y="3478240"/>
            <a:ext cx="4172362" cy="2189747"/>
          </a:xfrm>
          <a:prstGeom prst="leftArrowCallout">
            <a:avLst>
              <a:gd name="adj1" fmla="val 20604"/>
              <a:gd name="adj2" fmla="val 32692"/>
              <a:gd name="adj3" fmla="val 27198"/>
              <a:gd name="adj4" fmla="val 72698"/>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8219050" y="3728994"/>
            <a:ext cx="2410850" cy="1938992"/>
          </a:xfrm>
          <a:prstGeom prst="rect">
            <a:avLst/>
          </a:prstGeom>
          <a:solidFill>
            <a:schemeClr val="accent2">
              <a:lumMod val="40000"/>
              <a:lumOff val="60000"/>
            </a:schemeClr>
          </a:solidFill>
        </p:spPr>
        <p:txBody>
          <a:bodyPr wrap="square" rtlCol="0">
            <a:spAutoFit/>
          </a:bodyPr>
          <a:lstStyle/>
          <a:p>
            <a:r>
              <a:rPr lang="en-GB" sz="2400" dirty="0"/>
              <a:t>A dedicated unit where male and female victims of sexual violence can receive :-</a:t>
            </a:r>
          </a:p>
        </p:txBody>
      </p:sp>
    </p:spTree>
    <p:extLst>
      <p:ext uri="{BB962C8B-B14F-4D97-AF65-F5344CB8AC3E}">
        <p14:creationId xmlns:p14="http://schemas.microsoft.com/office/powerpoint/2010/main" val="14980760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2B3300F9-1CD5-4FDF-B3AF-36798953B81D}"/>
                                            </p:graphicEl>
                                          </p:spTgt>
                                        </p:tgtEl>
                                        <p:attrNameLst>
                                          <p:attrName>style.visibility</p:attrName>
                                        </p:attrNameLst>
                                      </p:cBhvr>
                                      <p:to>
                                        <p:strVal val="visible"/>
                                      </p:to>
                                    </p:set>
                                    <p:animEffect transition="in" filter="fade">
                                      <p:cBhvr>
                                        <p:cTn id="17" dur="500"/>
                                        <p:tgtEl>
                                          <p:spTgt spid="5">
                                            <p:graphicEl>
                                              <a:dgm id="{2B3300F9-1CD5-4FDF-B3AF-36798953B81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F00B314F-A2C5-4227-957E-3C3DE4D26E7E}"/>
                                            </p:graphicEl>
                                          </p:spTgt>
                                        </p:tgtEl>
                                        <p:attrNameLst>
                                          <p:attrName>style.visibility</p:attrName>
                                        </p:attrNameLst>
                                      </p:cBhvr>
                                      <p:to>
                                        <p:strVal val="visible"/>
                                      </p:to>
                                    </p:set>
                                    <p:animEffect transition="in" filter="fade">
                                      <p:cBhvr>
                                        <p:cTn id="22" dur="500"/>
                                        <p:tgtEl>
                                          <p:spTgt spid="5">
                                            <p:graphicEl>
                                              <a:dgm id="{F00B314F-A2C5-4227-957E-3C3DE4D26E7E}"/>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5">
                                            <p:graphicEl>
                                              <a:dgm id="{B06573BD-B39D-4BFD-9478-902DD83B6122}"/>
                                            </p:graphicEl>
                                          </p:spTgt>
                                        </p:tgtEl>
                                        <p:attrNameLst>
                                          <p:attrName>style.visibility</p:attrName>
                                        </p:attrNameLst>
                                      </p:cBhvr>
                                      <p:to>
                                        <p:strVal val="visible"/>
                                      </p:to>
                                    </p:set>
                                    <p:animEffect transition="in" filter="fade">
                                      <p:cBhvr>
                                        <p:cTn id="25" dur="500"/>
                                        <p:tgtEl>
                                          <p:spTgt spid="5">
                                            <p:graphicEl>
                                              <a:dgm id="{B06573BD-B39D-4BFD-9478-902DD83B6122}"/>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5">
                                            <p:graphicEl>
                                              <a:dgm id="{50BBB63E-E585-42EB-B028-22DDA8CB1EC8}"/>
                                            </p:graphicEl>
                                          </p:spTgt>
                                        </p:tgtEl>
                                        <p:attrNameLst>
                                          <p:attrName>style.visibility</p:attrName>
                                        </p:attrNameLst>
                                      </p:cBhvr>
                                      <p:to>
                                        <p:strVal val="visible"/>
                                      </p:to>
                                    </p:set>
                                    <p:animEffect transition="in" filter="fade">
                                      <p:cBhvr>
                                        <p:cTn id="30" dur="500"/>
                                        <p:tgtEl>
                                          <p:spTgt spid="5">
                                            <p:graphicEl>
                                              <a:dgm id="{50BBB63E-E585-42EB-B028-22DDA8CB1EC8}"/>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5">
                                            <p:graphicEl>
                                              <a:dgm id="{570E1173-2E25-4665-82F6-E1843DC757DE}"/>
                                            </p:graphicEl>
                                          </p:spTgt>
                                        </p:tgtEl>
                                        <p:attrNameLst>
                                          <p:attrName>style.visibility</p:attrName>
                                        </p:attrNameLst>
                                      </p:cBhvr>
                                      <p:to>
                                        <p:strVal val="visible"/>
                                      </p:to>
                                    </p:set>
                                    <p:animEffect transition="in" filter="fade">
                                      <p:cBhvr>
                                        <p:cTn id="33" dur="500"/>
                                        <p:tgtEl>
                                          <p:spTgt spid="5">
                                            <p:graphicEl>
                                              <a:dgm id="{570E1173-2E25-4665-82F6-E1843DC757DE}"/>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5">
                                            <p:graphicEl>
                                              <a:dgm id="{7D8F7BA9-79C9-433A-972B-A2EA7AD1FAE2}"/>
                                            </p:graphicEl>
                                          </p:spTgt>
                                        </p:tgtEl>
                                        <p:attrNameLst>
                                          <p:attrName>style.visibility</p:attrName>
                                        </p:attrNameLst>
                                      </p:cBhvr>
                                      <p:to>
                                        <p:strVal val="visible"/>
                                      </p:to>
                                    </p:set>
                                    <p:animEffect transition="in" filter="fade">
                                      <p:cBhvr>
                                        <p:cTn id="38" dur="500"/>
                                        <p:tgtEl>
                                          <p:spTgt spid="5">
                                            <p:graphicEl>
                                              <a:dgm id="{7D8F7BA9-79C9-433A-972B-A2EA7AD1FAE2}"/>
                                            </p:graphic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5">
                                            <p:graphicEl>
                                              <a:dgm id="{74CA61B1-8274-493E-8317-21E21983A18D}"/>
                                            </p:graphicEl>
                                          </p:spTgt>
                                        </p:tgtEl>
                                        <p:attrNameLst>
                                          <p:attrName>style.visibility</p:attrName>
                                        </p:attrNameLst>
                                      </p:cBhvr>
                                      <p:to>
                                        <p:strVal val="visible"/>
                                      </p:to>
                                    </p:set>
                                    <p:animEffect transition="in" filter="fade">
                                      <p:cBhvr>
                                        <p:cTn id="41" dur="500"/>
                                        <p:tgtEl>
                                          <p:spTgt spid="5">
                                            <p:graphicEl>
                                              <a:dgm id="{74CA61B1-8274-493E-8317-21E21983A18D}"/>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5">
                                            <p:graphicEl>
                                              <a:dgm id="{72B85616-F48D-4441-85E3-2240F63822FF}"/>
                                            </p:graphicEl>
                                          </p:spTgt>
                                        </p:tgtEl>
                                        <p:attrNameLst>
                                          <p:attrName>style.visibility</p:attrName>
                                        </p:attrNameLst>
                                      </p:cBhvr>
                                      <p:to>
                                        <p:strVal val="visible"/>
                                      </p:to>
                                    </p:set>
                                    <p:animEffect transition="in" filter="fade">
                                      <p:cBhvr>
                                        <p:cTn id="46" dur="500"/>
                                        <p:tgtEl>
                                          <p:spTgt spid="5">
                                            <p:graphicEl>
                                              <a:dgm id="{72B85616-F48D-4441-85E3-2240F63822FF}"/>
                                            </p:graphicEl>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5">
                                            <p:graphicEl>
                                              <a:dgm id="{065209B3-C260-4743-A4A0-64D3BAF83CF5}"/>
                                            </p:graphicEl>
                                          </p:spTgt>
                                        </p:tgtEl>
                                        <p:attrNameLst>
                                          <p:attrName>style.visibility</p:attrName>
                                        </p:attrNameLst>
                                      </p:cBhvr>
                                      <p:to>
                                        <p:strVal val="visible"/>
                                      </p:to>
                                    </p:set>
                                    <p:animEffect transition="in" filter="fade">
                                      <p:cBhvr>
                                        <p:cTn id="49" dur="500"/>
                                        <p:tgtEl>
                                          <p:spTgt spid="5">
                                            <p:graphicEl>
                                              <a:dgm id="{065209B3-C260-4743-A4A0-64D3BAF83CF5}"/>
                                            </p:graphic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5">
                                            <p:graphicEl>
                                              <a:dgm id="{E7BAE3CD-D466-40E0-A605-A157AA458D7F}"/>
                                            </p:graphicEl>
                                          </p:spTgt>
                                        </p:tgtEl>
                                        <p:attrNameLst>
                                          <p:attrName>style.visibility</p:attrName>
                                        </p:attrNameLst>
                                      </p:cBhvr>
                                      <p:to>
                                        <p:strVal val="visible"/>
                                      </p:to>
                                    </p:set>
                                    <p:animEffect transition="in" filter="fade">
                                      <p:cBhvr>
                                        <p:cTn id="54" dur="500"/>
                                        <p:tgtEl>
                                          <p:spTgt spid="5">
                                            <p:graphicEl>
                                              <a:dgm id="{E7BAE3CD-D466-40E0-A605-A157AA458D7F}"/>
                                            </p:graphicEl>
                                          </p:spTgt>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5">
                                            <p:graphicEl>
                                              <a:dgm id="{247522FF-23E7-402D-8850-AC81097E36D5}"/>
                                            </p:graphicEl>
                                          </p:spTgt>
                                        </p:tgtEl>
                                        <p:attrNameLst>
                                          <p:attrName>style.visibility</p:attrName>
                                        </p:attrNameLst>
                                      </p:cBhvr>
                                      <p:to>
                                        <p:strVal val="visible"/>
                                      </p:to>
                                    </p:set>
                                    <p:animEffect transition="in" filter="fade">
                                      <p:cBhvr>
                                        <p:cTn id="57" dur="500"/>
                                        <p:tgtEl>
                                          <p:spTgt spid="5">
                                            <p:graphicEl>
                                              <a:dgm id="{247522FF-23E7-402D-8850-AC81097E36D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6" grpId="0" animBg="1"/>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bwMode="auto">
          <a:xfrm>
            <a:off x="609600" y="274639"/>
            <a:ext cx="10972800" cy="591635"/>
          </a:xfrm>
          <a:prstGeom prst="rect">
            <a:avLst/>
          </a:prstGeom>
          <a:solidFill>
            <a:srgbClr val="002060"/>
          </a:solidFill>
          <a:ln>
            <a:noFill/>
            <a:miter lim="800000"/>
            <a:headEnd/>
            <a:tailEnd/>
          </a:ln>
        </p:spPr>
        <p:txBody>
          <a:bodyPr vert="horz" wrap="square" lIns="91440" tIns="45720" rIns="91440" bIns="45720" numCol="1" rtlCol="0" anchor="t" anchorCtr="0" compatLnSpc="1">
            <a:prstTxWarp prst="textNoShape">
              <a:avLst/>
            </a:prstTxWarp>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3600" b="1" dirty="0">
                <a:solidFill>
                  <a:schemeClr val="bg1"/>
                </a:solidFill>
                <a:latin typeface="+mn-lt"/>
              </a:rPr>
              <a:t>Removal of clothing for forensic examination</a:t>
            </a:r>
          </a:p>
        </p:txBody>
      </p:sp>
      <p:graphicFrame>
        <p:nvGraphicFramePr>
          <p:cNvPr id="5" name="Diagram 4"/>
          <p:cNvGraphicFramePr/>
          <p:nvPr>
            <p:extLst>
              <p:ext uri="{D42A27DB-BD31-4B8C-83A1-F6EECF244321}">
                <p14:modId xmlns:p14="http://schemas.microsoft.com/office/powerpoint/2010/main" val="2343477002"/>
              </p:ext>
            </p:extLst>
          </p:nvPr>
        </p:nvGraphicFramePr>
        <p:xfrm>
          <a:off x="851568" y="570456"/>
          <a:ext cx="10730832" cy="56330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79512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64DDFAF4-57A5-4E8B-BD17-B641A734A15D}"/>
                                            </p:graphicEl>
                                          </p:spTgt>
                                        </p:tgtEl>
                                        <p:attrNameLst>
                                          <p:attrName>style.visibility</p:attrName>
                                        </p:attrNameLst>
                                      </p:cBhvr>
                                      <p:to>
                                        <p:strVal val="visible"/>
                                      </p:to>
                                    </p:set>
                                    <p:animEffect transition="in" filter="fade">
                                      <p:cBhvr>
                                        <p:cTn id="7" dur="500"/>
                                        <p:tgtEl>
                                          <p:spTgt spid="5">
                                            <p:graphicEl>
                                              <a:dgm id="{64DDFAF4-57A5-4E8B-BD17-B641A734A15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07DC9FB-91CE-484D-9008-A49A91D654AE}"/>
                                            </p:graphicEl>
                                          </p:spTgt>
                                        </p:tgtEl>
                                        <p:attrNameLst>
                                          <p:attrName>style.visibility</p:attrName>
                                        </p:attrNameLst>
                                      </p:cBhvr>
                                      <p:to>
                                        <p:strVal val="visible"/>
                                      </p:to>
                                    </p:set>
                                    <p:animEffect transition="in" filter="fade">
                                      <p:cBhvr>
                                        <p:cTn id="12" dur="500"/>
                                        <p:tgtEl>
                                          <p:spTgt spid="5">
                                            <p:graphicEl>
                                              <a:dgm id="{107DC9FB-91CE-484D-9008-A49A91D654A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359A4664-7DDE-432F-A61D-3CC0D67F21DD}"/>
                                            </p:graphicEl>
                                          </p:spTgt>
                                        </p:tgtEl>
                                        <p:attrNameLst>
                                          <p:attrName>style.visibility</p:attrName>
                                        </p:attrNameLst>
                                      </p:cBhvr>
                                      <p:to>
                                        <p:strVal val="visible"/>
                                      </p:to>
                                    </p:set>
                                    <p:animEffect transition="in" filter="fade">
                                      <p:cBhvr>
                                        <p:cTn id="15" dur="500"/>
                                        <p:tgtEl>
                                          <p:spTgt spid="5">
                                            <p:graphicEl>
                                              <a:dgm id="{359A4664-7DDE-432F-A61D-3CC0D67F21D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4BA4AC6B-024F-4E7E-BC20-48139A330884}"/>
                                            </p:graphicEl>
                                          </p:spTgt>
                                        </p:tgtEl>
                                        <p:attrNameLst>
                                          <p:attrName>style.visibility</p:attrName>
                                        </p:attrNameLst>
                                      </p:cBhvr>
                                      <p:to>
                                        <p:strVal val="visible"/>
                                      </p:to>
                                    </p:set>
                                    <p:animEffect transition="in" filter="fade">
                                      <p:cBhvr>
                                        <p:cTn id="20" dur="500"/>
                                        <p:tgtEl>
                                          <p:spTgt spid="5">
                                            <p:graphicEl>
                                              <a:dgm id="{4BA4AC6B-024F-4E7E-BC20-48139A33088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0589227D-D8B8-46DB-BF9F-0D7B2082C9AA}"/>
                                            </p:graphicEl>
                                          </p:spTgt>
                                        </p:tgtEl>
                                        <p:attrNameLst>
                                          <p:attrName>style.visibility</p:attrName>
                                        </p:attrNameLst>
                                      </p:cBhvr>
                                      <p:to>
                                        <p:strVal val="visible"/>
                                      </p:to>
                                    </p:set>
                                    <p:animEffect transition="in" filter="fade">
                                      <p:cBhvr>
                                        <p:cTn id="23" dur="500"/>
                                        <p:tgtEl>
                                          <p:spTgt spid="5">
                                            <p:graphicEl>
                                              <a:dgm id="{0589227D-D8B8-46DB-BF9F-0D7B2082C9AA}"/>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5B5B225A-169D-4963-8C86-1F0EC0BB8871}"/>
                                            </p:graphicEl>
                                          </p:spTgt>
                                        </p:tgtEl>
                                        <p:attrNameLst>
                                          <p:attrName>style.visibility</p:attrName>
                                        </p:attrNameLst>
                                      </p:cBhvr>
                                      <p:to>
                                        <p:strVal val="visible"/>
                                      </p:to>
                                    </p:set>
                                    <p:animEffect transition="in" filter="fade">
                                      <p:cBhvr>
                                        <p:cTn id="28" dur="500"/>
                                        <p:tgtEl>
                                          <p:spTgt spid="5">
                                            <p:graphicEl>
                                              <a:dgm id="{5B5B225A-169D-4963-8C86-1F0EC0BB887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5033A531-FE81-44A7-BB7D-9B572C2DFCEA}"/>
                                            </p:graphicEl>
                                          </p:spTgt>
                                        </p:tgtEl>
                                        <p:attrNameLst>
                                          <p:attrName>style.visibility</p:attrName>
                                        </p:attrNameLst>
                                      </p:cBhvr>
                                      <p:to>
                                        <p:strVal val="visible"/>
                                      </p:to>
                                    </p:set>
                                    <p:animEffect transition="in" filter="fade">
                                      <p:cBhvr>
                                        <p:cTn id="31" dur="500"/>
                                        <p:tgtEl>
                                          <p:spTgt spid="5">
                                            <p:graphicEl>
                                              <a:dgm id="{5033A531-FE81-44A7-BB7D-9B572C2DFCE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1A1EE665-AE8D-4533-9226-DE549B8E4DE9}"/>
                                            </p:graphicEl>
                                          </p:spTgt>
                                        </p:tgtEl>
                                        <p:attrNameLst>
                                          <p:attrName>style.visibility</p:attrName>
                                        </p:attrNameLst>
                                      </p:cBhvr>
                                      <p:to>
                                        <p:strVal val="visible"/>
                                      </p:to>
                                    </p:set>
                                    <p:animEffect transition="in" filter="fade">
                                      <p:cBhvr>
                                        <p:cTn id="36" dur="500"/>
                                        <p:tgtEl>
                                          <p:spTgt spid="5">
                                            <p:graphicEl>
                                              <a:dgm id="{1A1EE665-AE8D-4533-9226-DE549B8E4DE9}"/>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53725167-5540-4605-8CC4-E1F74C0C3AF3}"/>
                                            </p:graphicEl>
                                          </p:spTgt>
                                        </p:tgtEl>
                                        <p:attrNameLst>
                                          <p:attrName>style.visibility</p:attrName>
                                        </p:attrNameLst>
                                      </p:cBhvr>
                                      <p:to>
                                        <p:strVal val="visible"/>
                                      </p:to>
                                    </p:set>
                                    <p:animEffect transition="in" filter="fade">
                                      <p:cBhvr>
                                        <p:cTn id="39" dur="500"/>
                                        <p:tgtEl>
                                          <p:spTgt spid="5">
                                            <p:graphicEl>
                                              <a:dgm id="{53725167-5540-4605-8CC4-E1F74C0C3AF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graphicEl>
                                              <a:dgm id="{178F60E7-6876-421C-B7A9-96912A58C5B0}"/>
                                            </p:graphicEl>
                                          </p:spTgt>
                                        </p:tgtEl>
                                        <p:attrNameLst>
                                          <p:attrName>style.visibility</p:attrName>
                                        </p:attrNameLst>
                                      </p:cBhvr>
                                      <p:to>
                                        <p:strVal val="visible"/>
                                      </p:to>
                                    </p:set>
                                    <p:animEffect transition="in" filter="fade">
                                      <p:cBhvr>
                                        <p:cTn id="44" dur="500"/>
                                        <p:tgtEl>
                                          <p:spTgt spid="5">
                                            <p:graphicEl>
                                              <a:dgm id="{178F60E7-6876-421C-B7A9-96912A58C5B0}"/>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5">
                                            <p:graphicEl>
                                              <a:dgm id="{36D6D5A6-61CA-4E99-89E0-C90A49D670E2}"/>
                                            </p:graphicEl>
                                          </p:spTgt>
                                        </p:tgtEl>
                                        <p:attrNameLst>
                                          <p:attrName>style.visibility</p:attrName>
                                        </p:attrNameLst>
                                      </p:cBhvr>
                                      <p:to>
                                        <p:strVal val="visible"/>
                                      </p:to>
                                    </p:set>
                                    <p:animEffect transition="in" filter="fade">
                                      <p:cBhvr>
                                        <p:cTn id="47" dur="500"/>
                                        <p:tgtEl>
                                          <p:spTgt spid="5">
                                            <p:graphicEl>
                                              <a:dgm id="{36D6D5A6-61CA-4E99-89E0-C90A49D670E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DSC_082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67305" y="1852863"/>
            <a:ext cx="5401722" cy="30331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txBox="1">
            <a:spLocks noChangeArrowheads="1"/>
          </p:cNvSpPr>
          <p:nvPr/>
        </p:nvSpPr>
        <p:spPr bwMode="auto">
          <a:xfrm>
            <a:off x="853427" y="263039"/>
            <a:ext cx="10515600" cy="729384"/>
          </a:xfrm>
          <a:prstGeom prst="rect">
            <a:avLst/>
          </a:prstGeom>
          <a:solidFill>
            <a:srgbClr val="002060"/>
          </a:solidFill>
          <a:ln>
            <a:noFill/>
            <a:miter lim="800000"/>
            <a:headEnd/>
            <a:tailEnd/>
          </a:ln>
        </p:spPr>
        <p:txBody>
          <a:bodyPr vert="horz" wrap="square" lIns="91440" tIns="45720" rIns="91440" bIns="45720" numCol="1" rtlCol="0" anchor="t" anchorCtr="0" compatLnSpc="1">
            <a:prstTxWarp prst="textNoShape">
              <a:avLst/>
            </a:prstTxWarp>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3600" b="1" dirty="0">
                <a:solidFill>
                  <a:schemeClr val="bg1"/>
                </a:solidFill>
                <a:latin typeface="+mn-lt"/>
              </a:rPr>
              <a:t>Victim Clothing Module</a:t>
            </a:r>
          </a:p>
        </p:txBody>
      </p:sp>
      <p:sp>
        <p:nvSpPr>
          <p:cNvPr id="4" name="Right Arrow Callout 3"/>
          <p:cNvSpPr/>
          <p:nvPr/>
        </p:nvSpPr>
        <p:spPr>
          <a:xfrm>
            <a:off x="853427" y="1467853"/>
            <a:ext cx="4921731" cy="4138863"/>
          </a:xfrm>
          <a:prstGeom prst="rightArrowCallout">
            <a:avLst>
              <a:gd name="adj1" fmla="val 25000"/>
              <a:gd name="adj2" fmla="val 25000"/>
              <a:gd name="adj3" fmla="val 25000"/>
              <a:gd name="adj4" fmla="val 70355"/>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058779" y="1852863"/>
            <a:ext cx="2983832" cy="3477875"/>
          </a:xfrm>
          <a:prstGeom prst="rect">
            <a:avLst/>
          </a:prstGeom>
          <a:solidFill>
            <a:schemeClr val="accent2">
              <a:lumMod val="40000"/>
              <a:lumOff val="60000"/>
            </a:schemeClr>
          </a:solidFill>
        </p:spPr>
        <p:txBody>
          <a:bodyPr wrap="square" rtlCol="0">
            <a:spAutoFit/>
          </a:bodyPr>
          <a:lstStyle/>
          <a:p>
            <a:r>
              <a:rPr lang="en-GB" sz="2200" dirty="0"/>
              <a:t>If you have to collect underwear from the victim prior to the FME, this module is at the SARC that they can wear prior to examination. These items will be packaged and retained for  any evidence that may fall off the victim</a:t>
            </a:r>
          </a:p>
        </p:txBody>
      </p:sp>
    </p:spTree>
    <p:extLst>
      <p:ext uri="{BB962C8B-B14F-4D97-AF65-F5344CB8AC3E}">
        <p14:creationId xmlns:p14="http://schemas.microsoft.com/office/powerpoint/2010/main" val="651311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bwMode="auto">
          <a:xfrm>
            <a:off x="1032163" y="288560"/>
            <a:ext cx="10515600" cy="646257"/>
          </a:xfrm>
          <a:prstGeom prst="rect">
            <a:avLst/>
          </a:prstGeom>
          <a:solidFill>
            <a:srgbClr val="002060"/>
          </a:solidFill>
          <a:ln>
            <a:noFill/>
            <a:miter lim="800000"/>
            <a:headEnd/>
            <a:tailEnd/>
          </a:ln>
        </p:spPr>
        <p:txBody>
          <a:bodyPr vert="horz" wrap="square" lIns="91440" tIns="45720" rIns="91440" bIns="45720" numCol="1" rtlCol="0" anchor="t" anchorCtr="0" compatLnSpc="1">
            <a:prstTxWarp prst="textNoShape">
              <a:avLst/>
            </a:prstTxWarp>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3600" b="1" dirty="0">
                <a:solidFill>
                  <a:schemeClr val="bg1"/>
                </a:solidFill>
                <a:latin typeface="+mn-lt"/>
              </a:rPr>
              <a:t>The Force Medical Examiner</a:t>
            </a:r>
          </a:p>
        </p:txBody>
      </p:sp>
      <p:pic>
        <p:nvPicPr>
          <p:cNvPr id="4" name="Picture 3"/>
          <p:cNvPicPr>
            <a:picLocks noChangeAspect="1"/>
          </p:cNvPicPr>
          <p:nvPr/>
        </p:nvPicPr>
        <p:blipFill>
          <a:blip r:embed="rId3"/>
          <a:stretch>
            <a:fillRect/>
          </a:stretch>
        </p:blipFill>
        <p:spPr>
          <a:xfrm>
            <a:off x="8325853" y="1179096"/>
            <a:ext cx="3221910" cy="4162926"/>
          </a:xfrm>
          <a:prstGeom prst="rect">
            <a:avLst/>
          </a:prstGeom>
        </p:spPr>
      </p:pic>
      <p:graphicFrame>
        <p:nvGraphicFramePr>
          <p:cNvPr id="6" name="Diagram 5"/>
          <p:cNvGraphicFramePr/>
          <p:nvPr>
            <p:extLst>
              <p:ext uri="{D42A27DB-BD31-4B8C-83A1-F6EECF244321}">
                <p14:modId xmlns:p14="http://schemas.microsoft.com/office/powerpoint/2010/main" val="1719192354"/>
              </p:ext>
            </p:extLst>
          </p:nvPr>
        </p:nvGraphicFramePr>
        <p:xfrm>
          <a:off x="1347538" y="1179096"/>
          <a:ext cx="5788319" cy="435765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68150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660C6214-69FE-4D2E-8B15-2E3A0C4B60D0}"/>
                                            </p:graphicEl>
                                          </p:spTgt>
                                        </p:tgtEl>
                                        <p:attrNameLst>
                                          <p:attrName>style.visibility</p:attrName>
                                        </p:attrNameLst>
                                      </p:cBhvr>
                                      <p:to>
                                        <p:strVal val="visible"/>
                                      </p:to>
                                    </p:set>
                                    <p:animEffect transition="in" filter="fade">
                                      <p:cBhvr>
                                        <p:cTn id="7" dur="500"/>
                                        <p:tgtEl>
                                          <p:spTgt spid="6">
                                            <p:graphicEl>
                                              <a:dgm id="{660C6214-69FE-4D2E-8B15-2E3A0C4B60D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89AA084F-CB54-42DA-BE2C-E6AC9C4BFF2C}"/>
                                            </p:graphicEl>
                                          </p:spTgt>
                                        </p:tgtEl>
                                        <p:attrNameLst>
                                          <p:attrName>style.visibility</p:attrName>
                                        </p:attrNameLst>
                                      </p:cBhvr>
                                      <p:to>
                                        <p:strVal val="visible"/>
                                      </p:to>
                                    </p:set>
                                    <p:animEffect transition="in" filter="fade">
                                      <p:cBhvr>
                                        <p:cTn id="12" dur="500"/>
                                        <p:tgtEl>
                                          <p:spTgt spid="6">
                                            <p:graphicEl>
                                              <a:dgm id="{89AA084F-CB54-42DA-BE2C-E6AC9C4BFF2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52128B48-701E-4240-B3BE-DD9E7BE8CA22}"/>
                                            </p:graphicEl>
                                          </p:spTgt>
                                        </p:tgtEl>
                                        <p:attrNameLst>
                                          <p:attrName>style.visibility</p:attrName>
                                        </p:attrNameLst>
                                      </p:cBhvr>
                                      <p:to>
                                        <p:strVal val="visible"/>
                                      </p:to>
                                    </p:set>
                                    <p:animEffect transition="in" filter="fade">
                                      <p:cBhvr>
                                        <p:cTn id="15" dur="500"/>
                                        <p:tgtEl>
                                          <p:spTgt spid="6">
                                            <p:graphicEl>
                                              <a:dgm id="{52128B48-701E-4240-B3BE-DD9E7BE8CA2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838200" y="87264"/>
            <a:ext cx="10515600" cy="632402"/>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err="1">
                <a:solidFill>
                  <a:schemeClr val="bg1"/>
                </a:solidFill>
                <a:latin typeface="+mn-lt"/>
              </a:rPr>
              <a:t>Samples</a:t>
            </a:r>
            <a:r>
              <a:rPr lang="en-GB" sz="3600" b="1" dirty="0" err="1">
                <a:solidFill>
                  <a:srgbClr val="002060"/>
                </a:solidFill>
                <a:latin typeface="+mn-lt"/>
              </a:rPr>
              <a:t>s</a:t>
            </a:r>
            <a:endParaRPr lang="en-GB" sz="3600" b="1" dirty="0">
              <a:solidFill>
                <a:srgbClr val="002060"/>
              </a:solidFill>
              <a:latin typeface="+mn-lt"/>
            </a:endParaRPr>
          </a:p>
        </p:txBody>
      </p:sp>
      <p:graphicFrame>
        <p:nvGraphicFramePr>
          <p:cNvPr id="5" name="Diagram 4"/>
          <p:cNvGraphicFramePr/>
          <p:nvPr>
            <p:extLst>
              <p:ext uri="{D42A27DB-BD31-4B8C-83A1-F6EECF244321}">
                <p14:modId xmlns:p14="http://schemas.microsoft.com/office/powerpoint/2010/main" val="1236832444"/>
              </p:ext>
            </p:extLst>
          </p:nvPr>
        </p:nvGraphicFramePr>
        <p:xfrm>
          <a:off x="1853866" y="403465"/>
          <a:ext cx="8210884" cy="55367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0511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3F3BA3F-8841-46EC-80D9-11529F3BA5FE}"/>
                                            </p:graphicEl>
                                          </p:spTgt>
                                        </p:tgtEl>
                                        <p:attrNameLst>
                                          <p:attrName>style.visibility</p:attrName>
                                        </p:attrNameLst>
                                      </p:cBhvr>
                                      <p:to>
                                        <p:strVal val="visible"/>
                                      </p:to>
                                    </p:set>
                                    <p:animEffect transition="in" filter="fade">
                                      <p:cBhvr>
                                        <p:cTn id="7" dur="500"/>
                                        <p:tgtEl>
                                          <p:spTgt spid="5">
                                            <p:graphicEl>
                                              <a:dgm id="{23F3BA3F-8841-46EC-80D9-11529F3BA5F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F402828-B856-4B74-8946-6893CBC713E9}"/>
                                            </p:graphicEl>
                                          </p:spTgt>
                                        </p:tgtEl>
                                        <p:attrNameLst>
                                          <p:attrName>style.visibility</p:attrName>
                                        </p:attrNameLst>
                                      </p:cBhvr>
                                      <p:to>
                                        <p:strVal val="visible"/>
                                      </p:to>
                                    </p:set>
                                    <p:animEffect transition="in" filter="fade">
                                      <p:cBhvr>
                                        <p:cTn id="12" dur="500"/>
                                        <p:tgtEl>
                                          <p:spTgt spid="5">
                                            <p:graphicEl>
                                              <a:dgm id="{7F402828-B856-4B74-8946-6893CBC713E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A412750E-0DAD-4419-91C8-F0A781C1DE0D}"/>
                                            </p:graphicEl>
                                          </p:spTgt>
                                        </p:tgtEl>
                                        <p:attrNameLst>
                                          <p:attrName>style.visibility</p:attrName>
                                        </p:attrNameLst>
                                      </p:cBhvr>
                                      <p:to>
                                        <p:strVal val="visible"/>
                                      </p:to>
                                    </p:set>
                                    <p:animEffect transition="in" filter="fade">
                                      <p:cBhvr>
                                        <p:cTn id="15" dur="500"/>
                                        <p:tgtEl>
                                          <p:spTgt spid="5">
                                            <p:graphicEl>
                                              <a:dgm id="{A412750E-0DAD-4419-91C8-F0A781C1DE0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5C86AED5-086E-4942-9EAB-6658F888EEAB}"/>
                                            </p:graphicEl>
                                          </p:spTgt>
                                        </p:tgtEl>
                                        <p:attrNameLst>
                                          <p:attrName>style.visibility</p:attrName>
                                        </p:attrNameLst>
                                      </p:cBhvr>
                                      <p:to>
                                        <p:strVal val="visible"/>
                                      </p:to>
                                    </p:set>
                                    <p:animEffect transition="in" filter="fade">
                                      <p:cBhvr>
                                        <p:cTn id="20" dur="500"/>
                                        <p:tgtEl>
                                          <p:spTgt spid="5">
                                            <p:graphicEl>
                                              <a:dgm id="{5C86AED5-086E-4942-9EAB-6658F888EEAB}"/>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8FB4F8CF-83F9-402B-A163-CCD3EFD32DCF}"/>
                                            </p:graphicEl>
                                          </p:spTgt>
                                        </p:tgtEl>
                                        <p:attrNameLst>
                                          <p:attrName>style.visibility</p:attrName>
                                        </p:attrNameLst>
                                      </p:cBhvr>
                                      <p:to>
                                        <p:strVal val="visible"/>
                                      </p:to>
                                    </p:set>
                                    <p:animEffect transition="in" filter="fade">
                                      <p:cBhvr>
                                        <p:cTn id="25" dur="500"/>
                                        <p:tgtEl>
                                          <p:spTgt spid="5">
                                            <p:graphicEl>
                                              <a:dgm id="{8FB4F8CF-83F9-402B-A163-CCD3EFD32DC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820882" y="295123"/>
            <a:ext cx="10515600" cy="667403"/>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3600" b="1" dirty="0">
                <a:solidFill>
                  <a:schemeClr val="bg1"/>
                </a:solidFill>
                <a:latin typeface="+mn-lt"/>
              </a:rPr>
              <a:t>Your Role - In Summary</a:t>
            </a:r>
            <a:endParaRPr lang="en-GB" sz="3600" dirty="0">
              <a:solidFill>
                <a:schemeClr val="bg1"/>
              </a:solidFill>
              <a:latin typeface="+mn-lt"/>
            </a:endParaRPr>
          </a:p>
        </p:txBody>
      </p:sp>
      <p:graphicFrame>
        <p:nvGraphicFramePr>
          <p:cNvPr id="4" name="Diagram 3"/>
          <p:cNvGraphicFramePr/>
          <p:nvPr>
            <p:extLst>
              <p:ext uri="{D42A27DB-BD31-4B8C-83A1-F6EECF244321}">
                <p14:modId xmlns:p14="http://schemas.microsoft.com/office/powerpoint/2010/main" val="968603414"/>
              </p:ext>
            </p:extLst>
          </p:nvPr>
        </p:nvGraphicFramePr>
        <p:xfrm>
          <a:off x="851568" y="570456"/>
          <a:ext cx="10730832" cy="56330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5666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64DDFAF4-57A5-4E8B-BD17-B641A734A15D}"/>
                                            </p:graphicEl>
                                          </p:spTgt>
                                        </p:tgtEl>
                                        <p:attrNameLst>
                                          <p:attrName>style.visibility</p:attrName>
                                        </p:attrNameLst>
                                      </p:cBhvr>
                                      <p:to>
                                        <p:strVal val="visible"/>
                                      </p:to>
                                    </p:set>
                                    <p:animEffect transition="in" filter="fade">
                                      <p:cBhvr>
                                        <p:cTn id="7" dur="500"/>
                                        <p:tgtEl>
                                          <p:spTgt spid="4">
                                            <p:graphicEl>
                                              <a:dgm id="{64DDFAF4-57A5-4E8B-BD17-B641A734A15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107DC9FB-91CE-484D-9008-A49A91D654AE}"/>
                                            </p:graphicEl>
                                          </p:spTgt>
                                        </p:tgtEl>
                                        <p:attrNameLst>
                                          <p:attrName>style.visibility</p:attrName>
                                        </p:attrNameLst>
                                      </p:cBhvr>
                                      <p:to>
                                        <p:strVal val="visible"/>
                                      </p:to>
                                    </p:set>
                                    <p:animEffect transition="in" filter="fade">
                                      <p:cBhvr>
                                        <p:cTn id="12" dur="500"/>
                                        <p:tgtEl>
                                          <p:spTgt spid="4">
                                            <p:graphicEl>
                                              <a:dgm id="{107DC9FB-91CE-484D-9008-A49A91D654A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359A4664-7DDE-432F-A61D-3CC0D67F21DD}"/>
                                            </p:graphicEl>
                                          </p:spTgt>
                                        </p:tgtEl>
                                        <p:attrNameLst>
                                          <p:attrName>style.visibility</p:attrName>
                                        </p:attrNameLst>
                                      </p:cBhvr>
                                      <p:to>
                                        <p:strVal val="visible"/>
                                      </p:to>
                                    </p:set>
                                    <p:animEffect transition="in" filter="fade">
                                      <p:cBhvr>
                                        <p:cTn id="15" dur="500"/>
                                        <p:tgtEl>
                                          <p:spTgt spid="4">
                                            <p:graphicEl>
                                              <a:dgm id="{359A4664-7DDE-432F-A61D-3CC0D67F21D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4BA4AC6B-024F-4E7E-BC20-48139A330884}"/>
                                            </p:graphicEl>
                                          </p:spTgt>
                                        </p:tgtEl>
                                        <p:attrNameLst>
                                          <p:attrName>style.visibility</p:attrName>
                                        </p:attrNameLst>
                                      </p:cBhvr>
                                      <p:to>
                                        <p:strVal val="visible"/>
                                      </p:to>
                                    </p:set>
                                    <p:animEffect transition="in" filter="fade">
                                      <p:cBhvr>
                                        <p:cTn id="20" dur="500"/>
                                        <p:tgtEl>
                                          <p:spTgt spid="4">
                                            <p:graphicEl>
                                              <a:dgm id="{4BA4AC6B-024F-4E7E-BC20-48139A33088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0589227D-D8B8-46DB-BF9F-0D7B2082C9AA}"/>
                                            </p:graphicEl>
                                          </p:spTgt>
                                        </p:tgtEl>
                                        <p:attrNameLst>
                                          <p:attrName>style.visibility</p:attrName>
                                        </p:attrNameLst>
                                      </p:cBhvr>
                                      <p:to>
                                        <p:strVal val="visible"/>
                                      </p:to>
                                    </p:set>
                                    <p:animEffect transition="in" filter="fade">
                                      <p:cBhvr>
                                        <p:cTn id="23" dur="500"/>
                                        <p:tgtEl>
                                          <p:spTgt spid="4">
                                            <p:graphicEl>
                                              <a:dgm id="{0589227D-D8B8-46DB-BF9F-0D7B2082C9AA}"/>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5B5B225A-169D-4963-8C86-1F0EC0BB8871}"/>
                                            </p:graphicEl>
                                          </p:spTgt>
                                        </p:tgtEl>
                                        <p:attrNameLst>
                                          <p:attrName>style.visibility</p:attrName>
                                        </p:attrNameLst>
                                      </p:cBhvr>
                                      <p:to>
                                        <p:strVal val="visible"/>
                                      </p:to>
                                    </p:set>
                                    <p:animEffect transition="in" filter="fade">
                                      <p:cBhvr>
                                        <p:cTn id="28" dur="500"/>
                                        <p:tgtEl>
                                          <p:spTgt spid="4">
                                            <p:graphicEl>
                                              <a:dgm id="{5B5B225A-169D-4963-8C86-1F0EC0BB887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5033A531-FE81-44A7-BB7D-9B572C2DFCEA}"/>
                                            </p:graphicEl>
                                          </p:spTgt>
                                        </p:tgtEl>
                                        <p:attrNameLst>
                                          <p:attrName>style.visibility</p:attrName>
                                        </p:attrNameLst>
                                      </p:cBhvr>
                                      <p:to>
                                        <p:strVal val="visible"/>
                                      </p:to>
                                    </p:set>
                                    <p:animEffect transition="in" filter="fade">
                                      <p:cBhvr>
                                        <p:cTn id="31" dur="500"/>
                                        <p:tgtEl>
                                          <p:spTgt spid="4">
                                            <p:graphicEl>
                                              <a:dgm id="{5033A531-FE81-44A7-BB7D-9B572C2DFCE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1A1EE665-AE8D-4533-9226-DE549B8E4DE9}"/>
                                            </p:graphicEl>
                                          </p:spTgt>
                                        </p:tgtEl>
                                        <p:attrNameLst>
                                          <p:attrName>style.visibility</p:attrName>
                                        </p:attrNameLst>
                                      </p:cBhvr>
                                      <p:to>
                                        <p:strVal val="visible"/>
                                      </p:to>
                                    </p:set>
                                    <p:animEffect transition="in" filter="fade">
                                      <p:cBhvr>
                                        <p:cTn id="36" dur="500"/>
                                        <p:tgtEl>
                                          <p:spTgt spid="4">
                                            <p:graphicEl>
                                              <a:dgm id="{1A1EE665-AE8D-4533-9226-DE549B8E4DE9}"/>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53725167-5540-4605-8CC4-E1F74C0C3AF3}"/>
                                            </p:graphicEl>
                                          </p:spTgt>
                                        </p:tgtEl>
                                        <p:attrNameLst>
                                          <p:attrName>style.visibility</p:attrName>
                                        </p:attrNameLst>
                                      </p:cBhvr>
                                      <p:to>
                                        <p:strVal val="visible"/>
                                      </p:to>
                                    </p:set>
                                    <p:animEffect transition="in" filter="fade">
                                      <p:cBhvr>
                                        <p:cTn id="39" dur="500"/>
                                        <p:tgtEl>
                                          <p:spTgt spid="4">
                                            <p:graphicEl>
                                              <a:dgm id="{53725167-5540-4605-8CC4-E1F74C0C3AF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4">
                                            <p:graphicEl>
                                              <a:dgm id="{178F60E7-6876-421C-B7A9-96912A58C5B0}"/>
                                            </p:graphicEl>
                                          </p:spTgt>
                                        </p:tgtEl>
                                        <p:attrNameLst>
                                          <p:attrName>style.visibility</p:attrName>
                                        </p:attrNameLst>
                                      </p:cBhvr>
                                      <p:to>
                                        <p:strVal val="visible"/>
                                      </p:to>
                                    </p:set>
                                    <p:animEffect transition="in" filter="fade">
                                      <p:cBhvr>
                                        <p:cTn id="44" dur="500"/>
                                        <p:tgtEl>
                                          <p:spTgt spid="4">
                                            <p:graphicEl>
                                              <a:dgm id="{178F60E7-6876-421C-B7A9-96912A58C5B0}"/>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4">
                                            <p:graphicEl>
                                              <a:dgm id="{36D6D5A6-61CA-4E99-89E0-C90A49D670E2}"/>
                                            </p:graphicEl>
                                          </p:spTgt>
                                        </p:tgtEl>
                                        <p:attrNameLst>
                                          <p:attrName>style.visibility</p:attrName>
                                        </p:attrNameLst>
                                      </p:cBhvr>
                                      <p:to>
                                        <p:strVal val="visible"/>
                                      </p:to>
                                    </p:set>
                                    <p:animEffect transition="in" filter="fade">
                                      <p:cBhvr>
                                        <p:cTn id="47" dur="500"/>
                                        <p:tgtEl>
                                          <p:spTgt spid="4">
                                            <p:graphicEl>
                                              <a:dgm id="{36D6D5A6-61CA-4E99-89E0-C90A49D670E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bwMode="auto">
          <a:xfrm>
            <a:off x="1106905" y="189010"/>
            <a:ext cx="10250905" cy="725488"/>
          </a:xfrm>
          <a:prstGeom prst="rect">
            <a:avLst/>
          </a:prstGeom>
          <a:solidFill>
            <a:srgbClr val="002060"/>
          </a:solidFill>
        </p:spPr>
        <p:txBody>
          <a:bodyPr vert="horz" wrap="square" lIns="91440" tIns="45720" rIns="91440" bIns="45720" numCol="1" rtlCol="0" anchor="t" anchorCtr="0" compatLnSpc="1">
            <a:prstTxWarp prst="textNoShape">
              <a:avLst/>
            </a:prstTxWarp>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3600" b="1" dirty="0">
                <a:solidFill>
                  <a:schemeClr val="bg1"/>
                </a:solidFill>
                <a:latin typeface="+mn-lt"/>
              </a:rPr>
              <a:t>Specialist Officer Roles</a:t>
            </a:r>
          </a:p>
        </p:txBody>
      </p:sp>
      <p:graphicFrame>
        <p:nvGraphicFramePr>
          <p:cNvPr id="4" name="Diagram 3"/>
          <p:cNvGraphicFramePr/>
          <p:nvPr>
            <p:extLst>
              <p:ext uri="{D42A27DB-BD31-4B8C-83A1-F6EECF244321}">
                <p14:modId xmlns:p14="http://schemas.microsoft.com/office/powerpoint/2010/main" val="1914069167"/>
              </p:ext>
            </p:extLst>
          </p:nvPr>
        </p:nvGraphicFramePr>
        <p:xfrm>
          <a:off x="1106905" y="599978"/>
          <a:ext cx="9879263"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6849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1556EB2A-E3FA-4829-9C61-0C6F04228204}"/>
                                            </p:graphicEl>
                                          </p:spTgt>
                                        </p:tgtEl>
                                        <p:attrNameLst>
                                          <p:attrName>style.visibility</p:attrName>
                                        </p:attrNameLst>
                                      </p:cBhvr>
                                      <p:to>
                                        <p:strVal val="visible"/>
                                      </p:to>
                                    </p:set>
                                    <p:animEffect transition="in" filter="fade">
                                      <p:cBhvr>
                                        <p:cTn id="7" dur="500"/>
                                        <p:tgtEl>
                                          <p:spTgt spid="4">
                                            <p:graphicEl>
                                              <a:dgm id="{1556EB2A-E3FA-4829-9C61-0C6F0422820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943B4F99-F14A-454E-AC1B-B6A93CF87663}"/>
                                            </p:graphicEl>
                                          </p:spTgt>
                                        </p:tgtEl>
                                        <p:attrNameLst>
                                          <p:attrName>style.visibility</p:attrName>
                                        </p:attrNameLst>
                                      </p:cBhvr>
                                      <p:to>
                                        <p:strVal val="visible"/>
                                      </p:to>
                                    </p:set>
                                    <p:animEffect transition="in" filter="fade">
                                      <p:cBhvr>
                                        <p:cTn id="12" dur="500"/>
                                        <p:tgtEl>
                                          <p:spTgt spid="4">
                                            <p:graphicEl>
                                              <a:dgm id="{943B4F99-F14A-454E-AC1B-B6A93CF8766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1D146D31-D0B4-43B6-94FD-BCE2F74E5708}"/>
                                            </p:graphicEl>
                                          </p:spTgt>
                                        </p:tgtEl>
                                        <p:attrNameLst>
                                          <p:attrName>style.visibility</p:attrName>
                                        </p:attrNameLst>
                                      </p:cBhvr>
                                      <p:to>
                                        <p:strVal val="visible"/>
                                      </p:to>
                                    </p:set>
                                    <p:animEffect transition="in" filter="fade">
                                      <p:cBhvr>
                                        <p:cTn id="17" dur="500"/>
                                        <p:tgtEl>
                                          <p:spTgt spid="4">
                                            <p:graphicEl>
                                              <a:dgm id="{1D146D31-D0B4-43B6-94FD-BCE2F74E570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89CAFBA2-B124-4333-B86F-E06B455B0552}"/>
                                            </p:graphicEl>
                                          </p:spTgt>
                                        </p:tgtEl>
                                        <p:attrNameLst>
                                          <p:attrName>style.visibility</p:attrName>
                                        </p:attrNameLst>
                                      </p:cBhvr>
                                      <p:to>
                                        <p:strVal val="visible"/>
                                      </p:to>
                                    </p:set>
                                    <p:animEffect transition="in" filter="fade">
                                      <p:cBhvr>
                                        <p:cTn id="22" dur="500"/>
                                        <p:tgtEl>
                                          <p:spTgt spid="4">
                                            <p:graphicEl>
                                              <a:dgm id="{89CAFBA2-B124-4333-B86F-E06B455B055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433313" y="1069212"/>
            <a:ext cx="5594300" cy="4080342"/>
          </a:xfrm>
          <a:prstGeom prst="rect">
            <a:avLst/>
          </a:prstGeom>
        </p:spPr>
      </p:pic>
    </p:spTree>
    <p:extLst>
      <p:ext uri="{BB962C8B-B14F-4D97-AF65-F5344CB8AC3E}">
        <p14:creationId xmlns:p14="http://schemas.microsoft.com/office/powerpoint/2010/main" val="39211426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742</TotalTime>
  <Words>2507</Words>
  <Application>Microsoft Office PowerPoint</Application>
  <PresentationFormat>Widescreen</PresentationFormat>
  <Paragraphs>211</Paragraphs>
  <Slides>14</Slides>
  <Notes>14</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14</vt:i4>
      </vt:variant>
    </vt:vector>
  </HeadingPairs>
  <TitlesOfParts>
    <vt:vector size="23" baseType="lpstr">
      <vt:lpstr>Arial</vt:lpstr>
      <vt:lpstr>Arial Nova</vt:lpstr>
      <vt:lpstr>Arial Nova Cond</vt:lpstr>
      <vt:lpstr>Calibri</vt:lpstr>
      <vt:lpstr>Calibri Light</vt:lpstr>
      <vt:lpstr>Microsoft Sans Serif</vt:lpstr>
      <vt:lpstr>Tahoma</vt:lpstr>
      <vt:lpstr>Office Theme</vt:lpstr>
      <vt:lpstr>1_Office Theme</vt:lpstr>
      <vt:lpstr>PowerPoint Presentation</vt:lpstr>
      <vt:lpstr>Early Evidence Kit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82</cp:revision>
  <dcterms:created xsi:type="dcterms:W3CDTF">2018-01-30T11:09:50Z</dcterms:created>
  <dcterms:modified xsi:type="dcterms:W3CDTF">2022-06-30T08:37:12Z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2022-06-22T13:33:37Z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8899e221-19ef-4fbf-88b8-3f6a62823af7</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