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7" r:id="rId5"/>
  </p:sldIdLst>
  <p:sldSz cx="12801600" cy="9601200" type="A3"/>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52357C-BF2B-1685-2BAB-94560167D1D5}" v="1" dt="2022-11-24T21:49:51.709"/>
    <p1510:client id="{5AC718C5-27EE-808A-9EB0-1F0C465FAC2A}" v="4" dt="2022-11-24T20:26:02.755"/>
    <p1510:client id="{8B78DC5B-CAB4-E30B-77DE-9501058DFA20}" v="15" dt="2022-11-24T18:47:31.725"/>
    <p1510:client id="{98644355-D243-AAF1-636C-99F16A60CC1D}" v="301" dt="2022-11-24T19:39:27.550"/>
    <p1510:client id="{9F546396-586F-834B-8DC7-D3890EAC0D08}" v="51" dt="2022-11-24T20:22:24.063"/>
    <p1510:client id="{CC5829FB-5B04-444F-A384-6C611123463C}" v="172" dt="2022-11-24T21:55:59.818"/>
    <p1510:client id="{D545DBE9-95DE-E393-F5B9-5392284CB95B}" v="58" dt="2022-11-24T20:31:18.9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9" d="100"/>
          <a:sy n="49" d="100"/>
        </p:scale>
        <p:origin x="122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2:26:38.709"/>
    </inkml:context>
    <inkml:brush xml:id="br0">
      <inkml:brushProperty name="width" value="0.025" units="cm"/>
      <inkml:brushProperty name="height" value="0.025" units="cm"/>
    </inkml:brush>
  </inkml:definitions>
  <inkml:trace contextRef="#ctx0" brushRef="#br0">1 1 15880 0 0,'0'0'0'0'0,"15"52"-360"0"0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000"/>
            </a:lvl1pPr>
          </a:lstStyle>
          <a:p>
            <a:r>
              <a:rPr lang="en-US"/>
              <a:t>Click to edit Master title style</a:t>
            </a:r>
          </a:p>
        </p:txBody>
      </p:sp>
      <p:sp>
        <p:nvSpPr>
          <p:cNvPr id="3" name="Subtitle 2"/>
          <p:cNvSpPr>
            <a:spLocks noGrp="1"/>
          </p:cNvSpPr>
          <p:nvPr>
            <p:ph type="subTitle" idx="1"/>
          </p:nvPr>
        </p:nvSpPr>
        <p:spPr>
          <a:xfrm>
            <a:off x="1600200" y="5042853"/>
            <a:ext cx="9601200" cy="2318067"/>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59263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39652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000"/>
            </a:lvl1pPr>
          </a:lstStyle>
          <a:p>
            <a:r>
              <a:rPr lang="en-US"/>
              <a:t>Click to edit Master title style</a:t>
            </a:r>
          </a:p>
        </p:txBody>
      </p:sp>
      <p:sp>
        <p:nvSpPr>
          <p:cNvPr id="3" name="Text Placeholder 2"/>
          <p:cNvSpPr>
            <a:spLocks noGrp="1"/>
          </p:cNvSpPr>
          <p:nvPr>
            <p:ph type="body" idx="1"/>
          </p:nvPr>
        </p:nvSpPr>
        <p:spPr>
          <a:xfrm>
            <a:off x="873443" y="6425250"/>
            <a:ext cx="11041380" cy="2100262"/>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814624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1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80810" y="2555875"/>
            <a:ext cx="5440680" cy="60918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966477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4285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45555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274084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267"/>
            </a:lvl1pPr>
          </a:lstStyle>
          <a:p>
            <a:r>
              <a:rPr lang="en-US"/>
              <a:t>Click to edit Master title style</a:t>
            </a:r>
          </a:p>
        </p:txBody>
      </p:sp>
      <p:sp>
        <p:nvSpPr>
          <p:cNvPr id="3" name="Content Placeholder 2"/>
          <p:cNvSpPr>
            <a:spLocks noGrp="1"/>
          </p:cNvSpPr>
          <p:nvPr>
            <p:ph idx="1"/>
          </p:nvPr>
        </p:nvSpPr>
        <p:spPr>
          <a:xfrm>
            <a:off x="5442347" y="1382397"/>
            <a:ext cx="6480810" cy="6823075"/>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50665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267"/>
            </a:lvl1pPr>
          </a:lstStyle>
          <a:p>
            <a:r>
              <a:rPr lang="en-US"/>
              <a:t>Click to edit Master title style</a:t>
            </a:r>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545252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1077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734547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00">
                <a:solidFill>
                  <a:schemeClr val="tx1">
                    <a:tint val="75000"/>
                  </a:schemeClr>
                </a:solidFill>
              </a:defRPr>
            </a:lvl1pPr>
          </a:lstStyle>
          <a:p>
            <a:fld id="{C764DE79-268F-4C1A-8933-263129D2AF90}" type="datetimeFigureOut">
              <a:rPr lang="en-US" dirty="0"/>
              <a:t>11/24/2022</a:t>
            </a:fld>
            <a:endParaRPr lang="en-US"/>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70199260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customXml" Target="../ink/ink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A44D71-BDA2-C1AF-048E-0711A1351261}"/>
              </a:ext>
            </a:extLst>
          </p:cNvPr>
          <p:cNvSpPr/>
          <p:nvPr/>
        </p:nvSpPr>
        <p:spPr>
          <a:xfrm>
            <a:off x="104172" y="104172"/>
            <a:ext cx="12570106" cy="78707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4800" b="1" u="sng">
                <a:latin typeface="Franklin Gothic Medium" panose="020B0603020102020204" pitchFamily="34" charset="0"/>
              </a:rPr>
              <a:t>Unit 3 – Task 3</a:t>
            </a:r>
          </a:p>
        </p:txBody>
      </p:sp>
      <p:sp>
        <p:nvSpPr>
          <p:cNvPr id="3" name="Rectangle 2">
            <a:extLst>
              <a:ext uri="{FF2B5EF4-FFF2-40B4-BE49-F238E27FC236}">
                <a16:creationId xmlns:a16="http://schemas.microsoft.com/office/drawing/2014/main" id="{06D51C86-A392-A653-55C1-4D03B1D311CF}"/>
              </a:ext>
            </a:extLst>
          </p:cNvPr>
          <p:cNvSpPr/>
          <p:nvPr/>
        </p:nvSpPr>
        <p:spPr>
          <a:xfrm>
            <a:off x="104170" y="3811980"/>
            <a:ext cx="4051139" cy="247505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lIns="91440" tIns="45720" rIns="91440" bIns="45720" rtlCol="0" anchor="ctr"/>
          <a:lstStyle/>
          <a:p>
            <a:pPr algn="ctr"/>
            <a:r>
              <a:rPr lang="en-GB" b="1" u="sng">
                <a:latin typeface="Franklin Gothic Medium" panose="020B0603020102020204" pitchFamily="34" charset="0"/>
              </a:rPr>
              <a:t>Swot strengths</a:t>
            </a:r>
          </a:p>
          <a:p>
            <a:pPr algn="ctr"/>
            <a:r>
              <a:rPr lang="en-GB">
                <a:latin typeface="Franklin Gothic Medium" panose="020B0603020102020204" pitchFamily="34" charset="0"/>
                <a:ea typeface="+mn-lt"/>
                <a:cs typeface="+mn-lt"/>
              </a:rPr>
              <a:t>As we began assigning roles to our team, we discussed everyone’s individual strengths. This brought a level of trust to the group which allowed us to get to know each other better. This is an example of our group applying the ‘forming’ step of Tuckman’s Theory. </a:t>
            </a:r>
            <a:endParaRPr lang="en-GB">
              <a:latin typeface="Franklin Gothic Medium" panose="020B0603020102020204" pitchFamily="34" charset="0"/>
            </a:endParaRPr>
          </a:p>
        </p:txBody>
      </p:sp>
      <p:sp>
        <p:nvSpPr>
          <p:cNvPr id="5" name="Rectangle 4">
            <a:extLst>
              <a:ext uri="{FF2B5EF4-FFF2-40B4-BE49-F238E27FC236}">
                <a16:creationId xmlns:a16="http://schemas.microsoft.com/office/drawing/2014/main" id="{3790F2BF-91B8-1A43-AE9D-9ED06BB5B951}"/>
              </a:ext>
            </a:extLst>
          </p:cNvPr>
          <p:cNvSpPr/>
          <p:nvPr/>
        </p:nvSpPr>
        <p:spPr>
          <a:xfrm>
            <a:off x="104171" y="1005949"/>
            <a:ext cx="4051138" cy="41773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b="1" u="sng">
                <a:latin typeface="Franklin Gothic Medium" panose="020B0603020102020204" pitchFamily="34" charset="0"/>
              </a:rPr>
              <a:t>ATHROS Theatre Company</a:t>
            </a:r>
            <a:endParaRPr lang="en-GB" b="1">
              <a:latin typeface="Franklin Gothic Medium" panose="020B0603020102020204" pitchFamily="34" charset="0"/>
            </a:endParaRPr>
          </a:p>
        </p:txBody>
      </p:sp>
      <p:sp>
        <p:nvSpPr>
          <p:cNvPr id="7" name="Rectangle 6">
            <a:extLst>
              <a:ext uri="{FF2B5EF4-FFF2-40B4-BE49-F238E27FC236}">
                <a16:creationId xmlns:a16="http://schemas.microsoft.com/office/drawing/2014/main" id="{DE489F25-A063-90A9-DB9C-11BAB761F7F8}"/>
              </a:ext>
            </a:extLst>
          </p:cNvPr>
          <p:cNvSpPr/>
          <p:nvPr/>
        </p:nvSpPr>
        <p:spPr>
          <a:xfrm>
            <a:off x="104171" y="6447099"/>
            <a:ext cx="4051139" cy="305083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lIns="91440" tIns="45720" rIns="91440" bIns="45720" rtlCol="0" anchor="ctr"/>
          <a:lstStyle/>
          <a:p>
            <a:pPr algn="ctr"/>
            <a:r>
              <a:rPr lang="en-US" b="1" u="sng">
                <a:solidFill>
                  <a:schemeClr val="bg1"/>
                </a:solidFill>
                <a:latin typeface="Franklin Gothic Medium" panose="020B0603020102020204" pitchFamily="34" charset="0"/>
                <a:cs typeface="Calibri"/>
              </a:rPr>
              <a:t>SWOT weaknesses</a:t>
            </a:r>
            <a:endParaRPr lang="en-US">
              <a:latin typeface="Franklin Gothic Medium" panose="020B0603020102020204" pitchFamily="34" charset="0"/>
            </a:endParaRPr>
          </a:p>
          <a:p>
            <a:pPr algn="ctr"/>
            <a:r>
              <a:rPr lang="en-US">
                <a:solidFill>
                  <a:schemeClr val="bg1"/>
                </a:solidFill>
                <a:latin typeface="Franklin Gothic Medium" panose="020B0603020102020204" pitchFamily="34" charset="0"/>
                <a:cs typeface="Calibri"/>
              </a:rPr>
              <a:t>We discussed openly our weaknesses as a group, creating a judgement-free zone for each other. Together we looked at the 5 dysfunctions of a team by Patrick Lencioni, to overcome these before they became an issue within our group. Enabling us to effectively assign roles for everyone that they were best suited for and most comfortable performing.</a:t>
            </a:r>
            <a:endParaRPr lang="en-GB">
              <a:latin typeface="Franklin Gothic Medium" panose="020B0603020102020204" pitchFamily="34" charset="0"/>
            </a:endParaRPr>
          </a:p>
        </p:txBody>
      </p:sp>
      <p:sp>
        <p:nvSpPr>
          <p:cNvPr id="9" name="Rectangle 8">
            <a:extLst>
              <a:ext uri="{FF2B5EF4-FFF2-40B4-BE49-F238E27FC236}">
                <a16:creationId xmlns:a16="http://schemas.microsoft.com/office/drawing/2014/main" id="{5337E4AB-4627-7E44-38B5-FC0568903533}"/>
              </a:ext>
            </a:extLst>
          </p:cNvPr>
          <p:cNvSpPr/>
          <p:nvPr/>
        </p:nvSpPr>
        <p:spPr>
          <a:xfrm>
            <a:off x="4233537" y="1005949"/>
            <a:ext cx="4051139" cy="370593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t"/>
          <a:lstStyle/>
          <a:p>
            <a:pPr algn="ctr"/>
            <a:r>
              <a:rPr lang="en-GB" b="1" u="sng">
                <a:latin typeface="Franklin Gothic Medium" panose="020B0603020102020204" pitchFamily="34" charset="0"/>
              </a:rPr>
              <a:t>Storming </a:t>
            </a:r>
          </a:p>
          <a:p>
            <a:pPr algn="ctr"/>
            <a:r>
              <a:rPr lang="en-GB">
                <a:latin typeface="Franklin Gothic Medium" panose="020B0603020102020204" pitchFamily="34" charset="0"/>
              </a:rPr>
              <a:t>The way we dealt with conflict was, honestly effectively . We discoursed and debated, the pros and cons, in order to efficiently, EXTERMINATE any unwanted mishaps. We voted, for we are a democratic group. And there are no leaders, who infiltrate our equality as we identified this was essential for forming trust. An example of conflict resolving, we as a group dealt was The Grinch, the second choice to our production.</a:t>
            </a:r>
          </a:p>
        </p:txBody>
      </p:sp>
      <p:sp>
        <p:nvSpPr>
          <p:cNvPr id="10" name="Rectangle 9">
            <a:extLst>
              <a:ext uri="{FF2B5EF4-FFF2-40B4-BE49-F238E27FC236}">
                <a16:creationId xmlns:a16="http://schemas.microsoft.com/office/drawing/2014/main" id="{929ABDC9-16EB-509F-1A15-45E567234687}"/>
              </a:ext>
            </a:extLst>
          </p:cNvPr>
          <p:cNvSpPr/>
          <p:nvPr/>
        </p:nvSpPr>
        <p:spPr>
          <a:xfrm>
            <a:off x="4275797" y="6716160"/>
            <a:ext cx="4051139" cy="278258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lIns="91440" tIns="45720" rIns="91440" bIns="45720" rtlCol="0" anchor="t"/>
          <a:lstStyle/>
          <a:p>
            <a:pPr algn="ctr"/>
            <a:r>
              <a:rPr lang="en-GB" b="1" u="sng">
                <a:latin typeface="Franklin Gothic Medium" panose="020B0603020102020204" pitchFamily="34" charset="0"/>
              </a:rPr>
              <a:t>Arts Emergency </a:t>
            </a:r>
          </a:p>
          <a:p>
            <a:pPr algn="ctr"/>
            <a:r>
              <a:rPr lang="en-GB">
                <a:latin typeface="Franklin Gothic Medium"/>
              </a:rPr>
              <a:t>We unanimously chose this charity as we felt it aligned with our beliefs and values due to their efforts helping young people enter higher education and creative industries. They offer gateways into industries like TV,</a:t>
            </a:r>
          </a:p>
          <a:p>
            <a:pPr algn="ctr"/>
            <a:r>
              <a:rPr lang="en-GB">
                <a:latin typeface="Franklin Gothic Medium"/>
              </a:rPr>
              <a:t> Performing arts, and publishing and we plan to donate a large portion of our profit to their cause.</a:t>
            </a:r>
            <a:endParaRPr lang="en-GB" sz="2000" u="sng">
              <a:latin typeface="Franklin Gothic Medium" panose="020B0603020102020204" pitchFamily="34" charset="0"/>
            </a:endParaRPr>
          </a:p>
          <a:p>
            <a:pPr algn="ctr"/>
            <a:endParaRPr lang="en-GB" u="sng">
              <a:latin typeface="Franklin Gothic Medium" panose="020B0603020102020204" pitchFamily="34" charset="0"/>
            </a:endParaRPr>
          </a:p>
        </p:txBody>
      </p:sp>
      <p:sp>
        <p:nvSpPr>
          <p:cNvPr id="12" name="Rectangle 11">
            <a:extLst>
              <a:ext uri="{FF2B5EF4-FFF2-40B4-BE49-F238E27FC236}">
                <a16:creationId xmlns:a16="http://schemas.microsoft.com/office/drawing/2014/main" id="{BDE7254D-4C91-B638-DEFF-2CE17ED3776E}"/>
              </a:ext>
            </a:extLst>
          </p:cNvPr>
          <p:cNvSpPr/>
          <p:nvPr/>
        </p:nvSpPr>
        <p:spPr>
          <a:xfrm>
            <a:off x="8392290" y="1006754"/>
            <a:ext cx="4305301" cy="478856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lIns="91440" tIns="45720" rIns="91440" bIns="45720" rtlCol="0" anchor="t"/>
          <a:lstStyle/>
          <a:p>
            <a:pPr algn="ctr"/>
            <a:r>
              <a:rPr lang="en-GB" b="1" u="sng">
                <a:latin typeface="Franklin Gothic Medium"/>
              </a:rPr>
              <a:t>Performing</a:t>
            </a:r>
          </a:p>
          <a:p>
            <a:pPr algn="ctr"/>
            <a:r>
              <a:rPr lang="en-GB">
                <a:latin typeface="Franklin Gothic Medium"/>
              </a:rPr>
              <a:t>We planned our Company’s, performance, following a strict schedule, based on necessity and time efficiency. Once we had obtained the script, We started with the audition process which was led by our Director, Rosie and </a:t>
            </a:r>
            <a:r>
              <a:rPr lang="en-GB" err="1">
                <a:latin typeface="Franklin Gothic Medium"/>
              </a:rPr>
              <a:t>Tommi</a:t>
            </a:r>
            <a:r>
              <a:rPr lang="en-GB">
                <a:latin typeface="Franklin Gothic Medium"/>
              </a:rPr>
              <a:t> the Choreographer. Our Treasurer Alex discussed with Obaid, the </a:t>
            </a:r>
            <a:r>
              <a:rPr lang="en-GB" err="1">
                <a:latin typeface="Franklin Gothic Medium"/>
              </a:rPr>
              <a:t>Constuction</a:t>
            </a:r>
            <a:r>
              <a:rPr lang="en-GB">
                <a:latin typeface="Franklin Gothic Medium"/>
              </a:rPr>
              <a:t> Manager and Harry our Stage Manager what sort of set we wanted for our production. Sam, who is Head of Costume was responsible for fitting our chosen actors, once all of that was completed, we began our rehearsal process ASAP so that we are prepared for our opening night.    </a:t>
            </a:r>
            <a:endParaRPr lang="en-GB"/>
          </a:p>
        </p:txBody>
      </p:sp>
      <p:pic>
        <p:nvPicPr>
          <p:cNvPr id="17" name="Picture 16">
            <a:extLst>
              <a:ext uri="{FF2B5EF4-FFF2-40B4-BE49-F238E27FC236}">
                <a16:creationId xmlns:a16="http://schemas.microsoft.com/office/drawing/2014/main" id="{D751E742-D298-E316-8259-262EADECE7B3}"/>
              </a:ext>
            </a:extLst>
          </p:cNvPr>
          <p:cNvPicPr>
            <a:picLocks noChangeAspect="1"/>
          </p:cNvPicPr>
          <p:nvPr/>
        </p:nvPicPr>
        <p:blipFill rotWithShape="1">
          <a:blip r:embed="rId2"/>
          <a:srcRect t="3884" r="7435"/>
          <a:stretch/>
        </p:blipFill>
        <p:spPr>
          <a:xfrm>
            <a:off x="147697" y="138190"/>
            <a:ext cx="767360" cy="700760"/>
          </a:xfrm>
          <a:prstGeom prst="rect">
            <a:avLst/>
          </a:prstGeom>
        </p:spPr>
      </p:pic>
      <p:sp>
        <p:nvSpPr>
          <p:cNvPr id="14" name="Rectangle 13">
            <a:extLst>
              <a:ext uri="{FF2B5EF4-FFF2-40B4-BE49-F238E27FC236}">
                <a16:creationId xmlns:a16="http://schemas.microsoft.com/office/drawing/2014/main" id="{4B817E7E-B54A-AA31-3A86-98BCBA63D7DD}"/>
              </a:ext>
            </a:extLst>
          </p:cNvPr>
          <p:cNvSpPr/>
          <p:nvPr/>
        </p:nvSpPr>
        <p:spPr>
          <a:xfrm>
            <a:off x="8403792" y="5910823"/>
            <a:ext cx="4296832" cy="358940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t"/>
          <a:lstStyle/>
          <a:p>
            <a:pPr algn="ctr"/>
            <a:r>
              <a:rPr lang="en-GB" b="1" u="sng" dirty="0">
                <a:latin typeface="Franklin Gothic Medium" panose="020B0603020102020204" pitchFamily="34" charset="0"/>
              </a:rPr>
              <a:t>Alex’s Reflection</a:t>
            </a:r>
          </a:p>
          <a:p>
            <a:r>
              <a:rPr lang="en-US" sz="1500" dirty="0">
                <a:latin typeface="Franklin Gothic Medium" panose="020B0603020102020204" pitchFamily="34" charset="0"/>
              </a:rPr>
              <a:t>We worked well as a group, everyone contributed ideas and gave their opinions on the direction we took. Naturally, the more outgoing members were the driving force during discussions but when the more reserved members of the group made contributions they were incredibly valuable. We worked through any conflict we had well as everyone knew that we all wanted the same thing, and therefore comments made were always constructive. However, if we were to do the task again, during our discussions, I would encourage the group to defer to people’s areas of strength on a more regular basis to ensure we made use of everyone’s expertise. </a:t>
            </a:r>
            <a:endParaRPr lang="en-GB" sz="1500" dirty="0">
              <a:latin typeface="Franklin Gothic Medium" panose="020B0603020102020204" pitchFamily="34" charset="0"/>
            </a:endParaRPr>
          </a:p>
        </p:txBody>
      </p:sp>
      <p:pic>
        <p:nvPicPr>
          <p:cNvPr id="19" name="Picture 18">
            <a:extLst>
              <a:ext uri="{FF2B5EF4-FFF2-40B4-BE49-F238E27FC236}">
                <a16:creationId xmlns:a16="http://schemas.microsoft.com/office/drawing/2014/main" id="{D847A1CA-A72D-817D-AB7E-9A08B91C3915}"/>
              </a:ext>
            </a:extLst>
          </p:cNvPr>
          <p:cNvPicPr>
            <a:picLocks noChangeAspect="1"/>
          </p:cNvPicPr>
          <p:nvPr/>
        </p:nvPicPr>
        <p:blipFill>
          <a:blip r:embed="rId3"/>
          <a:stretch>
            <a:fillRect/>
          </a:stretch>
        </p:blipFill>
        <p:spPr>
          <a:xfrm>
            <a:off x="104171" y="1541857"/>
            <a:ext cx="1716750" cy="2162041"/>
          </a:xfrm>
          <a:prstGeom prst="rect">
            <a:avLst/>
          </a:prstGeom>
        </p:spPr>
      </p:pic>
      <p:sp>
        <p:nvSpPr>
          <p:cNvPr id="20" name="Rectangle 19">
            <a:extLst>
              <a:ext uri="{FF2B5EF4-FFF2-40B4-BE49-F238E27FC236}">
                <a16:creationId xmlns:a16="http://schemas.microsoft.com/office/drawing/2014/main" id="{2B48C1A9-2225-02C5-72EE-3AA62E3638B1}"/>
              </a:ext>
            </a:extLst>
          </p:cNvPr>
          <p:cNvSpPr/>
          <p:nvPr/>
        </p:nvSpPr>
        <p:spPr>
          <a:xfrm>
            <a:off x="1932972" y="1538345"/>
            <a:ext cx="2222337" cy="216204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b="1" u="sng">
                <a:latin typeface="Franklin Gothic Medium" panose="020B0603020102020204" pitchFamily="34" charset="0"/>
              </a:rPr>
              <a:t>Tuckman’s theory</a:t>
            </a:r>
          </a:p>
          <a:p>
            <a:pPr algn="ctr"/>
            <a:r>
              <a:rPr lang="en-GB">
                <a:latin typeface="Franklin Gothic Medium" panose="020B0603020102020204" pitchFamily="34" charset="0"/>
              </a:rPr>
              <a:t>Spotlights the generalised way a team will develop over the course of a project which we used alongside a smart goal system.</a:t>
            </a:r>
          </a:p>
        </p:txBody>
      </p:sp>
      <mc:AlternateContent xmlns:mc="http://schemas.openxmlformats.org/markup-compatibility/2006" xmlns:p14="http://schemas.microsoft.com/office/powerpoint/2010/main">
        <mc:Choice Requires="p14">
          <p:contentPart p14:bwMode="auto" r:id="rId4">
            <p14:nvContentPartPr>
              <p14:cNvPr id="22" name="Ink 21">
                <a:extLst>
                  <a:ext uri="{FF2B5EF4-FFF2-40B4-BE49-F238E27FC236}">
                    <a16:creationId xmlns:a16="http://schemas.microsoft.com/office/drawing/2014/main" id="{E12778E4-A5D0-CDE4-F7F8-564B83A60DB7}"/>
                  </a:ext>
                </a:extLst>
              </p14:cNvPr>
              <p14:cNvContentPartPr/>
              <p14:nvPr/>
            </p14:nvContentPartPr>
            <p14:xfrm>
              <a:off x="-1019931" y="8451874"/>
              <a:ext cx="6120" cy="19080"/>
            </p14:xfrm>
          </p:contentPart>
        </mc:Choice>
        <mc:Fallback xmlns="">
          <p:pic>
            <p:nvPicPr>
              <p:cNvPr id="22" name="Ink 21">
                <a:extLst>
                  <a:ext uri="{FF2B5EF4-FFF2-40B4-BE49-F238E27FC236}">
                    <a16:creationId xmlns:a16="http://schemas.microsoft.com/office/drawing/2014/main" id="{E12778E4-A5D0-CDE4-F7F8-564B83A60DB7}"/>
                  </a:ext>
                </a:extLst>
              </p:cNvPr>
              <p:cNvPicPr/>
              <p:nvPr/>
            </p:nvPicPr>
            <p:blipFill>
              <a:blip r:embed="rId5"/>
              <a:stretch>
                <a:fillRect/>
              </a:stretch>
            </p:blipFill>
            <p:spPr>
              <a:xfrm>
                <a:off x="-1024521" y="8447554"/>
                <a:ext cx="15300" cy="27720"/>
              </a:xfrm>
              <a:prstGeom prst="rect">
                <a:avLst/>
              </a:prstGeom>
            </p:spPr>
          </p:pic>
        </mc:Fallback>
      </mc:AlternateContent>
      <p:pic>
        <p:nvPicPr>
          <p:cNvPr id="11" name="Picture 10">
            <a:extLst>
              <a:ext uri="{FF2B5EF4-FFF2-40B4-BE49-F238E27FC236}">
                <a16:creationId xmlns:a16="http://schemas.microsoft.com/office/drawing/2014/main" id="{12CE6EFE-FE65-4841-38ED-22A6B3C62E51}"/>
              </a:ext>
            </a:extLst>
          </p:cNvPr>
          <p:cNvPicPr>
            <a:picLocks noChangeAspect="1"/>
          </p:cNvPicPr>
          <p:nvPr/>
        </p:nvPicPr>
        <p:blipFill rotWithShape="1">
          <a:blip r:embed="rId6"/>
          <a:srcRect t="-914" b="1"/>
          <a:stretch/>
        </p:blipFill>
        <p:spPr>
          <a:xfrm>
            <a:off x="4259782" y="5127528"/>
            <a:ext cx="4070336" cy="1473935"/>
          </a:xfrm>
          <a:prstGeom prst="rect">
            <a:avLst/>
          </a:prstGeom>
        </p:spPr>
      </p:pic>
      <p:sp>
        <p:nvSpPr>
          <p:cNvPr id="13" name="Rectangle 12">
            <a:extLst>
              <a:ext uri="{FF2B5EF4-FFF2-40B4-BE49-F238E27FC236}">
                <a16:creationId xmlns:a16="http://schemas.microsoft.com/office/drawing/2014/main" id="{699EBC50-23AC-F563-AD1C-DB82650592EA}"/>
              </a:ext>
            </a:extLst>
          </p:cNvPr>
          <p:cNvSpPr/>
          <p:nvPr/>
        </p:nvSpPr>
        <p:spPr>
          <a:xfrm>
            <a:off x="4258863" y="4792911"/>
            <a:ext cx="4051138" cy="3376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lIns="91440" tIns="45720" rIns="91440" bIns="45720" rtlCol="0" anchor="ctr"/>
          <a:lstStyle/>
          <a:p>
            <a:pPr algn="ctr"/>
            <a:r>
              <a:rPr lang="en-GB" sz="1600" b="1" u="sng">
                <a:latin typeface="Franklin Gothic Medium"/>
              </a:rPr>
              <a:t>Planned timeline:</a:t>
            </a:r>
            <a:endParaRPr lang="en-GB" sz="1600" b="1">
              <a:latin typeface="Franklin Gothic Medium"/>
            </a:endParaRPr>
          </a:p>
        </p:txBody>
      </p:sp>
    </p:spTree>
    <p:extLst>
      <p:ext uri="{BB962C8B-B14F-4D97-AF65-F5344CB8AC3E}">
        <p14:creationId xmlns:p14="http://schemas.microsoft.com/office/powerpoint/2010/main" val="92119883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D024FF986E86248B25DDBA3DBF998D1" ma:contentTypeVersion="12" ma:contentTypeDescription="Create a new document." ma:contentTypeScope="" ma:versionID="fd87a4d7f29b8e8ff7caf56f277e4a17">
  <xsd:schema xmlns:xsd="http://www.w3.org/2001/XMLSchema" xmlns:xs="http://www.w3.org/2001/XMLSchema" xmlns:p="http://schemas.microsoft.com/office/2006/metadata/properties" xmlns:ns3="4055ddc6-ee7b-4b5b-b8fb-52871646f80e" xmlns:ns4="0338428b-3fc8-4989-9d03-78e16c931d9f" targetNamespace="http://schemas.microsoft.com/office/2006/metadata/properties" ma:root="true" ma:fieldsID="be66e825025b24aa992a9038602adbcc" ns3:_="" ns4:_="">
    <xsd:import namespace="4055ddc6-ee7b-4b5b-b8fb-52871646f80e"/>
    <xsd:import namespace="0338428b-3fc8-4989-9d03-78e16c931d9f"/>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55ddc6-ee7b-4b5b-b8fb-52871646f8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_activity" ma:index="16"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338428b-3fc8-4989-9d03-78e16c931d9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4055ddc6-ee7b-4b5b-b8fb-52871646f80e" xsi:nil="true"/>
  </documentManagement>
</p:properties>
</file>

<file path=customXml/itemProps1.xml><?xml version="1.0" encoding="utf-8"?>
<ds:datastoreItem xmlns:ds="http://schemas.openxmlformats.org/officeDocument/2006/customXml" ds:itemID="{682CC06E-1E22-44AB-A067-BEDBEC6877B9}">
  <ds:schemaRefs>
    <ds:schemaRef ds:uri="http://schemas.microsoft.com/sharepoint/v3/contenttype/forms"/>
  </ds:schemaRefs>
</ds:datastoreItem>
</file>

<file path=customXml/itemProps2.xml><?xml version="1.0" encoding="utf-8"?>
<ds:datastoreItem xmlns:ds="http://schemas.openxmlformats.org/officeDocument/2006/customXml" ds:itemID="{43D1ED12-8162-4F10-A8D6-3C16178B6E1C}">
  <ds:schemaRefs>
    <ds:schemaRef ds:uri="0338428b-3fc8-4989-9d03-78e16c931d9f"/>
    <ds:schemaRef ds:uri="4055ddc6-ee7b-4b5b-b8fb-52871646f80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customXml/itemProps3.xml><?xml version="1.0" encoding="utf-8"?>
<ds:datastoreItem xmlns:ds="http://schemas.openxmlformats.org/officeDocument/2006/customXml" ds:itemID="{CD41ABC9-606D-464B-8160-91F55128C51A}">
  <ds:schemaRefs>
    <ds:schemaRef ds:uri="4055ddc6-ee7b-4b5b-b8fb-52871646f80e"/>
    <ds:schemaRef ds:uri="http://schemas.microsoft.com/office/2006/metadata/properties"/>
    <ds:schemaRef ds:uri="http://schemas.microsoft.com/office/infopath/2007/PartnerControls"/>
    <ds:schemaRef ds:uri="http://www.w3.org/2000/xmlns/"/>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525</Words>
  <Application>Microsoft Office PowerPoint</Application>
  <PresentationFormat>A3 Paper (297x420 mm)</PresentationFormat>
  <Paragraphs>18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Franklin Gothic 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Harry Jules</dc:creator>
  <cp:lastModifiedBy>Alex</cp:lastModifiedBy>
  <cp:revision>4</cp:revision>
  <dcterms:created xsi:type="dcterms:W3CDTF">2022-11-22T11:11:48Z</dcterms:created>
  <dcterms:modified xsi:type="dcterms:W3CDTF">2022-11-24T22:19:19Z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0x010100BD024FF986E86248B25DDBA3DBF998D1</vt:lpwstr>
  </property>
</Properties>
</file>