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309" r:id="rId2"/>
    <p:sldId id="258" r:id="rId3"/>
    <p:sldId id="300" r:id="rId4"/>
    <p:sldId id="257" r:id="rId5"/>
    <p:sldId id="264" r:id="rId6"/>
    <p:sldId id="292" r:id="rId7"/>
    <p:sldId id="293" r:id="rId8"/>
    <p:sldId id="304" r:id="rId9"/>
    <p:sldId id="301" r:id="rId10"/>
    <p:sldId id="306" r:id="rId11"/>
    <p:sldId id="307" r:id="rId12"/>
    <p:sldId id="308" r:id="rId13"/>
    <p:sldId id="270" r:id="rId14"/>
    <p:sldId id="265" r:id="rId15"/>
    <p:sldId id="298" r:id="rId16"/>
    <p:sldId id="299"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AE55"/>
    <a:srgbClr val="0C2027"/>
    <a:srgbClr val="3054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111" d="100"/>
          <a:sy n="111" d="100"/>
        </p:scale>
        <p:origin x="594" y="96"/>
      </p:cViewPr>
      <p:guideLst>
        <p:guide orient="horz" pos="2183"/>
        <p:guide pos="3840"/>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C969A7-FB89-159C-B57B-08A291EAC129}"/>
              </a:ext>
            </a:extLst>
          </p:cNvPr>
          <p:cNvSpPr>
            <a:spLocks noGrp="1"/>
          </p:cNvSpPr>
          <p:nvPr>
            <p:ph type="dt" sz="half" idx="10"/>
          </p:nvPr>
        </p:nvSpPr>
        <p:spPr/>
        <p:txBody>
          <a:bodyPr/>
          <a:lstStyle/>
          <a:p>
            <a:fld id="{A34822F6-4FBC-4689-B7D1-DA754F81E187}" type="datetimeFigureOut">
              <a:rPr lang="en-IN" smtClean="0"/>
              <a:t>24-06-2024</a:t>
            </a:fld>
            <a:endParaRPr lang="en-IN"/>
          </a:p>
        </p:txBody>
      </p:sp>
      <p:sp>
        <p:nvSpPr>
          <p:cNvPr id="3" name="Footer Placeholder 2">
            <a:extLst>
              <a:ext uri="{FF2B5EF4-FFF2-40B4-BE49-F238E27FC236}">
                <a16:creationId xmlns:a16="http://schemas.microsoft.com/office/drawing/2014/main" id="{7254FDA3-BA76-D93E-0696-AC7EF52C4DB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E9B4EC65-3708-89CB-76FB-11CD05FFEE08}"/>
              </a:ext>
            </a:extLst>
          </p:cNvPr>
          <p:cNvSpPr>
            <a:spLocks noGrp="1"/>
          </p:cNvSpPr>
          <p:nvPr>
            <p:ph type="sldNum" sz="quarter" idx="12"/>
          </p:nvPr>
        </p:nvSpPr>
        <p:spPr/>
        <p:txBody>
          <a:bodyPr/>
          <a:lstStyle/>
          <a:p>
            <a:fld id="{F3A99B68-5824-4697-ADEF-7455DB41F93E}" type="slidenum">
              <a:rPr lang="en-IN" smtClean="0"/>
              <a:t>‹#›</a:t>
            </a:fld>
            <a:endParaRPr lang="en-IN"/>
          </a:p>
        </p:txBody>
      </p:sp>
    </p:spTree>
    <p:extLst>
      <p:ext uri="{BB962C8B-B14F-4D97-AF65-F5344CB8AC3E}">
        <p14:creationId xmlns:p14="http://schemas.microsoft.com/office/powerpoint/2010/main" val="1715003201"/>
      </p:ext>
    </p:extLst>
  </p:cSld>
  <p:clrMapOvr>
    <a:masterClrMapping/>
  </p:clrMapOvr>
  <p:transition/>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5BAB17-B661-AA91-2544-EEEA4F2325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98C2667-2C4F-10FD-D830-B897DB1FB8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4E3420-0A7D-5309-4042-E2D436BF0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4822F6-4FBC-4689-B7D1-DA754F81E187}" type="datetimeFigureOut">
              <a:rPr lang="en-IN" smtClean="0"/>
              <a:t>24-06-2024</a:t>
            </a:fld>
            <a:endParaRPr lang="en-IN"/>
          </a:p>
        </p:txBody>
      </p:sp>
      <p:sp>
        <p:nvSpPr>
          <p:cNvPr id="5" name="Footer Placeholder 4">
            <a:extLst>
              <a:ext uri="{FF2B5EF4-FFF2-40B4-BE49-F238E27FC236}">
                <a16:creationId xmlns:a16="http://schemas.microsoft.com/office/drawing/2014/main" id="{917656C4-6F94-1908-F563-25F143F391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4CD528B-4F1F-A65B-F734-545D584505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A99B68-5824-4697-ADEF-7455DB41F93E}" type="slidenum">
              <a:rPr lang="en-IN" smtClean="0"/>
              <a:t>‹#›</a:t>
            </a:fld>
            <a:endParaRPr lang="en-IN"/>
          </a:p>
        </p:txBody>
      </p:sp>
    </p:spTree>
    <p:extLst>
      <p:ext uri="{BB962C8B-B14F-4D97-AF65-F5344CB8AC3E}">
        <p14:creationId xmlns:p14="http://schemas.microsoft.com/office/powerpoint/2010/main" val="3596263010"/>
      </p:ext>
    </p:extLst>
  </p:cSld>
  <p:clrMap bg1="lt1" tx1="dk1" bg2="lt2" tx2="dk2" accent1="accent1" accent2="accent2" accent3="accent3" accent4="accent4" accent5="accent5" accent6="accent6" hlink="hlink" folHlink="folHlink"/>
  <p:sldLayoutIdLst>
    <p:sldLayoutId id="2147483655" r:id="rId1"/>
  </p:sldLayoutIdLs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4.png"/><Relationship Id="rId7" Type="http://schemas.openxmlformats.org/officeDocument/2006/relationships/image" Target="../media/image6.png"/><Relationship Id="rId12"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1.xml"/><Relationship Id="rId6" Type="http://schemas.microsoft.com/office/2007/relationships/hdphoto" Target="../media/hdphoto2.wdp"/><Relationship Id="rId11" Type="http://schemas.openxmlformats.org/officeDocument/2006/relationships/image" Target="../media/image9.png"/><Relationship Id="rId5" Type="http://schemas.openxmlformats.org/officeDocument/2006/relationships/image" Target="../media/image5.png"/><Relationship Id="rId10" Type="http://schemas.openxmlformats.org/officeDocument/2006/relationships/image" Target="../media/image8.png"/><Relationship Id="rId4" Type="http://schemas.microsoft.com/office/2007/relationships/hdphoto" Target="../media/hdphoto1.wdp"/><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11.bin"/><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bin"/><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3.bin"/><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6DE965-9DBD-485A-BC0A-4C6D3599195E}"/>
              </a:ext>
            </a:extLst>
          </p:cNvPr>
          <p:cNvSpPr/>
          <p:nvPr/>
        </p:nvSpPr>
        <p:spPr>
          <a:xfrm>
            <a:off x="0" y="0"/>
            <a:ext cx="12192000" cy="6858000"/>
          </a:xfrm>
          <a:prstGeom prst="rect">
            <a:avLst/>
          </a:prstGeom>
          <a:solidFill>
            <a:schemeClr val="accent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defRPr/>
            </a:pPr>
            <a:r>
              <a:rPr kumimoji="0" lang="en-IN" sz="40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Managing Enterprise in </a:t>
            </a:r>
            <a:r>
              <a:rPr lang="en-US" sz="4000" b="1" dirty="0">
                <a:latin typeface="Times New Roman" panose="02020603050405020304" pitchFamily="18" charset="0"/>
                <a:cs typeface="Times New Roman" panose="02020603050405020304" pitchFamily="18" charset="0"/>
              </a:rPr>
              <a:t>21</a:t>
            </a:r>
            <a:r>
              <a:rPr lang="en-US" sz="4000" b="1" baseline="30000" dirty="0">
                <a:latin typeface="Times New Roman" panose="02020603050405020304" pitchFamily="18" charset="0"/>
                <a:cs typeface="Times New Roman" panose="02020603050405020304" pitchFamily="18" charset="0"/>
              </a:rPr>
              <a:t>st</a:t>
            </a:r>
            <a:r>
              <a:rPr lang="en-US" sz="4000" b="1" dirty="0">
                <a:latin typeface="Times New Roman" panose="02020603050405020304" pitchFamily="18" charset="0"/>
                <a:cs typeface="Times New Roman" panose="02020603050405020304" pitchFamily="18" charset="0"/>
              </a:rPr>
              <a:t> </a:t>
            </a:r>
          </a:p>
          <a:p>
            <a:pPr marL="0" marR="0" lvl="0" indent="0" algn="ctr" defTabSz="914400" rtl="0" eaLnBrk="1" fontAlgn="auto" latinLnBrk="0" hangingPunct="1">
              <a:lnSpc>
                <a:spcPct val="150000"/>
              </a:lnSpc>
              <a:spcBef>
                <a:spcPts val="0"/>
              </a:spcBef>
              <a:spcAft>
                <a:spcPts val="0"/>
              </a:spcAft>
              <a:buClrTx/>
              <a:buSzTx/>
              <a:buFontTx/>
              <a:buNone/>
              <a:tabLst/>
              <a:defRPr/>
            </a:pPr>
            <a:r>
              <a:rPr lang="en-IN" sz="4000" b="1" dirty="0">
                <a:solidFill>
                  <a:prstClr val="white"/>
                </a:solidFill>
                <a:latin typeface="Times New Roman" panose="02020603050405020304" pitchFamily="18" charset="0"/>
                <a:cs typeface="Times New Roman" panose="02020603050405020304" pitchFamily="18" charset="0"/>
              </a:rPr>
              <a:t>Century – BMSW4011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dirty="0">
              <a:ln>
                <a:noFill/>
              </a:ln>
              <a:solidFill>
                <a:prstClr val="white"/>
              </a:solidFill>
              <a:effectLst/>
              <a:uLnTx/>
              <a:uFillTx/>
              <a:latin typeface="Calibri" panose="020F0502020204030204"/>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IN" dirty="0">
              <a:solidFill>
                <a:prstClr val="white"/>
              </a:solidFill>
              <a:latin typeface="Calibri" panose="020F0502020204030204"/>
              <a:cs typeface="Arial"/>
            </a:endParaRP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Student Name: Sandra </a:t>
            </a:r>
            <a:r>
              <a:rPr lang="en-US" sz="2000" b="1" dirty="0" err="1">
                <a:solidFill>
                  <a:schemeClr val="bg1"/>
                </a:solidFill>
                <a:latin typeface="Times New Roman" panose="02020603050405020304" pitchFamily="18" charset="0"/>
                <a:cs typeface="Times New Roman" panose="02020603050405020304" pitchFamily="18" charset="0"/>
              </a:rPr>
              <a:t>Gorolova</a:t>
            </a:r>
            <a:r>
              <a:rPr lang="en-US" sz="2000" b="1" dirty="0">
                <a:solidFill>
                  <a:schemeClr val="bg1"/>
                </a:solidFill>
                <a:latin typeface="Times New Roman" panose="02020603050405020304" pitchFamily="18" charset="0"/>
                <a:cs typeface="Times New Roman" panose="02020603050405020304" pitchFamily="18" charset="0"/>
              </a:rPr>
              <a:t> </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Student ID number: 2311229</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Date: 24/06/2024</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dirty="0">
              <a:ln>
                <a:noFill/>
              </a:ln>
              <a:solidFill>
                <a:prstClr val="white"/>
              </a:solidFill>
              <a:effectLst/>
              <a:uLnTx/>
              <a:uFillTx/>
              <a:latin typeface="Calibri" panose="020F0502020204030204"/>
              <a:cs typeface="Arial"/>
            </a:endParaRPr>
          </a:p>
        </p:txBody>
      </p:sp>
    </p:spTree>
    <p:extLst>
      <p:ext uri="{BB962C8B-B14F-4D97-AF65-F5344CB8AC3E}">
        <p14:creationId xmlns:p14="http://schemas.microsoft.com/office/powerpoint/2010/main" val="155813086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alpha val="95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8B5C8C8-457B-1356-4E64-E14A14FE75BD}"/>
              </a:ext>
            </a:extLst>
          </p:cNvPr>
          <p:cNvSpPr/>
          <p:nvPr/>
        </p:nvSpPr>
        <p:spPr>
          <a:xfrm>
            <a:off x="0" y="0"/>
            <a:ext cx="6631686"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10" name="Group 9">
            <a:extLst>
              <a:ext uri="{FF2B5EF4-FFF2-40B4-BE49-F238E27FC236}">
                <a16:creationId xmlns:a16="http://schemas.microsoft.com/office/drawing/2014/main" id="{E1F356D2-EAB2-8664-BE24-15C69FB9C2E2}"/>
              </a:ext>
            </a:extLst>
          </p:cNvPr>
          <p:cNvGrpSpPr/>
          <p:nvPr/>
        </p:nvGrpSpPr>
        <p:grpSpPr>
          <a:xfrm>
            <a:off x="4356100" y="2032000"/>
            <a:ext cx="7835900" cy="2828161"/>
            <a:chOff x="4356100" y="2032000"/>
            <a:chExt cx="7835900" cy="2828161"/>
          </a:xfrm>
        </p:grpSpPr>
        <p:sp>
          <p:nvSpPr>
            <p:cNvPr id="7" name="Rectangle 6">
              <a:extLst>
                <a:ext uri="{FF2B5EF4-FFF2-40B4-BE49-F238E27FC236}">
                  <a16:creationId xmlns:a16="http://schemas.microsoft.com/office/drawing/2014/main" id="{2D57F5F3-9F7F-810B-5F61-647CDA8ABAF2}"/>
                </a:ext>
              </a:extLst>
            </p:cNvPr>
            <p:cNvSpPr/>
            <p:nvPr/>
          </p:nvSpPr>
          <p:spPr>
            <a:xfrm>
              <a:off x="4356100" y="2032000"/>
              <a:ext cx="7835900" cy="2794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a:extLst>
                <a:ext uri="{FF2B5EF4-FFF2-40B4-BE49-F238E27FC236}">
                  <a16:creationId xmlns:a16="http://schemas.microsoft.com/office/drawing/2014/main" id="{AAB2A3C6-2364-F7BA-EA98-67CD2CA2DC29}"/>
                </a:ext>
              </a:extLst>
            </p:cNvPr>
            <p:cNvSpPr txBox="1"/>
            <p:nvPr/>
          </p:nvSpPr>
          <p:spPr>
            <a:xfrm>
              <a:off x="4356100" y="2551837"/>
              <a:ext cx="7835900" cy="2308324"/>
            </a:xfrm>
            <a:prstGeom prst="rect">
              <a:avLst/>
            </a:prstGeom>
            <a:noFill/>
          </p:spPr>
          <p:txBody>
            <a:bodyPr wrap="square">
              <a:spAutoFit/>
            </a:bodyPr>
            <a:lstStyle/>
            <a:p>
              <a:pPr algn="ctr"/>
              <a:r>
                <a:rPr lang="en-US" sz="5400" b="1" dirty="0">
                  <a:solidFill>
                    <a:schemeClr val="bg1"/>
                  </a:solidFill>
                  <a:latin typeface="Segoe UI" panose="020B0502040204020203" pitchFamily="34" charset="0"/>
                  <a:cs typeface="Segoe UI" panose="020B0502040204020203" pitchFamily="34" charset="0"/>
                </a:rPr>
                <a:t>MARKETING PLAN</a:t>
              </a:r>
            </a:p>
            <a:p>
              <a:pPr algn="ctr"/>
              <a:r>
                <a:rPr lang="en-US" sz="3600" b="1" dirty="0">
                  <a:solidFill>
                    <a:schemeClr val="bg1"/>
                  </a:solidFill>
                  <a:latin typeface="Segoe UI" panose="020B0502040204020203" pitchFamily="34" charset="0"/>
                  <a:cs typeface="Segoe UI" panose="020B0502040204020203" pitchFamily="34" charset="0"/>
                </a:rPr>
                <a:t>Luxury Nails</a:t>
              </a:r>
            </a:p>
            <a:p>
              <a:pPr algn="r"/>
              <a:endParaRPr lang="en-US" sz="5400" b="1" dirty="0">
                <a:solidFill>
                  <a:schemeClr val="bg1"/>
                </a:solidFill>
                <a:latin typeface="Segoe UI" panose="020B0502040204020203" pitchFamily="34" charset="0"/>
                <a:cs typeface="Segoe UI" panose="020B0502040204020203" pitchFamily="34" charset="0"/>
              </a:endParaRPr>
            </a:p>
          </p:txBody>
        </p:sp>
      </p:grpSp>
      <p:pic>
        <p:nvPicPr>
          <p:cNvPr id="2" name="Picture 1">
            <a:extLst>
              <a:ext uri="{FF2B5EF4-FFF2-40B4-BE49-F238E27FC236}">
                <a16:creationId xmlns:a16="http://schemas.microsoft.com/office/drawing/2014/main" id="{8BB2E0FF-6A38-B6A5-8777-BC709DD278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1"/>
            <a:ext cx="4356100" cy="6857999"/>
          </a:xfrm>
          <a:prstGeom prst="rect">
            <a:avLst/>
          </a:prstGeom>
        </p:spPr>
      </p:pic>
      <p:pic>
        <p:nvPicPr>
          <p:cNvPr id="4" name="Picture 3">
            <a:extLst>
              <a:ext uri="{FF2B5EF4-FFF2-40B4-BE49-F238E27FC236}">
                <a16:creationId xmlns:a16="http://schemas.microsoft.com/office/drawing/2014/main" id="{77EC1C9F-65D3-490C-8203-88C429E1C60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0590119" y="34161"/>
            <a:ext cx="1532464" cy="1536615"/>
          </a:xfrm>
          <a:prstGeom prst="ellipse">
            <a:avLst/>
          </a:prstGeom>
          <a:ln>
            <a:noFill/>
          </a:ln>
          <a:effectLst>
            <a:softEdge rad="112500"/>
          </a:effectLst>
        </p:spPr>
      </p:pic>
    </p:spTree>
    <p:extLst>
      <p:ext uri="{BB962C8B-B14F-4D97-AF65-F5344CB8AC3E}">
        <p14:creationId xmlns:p14="http://schemas.microsoft.com/office/powerpoint/2010/main" val="1818826597"/>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3533560E-B6C9-0C0F-8097-8600B10468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3368718"/>
          </a:xfrm>
          <a:prstGeom prst="rect">
            <a:avLst/>
          </a:prstGeom>
        </p:spPr>
      </p:pic>
      <p:sp>
        <p:nvSpPr>
          <p:cNvPr id="23" name="Rectangle 22">
            <a:extLst>
              <a:ext uri="{FF2B5EF4-FFF2-40B4-BE49-F238E27FC236}">
                <a16:creationId xmlns:a16="http://schemas.microsoft.com/office/drawing/2014/main" id="{62007A02-965F-29D4-D8CB-442D92B7712F}"/>
              </a:ext>
            </a:extLst>
          </p:cNvPr>
          <p:cNvSpPr/>
          <p:nvPr/>
        </p:nvSpPr>
        <p:spPr>
          <a:xfrm>
            <a:off x="0" y="0"/>
            <a:ext cx="12192000" cy="3368718"/>
          </a:xfrm>
          <a:prstGeom prst="rect">
            <a:avLst/>
          </a:prstGeom>
          <a:solidFill>
            <a:schemeClr val="accent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grpSp>
        <p:nvGrpSpPr>
          <p:cNvPr id="20" name="Group 19">
            <a:extLst>
              <a:ext uri="{FF2B5EF4-FFF2-40B4-BE49-F238E27FC236}">
                <a16:creationId xmlns:a16="http://schemas.microsoft.com/office/drawing/2014/main" id="{3DE9A5EA-F0AE-5E22-ACA4-4A6743DC0960}"/>
              </a:ext>
            </a:extLst>
          </p:cNvPr>
          <p:cNvGrpSpPr/>
          <p:nvPr/>
        </p:nvGrpSpPr>
        <p:grpSpPr>
          <a:xfrm>
            <a:off x="282388" y="2917544"/>
            <a:ext cx="11618260" cy="2859435"/>
            <a:chOff x="682712" y="2505075"/>
            <a:chExt cx="10826576" cy="2859435"/>
          </a:xfrm>
        </p:grpSpPr>
        <p:grpSp>
          <p:nvGrpSpPr>
            <p:cNvPr id="19" name="Group 18">
              <a:extLst>
                <a:ext uri="{FF2B5EF4-FFF2-40B4-BE49-F238E27FC236}">
                  <a16:creationId xmlns:a16="http://schemas.microsoft.com/office/drawing/2014/main" id="{0DC9FBF5-1AA5-DA31-8254-605580556828}"/>
                </a:ext>
              </a:extLst>
            </p:cNvPr>
            <p:cNvGrpSpPr/>
            <p:nvPr/>
          </p:nvGrpSpPr>
          <p:grpSpPr>
            <a:xfrm>
              <a:off x="682712" y="2505075"/>
              <a:ext cx="10826576" cy="2859435"/>
              <a:chOff x="682712" y="2505075"/>
              <a:chExt cx="10826576" cy="2859435"/>
            </a:xfrm>
          </p:grpSpPr>
          <p:grpSp>
            <p:nvGrpSpPr>
              <p:cNvPr id="9" name="Group 8">
                <a:extLst>
                  <a:ext uri="{FF2B5EF4-FFF2-40B4-BE49-F238E27FC236}">
                    <a16:creationId xmlns:a16="http://schemas.microsoft.com/office/drawing/2014/main" id="{32036113-C5C6-4D81-19E4-B5E02E6D1C7F}"/>
                  </a:ext>
                </a:extLst>
              </p:cNvPr>
              <p:cNvGrpSpPr/>
              <p:nvPr/>
            </p:nvGrpSpPr>
            <p:grpSpPr>
              <a:xfrm>
                <a:off x="682712" y="3594795"/>
                <a:ext cx="10826576" cy="1769715"/>
                <a:chOff x="993994" y="2937570"/>
                <a:chExt cx="10826576" cy="1769715"/>
              </a:xfrm>
            </p:grpSpPr>
            <p:sp>
              <p:nvSpPr>
                <p:cNvPr id="3" name="TextBox 2">
                  <a:extLst>
                    <a:ext uri="{FF2B5EF4-FFF2-40B4-BE49-F238E27FC236}">
                      <a16:creationId xmlns:a16="http://schemas.microsoft.com/office/drawing/2014/main" id="{58ED1031-7E22-08E6-E541-D85FA845D782}"/>
                    </a:ext>
                  </a:extLst>
                </p:cNvPr>
                <p:cNvSpPr txBox="1"/>
                <p:nvPr/>
              </p:nvSpPr>
              <p:spPr>
                <a:xfrm>
                  <a:off x="993994" y="2937570"/>
                  <a:ext cx="2901775" cy="80021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Segoe UI" panose="020B0502040204020203" pitchFamily="34" charset="0"/>
                      <a:cs typeface="Segoe UI" panose="020B0502040204020203" pitchFamily="34" charset="0"/>
                    </a:rPr>
                    <a:t>Company Name</a:t>
                  </a:r>
                </a:p>
                <a:p>
                  <a:pPr marL="0" marR="0" lvl="0" indent="0" algn="ctr" defTabSz="914400" rtl="0" eaLnBrk="1" fontAlgn="auto" latinLnBrk="0" hangingPunct="1">
                    <a:lnSpc>
                      <a:spcPct val="100000"/>
                    </a:lnSpc>
                    <a:spcBef>
                      <a:spcPts val="0"/>
                    </a:spcBef>
                    <a:spcAft>
                      <a:spcPts val="1200"/>
                    </a:spcAft>
                    <a:buClrTx/>
                    <a:buSzTx/>
                    <a:buFontTx/>
                    <a:buNone/>
                    <a:tabLst/>
                    <a:defRPr/>
                  </a:pPr>
                  <a:r>
                    <a:rPr kumimoji="0" lang="en-US" sz="2000" b="1" i="0" u="none" strike="noStrike" kern="1200" cap="none" spc="0" normalizeH="0" baseline="0" noProof="0" dirty="0">
                      <a:ln>
                        <a:noFill/>
                      </a:ln>
                      <a:solidFill>
                        <a:schemeClr val="accent5">
                          <a:lumMod val="60000"/>
                          <a:lumOff val="40000"/>
                        </a:schemeClr>
                      </a:solidFill>
                      <a:effectLst/>
                      <a:uLnTx/>
                      <a:uFillTx/>
                      <a:cs typeface="Segoe UI" panose="020B0502040204020203" pitchFamily="34" charset="0"/>
                    </a:rPr>
                    <a:t>"Luxury Nails"</a:t>
                  </a:r>
                  <a:endParaRPr kumimoji="0" lang="en-IN" sz="2000" b="1" i="0" u="none" strike="noStrike" kern="1200" cap="none" spc="0" normalizeH="0" baseline="0" noProof="0" dirty="0">
                    <a:ln>
                      <a:noFill/>
                    </a:ln>
                    <a:solidFill>
                      <a:schemeClr val="accent5">
                        <a:lumMod val="60000"/>
                        <a:lumOff val="40000"/>
                      </a:schemeClr>
                    </a:solidFill>
                    <a:effectLst/>
                    <a:uLnTx/>
                    <a:uFillTx/>
                    <a:cs typeface="Segoe UI" panose="020B0502040204020203" pitchFamily="34" charset="0"/>
                  </a:endParaRPr>
                </a:p>
              </p:txBody>
            </p:sp>
            <p:sp>
              <p:nvSpPr>
                <p:cNvPr id="6" name="TextBox 5">
                  <a:extLst>
                    <a:ext uri="{FF2B5EF4-FFF2-40B4-BE49-F238E27FC236}">
                      <a16:creationId xmlns:a16="http://schemas.microsoft.com/office/drawing/2014/main" id="{2EAC036C-CA69-475C-D3DE-3F27F6B7CF1C}"/>
                    </a:ext>
                  </a:extLst>
                </p:cNvPr>
                <p:cNvSpPr txBox="1"/>
                <p:nvPr/>
              </p:nvSpPr>
              <p:spPr>
                <a:xfrm>
                  <a:off x="5036277" y="3009001"/>
                  <a:ext cx="2901775" cy="830997"/>
                </a:xfrm>
                <a:prstGeom prst="rect">
                  <a:avLst/>
                </a:prstGeom>
                <a:noFill/>
              </p:spPr>
              <p:txBody>
                <a:bodyPr wrap="square">
                  <a:spAutoFit/>
                </a:bodyPr>
                <a:lstStyle/>
                <a:p>
                  <a:pPr lvl="0" algn="ctr">
                    <a:spcAft>
                      <a:spcPts val="1200"/>
                    </a:spcAft>
                  </a:pPr>
                  <a:r>
                    <a:rPr lang="en-US" sz="1600" dirty="0">
                      <a:solidFill>
                        <a:prstClr val="white"/>
                      </a:solidFill>
                      <a:cs typeface="Segoe UI" panose="020B0502040204020203" pitchFamily="34" charset="0"/>
                    </a:rPr>
                    <a:t>Luxury Nails is a partnership-owned business specializing in luxury nail care services. </a:t>
                  </a:r>
                </a:p>
              </p:txBody>
            </p:sp>
            <p:sp>
              <p:nvSpPr>
                <p:cNvPr id="8" name="TextBox 7">
                  <a:extLst>
                    <a:ext uri="{FF2B5EF4-FFF2-40B4-BE49-F238E27FC236}">
                      <a16:creationId xmlns:a16="http://schemas.microsoft.com/office/drawing/2014/main" id="{78CB0044-9A28-FB65-3FA1-461521F03DD5}"/>
                    </a:ext>
                  </a:extLst>
                </p:cNvPr>
                <p:cNvSpPr txBox="1"/>
                <p:nvPr/>
              </p:nvSpPr>
              <p:spPr>
                <a:xfrm>
                  <a:off x="8918795" y="2983736"/>
                  <a:ext cx="2901775" cy="1723549"/>
                </a:xfrm>
                <a:prstGeom prst="rect">
                  <a:avLst/>
                </a:prstGeom>
                <a:noFill/>
              </p:spPr>
              <p:txBody>
                <a:bodyPr wrap="square">
                  <a:spAutoFit/>
                </a:bodyPr>
                <a:lstStyle/>
                <a:p>
                  <a:pPr lvl="0" algn="ctr">
                    <a:spcAft>
                      <a:spcPts val="1200"/>
                    </a:spcAft>
                    <a:defRPr/>
                  </a:pPr>
                  <a:r>
                    <a:rPr lang="en-US" sz="1400" dirty="0">
                      <a:solidFill>
                        <a:prstClr val="white"/>
                      </a:solidFill>
                      <a:cs typeface="Segoe UI" panose="020B0502040204020203" pitchFamily="34" charset="0"/>
                    </a:rPr>
                    <a:t>Reflects the high-end, luxurious nature of the services offered, emphasizing sophistication and quality in nail care (</a:t>
                  </a:r>
                  <a:r>
                    <a:rPr lang="en-US" sz="1400" dirty="0">
                      <a:solidFill>
                        <a:schemeClr val="bg1"/>
                      </a:solidFill>
                      <a:cs typeface="Segoe UI" panose="020B0502040204020203" pitchFamily="34" charset="0"/>
                    </a:rPr>
                    <a:t>Durante and Durante, 2020).</a:t>
                  </a:r>
                  <a:endParaRPr lang="en-US" sz="1400" dirty="0">
                    <a:solidFill>
                      <a:prstClr val="white"/>
                    </a:solidFill>
                    <a:cs typeface="Segoe UI" panose="020B0502040204020203" pitchFamily="34" charset="0"/>
                  </a:endParaRPr>
                </a:p>
                <a:p>
                  <a:pPr lvl="0" algn="ctr">
                    <a:spcAft>
                      <a:spcPts val="1200"/>
                    </a:spcAft>
                  </a:pPr>
                  <a:endParaRPr lang="en-US" sz="1600" dirty="0">
                    <a:solidFill>
                      <a:prstClr val="white"/>
                    </a:solidFill>
                    <a:cs typeface="Segoe UI" panose="020B0502040204020203" pitchFamily="34" charset="0"/>
                  </a:endParaRPr>
                </a:p>
                <a:p>
                  <a:pPr marL="0" marR="0" lvl="0" indent="0" algn="ctr" defTabSz="914400" rtl="0" eaLnBrk="1" fontAlgn="auto" latinLnBrk="0" hangingPunct="1">
                    <a:lnSpc>
                      <a:spcPct val="100000"/>
                    </a:lnSpc>
                    <a:spcBef>
                      <a:spcPts val="0"/>
                    </a:spcBef>
                    <a:spcAft>
                      <a:spcPts val="120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Segoe UI" panose="020B0502040204020203" pitchFamily="34" charset="0"/>
                    <a:cs typeface="Segoe UI" panose="020B0502040204020203" pitchFamily="34" charset="0"/>
                  </a:endParaRPr>
                </a:p>
              </p:txBody>
            </p:sp>
          </p:grpSp>
          <p:grpSp>
            <p:nvGrpSpPr>
              <p:cNvPr id="10" name="Group 9">
                <a:extLst>
                  <a:ext uri="{FF2B5EF4-FFF2-40B4-BE49-F238E27FC236}">
                    <a16:creationId xmlns:a16="http://schemas.microsoft.com/office/drawing/2014/main" id="{A1C4C755-DDE5-B360-616C-A8A82C11C144}"/>
                  </a:ext>
                </a:extLst>
              </p:cNvPr>
              <p:cNvGrpSpPr/>
              <p:nvPr/>
            </p:nvGrpSpPr>
            <p:grpSpPr>
              <a:xfrm>
                <a:off x="1672497" y="2505075"/>
                <a:ext cx="922204" cy="922204"/>
                <a:chOff x="7923461" y="936252"/>
                <a:chExt cx="1394156" cy="1394156"/>
              </a:xfrm>
            </p:grpSpPr>
            <p:sp>
              <p:nvSpPr>
                <p:cNvPr id="11" name="Oval 10">
                  <a:extLst>
                    <a:ext uri="{FF2B5EF4-FFF2-40B4-BE49-F238E27FC236}">
                      <a16:creationId xmlns:a16="http://schemas.microsoft.com/office/drawing/2014/main" id="{9ED9DBDC-CA57-DB1B-9FAB-CC6EFF3F40AC}"/>
                    </a:ext>
                  </a:extLst>
                </p:cNvPr>
                <p:cNvSpPr/>
                <p:nvPr/>
              </p:nvSpPr>
              <p:spPr>
                <a:xfrm>
                  <a:off x="8016896" y="1029687"/>
                  <a:ext cx="1207287" cy="120728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12" name="Circle: Hollow 11">
                  <a:extLst>
                    <a:ext uri="{FF2B5EF4-FFF2-40B4-BE49-F238E27FC236}">
                      <a16:creationId xmlns:a16="http://schemas.microsoft.com/office/drawing/2014/main" id="{CED10FD7-0808-3547-DA2C-2779D7FCE069}"/>
                    </a:ext>
                  </a:extLst>
                </p:cNvPr>
                <p:cNvSpPr/>
                <p:nvPr/>
              </p:nvSpPr>
              <p:spPr>
                <a:xfrm>
                  <a:off x="7923461" y="936252"/>
                  <a:ext cx="1394156" cy="1394156"/>
                </a:xfrm>
                <a:prstGeom prst="donut">
                  <a:avLst>
                    <a:gd name="adj" fmla="val 7609"/>
                  </a:avLst>
                </a:prstGeom>
                <a:solidFill>
                  <a:schemeClr val="bg1"/>
                </a:solidFill>
                <a:ln>
                  <a:noFill/>
                </a:ln>
                <a:effectLst>
                  <a:outerShdw blurRad="508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cs typeface="Arial"/>
                  </a:endParaRPr>
                </a:p>
              </p:txBody>
            </p:sp>
          </p:grpSp>
          <p:grpSp>
            <p:nvGrpSpPr>
              <p:cNvPr id="13" name="Group 12">
                <a:extLst>
                  <a:ext uri="{FF2B5EF4-FFF2-40B4-BE49-F238E27FC236}">
                    <a16:creationId xmlns:a16="http://schemas.microsoft.com/office/drawing/2014/main" id="{2ADBB059-9423-2905-1252-94380303269F}"/>
                  </a:ext>
                </a:extLst>
              </p:cNvPr>
              <p:cNvGrpSpPr/>
              <p:nvPr/>
            </p:nvGrpSpPr>
            <p:grpSpPr>
              <a:xfrm>
                <a:off x="5634898" y="2505075"/>
                <a:ext cx="922204" cy="922204"/>
                <a:chOff x="7923461" y="936252"/>
                <a:chExt cx="1394156" cy="1394156"/>
              </a:xfrm>
            </p:grpSpPr>
            <p:sp>
              <p:nvSpPr>
                <p:cNvPr id="14" name="Oval 13">
                  <a:extLst>
                    <a:ext uri="{FF2B5EF4-FFF2-40B4-BE49-F238E27FC236}">
                      <a16:creationId xmlns:a16="http://schemas.microsoft.com/office/drawing/2014/main" id="{28AAE9F8-D250-716F-4F9E-264CB2C4681D}"/>
                    </a:ext>
                  </a:extLst>
                </p:cNvPr>
                <p:cNvSpPr/>
                <p:nvPr/>
              </p:nvSpPr>
              <p:spPr>
                <a:xfrm>
                  <a:off x="8016896" y="1029687"/>
                  <a:ext cx="1207287" cy="120728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15" name="Circle: Hollow 14">
                  <a:extLst>
                    <a:ext uri="{FF2B5EF4-FFF2-40B4-BE49-F238E27FC236}">
                      <a16:creationId xmlns:a16="http://schemas.microsoft.com/office/drawing/2014/main" id="{1B651BCD-2984-CF65-B3E4-9AFF8737F034}"/>
                    </a:ext>
                  </a:extLst>
                </p:cNvPr>
                <p:cNvSpPr/>
                <p:nvPr/>
              </p:nvSpPr>
              <p:spPr>
                <a:xfrm>
                  <a:off x="7923461" y="936252"/>
                  <a:ext cx="1394156" cy="1394156"/>
                </a:xfrm>
                <a:prstGeom prst="donut">
                  <a:avLst>
                    <a:gd name="adj" fmla="val 7609"/>
                  </a:avLst>
                </a:prstGeom>
                <a:solidFill>
                  <a:schemeClr val="bg1"/>
                </a:solidFill>
                <a:ln>
                  <a:noFill/>
                </a:ln>
                <a:effectLst>
                  <a:outerShdw blurRad="508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cs typeface="Arial"/>
                  </a:endParaRPr>
                </a:p>
              </p:txBody>
            </p:sp>
          </p:grpSp>
          <p:grpSp>
            <p:nvGrpSpPr>
              <p:cNvPr id="16" name="Group 15">
                <a:extLst>
                  <a:ext uri="{FF2B5EF4-FFF2-40B4-BE49-F238E27FC236}">
                    <a16:creationId xmlns:a16="http://schemas.microsoft.com/office/drawing/2014/main" id="{F1D041A0-10CB-2E8F-ED9A-DC8A73586DA5}"/>
                  </a:ext>
                </a:extLst>
              </p:cNvPr>
              <p:cNvGrpSpPr/>
              <p:nvPr/>
            </p:nvGrpSpPr>
            <p:grpSpPr>
              <a:xfrm>
                <a:off x="9597299" y="2505075"/>
                <a:ext cx="922204" cy="922204"/>
                <a:chOff x="7923461" y="936252"/>
                <a:chExt cx="1394156" cy="1394156"/>
              </a:xfrm>
            </p:grpSpPr>
            <p:sp>
              <p:nvSpPr>
                <p:cNvPr id="17" name="Oval 16">
                  <a:extLst>
                    <a:ext uri="{FF2B5EF4-FFF2-40B4-BE49-F238E27FC236}">
                      <a16:creationId xmlns:a16="http://schemas.microsoft.com/office/drawing/2014/main" id="{F05DA3CD-6966-67AA-2CF6-F9F30E3567DA}"/>
                    </a:ext>
                  </a:extLst>
                </p:cNvPr>
                <p:cNvSpPr/>
                <p:nvPr/>
              </p:nvSpPr>
              <p:spPr>
                <a:xfrm>
                  <a:off x="8016896" y="1029687"/>
                  <a:ext cx="1207287" cy="120728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18" name="Circle: Hollow 17">
                  <a:extLst>
                    <a:ext uri="{FF2B5EF4-FFF2-40B4-BE49-F238E27FC236}">
                      <a16:creationId xmlns:a16="http://schemas.microsoft.com/office/drawing/2014/main" id="{AF7A31CF-600B-D4C4-D310-181A10D32000}"/>
                    </a:ext>
                  </a:extLst>
                </p:cNvPr>
                <p:cNvSpPr/>
                <p:nvPr/>
              </p:nvSpPr>
              <p:spPr>
                <a:xfrm>
                  <a:off x="7923461" y="936252"/>
                  <a:ext cx="1394156" cy="1394156"/>
                </a:xfrm>
                <a:prstGeom prst="donut">
                  <a:avLst>
                    <a:gd name="adj" fmla="val 7609"/>
                  </a:avLst>
                </a:prstGeom>
                <a:solidFill>
                  <a:schemeClr val="bg1"/>
                </a:solidFill>
                <a:ln>
                  <a:noFill/>
                </a:ln>
                <a:effectLst>
                  <a:outerShdw blurRad="508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cs typeface="Arial"/>
                  </a:endParaRPr>
                </a:p>
              </p:txBody>
            </p:sp>
          </p:grpSp>
        </p:grpSp>
        <p:pic>
          <p:nvPicPr>
            <p:cNvPr id="4098" name="Picture 2" descr="personal protective equipment Icon - Free PNG &amp; SVG 3381804 - Noun Project">
              <a:extLst>
                <a:ext uri="{FF2B5EF4-FFF2-40B4-BE49-F238E27FC236}">
                  <a16:creationId xmlns:a16="http://schemas.microsoft.com/office/drawing/2014/main" id="{90189E85-2759-7FFB-9579-C524AF889460}"/>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val="0"/>
                </a:ext>
              </a:extLst>
            </a:blip>
            <a:stretch>
              <a:fillRect/>
            </a:stretch>
          </p:blipFill>
          <p:spPr bwMode="auto">
            <a:xfrm>
              <a:off x="1937621" y="2770200"/>
              <a:ext cx="391956" cy="39195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ispose Icons - Free SVG &amp; PNG Dispose Images - Noun Project">
              <a:extLst>
                <a:ext uri="{FF2B5EF4-FFF2-40B4-BE49-F238E27FC236}">
                  <a16:creationId xmlns:a16="http://schemas.microsoft.com/office/drawing/2014/main" id="{2F5EB3D5-A487-8D77-C110-8CC34B82F11B}"/>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 uri="{28A0092B-C50C-407E-A947-70E740481C1C}">
                  <a14:useLocalDpi xmlns:a14="http://schemas.microsoft.com/office/drawing/2010/main" val="0"/>
                </a:ext>
              </a:extLst>
            </a:blip>
            <a:stretch>
              <a:fillRect/>
            </a:stretch>
          </p:blipFill>
          <p:spPr bwMode="auto">
            <a:xfrm>
              <a:off x="5816732" y="2686909"/>
              <a:ext cx="558536" cy="55853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upervision - Free miscellaneous icons">
              <a:extLst>
                <a:ext uri="{FF2B5EF4-FFF2-40B4-BE49-F238E27FC236}">
                  <a16:creationId xmlns:a16="http://schemas.microsoft.com/office/drawing/2014/main" id="{83673625-F624-580E-91CE-2E9E0C16520E}"/>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 uri="{28A0092B-C50C-407E-A947-70E740481C1C}">
                  <a14:useLocalDpi xmlns:a14="http://schemas.microsoft.com/office/drawing/2010/main" val="0"/>
                </a:ext>
              </a:extLst>
            </a:blip>
            <a:stretch>
              <a:fillRect/>
            </a:stretch>
          </p:blipFill>
          <p:spPr bwMode="auto">
            <a:xfrm>
              <a:off x="9801225" y="2709002"/>
              <a:ext cx="514352" cy="514350"/>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TextBox 3">
            <a:extLst>
              <a:ext uri="{FF2B5EF4-FFF2-40B4-BE49-F238E27FC236}">
                <a16:creationId xmlns:a16="http://schemas.microsoft.com/office/drawing/2014/main" id="{60A41A8F-23D2-58EC-A260-8610B1438F0B}"/>
              </a:ext>
            </a:extLst>
          </p:cNvPr>
          <p:cNvSpPr txBox="1"/>
          <p:nvPr/>
        </p:nvSpPr>
        <p:spPr>
          <a:xfrm>
            <a:off x="0" y="1201269"/>
            <a:ext cx="12192000" cy="147732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200" b="1" dirty="0">
              <a:solidFill>
                <a:prstClr val="white"/>
              </a:solidFill>
              <a:latin typeface="Segoe UI" panose="020B0502040204020203" pitchFamily="34" charset="0"/>
              <a:cs typeface="Segoe UI" panose="020B0502040204020203" pitchFamily="34" charset="0"/>
            </a:endParaRPr>
          </a:p>
          <a:p>
            <a:pPr marL="0" marR="0" lvl="0" indent="0" algn="ctr" defTabSz="914400" rtl="0" eaLnBrk="1" fontAlgn="auto" latinLnBrk="0" hangingPunct="1">
              <a:lnSpc>
                <a:spcPct val="150000"/>
              </a:lnSpc>
              <a:spcBef>
                <a:spcPts val="0"/>
              </a:spcBef>
              <a:spcAft>
                <a:spcPts val="0"/>
              </a:spcAft>
              <a:buClrTx/>
              <a:buSzTx/>
              <a:buFontTx/>
              <a:buNone/>
              <a:tabLst/>
              <a:defRPr/>
            </a:pPr>
            <a:r>
              <a:rPr lang="en-US" sz="2800" b="1" dirty="0">
                <a:solidFill>
                  <a:prstClr val="white"/>
                </a:solidFill>
                <a:cs typeface="Segoe UI" panose="020B0502040204020203" pitchFamily="34" charset="0"/>
              </a:rPr>
              <a:t>Business Proposition</a:t>
            </a:r>
            <a:endParaRPr kumimoji="0" lang="en-US" sz="2800" b="1" i="0" u="none" strike="noStrike" kern="1200" cap="none" spc="0" normalizeH="0" baseline="0" noProof="0" dirty="0">
              <a:ln>
                <a:noFill/>
              </a:ln>
              <a:solidFill>
                <a:prstClr val="white"/>
              </a:solidFill>
              <a:effectLst/>
              <a:uLnTx/>
              <a:uFillTx/>
              <a:cs typeface="Segoe UI" panose="020B0502040204020203" pitchFamily="34" charset="0"/>
            </a:endParaRPr>
          </a:p>
          <a:p>
            <a:pPr lvl="0" algn="ctr"/>
            <a:r>
              <a:rPr lang="en-US" b="1" dirty="0">
                <a:solidFill>
                  <a:prstClr val="white"/>
                </a:solidFill>
                <a:cs typeface="Segoe UI" panose="020B0502040204020203" pitchFamily="34" charset="0"/>
              </a:rPr>
              <a:t>Company name and description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dirty="0">
              <a:ln>
                <a:noFill/>
              </a:ln>
              <a:solidFill>
                <a:prstClr val="white"/>
              </a:solidFill>
              <a:effectLst/>
              <a:uLnTx/>
              <a:uFillTx/>
              <a:latin typeface="Segoe UI" panose="020B0502040204020203" pitchFamily="34" charset="0"/>
              <a:cs typeface="Segoe UI" panose="020B0502040204020203" pitchFamily="34" charset="0"/>
            </a:endParaRPr>
          </a:p>
        </p:txBody>
      </p:sp>
      <p:pic>
        <p:nvPicPr>
          <p:cNvPr id="2" name="Picture 1">
            <a:extLst>
              <a:ext uri="{FF2B5EF4-FFF2-40B4-BE49-F238E27FC236}">
                <a16:creationId xmlns:a16="http://schemas.microsoft.com/office/drawing/2014/main" id="{294ACAFC-AD94-12A1-FC28-37457BA99829}"/>
              </a:ext>
            </a:extLst>
          </p:cNvPr>
          <p:cNvPicPr>
            <a:picLocks noChangeAspect="1"/>
          </p:cNvPicPr>
          <p:nvPr/>
        </p:nvPicPr>
        <p:blipFill>
          <a:blip r:embed="rId9"/>
          <a:stretch>
            <a:fillRect/>
          </a:stretch>
        </p:blipFill>
        <p:spPr>
          <a:xfrm rot="20911219">
            <a:off x="7930467" y="912089"/>
            <a:ext cx="1730928" cy="205771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a:extLst>
              <a:ext uri="{FF2B5EF4-FFF2-40B4-BE49-F238E27FC236}">
                <a16:creationId xmlns:a16="http://schemas.microsoft.com/office/drawing/2014/main" id="{F6CC53DA-C374-9349-8EB4-3BDC8B586D8A}"/>
              </a:ext>
            </a:extLst>
          </p:cNvPr>
          <p:cNvPicPr>
            <a:picLocks noChangeAspect="1"/>
          </p:cNvPicPr>
          <p:nvPr/>
        </p:nvPicPr>
        <p:blipFill>
          <a:blip r:embed="rId10"/>
          <a:stretch>
            <a:fillRect/>
          </a:stretch>
        </p:blipFill>
        <p:spPr>
          <a:xfrm rot="1208465">
            <a:off x="10224796" y="513163"/>
            <a:ext cx="1591254" cy="188226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87F49466-B592-DD8C-D21C-E9826AC3CD54}"/>
              </a:ext>
            </a:extLst>
          </p:cNvPr>
          <p:cNvPicPr>
            <a:picLocks noChangeAspect="1"/>
          </p:cNvPicPr>
          <p:nvPr/>
        </p:nvPicPr>
        <p:blipFill>
          <a:blip r:embed="rId11"/>
          <a:stretch>
            <a:fillRect/>
          </a:stretch>
        </p:blipFill>
        <p:spPr>
          <a:xfrm rot="21082814">
            <a:off x="354146" y="507066"/>
            <a:ext cx="1773730" cy="195027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21" name="Picture 20">
            <a:extLst>
              <a:ext uri="{FF2B5EF4-FFF2-40B4-BE49-F238E27FC236}">
                <a16:creationId xmlns:a16="http://schemas.microsoft.com/office/drawing/2014/main" id="{2D650508-6182-4BE1-7AE6-CA22DA6F3C9B}"/>
              </a:ext>
            </a:extLst>
          </p:cNvPr>
          <p:cNvPicPr>
            <a:picLocks noChangeAspect="1"/>
          </p:cNvPicPr>
          <p:nvPr/>
        </p:nvPicPr>
        <p:blipFill>
          <a:blip r:embed="rId12"/>
          <a:stretch>
            <a:fillRect/>
          </a:stretch>
        </p:blipFill>
        <p:spPr>
          <a:xfrm>
            <a:off x="2523700" y="476831"/>
            <a:ext cx="1719483" cy="264464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076741630"/>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DF977A-AD02-3EE2-D659-40FC54102EC0}"/>
              </a:ext>
            </a:extLst>
          </p:cNvPr>
          <p:cNvSpPr/>
          <p:nvPr/>
        </p:nvSpPr>
        <p:spPr>
          <a:xfrm>
            <a:off x="0" y="1916996"/>
            <a:ext cx="9620250" cy="494100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5" name="Group 4">
            <a:extLst>
              <a:ext uri="{FF2B5EF4-FFF2-40B4-BE49-F238E27FC236}">
                <a16:creationId xmlns:a16="http://schemas.microsoft.com/office/drawing/2014/main" id="{C218C819-2DC9-AB0B-7C7E-F3EBA7B7BB80}"/>
              </a:ext>
            </a:extLst>
          </p:cNvPr>
          <p:cNvGrpSpPr/>
          <p:nvPr/>
        </p:nvGrpSpPr>
        <p:grpSpPr>
          <a:xfrm>
            <a:off x="273573" y="118782"/>
            <a:ext cx="6113779" cy="5035354"/>
            <a:chOff x="3047215" y="2231027"/>
            <a:chExt cx="4673338" cy="5035354"/>
          </a:xfrm>
        </p:grpSpPr>
        <p:sp>
          <p:nvSpPr>
            <p:cNvPr id="3" name="TextBox 2">
              <a:extLst>
                <a:ext uri="{FF2B5EF4-FFF2-40B4-BE49-F238E27FC236}">
                  <a16:creationId xmlns:a16="http://schemas.microsoft.com/office/drawing/2014/main" id="{621ACD69-B014-5C16-04D1-46A5E3D44D4F}"/>
                </a:ext>
              </a:extLst>
            </p:cNvPr>
            <p:cNvSpPr txBox="1"/>
            <p:nvPr/>
          </p:nvSpPr>
          <p:spPr>
            <a:xfrm>
              <a:off x="3047215" y="2831192"/>
              <a:ext cx="4673338" cy="4435189"/>
            </a:xfrm>
            <a:prstGeom prst="rect">
              <a:avLst/>
            </a:prstGeom>
            <a:noFill/>
          </p:spPr>
          <p:txBody>
            <a:bodyPr wrap="square">
              <a:spAutoFit/>
            </a:bodyPr>
            <a:lstStyle/>
            <a:p>
              <a:pPr>
                <a:lnSpc>
                  <a:spcPct val="150000"/>
                </a:lnSpc>
              </a:pPr>
              <a:endParaRPr lang="en-US" sz="1600" dirty="0">
                <a:solidFill>
                  <a:schemeClr val="bg1"/>
                </a:solidFill>
                <a:latin typeface="Segoe UI" panose="020B0502040204020203" pitchFamily="34" charset="0"/>
                <a:cs typeface="Segoe UI" panose="020B0502040204020203" pitchFamily="34" charset="0"/>
              </a:endParaRPr>
            </a:p>
            <a:p>
              <a:pPr>
                <a:lnSpc>
                  <a:spcPct val="150000"/>
                </a:lnSpc>
              </a:pPr>
              <a:endParaRPr lang="en-US" sz="1600" dirty="0">
                <a:solidFill>
                  <a:schemeClr val="bg1"/>
                </a:solidFill>
                <a:latin typeface="Segoe UI" panose="020B0502040204020203" pitchFamily="34" charset="0"/>
                <a:cs typeface="Segoe UI" panose="020B0502040204020203" pitchFamily="34" charset="0"/>
              </a:endParaRPr>
            </a:p>
            <a:p>
              <a:pPr>
                <a:lnSpc>
                  <a:spcPct val="150000"/>
                </a:lnSpc>
              </a:pPr>
              <a:endParaRPr lang="en-US" sz="1600" dirty="0">
                <a:solidFill>
                  <a:schemeClr val="bg1"/>
                </a:solidFill>
                <a:latin typeface="Segoe UI" panose="020B0502040204020203" pitchFamily="34" charset="0"/>
                <a:cs typeface="Segoe UI" panose="020B0502040204020203" pitchFamily="34" charset="0"/>
              </a:endParaRPr>
            </a:p>
            <a:p>
              <a:pPr>
                <a:lnSpc>
                  <a:spcPct val="150000"/>
                </a:lnSpc>
              </a:pPr>
              <a:endParaRPr lang="en-US" sz="1600" dirty="0">
                <a:solidFill>
                  <a:schemeClr val="bg1"/>
                </a:solidFill>
                <a:latin typeface="Segoe UI" panose="020B0502040204020203" pitchFamily="34" charset="0"/>
                <a:cs typeface="Segoe UI" panose="020B0502040204020203" pitchFamily="34" charset="0"/>
              </a:endParaRPr>
            </a:p>
            <a:p>
              <a:pPr marL="285750" indent="-285750" algn="ctr">
                <a:lnSpc>
                  <a:spcPct val="150000"/>
                </a:lnSpc>
                <a:buFont typeface="Arial" panose="020B0604020202020204" pitchFamily="34" charset="0"/>
                <a:buChar char="•"/>
              </a:pPr>
              <a:r>
                <a:rPr lang="en-US" sz="1600" dirty="0">
                  <a:solidFill>
                    <a:schemeClr val="bg1"/>
                  </a:solidFill>
                  <a:cs typeface="Segoe UI" panose="020B0502040204020203" pitchFamily="34" charset="0"/>
                </a:rPr>
                <a:t> </a:t>
              </a:r>
              <a:r>
                <a:rPr lang="en-US" b="1" dirty="0">
                  <a:solidFill>
                    <a:schemeClr val="bg1"/>
                  </a:solidFill>
                  <a:cs typeface="Segoe UI" panose="020B0502040204020203" pitchFamily="34" charset="0"/>
                </a:rPr>
                <a:t>The partners in Luxury Nails will divide up the job tasks and equally share fifty percent of the profits. This will ensure that the contribution and financial compensation system is balanced (</a:t>
              </a:r>
              <a:r>
                <a:rPr lang="en-US" b="1" dirty="0" err="1">
                  <a:solidFill>
                    <a:schemeClr val="bg1"/>
                  </a:solidFill>
                  <a:cs typeface="Segoe UI" panose="020B0502040204020203" pitchFamily="34" charset="0"/>
                </a:rPr>
                <a:t>Bittle</a:t>
              </a:r>
              <a:r>
                <a:rPr lang="en-US" b="1" dirty="0">
                  <a:solidFill>
                    <a:schemeClr val="bg1"/>
                  </a:solidFill>
                  <a:cs typeface="Segoe UI" panose="020B0502040204020203" pitchFamily="34" charset="0"/>
                </a:rPr>
                <a:t>, 2021).</a:t>
              </a:r>
            </a:p>
            <a:p>
              <a:pPr marL="285750" indent="-285750" algn="ctr">
                <a:lnSpc>
                  <a:spcPct val="150000"/>
                </a:lnSpc>
                <a:buFont typeface="Arial" panose="020B0604020202020204" pitchFamily="34" charset="0"/>
                <a:buChar char="•"/>
              </a:pPr>
              <a:r>
                <a:rPr lang="en-US" b="1" dirty="0">
                  <a:solidFill>
                    <a:schemeClr val="bg1"/>
                  </a:solidFill>
                  <a:cs typeface="Segoe UI" panose="020B0502040204020203" pitchFamily="34" charset="0"/>
                </a:rPr>
                <a:t>The alliance concept encourages partners to exchange expertise and resources, which increases collective knowledge and improves economic prospects.</a:t>
              </a:r>
            </a:p>
          </p:txBody>
        </p:sp>
        <p:sp>
          <p:nvSpPr>
            <p:cNvPr id="4" name="TextBox 3">
              <a:extLst>
                <a:ext uri="{FF2B5EF4-FFF2-40B4-BE49-F238E27FC236}">
                  <a16:creationId xmlns:a16="http://schemas.microsoft.com/office/drawing/2014/main" id="{7D19895A-52EE-7100-23D3-8CAEA507BA3B}"/>
                </a:ext>
              </a:extLst>
            </p:cNvPr>
            <p:cNvSpPr txBox="1"/>
            <p:nvPr/>
          </p:nvSpPr>
          <p:spPr>
            <a:xfrm>
              <a:off x="3047215" y="2231027"/>
              <a:ext cx="4437667" cy="584775"/>
            </a:xfrm>
            <a:prstGeom prst="rect">
              <a:avLst/>
            </a:prstGeom>
            <a:noFill/>
          </p:spPr>
          <p:txBody>
            <a:bodyPr wrap="square">
              <a:spAutoFit/>
            </a:bodyPr>
            <a:lstStyle/>
            <a:p>
              <a:r>
                <a:rPr lang="en-US" sz="3200" b="1" dirty="0">
                  <a:solidFill>
                    <a:schemeClr val="accent2"/>
                  </a:solidFill>
                  <a:latin typeface="Segoe UI" panose="020B0502040204020203" pitchFamily="34" charset="0"/>
                  <a:cs typeface="Segoe UI" panose="020B0502040204020203" pitchFamily="34" charset="0"/>
                </a:rPr>
                <a:t>Legal Status</a:t>
              </a:r>
            </a:p>
          </p:txBody>
        </p:sp>
      </p:grpSp>
      <p:sp>
        <p:nvSpPr>
          <p:cNvPr id="8" name="Rectangle 7">
            <a:extLst>
              <a:ext uri="{FF2B5EF4-FFF2-40B4-BE49-F238E27FC236}">
                <a16:creationId xmlns:a16="http://schemas.microsoft.com/office/drawing/2014/main" id="{1F7F7CF0-94BB-AA4E-8180-FF428424A1FE}"/>
              </a:ext>
            </a:extLst>
          </p:cNvPr>
          <p:cNvSpPr/>
          <p:nvPr/>
        </p:nvSpPr>
        <p:spPr>
          <a:xfrm>
            <a:off x="8686800" y="0"/>
            <a:ext cx="3505200" cy="30099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7" name="Picture 6">
            <a:extLst>
              <a:ext uri="{FF2B5EF4-FFF2-40B4-BE49-F238E27FC236}">
                <a16:creationId xmlns:a16="http://schemas.microsoft.com/office/drawing/2014/main" id="{3207276F-A5DF-ACB6-AA32-9A1BD915BC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0566" y="268941"/>
            <a:ext cx="4673338" cy="6360459"/>
          </a:xfrm>
          <a:prstGeom prst="rect">
            <a:avLst/>
          </a:prstGeom>
        </p:spPr>
      </p:pic>
    </p:spTree>
    <p:extLst>
      <p:ext uri="{BB962C8B-B14F-4D97-AF65-F5344CB8AC3E}">
        <p14:creationId xmlns:p14="http://schemas.microsoft.com/office/powerpoint/2010/main" val="2054081958"/>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B3AC7A6-E381-C0E4-D683-524922037E79}"/>
              </a:ext>
            </a:extLst>
          </p:cNvPr>
          <p:cNvSpPr/>
          <p:nvPr/>
        </p:nvSpPr>
        <p:spPr>
          <a:xfrm>
            <a:off x="6800850" y="0"/>
            <a:ext cx="539115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15" name="Group 14">
            <a:extLst>
              <a:ext uri="{FF2B5EF4-FFF2-40B4-BE49-F238E27FC236}">
                <a16:creationId xmlns:a16="http://schemas.microsoft.com/office/drawing/2014/main" id="{7F7EBB6E-6FC6-4B48-A909-CDDDCE0E55DB}"/>
              </a:ext>
            </a:extLst>
          </p:cNvPr>
          <p:cNvGrpSpPr/>
          <p:nvPr/>
        </p:nvGrpSpPr>
        <p:grpSpPr>
          <a:xfrm>
            <a:off x="877912" y="753035"/>
            <a:ext cx="5389538" cy="5273159"/>
            <a:chOff x="973162" y="1422113"/>
            <a:chExt cx="5389538" cy="3721204"/>
          </a:xfrm>
        </p:grpSpPr>
        <p:sp>
          <p:nvSpPr>
            <p:cNvPr id="6" name="TextBox 5">
              <a:extLst>
                <a:ext uri="{FF2B5EF4-FFF2-40B4-BE49-F238E27FC236}">
                  <a16:creationId xmlns:a16="http://schemas.microsoft.com/office/drawing/2014/main" id="{6D3A0F80-EA48-2A9D-2473-F89D88212DCE}"/>
                </a:ext>
              </a:extLst>
            </p:cNvPr>
            <p:cNvSpPr txBox="1"/>
            <p:nvPr/>
          </p:nvSpPr>
          <p:spPr>
            <a:xfrm>
              <a:off x="1866899" y="1422113"/>
              <a:ext cx="4495801" cy="814478"/>
            </a:xfrm>
            <a:prstGeom prst="rect">
              <a:avLst/>
            </a:prstGeom>
            <a:noFill/>
          </p:spPr>
          <p:txBody>
            <a:bodyPr wrap="square">
              <a:spAutoFit/>
            </a:bodyPr>
            <a:lstStyle/>
            <a:p>
              <a:pPr>
                <a:spcAft>
                  <a:spcPts val="600"/>
                </a:spcAft>
              </a:pPr>
              <a:r>
                <a:rPr lang="en-US" sz="1600" b="1" dirty="0">
                  <a:solidFill>
                    <a:schemeClr val="accent5">
                      <a:lumMod val="60000"/>
                      <a:lumOff val="40000"/>
                    </a:schemeClr>
                  </a:solidFill>
                  <a:cs typeface="Segoe UI" panose="020B0502040204020203" pitchFamily="34" charset="0"/>
                </a:rPr>
                <a:t>Mission statement</a:t>
              </a:r>
            </a:p>
            <a:p>
              <a:pPr>
                <a:spcAft>
                  <a:spcPts val="600"/>
                </a:spcAft>
              </a:pPr>
              <a:r>
                <a:rPr lang="en-US" sz="1600" dirty="0">
                  <a:solidFill>
                    <a:schemeClr val="bg1"/>
                  </a:solidFill>
                  <a:cs typeface="Segoe UI" panose="020B0502040204020203" pitchFamily="34" charset="0"/>
                </a:rPr>
                <a:t>This gives clients unmatched, exclusive, ultra-luxury nail care that exceeds expectations, increasing their look, self-esteem, and health.</a:t>
              </a:r>
              <a:endParaRPr lang="en-IN" sz="1600" dirty="0">
                <a:solidFill>
                  <a:schemeClr val="bg1"/>
                </a:solidFill>
                <a:cs typeface="Segoe UI" panose="020B0502040204020203" pitchFamily="34" charset="0"/>
              </a:endParaRPr>
            </a:p>
          </p:txBody>
        </p:sp>
        <p:sp>
          <p:nvSpPr>
            <p:cNvPr id="8" name="TextBox 7">
              <a:extLst>
                <a:ext uri="{FF2B5EF4-FFF2-40B4-BE49-F238E27FC236}">
                  <a16:creationId xmlns:a16="http://schemas.microsoft.com/office/drawing/2014/main" id="{F6B20617-AA54-C04A-BCE7-3AA8DAA4E0BE}"/>
                </a:ext>
              </a:extLst>
            </p:cNvPr>
            <p:cNvSpPr txBox="1"/>
            <p:nvPr/>
          </p:nvSpPr>
          <p:spPr>
            <a:xfrm>
              <a:off x="1866899" y="2836531"/>
              <a:ext cx="4495801" cy="814478"/>
            </a:xfrm>
            <a:prstGeom prst="rect">
              <a:avLst/>
            </a:prstGeom>
            <a:noFill/>
          </p:spPr>
          <p:txBody>
            <a:bodyPr wrap="square">
              <a:spAutoFit/>
            </a:bodyPr>
            <a:lstStyle/>
            <a:p>
              <a:pPr>
                <a:spcAft>
                  <a:spcPts val="600"/>
                </a:spcAft>
              </a:pPr>
              <a:r>
                <a:rPr lang="en-US" sz="1600" b="1" dirty="0">
                  <a:solidFill>
                    <a:schemeClr val="accent5">
                      <a:lumMod val="60000"/>
                      <a:lumOff val="40000"/>
                    </a:schemeClr>
                  </a:solidFill>
                  <a:latin typeface="Segoe UI" panose="020B0502040204020203" pitchFamily="34" charset="0"/>
                  <a:cs typeface="Segoe UI" panose="020B0502040204020203" pitchFamily="34" charset="0"/>
                </a:rPr>
                <a:t>Aims </a:t>
              </a:r>
            </a:p>
            <a:p>
              <a:pPr>
                <a:spcAft>
                  <a:spcPts val="600"/>
                </a:spcAft>
              </a:pPr>
              <a:r>
                <a:rPr lang="en-US" sz="1600" dirty="0">
                  <a:solidFill>
                    <a:schemeClr val="bg1"/>
                  </a:solidFill>
                  <a:cs typeface="Segoe UI" panose="020B0502040204020203" pitchFamily="34" charset="0"/>
                </a:rPr>
                <a:t>Our goal is to be the city's top nail salon, known for our excellent service, cutting-edge nail art, and unwavering customer satisfaction.</a:t>
              </a:r>
              <a:endParaRPr lang="en-IN" sz="1600" dirty="0">
                <a:solidFill>
                  <a:schemeClr val="bg1"/>
                </a:solidFill>
                <a:cs typeface="Segoe UI" panose="020B0502040204020203" pitchFamily="34" charset="0"/>
              </a:endParaRPr>
            </a:p>
          </p:txBody>
        </p:sp>
        <p:sp>
          <p:nvSpPr>
            <p:cNvPr id="10" name="TextBox 9">
              <a:extLst>
                <a:ext uri="{FF2B5EF4-FFF2-40B4-BE49-F238E27FC236}">
                  <a16:creationId xmlns:a16="http://schemas.microsoft.com/office/drawing/2014/main" id="{823E0065-60AF-DB65-3BAD-E550E6297DF4}"/>
                </a:ext>
              </a:extLst>
            </p:cNvPr>
            <p:cNvSpPr txBox="1"/>
            <p:nvPr/>
          </p:nvSpPr>
          <p:spPr>
            <a:xfrm>
              <a:off x="1866899" y="4250948"/>
              <a:ext cx="4495801" cy="857917"/>
            </a:xfrm>
            <a:prstGeom prst="rect">
              <a:avLst/>
            </a:prstGeom>
            <a:noFill/>
          </p:spPr>
          <p:txBody>
            <a:bodyPr wrap="square">
              <a:spAutoFit/>
            </a:bodyPr>
            <a:lstStyle/>
            <a:p>
              <a:pPr>
                <a:spcAft>
                  <a:spcPts val="600"/>
                </a:spcAft>
              </a:pPr>
              <a:r>
                <a:rPr lang="en-US" sz="1600" b="1" dirty="0">
                  <a:solidFill>
                    <a:schemeClr val="accent5">
                      <a:lumMod val="60000"/>
                      <a:lumOff val="40000"/>
                    </a:schemeClr>
                  </a:solidFill>
                  <a:latin typeface="Segoe UI" panose="020B0502040204020203" pitchFamily="34" charset="0"/>
                  <a:cs typeface="Segoe UI" panose="020B0502040204020203" pitchFamily="34" charset="0"/>
                </a:rPr>
                <a:t>Objectives</a:t>
              </a:r>
            </a:p>
            <a:p>
              <a:pPr marL="285750" indent="-285750">
                <a:spcAft>
                  <a:spcPts val="600"/>
                </a:spcAft>
                <a:buFont typeface="Arial" panose="020B0604020202020204" pitchFamily="34" charset="0"/>
                <a:buChar char="•"/>
              </a:pPr>
              <a:r>
                <a:rPr lang="en-US" sz="1400" dirty="0">
                  <a:solidFill>
                    <a:schemeClr val="bg1"/>
                  </a:solidFill>
                  <a:latin typeface="Segoe UI" panose="020B0502040204020203" pitchFamily="34" charset="0"/>
                  <a:cs typeface="Segoe UI" panose="020B0502040204020203" pitchFamily="34" charset="0"/>
                </a:rPr>
                <a:t> </a:t>
              </a:r>
              <a:r>
                <a:rPr lang="en-US" sz="1400" dirty="0">
                  <a:solidFill>
                    <a:schemeClr val="bg1"/>
                  </a:solidFill>
                  <a:cs typeface="Segoe UI" panose="020B0502040204020203" pitchFamily="34" charset="0"/>
                </a:rPr>
                <a:t>Gain £20,000 monthly revenue and loyal clients</a:t>
              </a:r>
            </a:p>
            <a:p>
              <a:pPr marL="285750" indent="-285750">
                <a:spcAft>
                  <a:spcPts val="600"/>
                </a:spcAft>
                <a:buFont typeface="Arial" panose="020B0604020202020204" pitchFamily="34" charset="0"/>
                <a:buChar char="•"/>
              </a:pPr>
              <a:r>
                <a:rPr lang="en-US" sz="1400" dirty="0">
                  <a:solidFill>
                    <a:schemeClr val="bg1"/>
                  </a:solidFill>
                  <a:cs typeface="Segoe UI" panose="020B0502040204020203" pitchFamily="34" charset="0"/>
                </a:rPr>
                <a:t>Introduce a rewards program and expand offerings.</a:t>
              </a:r>
            </a:p>
            <a:p>
              <a:pPr marL="285750" indent="-285750">
                <a:spcAft>
                  <a:spcPts val="600"/>
                </a:spcAft>
                <a:buFont typeface="Arial" panose="020B0604020202020204" pitchFamily="34" charset="0"/>
                <a:buChar char="•"/>
              </a:pPr>
              <a:r>
                <a:rPr lang="en-US" sz="1400" dirty="0">
                  <a:solidFill>
                    <a:schemeClr val="bg1"/>
                  </a:solidFill>
                  <a:cs typeface="Segoe UI" panose="020B0502040204020203" pitchFamily="34" charset="0"/>
                </a:rPr>
                <a:t> Establish a second location in a posh neighborhood.</a:t>
              </a:r>
            </a:p>
          </p:txBody>
        </p:sp>
        <p:sp>
          <p:nvSpPr>
            <p:cNvPr id="12" name="Oval 11">
              <a:extLst>
                <a:ext uri="{FF2B5EF4-FFF2-40B4-BE49-F238E27FC236}">
                  <a16:creationId xmlns:a16="http://schemas.microsoft.com/office/drawing/2014/main" id="{C4F3655D-D1AE-0811-F5EE-3D6A72913977}"/>
                </a:ext>
              </a:extLst>
            </p:cNvPr>
            <p:cNvSpPr/>
            <p:nvPr/>
          </p:nvSpPr>
          <p:spPr>
            <a:xfrm>
              <a:off x="973162" y="1483851"/>
              <a:ext cx="722910" cy="722910"/>
            </a:xfrm>
            <a:prstGeom prst="ellipse">
              <a:avLst/>
            </a:prstGeom>
            <a:solidFill>
              <a:schemeClr val="accent2"/>
            </a:soli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latin typeface="Segoe UI" panose="020B0502040204020203" pitchFamily="34" charset="0"/>
                  <a:cs typeface="Segoe UI" panose="020B0502040204020203" pitchFamily="34" charset="0"/>
                </a:rPr>
                <a:t>01</a:t>
              </a:r>
            </a:p>
          </p:txBody>
        </p:sp>
        <p:sp>
          <p:nvSpPr>
            <p:cNvPr id="13" name="Oval 12">
              <a:extLst>
                <a:ext uri="{FF2B5EF4-FFF2-40B4-BE49-F238E27FC236}">
                  <a16:creationId xmlns:a16="http://schemas.microsoft.com/office/drawing/2014/main" id="{9F586417-40C9-4C0D-5727-A2AE1C2F6580}"/>
                </a:ext>
              </a:extLst>
            </p:cNvPr>
            <p:cNvSpPr/>
            <p:nvPr/>
          </p:nvSpPr>
          <p:spPr>
            <a:xfrm>
              <a:off x="973162" y="2898269"/>
              <a:ext cx="722910" cy="722910"/>
            </a:xfrm>
            <a:prstGeom prst="ellipse">
              <a:avLst/>
            </a:prstGeom>
            <a:solidFill>
              <a:schemeClr val="accent2"/>
            </a:soli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latin typeface="Segoe UI" panose="020B0502040204020203" pitchFamily="34" charset="0"/>
                  <a:cs typeface="Segoe UI" panose="020B0502040204020203" pitchFamily="34" charset="0"/>
                </a:rPr>
                <a:t>02</a:t>
              </a:r>
            </a:p>
          </p:txBody>
        </p:sp>
        <p:sp>
          <p:nvSpPr>
            <p:cNvPr id="14" name="Oval 13">
              <a:extLst>
                <a:ext uri="{FF2B5EF4-FFF2-40B4-BE49-F238E27FC236}">
                  <a16:creationId xmlns:a16="http://schemas.microsoft.com/office/drawing/2014/main" id="{5C9D98E3-6F2A-9D89-3879-1C85FDDC872A}"/>
                </a:ext>
              </a:extLst>
            </p:cNvPr>
            <p:cNvSpPr/>
            <p:nvPr/>
          </p:nvSpPr>
          <p:spPr>
            <a:xfrm>
              <a:off x="973162" y="4420407"/>
              <a:ext cx="722910" cy="722910"/>
            </a:xfrm>
            <a:prstGeom prst="ellipse">
              <a:avLst/>
            </a:prstGeom>
            <a:solidFill>
              <a:schemeClr val="accent2"/>
            </a:solidFill>
            <a:ln w="28575">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latin typeface="Segoe UI" panose="020B0502040204020203" pitchFamily="34" charset="0"/>
                  <a:cs typeface="Segoe UI" panose="020B0502040204020203" pitchFamily="34" charset="0"/>
                </a:rPr>
                <a:t>03</a:t>
              </a:r>
            </a:p>
          </p:txBody>
        </p:sp>
      </p:grpSp>
      <p:sp>
        <p:nvSpPr>
          <p:cNvPr id="17" name="TextBox 16">
            <a:extLst>
              <a:ext uri="{FF2B5EF4-FFF2-40B4-BE49-F238E27FC236}">
                <a16:creationId xmlns:a16="http://schemas.microsoft.com/office/drawing/2014/main" id="{E6261726-56E6-DD9D-78CD-95E571E11A2A}"/>
              </a:ext>
            </a:extLst>
          </p:cNvPr>
          <p:cNvSpPr txBox="1"/>
          <p:nvPr/>
        </p:nvSpPr>
        <p:spPr>
          <a:xfrm>
            <a:off x="7659223" y="641180"/>
            <a:ext cx="3674403" cy="830997"/>
          </a:xfrm>
          <a:prstGeom prst="rect">
            <a:avLst/>
          </a:prstGeom>
          <a:noFill/>
        </p:spPr>
        <p:txBody>
          <a:bodyPr wrap="square">
            <a:spAutoFit/>
          </a:bodyPr>
          <a:lstStyle/>
          <a:p>
            <a:pPr algn="ctr"/>
            <a:r>
              <a:rPr lang="en-IN" sz="2400" b="1" dirty="0">
                <a:solidFill>
                  <a:schemeClr val="accent2"/>
                </a:solidFill>
                <a:cs typeface="Segoe UI" panose="020B0502040204020203" pitchFamily="34" charset="0"/>
              </a:rPr>
              <a:t>Mission statement, Aims and Objectives </a:t>
            </a:r>
          </a:p>
        </p:txBody>
      </p:sp>
      <p:pic>
        <p:nvPicPr>
          <p:cNvPr id="20" name="Picture 19">
            <a:extLst>
              <a:ext uri="{FF2B5EF4-FFF2-40B4-BE49-F238E27FC236}">
                <a16:creationId xmlns:a16="http://schemas.microsoft.com/office/drawing/2014/main" id="{9B5CEA02-DDB1-0E48-3FEE-23AE85203E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5200" y="1688512"/>
            <a:ext cx="4505325" cy="4361451"/>
          </a:xfrm>
          <a:prstGeom prst="rect">
            <a:avLst/>
          </a:prstGeom>
        </p:spPr>
      </p:pic>
    </p:spTree>
    <p:extLst>
      <p:ext uri="{BB962C8B-B14F-4D97-AF65-F5344CB8AC3E}">
        <p14:creationId xmlns:p14="http://schemas.microsoft.com/office/powerpoint/2010/main" val="392349560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C2027"/>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665363A-2370-07ED-8935-1B5925825B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0881" y="3957148"/>
            <a:ext cx="6451117" cy="2900852"/>
          </a:xfrm>
          <a:prstGeom prst="rect">
            <a:avLst/>
          </a:prstGeom>
        </p:spPr>
      </p:pic>
      <p:sp>
        <p:nvSpPr>
          <p:cNvPr id="2" name="Rectangle 1">
            <a:extLst>
              <a:ext uri="{FF2B5EF4-FFF2-40B4-BE49-F238E27FC236}">
                <a16:creationId xmlns:a16="http://schemas.microsoft.com/office/drawing/2014/main" id="{7E2A81F5-6C67-F891-45BC-3BF52FD05223}"/>
              </a:ext>
            </a:extLst>
          </p:cNvPr>
          <p:cNvSpPr/>
          <p:nvPr/>
        </p:nvSpPr>
        <p:spPr>
          <a:xfrm>
            <a:off x="5740882" y="3957149"/>
            <a:ext cx="6451117" cy="2900851"/>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2" name="Straight Connector 11">
            <a:extLst>
              <a:ext uri="{FF2B5EF4-FFF2-40B4-BE49-F238E27FC236}">
                <a16:creationId xmlns:a16="http://schemas.microsoft.com/office/drawing/2014/main" id="{BB515276-003F-2D94-AFE4-11A326F4CAC1}"/>
              </a:ext>
            </a:extLst>
          </p:cNvPr>
          <p:cNvCxnSpPr>
            <a:cxnSpLocks/>
            <a:stCxn id="2" idx="0"/>
            <a:endCxn id="2" idx="2"/>
          </p:cNvCxnSpPr>
          <p:nvPr/>
        </p:nvCxnSpPr>
        <p:spPr>
          <a:xfrm>
            <a:off x="8966441" y="3957149"/>
            <a:ext cx="0" cy="290085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99132BC8-491C-B9E2-E8A6-809CEB03689E}"/>
              </a:ext>
            </a:extLst>
          </p:cNvPr>
          <p:cNvGrpSpPr/>
          <p:nvPr/>
        </p:nvGrpSpPr>
        <p:grpSpPr>
          <a:xfrm>
            <a:off x="463690" y="1575309"/>
            <a:ext cx="4794592" cy="1550843"/>
            <a:chOff x="463690" y="1575309"/>
            <a:chExt cx="4794592" cy="1550843"/>
          </a:xfrm>
        </p:grpSpPr>
        <p:grpSp>
          <p:nvGrpSpPr>
            <p:cNvPr id="13" name="Group 12">
              <a:extLst>
                <a:ext uri="{FF2B5EF4-FFF2-40B4-BE49-F238E27FC236}">
                  <a16:creationId xmlns:a16="http://schemas.microsoft.com/office/drawing/2014/main" id="{4B18FD7F-3E08-EBED-DB64-7B12073B4D97}"/>
                </a:ext>
              </a:extLst>
            </p:cNvPr>
            <p:cNvGrpSpPr/>
            <p:nvPr/>
          </p:nvGrpSpPr>
          <p:grpSpPr>
            <a:xfrm>
              <a:off x="463690" y="1923977"/>
              <a:ext cx="4794592" cy="1202175"/>
              <a:chOff x="673722" y="3779203"/>
              <a:chExt cx="4794592" cy="1202175"/>
            </a:xfrm>
          </p:grpSpPr>
          <p:sp>
            <p:nvSpPr>
              <p:cNvPr id="14" name="TextBox 13">
                <a:extLst>
                  <a:ext uri="{FF2B5EF4-FFF2-40B4-BE49-F238E27FC236}">
                    <a16:creationId xmlns:a16="http://schemas.microsoft.com/office/drawing/2014/main" id="{1526DE43-5E76-D557-5CBE-344952018EEF}"/>
                  </a:ext>
                </a:extLst>
              </p:cNvPr>
              <p:cNvSpPr txBox="1"/>
              <p:nvPr/>
            </p:nvSpPr>
            <p:spPr>
              <a:xfrm>
                <a:off x="673722" y="4516507"/>
                <a:ext cx="4514709" cy="464871"/>
              </a:xfrm>
              <a:prstGeom prst="rect">
                <a:avLst/>
              </a:prstGeom>
              <a:noFill/>
            </p:spPr>
            <p:txBody>
              <a:bodyPr wrap="square" rtlCol="0">
                <a:spAutoFit/>
              </a:bodyPr>
              <a:lstStyle/>
              <a:p>
                <a:pPr>
                  <a:lnSpc>
                    <a:spcPct val="150000"/>
                  </a:lnSpc>
                  <a:spcBef>
                    <a:spcPts val="600"/>
                  </a:spcBef>
                </a:pPr>
                <a:endParaRPr lang="en-US" dirty="0">
                  <a:solidFill>
                    <a:schemeClr val="accent4">
                      <a:lumMod val="60000"/>
                      <a:lumOff val="40000"/>
                    </a:schemeClr>
                  </a:solidFill>
                  <a:latin typeface="Montserrat" panose="00000500000000000000" pitchFamily="2" charset="0"/>
                </a:endParaRPr>
              </a:p>
            </p:txBody>
          </p:sp>
          <p:sp>
            <p:nvSpPr>
              <p:cNvPr id="15" name="TextBox 14">
                <a:extLst>
                  <a:ext uri="{FF2B5EF4-FFF2-40B4-BE49-F238E27FC236}">
                    <a16:creationId xmlns:a16="http://schemas.microsoft.com/office/drawing/2014/main" id="{594B90FC-2377-78EA-D14B-1B4B38C04FAE}"/>
                  </a:ext>
                </a:extLst>
              </p:cNvPr>
              <p:cNvSpPr txBox="1"/>
              <p:nvPr/>
            </p:nvSpPr>
            <p:spPr>
              <a:xfrm>
                <a:off x="673723" y="3779203"/>
                <a:ext cx="4794591" cy="707886"/>
              </a:xfrm>
              <a:prstGeom prst="rect">
                <a:avLst/>
              </a:prstGeom>
              <a:noFill/>
            </p:spPr>
            <p:txBody>
              <a:bodyPr wrap="square" rtlCol="0">
                <a:spAutoFit/>
              </a:bodyPr>
              <a:lstStyle/>
              <a:p>
                <a:r>
                  <a:rPr lang="en-IN" sz="4000" b="1" dirty="0">
                    <a:solidFill>
                      <a:schemeClr val="bg1"/>
                    </a:solidFill>
                    <a:latin typeface="Montserrat" panose="00000500000000000000" pitchFamily="2" charset="0"/>
                  </a:rPr>
                  <a:t>Physical Location</a:t>
                </a:r>
              </a:p>
            </p:txBody>
          </p:sp>
        </p:grpSp>
        <p:grpSp>
          <p:nvGrpSpPr>
            <p:cNvPr id="16" name="Group 15">
              <a:extLst>
                <a:ext uri="{FF2B5EF4-FFF2-40B4-BE49-F238E27FC236}">
                  <a16:creationId xmlns:a16="http://schemas.microsoft.com/office/drawing/2014/main" id="{35136D19-BEC6-34BC-321B-476091BAFD78}"/>
                </a:ext>
              </a:extLst>
            </p:cNvPr>
            <p:cNvGrpSpPr/>
            <p:nvPr/>
          </p:nvGrpSpPr>
          <p:grpSpPr>
            <a:xfrm>
              <a:off x="527190" y="1575309"/>
              <a:ext cx="614035" cy="157142"/>
              <a:chOff x="9907180" y="5152020"/>
              <a:chExt cx="476752" cy="122009"/>
            </a:xfrm>
          </p:grpSpPr>
          <p:sp>
            <p:nvSpPr>
              <p:cNvPr id="17" name="Oval 16">
                <a:extLst>
                  <a:ext uri="{FF2B5EF4-FFF2-40B4-BE49-F238E27FC236}">
                    <a16:creationId xmlns:a16="http://schemas.microsoft.com/office/drawing/2014/main" id="{DEB87845-0255-B33B-707A-3A51339ECB77}"/>
                  </a:ext>
                </a:extLst>
              </p:cNvPr>
              <p:cNvSpPr/>
              <p:nvPr/>
            </p:nvSpPr>
            <p:spPr>
              <a:xfrm>
                <a:off x="9907180"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Oval 17">
                <a:extLst>
                  <a:ext uri="{FF2B5EF4-FFF2-40B4-BE49-F238E27FC236}">
                    <a16:creationId xmlns:a16="http://schemas.microsoft.com/office/drawing/2014/main" id="{B3565AE6-7DD1-6E90-E2C6-3B187DB9B382}"/>
                  </a:ext>
                </a:extLst>
              </p:cNvPr>
              <p:cNvSpPr/>
              <p:nvPr/>
            </p:nvSpPr>
            <p:spPr>
              <a:xfrm>
                <a:off x="10084551"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9" name="Oval 18">
                <a:extLst>
                  <a:ext uri="{FF2B5EF4-FFF2-40B4-BE49-F238E27FC236}">
                    <a16:creationId xmlns:a16="http://schemas.microsoft.com/office/drawing/2014/main" id="{875DEE77-1321-1A1B-1A53-E8C07B8C2E76}"/>
                  </a:ext>
                </a:extLst>
              </p:cNvPr>
              <p:cNvSpPr/>
              <p:nvPr/>
            </p:nvSpPr>
            <p:spPr>
              <a:xfrm>
                <a:off x="10261922"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grpSp>
      <p:grpSp>
        <p:nvGrpSpPr>
          <p:cNvPr id="24" name="Group 23">
            <a:extLst>
              <a:ext uri="{FF2B5EF4-FFF2-40B4-BE49-F238E27FC236}">
                <a16:creationId xmlns:a16="http://schemas.microsoft.com/office/drawing/2014/main" id="{3E62153E-4E67-786C-8142-BC306F5469E1}"/>
              </a:ext>
            </a:extLst>
          </p:cNvPr>
          <p:cNvGrpSpPr/>
          <p:nvPr/>
        </p:nvGrpSpPr>
        <p:grpSpPr>
          <a:xfrm>
            <a:off x="6064935" y="4698045"/>
            <a:ext cx="5747110" cy="2062103"/>
            <a:chOff x="6064935" y="5174347"/>
            <a:chExt cx="5747110" cy="1576564"/>
          </a:xfrm>
        </p:grpSpPr>
        <p:sp>
          <p:nvSpPr>
            <p:cNvPr id="20" name="TextBox 19">
              <a:extLst>
                <a:ext uri="{FF2B5EF4-FFF2-40B4-BE49-F238E27FC236}">
                  <a16:creationId xmlns:a16="http://schemas.microsoft.com/office/drawing/2014/main" id="{E2E89A73-C768-5316-C88B-C88BB9184139}"/>
                </a:ext>
              </a:extLst>
            </p:cNvPr>
            <p:cNvSpPr txBox="1"/>
            <p:nvPr/>
          </p:nvSpPr>
          <p:spPr>
            <a:xfrm>
              <a:off x="6064935" y="5174347"/>
              <a:ext cx="2521551" cy="1200071"/>
            </a:xfrm>
            <a:prstGeom prst="rect">
              <a:avLst/>
            </a:prstGeom>
            <a:noFill/>
          </p:spPr>
          <p:txBody>
            <a:bodyPr wrap="square" rtlCol="0">
              <a:spAutoFit/>
            </a:bodyPr>
            <a:lstStyle/>
            <a:p>
              <a:pPr marL="285750" indent="-285750" algn="ctr">
                <a:spcBef>
                  <a:spcPts val="600"/>
                </a:spcBef>
                <a:buFont typeface="Arial" panose="020B0604020202020204" pitchFamily="34" charset="0"/>
                <a:buChar char="•"/>
              </a:pPr>
              <a:r>
                <a:rPr lang="en-US" sz="1600" dirty="0">
                  <a:solidFill>
                    <a:schemeClr val="bg1"/>
                  </a:solidFill>
                </a:rPr>
                <a:t>The prime location of Luxury Nails in the city center will attract plenty of foot traffic and maximize its exposure to potential clients.</a:t>
              </a:r>
            </a:p>
          </p:txBody>
        </p:sp>
        <p:sp>
          <p:nvSpPr>
            <p:cNvPr id="21" name="TextBox 20">
              <a:extLst>
                <a:ext uri="{FF2B5EF4-FFF2-40B4-BE49-F238E27FC236}">
                  <a16:creationId xmlns:a16="http://schemas.microsoft.com/office/drawing/2014/main" id="{AAC66AAB-10DB-1BE4-96C8-5D4C8D8C824D}"/>
                </a:ext>
              </a:extLst>
            </p:cNvPr>
            <p:cNvSpPr txBox="1"/>
            <p:nvPr/>
          </p:nvSpPr>
          <p:spPr>
            <a:xfrm>
              <a:off x="9290494" y="5174347"/>
              <a:ext cx="2521551" cy="1576564"/>
            </a:xfrm>
            <a:prstGeom prst="rect">
              <a:avLst/>
            </a:prstGeom>
            <a:noFill/>
          </p:spPr>
          <p:txBody>
            <a:bodyPr wrap="square" rtlCol="0">
              <a:spAutoFit/>
            </a:bodyPr>
            <a:lstStyle/>
            <a:p>
              <a:pPr marL="285750" indent="-285750" algn="ctr">
                <a:spcBef>
                  <a:spcPts val="600"/>
                </a:spcBef>
                <a:buFont typeface="Arial" panose="020B0604020202020204" pitchFamily="34" charset="0"/>
                <a:buChar char="•"/>
              </a:pPr>
              <a:r>
                <a:rPr lang="en-US" sz="1600" dirty="0">
                  <a:solidFill>
                    <a:schemeClr val="bg1"/>
                  </a:solidFill>
                </a:rPr>
                <a:t>The salon's ability to cater to the tastes of its well-heeled clientele depends on its prime location, which draws in professionals and wealthy locals (</a:t>
              </a:r>
              <a:r>
                <a:rPr lang="en-US" sz="1600" dirty="0">
                  <a:solidFill>
                    <a:schemeClr val="bg1"/>
                  </a:solidFill>
                  <a:cs typeface="Segoe UI" panose="020B0502040204020203" pitchFamily="34" charset="0"/>
                </a:rPr>
                <a:t>Pandey et al., 2024).</a:t>
              </a:r>
              <a:endParaRPr lang="en-US" sz="1600" dirty="0">
                <a:solidFill>
                  <a:schemeClr val="bg1"/>
                </a:solidFill>
              </a:endParaRPr>
            </a:p>
          </p:txBody>
        </p:sp>
      </p:grpSp>
      <p:pic>
        <p:nvPicPr>
          <p:cNvPr id="4" name="Picture 3">
            <a:extLst>
              <a:ext uri="{FF2B5EF4-FFF2-40B4-BE49-F238E27FC236}">
                <a16:creationId xmlns:a16="http://schemas.microsoft.com/office/drawing/2014/main" id="{6949B441-44AB-43F7-BAFD-7099287CE9B8}"/>
              </a:ext>
            </a:extLst>
          </p:cNvPr>
          <p:cNvPicPr>
            <a:picLocks noChangeAspect="1"/>
          </p:cNvPicPr>
          <p:nvPr/>
        </p:nvPicPr>
        <p:blipFill>
          <a:blip r:embed="rId3"/>
          <a:stretch>
            <a:fillRect/>
          </a:stretch>
        </p:blipFill>
        <p:spPr>
          <a:xfrm>
            <a:off x="6305550" y="352425"/>
            <a:ext cx="5359260" cy="3604722"/>
          </a:xfrm>
          <a:prstGeom prst="rect">
            <a:avLst/>
          </a:prstGeom>
        </p:spPr>
      </p:pic>
      <p:sp>
        <p:nvSpPr>
          <p:cNvPr id="28" name="Rectangle 27">
            <a:extLst>
              <a:ext uri="{FF2B5EF4-FFF2-40B4-BE49-F238E27FC236}">
                <a16:creationId xmlns:a16="http://schemas.microsoft.com/office/drawing/2014/main" id="{8A9A55A9-7B07-4BC9-9018-F5AAD81F8754}"/>
              </a:ext>
            </a:extLst>
          </p:cNvPr>
          <p:cNvSpPr/>
          <p:nvPr/>
        </p:nvSpPr>
        <p:spPr>
          <a:xfrm>
            <a:off x="0" y="6637408"/>
            <a:ext cx="5740880" cy="22059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87E5BDC5-1131-4FB9-B983-B604CFC3C864}"/>
              </a:ext>
            </a:extLst>
          </p:cNvPr>
          <p:cNvSpPr/>
          <p:nvPr/>
        </p:nvSpPr>
        <p:spPr>
          <a:xfrm>
            <a:off x="0" y="-7741"/>
            <a:ext cx="12192000" cy="2553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24CADE0E-8CDC-7E6B-799B-6F992F4159E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0744" y="3758906"/>
            <a:ext cx="4432026" cy="20761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307026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172F7A-E2D0-C337-F992-3D0C784BB2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Rectangle 5">
            <a:extLst>
              <a:ext uri="{FF2B5EF4-FFF2-40B4-BE49-F238E27FC236}">
                <a16:creationId xmlns:a16="http://schemas.microsoft.com/office/drawing/2014/main" id="{097E2923-CF11-D9E7-B42B-6D4DDF4DC7E5}"/>
              </a:ext>
            </a:extLst>
          </p:cNvPr>
          <p:cNvSpPr/>
          <p:nvPr/>
        </p:nvSpPr>
        <p:spPr>
          <a:xfrm>
            <a:off x="18833" y="1183031"/>
            <a:ext cx="3686629" cy="51525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Rectangle 6">
            <a:extLst>
              <a:ext uri="{FF2B5EF4-FFF2-40B4-BE49-F238E27FC236}">
                <a16:creationId xmlns:a16="http://schemas.microsoft.com/office/drawing/2014/main" id="{12D67CF6-504F-27DE-EC40-96A8C282664E}"/>
              </a:ext>
            </a:extLst>
          </p:cNvPr>
          <p:cNvSpPr/>
          <p:nvPr/>
        </p:nvSpPr>
        <p:spPr>
          <a:xfrm>
            <a:off x="3667796" y="1183031"/>
            <a:ext cx="8505371" cy="5152516"/>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49" name="Group 48">
            <a:extLst>
              <a:ext uri="{FF2B5EF4-FFF2-40B4-BE49-F238E27FC236}">
                <a16:creationId xmlns:a16="http://schemas.microsoft.com/office/drawing/2014/main" id="{20B34C6F-5832-695A-078E-1B31564B905B}"/>
              </a:ext>
            </a:extLst>
          </p:cNvPr>
          <p:cNvGrpSpPr/>
          <p:nvPr/>
        </p:nvGrpSpPr>
        <p:grpSpPr>
          <a:xfrm>
            <a:off x="8447892" y="1318846"/>
            <a:ext cx="3567124" cy="4834898"/>
            <a:chOff x="6835899" y="1799848"/>
            <a:chExt cx="2236973" cy="4353896"/>
          </a:xfrm>
        </p:grpSpPr>
        <p:sp>
          <p:nvSpPr>
            <p:cNvPr id="18" name="Rectangle 17">
              <a:extLst>
                <a:ext uri="{FF2B5EF4-FFF2-40B4-BE49-F238E27FC236}">
                  <a16:creationId xmlns:a16="http://schemas.microsoft.com/office/drawing/2014/main" id="{083DBBA0-8969-7691-5550-EF6DBF1A999D}"/>
                </a:ext>
              </a:extLst>
            </p:cNvPr>
            <p:cNvSpPr/>
            <p:nvPr/>
          </p:nvSpPr>
          <p:spPr>
            <a:xfrm>
              <a:off x="6835899" y="1799848"/>
              <a:ext cx="2206832" cy="660579"/>
            </a:xfrm>
            <a:prstGeom prst="rect">
              <a:avLst/>
            </a:prstGeom>
            <a:solidFill>
              <a:schemeClr val="accent2"/>
            </a:solidFill>
            <a:ln>
              <a:noFill/>
            </a:ln>
            <a:effectLst>
              <a:outerShdw blurRad="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dirty="0">
                <a:solidFill>
                  <a:schemeClr val="bg1"/>
                </a:solidFill>
                <a:latin typeface="Montserrat" panose="00000500000000000000" pitchFamily="2" charset="0"/>
                <a:ea typeface="Ebrima" panose="02000000000000000000" pitchFamily="2" charset="0"/>
                <a:cs typeface="Ebrima" panose="02000000000000000000" pitchFamily="2" charset="0"/>
              </a:endParaRPr>
            </a:p>
          </p:txBody>
        </p:sp>
        <p:sp>
          <p:nvSpPr>
            <p:cNvPr id="19" name="Rectangle 18">
              <a:extLst>
                <a:ext uri="{FF2B5EF4-FFF2-40B4-BE49-F238E27FC236}">
                  <a16:creationId xmlns:a16="http://schemas.microsoft.com/office/drawing/2014/main" id="{34A76CDE-1311-C253-E409-01DA8B530934}"/>
                </a:ext>
              </a:extLst>
            </p:cNvPr>
            <p:cNvSpPr/>
            <p:nvPr/>
          </p:nvSpPr>
          <p:spPr>
            <a:xfrm>
              <a:off x="6835899" y="2460426"/>
              <a:ext cx="2206832" cy="3693318"/>
            </a:xfrm>
            <a:prstGeom prst="rect">
              <a:avLst/>
            </a:prstGeom>
            <a:solidFill>
              <a:schemeClr val="accent1"/>
            </a:solidFill>
            <a:ln>
              <a:noFill/>
            </a:ln>
            <a:effectLst>
              <a:outerShdw blurRad="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Montserrat" panose="00000500000000000000" pitchFamily="2" charset="0"/>
                <a:ea typeface="Ebrima" panose="02000000000000000000" pitchFamily="2" charset="0"/>
                <a:cs typeface="Ebrima" panose="02000000000000000000" pitchFamily="2" charset="0"/>
              </a:endParaRPr>
            </a:p>
          </p:txBody>
        </p:sp>
        <p:sp>
          <p:nvSpPr>
            <p:cNvPr id="39" name="TextBox 38">
              <a:extLst>
                <a:ext uri="{FF2B5EF4-FFF2-40B4-BE49-F238E27FC236}">
                  <a16:creationId xmlns:a16="http://schemas.microsoft.com/office/drawing/2014/main" id="{2182688F-D037-CD73-D4C5-651B5DABB222}"/>
                </a:ext>
              </a:extLst>
            </p:cNvPr>
            <p:cNvSpPr txBox="1"/>
            <p:nvPr/>
          </p:nvSpPr>
          <p:spPr>
            <a:xfrm>
              <a:off x="6866040" y="2980810"/>
              <a:ext cx="2206832" cy="1579796"/>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US" dirty="0">
                  <a:solidFill>
                    <a:schemeClr val="bg1"/>
                  </a:solidFill>
                  <a:ea typeface="Ebrima" panose="02000000000000000000" pitchFamily="2" charset="0"/>
                  <a:cs typeface="Ebrima" panose="02000000000000000000" pitchFamily="2" charset="0"/>
                </a:rPr>
                <a:t>The salon's full orientation program will help new hires learn and follow Luxury Nails' high service standards and provide outstanding client care (</a:t>
              </a:r>
              <a:r>
                <a:rPr lang="en-US" dirty="0" err="1">
                  <a:solidFill>
                    <a:schemeClr val="bg1"/>
                  </a:solidFill>
                  <a:cs typeface="Segoe UI" panose="020B0502040204020203" pitchFamily="34" charset="0"/>
                </a:rPr>
                <a:t>Lubogo</a:t>
              </a:r>
              <a:r>
                <a:rPr lang="en-US" dirty="0">
                  <a:solidFill>
                    <a:schemeClr val="bg1"/>
                  </a:solidFill>
                  <a:cs typeface="Segoe UI" panose="020B0502040204020203" pitchFamily="34" charset="0"/>
                </a:rPr>
                <a:t>, 2022</a:t>
              </a:r>
              <a:r>
                <a:rPr lang="en-US" b="1" dirty="0">
                  <a:solidFill>
                    <a:schemeClr val="bg1"/>
                  </a:solidFill>
                  <a:latin typeface="Segoe UI" panose="020B0502040204020203" pitchFamily="34" charset="0"/>
                  <a:cs typeface="Segoe UI" panose="020B0502040204020203" pitchFamily="34" charset="0"/>
                </a:rPr>
                <a:t>)</a:t>
              </a:r>
              <a:r>
                <a:rPr lang="en-US" dirty="0">
                  <a:solidFill>
                    <a:schemeClr val="bg1"/>
                  </a:solidFill>
                  <a:ea typeface="Ebrima" panose="02000000000000000000" pitchFamily="2" charset="0"/>
                  <a:cs typeface="Ebrima" panose="02000000000000000000" pitchFamily="2" charset="0"/>
                </a:rPr>
                <a:t>.</a:t>
              </a:r>
            </a:p>
          </p:txBody>
        </p:sp>
      </p:grpSp>
      <p:grpSp>
        <p:nvGrpSpPr>
          <p:cNvPr id="56" name="Group 55">
            <a:extLst>
              <a:ext uri="{FF2B5EF4-FFF2-40B4-BE49-F238E27FC236}">
                <a16:creationId xmlns:a16="http://schemas.microsoft.com/office/drawing/2014/main" id="{F1785FC3-EF2D-D6E1-6401-A58EE670C922}"/>
              </a:ext>
            </a:extLst>
          </p:cNvPr>
          <p:cNvGrpSpPr/>
          <p:nvPr/>
        </p:nvGrpSpPr>
        <p:grpSpPr>
          <a:xfrm>
            <a:off x="-10397" y="1522622"/>
            <a:ext cx="3640528" cy="1833709"/>
            <a:chOff x="1146387" y="1975017"/>
            <a:chExt cx="2847272" cy="1833709"/>
          </a:xfrm>
        </p:grpSpPr>
        <p:sp>
          <p:nvSpPr>
            <p:cNvPr id="54" name="TextBox 53">
              <a:extLst>
                <a:ext uri="{FF2B5EF4-FFF2-40B4-BE49-F238E27FC236}">
                  <a16:creationId xmlns:a16="http://schemas.microsoft.com/office/drawing/2014/main" id="{E00A34F5-BCF0-AED4-82CC-E1D1B6602EF4}"/>
                </a:ext>
              </a:extLst>
            </p:cNvPr>
            <p:cNvSpPr txBox="1"/>
            <p:nvPr/>
          </p:nvSpPr>
          <p:spPr>
            <a:xfrm>
              <a:off x="1154519" y="2851413"/>
              <a:ext cx="2839140" cy="957313"/>
            </a:xfrm>
            <a:prstGeom prst="rect">
              <a:avLst/>
            </a:prstGeom>
            <a:noFill/>
          </p:spPr>
          <p:txBody>
            <a:bodyPr wrap="square" rtlCol="0">
              <a:spAutoFit/>
            </a:bodyPr>
            <a:lstStyle/>
            <a:p>
              <a:pPr algn="ctr">
                <a:lnSpc>
                  <a:spcPct val="150000"/>
                </a:lnSpc>
                <a:spcBef>
                  <a:spcPts val="600"/>
                </a:spcBef>
              </a:pPr>
              <a:endParaRPr lang="en-US" dirty="0">
                <a:solidFill>
                  <a:schemeClr val="accent4">
                    <a:lumMod val="60000"/>
                    <a:lumOff val="40000"/>
                  </a:schemeClr>
                </a:solidFill>
                <a:latin typeface="Montserrat" panose="00000500000000000000" pitchFamily="2" charset="0"/>
              </a:endParaRPr>
            </a:p>
            <a:p>
              <a:pPr algn="ctr">
                <a:lnSpc>
                  <a:spcPct val="150000"/>
                </a:lnSpc>
                <a:spcBef>
                  <a:spcPts val="600"/>
                </a:spcBef>
              </a:pPr>
              <a:endParaRPr lang="en-IN" sz="1800" dirty="0">
                <a:solidFill>
                  <a:schemeClr val="bg1"/>
                </a:solidFill>
                <a:latin typeface="Montserrat" panose="00000500000000000000" pitchFamily="2" charset="0"/>
              </a:endParaRPr>
            </a:p>
          </p:txBody>
        </p:sp>
        <p:sp>
          <p:nvSpPr>
            <p:cNvPr id="55" name="TextBox 54">
              <a:extLst>
                <a:ext uri="{FF2B5EF4-FFF2-40B4-BE49-F238E27FC236}">
                  <a16:creationId xmlns:a16="http://schemas.microsoft.com/office/drawing/2014/main" id="{2F7F3F33-A75B-83F7-5590-CC199B08BB36}"/>
                </a:ext>
              </a:extLst>
            </p:cNvPr>
            <p:cNvSpPr txBox="1"/>
            <p:nvPr/>
          </p:nvSpPr>
          <p:spPr>
            <a:xfrm>
              <a:off x="1146387" y="1975017"/>
              <a:ext cx="2839140" cy="1323439"/>
            </a:xfrm>
            <a:prstGeom prst="rect">
              <a:avLst/>
            </a:prstGeom>
            <a:noFill/>
          </p:spPr>
          <p:txBody>
            <a:bodyPr wrap="square" rtlCol="0">
              <a:spAutoFit/>
            </a:bodyPr>
            <a:lstStyle/>
            <a:p>
              <a:pPr algn="ctr"/>
              <a:r>
                <a:rPr lang="en-IN" sz="4000" b="1" dirty="0">
                  <a:solidFill>
                    <a:schemeClr val="bg1"/>
                  </a:solidFill>
                </a:rPr>
                <a:t>Human Resources </a:t>
              </a:r>
            </a:p>
          </p:txBody>
        </p:sp>
      </p:grpSp>
      <p:grpSp>
        <p:nvGrpSpPr>
          <p:cNvPr id="13" name="Group 12">
            <a:extLst>
              <a:ext uri="{FF2B5EF4-FFF2-40B4-BE49-F238E27FC236}">
                <a16:creationId xmlns:a16="http://schemas.microsoft.com/office/drawing/2014/main" id="{37EA9001-8B56-404F-8ACB-165887A25DDD}"/>
              </a:ext>
            </a:extLst>
          </p:cNvPr>
          <p:cNvGrpSpPr/>
          <p:nvPr/>
        </p:nvGrpSpPr>
        <p:grpSpPr>
          <a:xfrm>
            <a:off x="4152900" y="1318846"/>
            <a:ext cx="3857625" cy="4834898"/>
            <a:chOff x="6835899" y="1799848"/>
            <a:chExt cx="2236973" cy="4353896"/>
          </a:xfrm>
        </p:grpSpPr>
        <p:sp>
          <p:nvSpPr>
            <p:cNvPr id="14" name="Rectangle 13">
              <a:extLst>
                <a:ext uri="{FF2B5EF4-FFF2-40B4-BE49-F238E27FC236}">
                  <a16:creationId xmlns:a16="http://schemas.microsoft.com/office/drawing/2014/main" id="{8EC64B5D-0459-4022-A24C-4860E4A2DA50}"/>
                </a:ext>
              </a:extLst>
            </p:cNvPr>
            <p:cNvSpPr/>
            <p:nvPr/>
          </p:nvSpPr>
          <p:spPr>
            <a:xfrm>
              <a:off x="6835899" y="1799848"/>
              <a:ext cx="2206832" cy="660579"/>
            </a:xfrm>
            <a:prstGeom prst="rect">
              <a:avLst/>
            </a:prstGeom>
            <a:solidFill>
              <a:schemeClr val="accent2"/>
            </a:solidFill>
            <a:ln>
              <a:noFill/>
            </a:ln>
            <a:effectLst>
              <a:outerShdw blurRad="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dirty="0">
                <a:solidFill>
                  <a:schemeClr val="bg1"/>
                </a:solidFill>
                <a:latin typeface="Montserrat" panose="00000500000000000000" pitchFamily="2" charset="0"/>
                <a:ea typeface="Ebrima" panose="02000000000000000000" pitchFamily="2" charset="0"/>
                <a:cs typeface="Ebrima" panose="02000000000000000000" pitchFamily="2" charset="0"/>
              </a:endParaRPr>
            </a:p>
          </p:txBody>
        </p:sp>
        <p:sp>
          <p:nvSpPr>
            <p:cNvPr id="15" name="Rectangle 14">
              <a:extLst>
                <a:ext uri="{FF2B5EF4-FFF2-40B4-BE49-F238E27FC236}">
                  <a16:creationId xmlns:a16="http://schemas.microsoft.com/office/drawing/2014/main" id="{BA4AB434-64AA-4AB9-86A9-91141C182D92}"/>
                </a:ext>
              </a:extLst>
            </p:cNvPr>
            <p:cNvSpPr/>
            <p:nvPr/>
          </p:nvSpPr>
          <p:spPr>
            <a:xfrm>
              <a:off x="6835899" y="2460426"/>
              <a:ext cx="2206832" cy="3693318"/>
            </a:xfrm>
            <a:prstGeom prst="rect">
              <a:avLst/>
            </a:prstGeom>
            <a:solidFill>
              <a:schemeClr val="accent1"/>
            </a:solidFill>
            <a:ln>
              <a:noFill/>
            </a:ln>
            <a:effectLst>
              <a:outerShdw blurRad="635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Montserrat" panose="00000500000000000000" pitchFamily="2" charset="0"/>
                <a:ea typeface="Ebrima" panose="02000000000000000000" pitchFamily="2" charset="0"/>
                <a:cs typeface="Ebrima" panose="02000000000000000000" pitchFamily="2" charset="0"/>
              </a:endParaRPr>
            </a:p>
          </p:txBody>
        </p:sp>
        <p:sp>
          <p:nvSpPr>
            <p:cNvPr id="16" name="TextBox 15">
              <a:extLst>
                <a:ext uri="{FF2B5EF4-FFF2-40B4-BE49-F238E27FC236}">
                  <a16:creationId xmlns:a16="http://schemas.microsoft.com/office/drawing/2014/main" id="{F53122A3-FF2F-4F98-9C48-F565F6512B46}"/>
                </a:ext>
              </a:extLst>
            </p:cNvPr>
            <p:cNvSpPr txBox="1"/>
            <p:nvPr/>
          </p:nvSpPr>
          <p:spPr>
            <a:xfrm>
              <a:off x="6866040" y="2980810"/>
              <a:ext cx="2206832" cy="2577563"/>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US" dirty="0">
                  <a:solidFill>
                    <a:schemeClr val="bg1"/>
                  </a:solidFill>
                  <a:ea typeface="Ebrima" panose="02000000000000000000" pitchFamily="2" charset="0"/>
                  <a:cs typeface="Ebrima" panose="02000000000000000000" pitchFamily="2" charset="0"/>
                </a:rPr>
                <a:t>Luxury Nails will have five expert nail technicians for nail services and bespoke nail art, a receptionist for appointments, questions, and administrative tasks, and a salon manager for operations, inventory, and staff performance (</a:t>
              </a:r>
              <a:r>
                <a:rPr lang="en-US" dirty="0">
                  <a:solidFill>
                    <a:schemeClr val="bg1"/>
                  </a:solidFill>
                  <a:cs typeface="Segoe UI" panose="020B0502040204020203" pitchFamily="34" charset="0"/>
                </a:rPr>
                <a:t>Bell, 2023)</a:t>
              </a:r>
              <a:r>
                <a:rPr lang="en-US" dirty="0">
                  <a:solidFill>
                    <a:schemeClr val="bg1"/>
                  </a:solidFill>
                  <a:ea typeface="Ebrima" panose="02000000000000000000" pitchFamily="2" charset="0"/>
                  <a:cs typeface="Ebrima" panose="02000000000000000000" pitchFamily="2" charset="0"/>
                </a:rPr>
                <a:t>. Online portals, beauty schools, and job fairs hire licensed technicians with high-end salon experience.</a:t>
              </a:r>
            </a:p>
          </p:txBody>
        </p:sp>
      </p:grpSp>
      <p:pic>
        <p:nvPicPr>
          <p:cNvPr id="2" name="Picture 1">
            <a:extLst>
              <a:ext uri="{FF2B5EF4-FFF2-40B4-BE49-F238E27FC236}">
                <a16:creationId xmlns:a16="http://schemas.microsoft.com/office/drawing/2014/main" id="{1CE13998-DF3D-2F08-1A55-1AB4CADE807A}"/>
              </a:ext>
            </a:extLst>
          </p:cNvPr>
          <p:cNvPicPr>
            <a:picLocks noChangeAspect="1"/>
          </p:cNvPicPr>
          <p:nvPr/>
        </p:nvPicPr>
        <p:blipFill>
          <a:blip r:embed="rId3"/>
          <a:stretch>
            <a:fillRect/>
          </a:stretch>
        </p:blipFill>
        <p:spPr>
          <a:xfrm>
            <a:off x="197605" y="2999499"/>
            <a:ext cx="3291420" cy="30797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4924882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picture containing text, person&#10;&#10;Description automatically generated">
            <a:extLst>
              <a:ext uri="{FF2B5EF4-FFF2-40B4-BE49-F238E27FC236}">
                <a16:creationId xmlns:a16="http://schemas.microsoft.com/office/drawing/2014/main" id="{748D91D4-5D9B-D4EB-7BAF-4A62AE5D3B6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505200" y="0"/>
            <a:ext cx="8686800" cy="6858000"/>
          </a:xfrm>
          <a:prstGeom prst="rect">
            <a:avLst/>
          </a:prstGeom>
        </p:spPr>
      </p:pic>
      <p:sp>
        <p:nvSpPr>
          <p:cNvPr id="14" name="Freeform: Shape 13">
            <a:extLst>
              <a:ext uri="{FF2B5EF4-FFF2-40B4-BE49-F238E27FC236}">
                <a16:creationId xmlns:a16="http://schemas.microsoft.com/office/drawing/2014/main" id="{BABC9DD2-EFA0-9C1B-6048-F455AA87CEC6}"/>
              </a:ext>
            </a:extLst>
          </p:cNvPr>
          <p:cNvSpPr/>
          <p:nvPr/>
        </p:nvSpPr>
        <p:spPr>
          <a:xfrm>
            <a:off x="0" y="0"/>
            <a:ext cx="6572240" cy="6858000"/>
          </a:xfrm>
          <a:custGeom>
            <a:avLst/>
            <a:gdLst>
              <a:gd name="connsiteX0" fmla="*/ 0 w 6572240"/>
              <a:gd name="connsiteY0" fmla="*/ 0 h 6858000"/>
              <a:gd name="connsiteX1" fmla="*/ 3676039 w 6572240"/>
              <a:gd name="connsiteY1" fmla="*/ 0 h 6858000"/>
              <a:gd name="connsiteX2" fmla="*/ 6572240 w 6572240"/>
              <a:gd name="connsiteY2" fmla="*/ 2273237 h 6858000"/>
              <a:gd name="connsiteX3" fmla="*/ 5193324 w 6572240"/>
              <a:gd name="connsiteY3" fmla="*/ 6858000 h 6858000"/>
              <a:gd name="connsiteX4" fmla="*/ 0 w 6572240"/>
              <a:gd name="connsiteY4" fmla="*/ 6858000 h 6858000"/>
              <a:gd name="connsiteX5" fmla="*/ 0 w 657224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2240" h="6858000">
                <a:moveTo>
                  <a:pt x="0" y="0"/>
                </a:moveTo>
                <a:lnTo>
                  <a:pt x="3676039" y="0"/>
                </a:lnTo>
                <a:lnTo>
                  <a:pt x="6572240" y="2273237"/>
                </a:lnTo>
                <a:lnTo>
                  <a:pt x="5193324" y="6858000"/>
                </a:lnTo>
                <a:lnTo>
                  <a:pt x="0" y="685800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grpSp>
        <p:nvGrpSpPr>
          <p:cNvPr id="18" name="Group 17">
            <a:extLst>
              <a:ext uri="{FF2B5EF4-FFF2-40B4-BE49-F238E27FC236}">
                <a16:creationId xmlns:a16="http://schemas.microsoft.com/office/drawing/2014/main" id="{F66143D9-CFF7-05E1-58CA-71AF3F003358}"/>
              </a:ext>
            </a:extLst>
          </p:cNvPr>
          <p:cNvGrpSpPr/>
          <p:nvPr/>
        </p:nvGrpSpPr>
        <p:grpSpPr>
          <a:xfrm>
            <a:off x="0" y="270749"/>
            <a:ext cx="5323788" cy="5297042"/>
            <a:chOff x="198787" y="1575309"/>
            <a:chExt cx="5122994" cy="5297042"/>
          </a:xfrm>
        </p:grpSpPr>
        <p:grpSp>
          <p:nvGrpSpPr>
            <p:cNvPr id="19" name="Group 18">
              <a:extLst>
                <a:ext uri="{FF2B5EF4-FFF2-40B4-BE49-F238E27FC236}">
                  <a16:creationId xmlns:a16="http://schemas.microsoft.com/office/drawing/2014/main" id="{A6F469A9-9D88-F86F-59D1-438DB28468D6}"/>
                </a:ext>
              </a:extLst>
            </p:cNvPr>
            <p:cNvGrpSpPr/>
            <p:nvPr/>
          </p:nvGrpSpPr>
          <p:grpSpPr>
            <a:xfrm>
              <a:off x="198787" y="2003200"/>
              <a:ext cx="5122994" cy="4869151"/>
              <a:chOff x="408819" y="3858426"/>
              <a:chExt cx="5122994" cy="4869151"/>
            </a:xfrm>
          </p:grpSpPr>
          <p:sp>
            <p:nvSpPr>
              <p:cNvPr id="24" name="TextBox 23">
                <a:extLst>
                  <a:ext uri="{FF2B5EF4-FFF2-40B4-BE49-F238E27FC236}">
                    <a16:creationId xmlns:a16="http://schemas.microsoft.com/office/drawing/2014/main" id="{DAC7231B-FAA7-500B-BCF5-2FC4BB98E00F}"/>
                  </a:ext>
                </a:extLst>
              </p:cNvPr>
              <p:cNvSpPr txBox="1"/>
              <p:nvPr/>
            </p:nvSpPr>
            <p:spPr>
              <a:xfrm>
                <a:off x="737222" y="4863634"/>
                <a:ext cx="4794591" cy="386394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Montserrat" panose="00000500000000000000" pitchFamily="2" charset="0"/>
                    <a:cs typeface="Arial"/>
                  </a:rPr>
                  <a:t>Personal savings, bank loans, and investment contributions. A detailed company strategy with profitability and risk management techniques ensures feasibility (Moro et al., 2020).</a:t>
                </a:r>
              </a:p>
              <a:p>
                <a:pPr lvl="0">
                  <a:lnSpc>
                    <a:spcPct val="150000"/>
                  </a:lnSpc>
                  <a:spcBef>
                    <a:spcPts val="600"/>
                  </a:spcBef>
                </a:pPr>
                <a:r>
                  <a:rPr kumimoji="0" lang="en-US" sz="1800" b="0" i="0" u="none" strike="noStrike" kern="1200" cap="none" spc="0" normalizeH="0" baseline="0" noProof="0" dirty="0">
                    <a:ln>
                      <a:noFill/>
                    </a:ln>
                    <a:solidFill>
                      <a:prstClr val="white"/>
                    </a:solidFill>
                    <a:effectLst/>
                    <a:uLnTx/>
                    <a:uFillTx/>
                    <a:latin typeface="Montserrat" panose="00000500000000000000" pitchFamily="2" charset="0"/>
                    <a:cs typeface="Arial"/>
                  </a:rPr>
                  <a:t>Projected monthly revenues and expenses, including startup costs, operational expenses, and anticipated profits, ensuring positive cash flow and financial stability within the first year </a:t>
                </a:r>
                <a:r>
                  <a:rPr kumimoji="0" lang="en-US" sz="1800" i="0" u="none" strike="noStrike" kern="1200" cap="none" spc="0" normalizeH="0" baseline="0" noProof="0" dirty="0">
                    <a:ln>
                      <a:noFill/>
                    </a:ln>
                    <a:solidFill>
                      <a:prstClr val="white"/>
                    </a:solidFill>
                    <a:effectLst/>
                    <a:uLnTx/>
                    <a:uFillTx/>
                    <a:cs typeface="Arial"/>
                  </a:rPr>
                  <a:t>(</a:t>
                </a:r>
                <a:r>
                  <a:rPr lang="en-US" dirty="0" err="1">
                    <a:solidFill>
                      <a:schemeClr val="bg1"/>
                    </a:solidFill>
                    <a:cs typeface="Segoe UI" panose="020B0502040204020203" pitchFamily="34" charset="0"/>
                  </a:rPr>
                  <a:t>Mazzarol</a:t>
                </a:r>
                <a:r>
                  <a:rPr lang="en-US" dirty="0">
                    <a:solidFill>
                      <a:schemeClr val="bg1"/>
                    </a:solidFill>
                    <a:cs typeface="Segoe UI" panose="020B0502040204020203" pitchFamily="34" charset="0"/>
                  </a:rPr>
                  <a:t> et al., 2020)</a:t>
                </a:r>
                <a:r>
                  <a:rPr kumimoji="0" lang="en-US" sz="1800" i="0" u="none" strike="noStrike" kern="1200" cap="none" spc="0" normalizeH="0" baseline="0" noProof="0" dirty="0">
                    <a:ln>
                      <a:noFill/>
                    </a:ln>
                    <a:solidFill>
                      <a:prstClr val="white"/>
                    </a:solidFill>
                    <a:effectLst/>
                    <a:uLnTx/>
                    <a:uFillTx/>
                    <a:cs typeface="Arial"/>
                  </a:rPr>
                  <a:t>.</a:t>
                </a:r>
              </a:p>
            </p:txBody>
          </p:sp>
          <p:sp>
            <p:nvSpPr>
              <p:cNvPr id="25" name="TextBox 24">
                <a:extLst>
                  <a:ext uri="{FF2B5EF4-FFF2-40B4-BE49-F238E27FC236}">
                    <a16:creationId xmlns:a16="http://schemas.microsoft.com/office/drawing/2014/main" id="{3AB7D47C-B6E9-E101-4CFB-9B6CB1951C75}"/>
                  </a:ext>
                </a:extLst>
              </p:cNvPr>
              <p:cNvSpPr txBox="1"/>
              <p:nvPr/>
            </p:nvSpPr>
            <p:spPr>
              <a:xfrm>
                <a:off x="408819" y="3858426"/>
                <a:ext cx="4794591"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4000" b="1" i="0" u="none" strike="noStrike" kern="1200" cap="none" spc="0" normalizeH="0" baseline="0" noProof="0" dirty="0">
                    <a:ln>
                      <a:noFill/>
                    </a:ln>
                    <a:solidFill>
                      <a:prstClr val="white"/>
                    </a:solidFill>
                    <a:effectLst/>
                    <a:uLnTx/>
                    <a:uFillTx/>
                    <a:latin typeface="Calibri" panose="020F0502020204030204"/>
                    <a:cs typeface="Arial"/>
                  </a:rPr>
                  <a:t> Sources of Finance</a:t>
                </a:r>
              </a:p>
            </p:txBody>
          </p:sp>
        </p:grpSp>
        <p:grpSp>
          <p:nvGrpSpPr>
            <p:cNvPr id="20" name="Group 19">
              <a:extLst>
                <a:ext uri="{FF2B5EF4-FFF2-40B4-BE49-F238E27FC236}">
                  <a16:creationId xmlns:a16="http://schemas.microsoft.com/office/drawing/2014/main" id="{744D7C67-8BB8-9696-EE39-1EE5DB7B6D2B}"/>
                </a:ext>
              </a:extLst>
            </p:cNvPr>
            <p:cNvGrpSpPr/>
            <p:nvPr/>
          </p:nvGrpSpPr>
          <p:grpSpPr>
            <a:xfrm>
              <a:off x="527190" y="1575309"/>
              <a:ext cx="614035" cy="157142"/>
              <a:chOff x="9907180" y="5152020"/>
              <a:chExt cx="476752" cy="122009"/>
            </a:xfrm>
          </p:grpSpPr>
          <p:sp>
            <p:nvSpPr>
              <p:cNvPr id="21" name="Oval 20">
                <a:extLst>
                  <a:ext uri="{FF2B5EF4-FFF2-40B4-BE49-F238E27FC236}">
                    <a16:creationId xmlns:a16="http://schemas.microsoft.com/office/drawing/2014/main" id="{1E02B90B-003E-78F9-DF43-74F1ADF0D69F}"/>
                  </a:ext>
                </a:extLst>
              </p:cNvPr>
              <p:cNvSpPr/>
              <p:nvPr/>
            </p:nvSpPr>
            <p:spPr>
              <a:xfrm>
                <a:off x="9907180"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22" name="Oval 21">
                <a:extLst>
                  <a:ext uri="{FF2B5EF4-FFF2-40B4-BE49-F238E27FC236}">
                    <a16:creationId xmlns:a16="http://schemas.microsoft.com/office/drawing/2014/main" id="{A0DD2F3C-3B82-7FAD-28BE-43DEFB39ADD1}"/>
                  </a:ext>
                </a:extLst>
              </p:cNvPr>
              <p:cNvSpPr/>
              <p:nvPr/>
            </p:nvSpPr>
            <p:spPr>
              <a:xfrm>
                <a:off x="10084551"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23" name="Oval 22">
                <a:extLst>
                  <a:ext uri="{FF2B5EF4-FFF2-40B4-BE49-F238E27FC236}">
                    <a16:creationId xmlns:a16="http://schemas.microsoft.com/office/drawing/2014/main" id="{51169DB0-BED1-1133-7E14-9DD7B2F64ECC}"/>
                  </a:ext>
                </a:extLst>
              </p:cNvPr>
              <p:cNvSpPr/>
              <p:nvPr/>
            </p:nvSpPr>
            <p:spPr>
              <a:xfrm>
                <a:off x="10261922"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grpSp>
      </p:grpSp>
    </p:spTree>
    <p:extLst>
      <p:ext uri="{BB962C8B-B14F-4D97-AF65-F5344CB8AC3E}">
        <p14:creationId xmlns:p14="http://schemas.microsoft.com/office/powerpoint/2010/main" val="2121120677"/>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B36E3A-8018-42D3-8BD6-7556B74CA977}"/>
              </a:ext>
            </a:extLst>
          </p:cNvPr>
          <p:cNvSpPr/>
          <p:nvPr/>
        </p:nvSpPr>
        <p:spPr>
          <a:xfrm>
            <a:off x="18835" y="0"/>
            <a:ext cx="627719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 </a:t>
            </a:r>
          </a:p>
          <a:p>
            <a:pPr algn="ctr"/>
            <a:endParaRPr lang="en-US" sz="1600" dirty="0"/>
          </a:p>
          <a:p>
            <a:pPr algn="ctr"/>
            <a:endParaRPr lang="en-US" sz="1600" dirty="0"/>
          </a:p>
          <a:p>
            <a:pPr algn="ctr"/>
            <a:endParaRPr lang="en-US" sz="1600" dirty="0"/>
          </a:p>
          <a:p>
            <a:pPr algn="ctr"/>
            <a:endParaRPr lang="en-US" sz="1600" dirty="0"/>
          </a:p>
          <a:p>
            <a:pPr algn="ctr"/>
            <a:endParaRPr lang="en-US" sz="1600" dirty="0"/>
          </a:p>
          <a:p>
            <a:pPr algn="ctr"/>
            <a:r>
              <a:rPr lang="en-US" sz="1600" dirty="0"/>
              <a:t>                                                     </a:t>
            </a:r>
            <a:r>
              <a:rPr lang="en-US" sz="2800" b="1" dirty="0"/>
              <a:t> Costs      </a:t>
            </a:r>
            <a:r>
              <a:rPr lang="en-US" sz="1600" dirty="0"/>
              <a:t>                                                              </a:t>
            </a:r>
          </a:p>
          <a:p>
            <a:pPr marL="285750" indent="-285750" algn="ctr">
              <a:buFont typeface="Arial" panose="020B0604020202020204" pitchFamily="34" charset="0"/>
              <a:buChar char="•"/>
            </a:pPr>
            <a:r>
              <a:rPr lang="en-US" sz="1600" dirty="0"/>
              <a:t>  These expenses rise by £200 per month from £5,000 in the first month to £7,000 in the twelfth, totaling £70,000 annually. Materials and supplies for nail services are included.</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 Permanently £2,000 per month, £24,000 annually. The cost of renting a good city-center salon space is included.</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Gas, electricity, and water cost £500 each month, totaling £6,000 annually.</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 Business insurance costs £200 per month, £2,400 annually.</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 Communication and internet costs £100 per month, totaling £1,200 per year.</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Marketing and advertising costs £1,000 per month and £12,000 annually. These fees support client retention promotions.</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13" name="Rectangle 12">
            <a:extLst>
              <a:ext uri="{FF2B5EF4-FFF2-40B4-BE49-F238E27FC236}">
                <a16:creationId xmlns:a16="http://schemas.microsoft.com/office/drawing/2014/main" id="{1DE69E52-9397-42E6-974B-0E943F1CA414}"/>
              </a:ext>
            </a:extLst>
          </p:cNvPr>
          <p:cNvSpPr/>
          <p:nvPr/>
        </p:nvSpPr>
        <p:spPr>
          <a:xfrm>
            <a:off x="6296026" y="0"/>
            <a:ext cx="5895974"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16" name="Rectangle 15">
            <a:extLst>
              <a:ext uri="{FF2B5EF4-FFF2-40B4-BE49-F238E27FC236}">
                <a16:creationId xmlns:a16="http://schemas.microsoft.com/office/drawing/2014/main" id="{EB4FA659-16C5-4470-AF6F-FB8559DD5FEE}"/>
              </a:ext>
            </a:extLst>
          </p:cNvPr>
          <p:cNvSpPr/>
          <p:nvPr/>
        </p:nvSpPr>
        <p:spPr>
          <a:xfrm>
            <a:off x="6296027" y="6534150"/>
            <a:ext cx="5895974" cy="323849"/>
          </a:xfrm>
          <a:prstGeom prst="rect">
            <a:avLst/>
          </a:prstGeom>
          <a:solidFill>
            <a:schemeClr val="tx1">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pic>
        <p:nvPicPr>
          <p:cNvPr id="3" name="Picture 2">
            <a:extLst>
              <a:ext uri="{FF2B5EF4-FFF2-40B4-BE49-F238E27FC236}">
                <a16:creationId xmlns:a16="http://schemas.microsoft.com/office/drawing/2014/main" id="{89B6460B-1CD8-8232-5CAA-EDFABCBE4245}"/>
              </a:ext>
            </a:extLst>
          </p:cNvPr>
          <p:cNvPicPr>
            <a:picLocks noChangeAspect="1"/>
          </p:cNvPicPr>
          <p:nvPr/>
        </p:nvPicPr>
        <p:blipFill>
          <a:blip r:embed="rId2"/>
          <a:stretch>
            <a:fillRect/>
          </a:stretch>
        </p:blipFill>
        <p:spPr>
          <a:xfrm>
            <a:off x="6165012" y="351347"/>
            <a:ext cx="5486400" cy="54864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17162703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19ABA6B-6A7C-4643-9B68-F9DC41252FFC}"/>
              </a:ext>
            </a:extLst>
          </p:cNvPr>
          <p:cNvSpPr/>
          <p:nvPr/>
        </p:nvSpPr>
        <p:spPr>
          <a:xfrm>
            <a:off x="0" y="-90488"/>
            <a:ext cx="12192000" cy="70389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5" name="TextBox 4">
            <a:extLst>
              <a:ext uri="{FF2B5EF4-FFF2-40B4-BE49-F238E27FC236}">
                <a16:creationId xmlns:a16="http://schemas.microsoft.com/office/drawing/2014/main" id="{8E95002C-D99E-4E00-9FC1-3F45633D83E5}"/>
              </a:ext>
            </a:extLst>
          </p:cNvPr>
          <p:cNvSpPr txBox="1"/>
          <p:nvPr/>
        </p:nvSpPr>
        <p:spPr>
          <a:xfrm>
            <a:off x="294508" y="114300"/>
            <a:ext cx="95543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cs typeface="Arial"/>
              </a:rPr>
              <a:t>                         </a:t>
            </a:r>
            <a:r>
              <a:rPr kumimoji="0" lang="en-US" sz="2800" b="1" i="0" u="none" strike="noStrike" kern="1200" cap="none" spc="0" normalizeH="0" baseline="0" noProof="0" dirty="0">
                <a:ln>
                  <a:noFill/>
                </a:ln>
                <a:solidFill>
                  <a:srgbClr val="D3AE55"/>
                </a:solidFill>
                <a:effectLst/>
                <a:uLnTx/>
                <a:uFillTx/>
                <a:latin typeface="Calibri" panose="020F0502020204030204"/>
                <a:cs typeface="Arial"/>
              </a:rPr>
              <a:t>Cash Flow Forecast and Summary</a:t>
            </a:r>
            <a:endParaRPr kumimoji="0" lang="en-IN" sz="2800" b="1" i="0" u="none" strike="noStrike" kern="1200" cap="none" spc="0" normalizeH="0" baseline="0" noProof="0" dirty="0">
              <a:ln>
                <a:noFill/>
              </a:ln>
              <a:solidFill>
                <a:srgbClr val="D3AE55"/>
              </a:solidFill>
              <a:effectLst/>
              <a:uLnTx/>
              <a:uFillTx/>
              <a:latin typeface="Calibri" panose="020F0502020204030204"/>
              <a:cs typeface="Arial"/>
            </a:endParaRPr>
          </a:p>
        </p:txBody>
      </p:sp>
      <p:graphicFrame>
        <p:nvGraphicFramePr>
          <p:cNvPr id="6" name="Table 5">
            <a:extLst>
              <a:ext uri="{FF2B5EF4-FFF2-40B4-BE49-F238E27FC236}">
                <a16:creationId xmlns:a16="http://schemas.microsoft.com/office/drawing/2014/main" id="{02E835CD-8F95-4CC4-92FF-2082E15BC7B6}"/>
              </a:ext>
            </a:extLst>
          </p:cNvPr>
          <p:cNvGraphicFramePr>
            <a:graphicFrameLocks noGrp="1"/>
          </p:cNvGraphicFramePr>
          <p:nvPr/>
        </p:nvGraphicFramePr>
        <p:xfrm>
          <a:off x="2" y="637521"/>
          <a:ext cx="12191998" cy="4835601"/>
        </p:xfrm>
        <a:graphic>
          <a:graphicData uri="http://schemas.openxmlformats.org/drawingml/2006/table">
            <a:tbl>
              <a:tblPr firstRow="1" firstCol="1" bandRow="1">
                <a:tableStyleId>{5C22544A-7EE6-4342-B048-85BDC9FD1C3A}</a:tableStyleId>
              </a:tblPr>
              <a:tblGrid>
                <a:gridCol w="2114096">
                  <a:extLst>
                    <a:ext uri="{9D8B030D-6E8A-4147-A177-3AD203B41FA5}">
                      <a16:colId xmlns:a16="http://schemas.microsoft.com/office/drawing/2014/main" val="946387817"/>
                    </a:ext>
                  </a:extLst>
                </a:gridCol>
                <a:gridCol w="1033883">
                  <a:extLst>
                    <a:ext uri="{9D8B030D-6E8A-4147-A177-3AD203B41FA5}">
                      <a16:colId xmlns:a16="http://schemas.microsoft.com/office/drawing/2014/main" val="2320663313"/>
                    </a:ext>
                  </a:extLst>
                </a:gridCol>
                <a:gridCol w="738835">
                  <a:extLst>
                    <a:ext uri="{9D8B030D-6E8A-4147-A177-3AD203B41FA5}">
                      <a16:colId xmlns:a16="http://schemas.microsoft.com/office/drawing/2014/main" val="2073689558"/>
                    </a:ext>
                  </a:extLst>
                </a:gridCol>
                <a:gridCol w="738835">
                  <a:extLst>
                    <a:ext uri="{9D8B030D-6E8A-4147-A177-3AD203B41FA5}">
                      <a16:colId xmlns:a16="http://schemas.microsoft.com/office/drawing/2014/main" val="2048386154"/>
                    </a:ext>
                  </a:extLst>
                </a:gridCol>
                <a:gridCol w="738835">
                  <a:extLst>
                    <a:ext uri="{9D8B030D-6E8A-4147-A177-3AD203B41FA5}">
                      <a16:colId xmlns:a16="http://schemas.microsoft.com/office/drawing/2014/main" val="1560548021"/>
                    </a:ext>
                  </a:extLst>
                </a:gridCol>
                <a:gridCol w="592472">
                  <a:extLst>
                    <a:ext uri="{9D8B030D-6E8A-4147-A177-3AD203B41FA5}">
                      <a16:colId xmlns:a16="http://schemas.microsoft.com/office/drawing/2014/main" val="446286686"/>
                    </a:ext>
                  </a:extLst>
                </a:gridCol>
                <a:gridCol w="885200">
                  <a:extLst>
                    <a:ext uri="{9D8B030D-6E8A-4147-A177-3AD203B41FA5}">
                      <a16:colId xmlns:a16="http://schemas.microsoft.com/office/drawing/2014/main" val="1880108274"/>
                    </a:ext>
                  </a:extLst>
                </a:gridCol>
                <a:gridCol w="738835">
                  <a:extLst>
                    <a:ext uri="{9D8B030D-6E8A-4147-A177-3AD203B41FA5}">
                      <a16:colId xmlns:a16="http://schemas.microsoft.com/office/drawing/2014/main" val="1426915931"/>
                    </a:ext>
                  </a:extLst>
                </a:gridCol>
                <a:gridCol w="738835">
                  <a:extLst>
                    <a:ext uri="{9D8B030D-6E8A-4147-A177-3AD203B41FA5}">
                      <a16:colId xmlns:a16="http://schemas.microsoft.com/office/drawing/2014/main" val="2847089005"/>
                    </a:ext>
                  </a:extLst>
                </a:gridCol>
                <a:gridCol w="738835">
                  <a:extLst>
                    <a:ext uri="{9D8B030D-6E8A-4147-A177-3AD203B41FA5}">
                      <a16:colId xmlns:a16="http://schemas.microsoft.com/office/drawing/2014/main" val="696402053"/>
                    </a:ext>
                  </a:extLst>
                </a:gridCol>
                <a:gridCol w="738835">
                  <a:extLst>
                    <a:ext uri="{9D8B030D-6E8A-4147-A177-3AD203B41FA5}">
                      <a16:colId xmlns:a16="http://schemas.microsoft.com/office/drawing/2014/main" val="4286805876"/>
                    </a:ext>
                  </a:extLst>
                </a:gridCol>
                <a:gridCol w="799793">
                  <a:extLst>
                    <a:ext uri="{9D8B030D-6E8A-4147-A177-3AD203B41FA5}">
                      <a16:colId xmlns:a16="http://schemas.microsoft.com/office/drawing/2014/main" val="4275841049"/>
                    </a:ext>
                  </a:extLst>
                </a:gridCol>
                <a:gridCol w="799793">
                  <a:extLst>
                    <a:ext uri="{9D8B030D-6E8A-4147-A177-3AD203B41FA5}">
                      <a16:colId xmlns:a16="http://schemas.microsoft.com/office/drawing/2014/main" val="3380296781"/>
                    </a:ext>
                  </a:extLst>
                </a:gridCol>
                <a:gridCol w="794916">
                  <a:extLst>
                    <a:ext uri="{9D8B030D-6E8A-4147-A177-3AD203B41FA5}">
                      <a16:colId xmlns:a16="http://schemas.microsoft.com/office/drawing/2014/main" val="1560759220"/>
                    </a:ext>
                  </a:extLst>
                </a:gridCol>
              </a:tblGrid>
              <a:tr h="401350">
                <a:tc>
                  <a:txBody>
                    <a:bodyPr/>
                    <a:lstStyle/>
                    <a:p>
                      <a:pPr marL="0" marR="0" algn="ctr">
                        <a:lnSpc>
                          <a:spcPct val="107000"/>
                        </a:lnSpc>
                        <a:spcBef>
                          <a:spcPts val="0"/>
                        </a:spcBef>
                        <a:spcAft>
                          <a:spcPts val="0"/>
                        </a:spcAft>
                      </a:pPr>
                      <a:r>
                        <a:rPr lang="en-US" sz="1200">
                          <a:effectLst/>
                        </a:rPr>
                        <a:t>Description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Starting Point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2</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4</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6</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9</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10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11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Month 12</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915029868"/>
                  </a:ext>
                </a:extLst>
              </a:tr>
              <a:tr h="173277">
                <a:tc>
                  <a:txBody>
                    <a:bodyPr/>
                    <a:lstStyle/>
                    <a:p>
                      <a:pPr marL="0" marR="0" algn="ctr">
                        <a:lnSpc>
                          <a:spcPct val="107000"/>
                        </a:lnSpc>
                        <a:spcBef>
                          <a:spcPts val="0"/>
                        </a:spcBef>
                        <a:spcAft>
                          <a:spcPts val="0"/>
                        </a:spcAft>
                      </a:pPr>
                      <a:r>
                        <a:rPr lang="en-US" sz="1200">
                          <a:effectLst/>
                        </a:rPr>
                        <a:t>Cash In-Flows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41791045"/>
                  </a:ext>
                </a:extLst>
              </a:tr>
              <a:tr h="265570">
                <a:tc>
                  <a:txBody>
                    <a:bodyPr/>
                    <a:lstStyle/>
                    <a:p>
                      <a:pPr marL="0" marR="0" algn="ctr">
                        <a:lnSpc>
                          <a:spcPct val="107000"/>
                        </a:lnSpc>
                        <a:spcBef>
                          <a:spcPts val="0"/>
                        </a:spcBef>
                        <a:spcAft>
                          <a:spcPts val="0"/>
                        </a:spcAft>
                      </a:pPr>
                      <a:r>
                        <a:rPr lang="en-US" sz="1200">
                          <a:effectLst/>
                        </a:rPr>
                        <a:t>Anticipated Sales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17,000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18,000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19,000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23,000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240,000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51275108"/>
                  </a:ext>
                </a:extLst>
              </a:tr>
              <a:tr h="265570">
                <a:tc>
                  <a:txBody>
                    <a:bodyPr/>
                    <a:lstStyle/>
                    <a:p>
                      <a:pPr marL="0" marR="0" algn="ctr">
                        <a:lnSpc>
                          <a:spcPct val="107000"/>
                        </a:lnSpc>
                        <a:spcBef>
                          <a:spcPts val="0"/>
                        </a:spcBef>
                        <a:spcAft>
                          <a:spcPts val="0"/>
                        </a:spcAft>
                      </a:pPr>
                      <a:r>
                        <a:rPr lang="en-US" sz="1200">
                          <a:effectLst/>
                        </a:rPr>
                        <a:t>Start-Up Loan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rPr>
                        <a:t>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5405445"/>
                  </a:ext>
                </a:extLst>
              </a:tr>
              <a:tr h="265570">
                <a:tc>
                  <a:txBody>
                    <a:bodyPr/>
                    <a:lstStyle/>
                    <a:p>
                      <a:pPr marL="0" marR="0" algn="ctr">
                        <a:lnSpc>
                          <a:spcPct val="107000"/>
                        </a:lnSpc>
                        <a:spcBef>
                          <a:spcPts val="0"/>
                        </a:spcBef>
                        <a:spcAft>
                          <a:spcPts val="0"/>
                        </a:spcAft>
                      </a:pPr>
                      <a:r>
                        <a:rPr lang="en-US" sz="1200">
                          <a:effectLst/>
                        </a:rPr>
                        <a:t>Other Sources of Cash</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991446851"/>
                  </a:ext>
                </a:extLst>
              </a:tr>
              <a:tr h="265570">
                <a:tc>
                  <a:txBody>
                    <a:bodyPr/>
                    <a:lstStyle/>
                    <a:p>
                      <a:pPr marL="0" marR="0" algn="ctr">
                        <a:lnSpc>
                          <a:spcPct val="107000"/>
                        </a:lnSpc>
                        <a:spcBef>
                          <a:spcPts val="0"/>
                        </a:spcBef>
                        <a:spcAft>
                          <a:spcPts val="0"/>
                        </a:spcAft>
                      </a:pPr>
                      <a:r>
                        <a:rPr lang="en-US" sz="1200">
                          <a:effectLst/>
                        </a:rPr>
                        <a:t>Total Cash In-Flows (A)</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17,000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18,000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19,000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23,000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285,000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08499317"/>
                  </a:ext>
                </a:extLst>
              </a:tr>
              <a:tr h="173277">
                <a:tc>
                  <a:txBody>
                    <a:bodyPr/>
                    <a:lstStyle/>
                    <a:p>
                      <a:pPr marL="0" marR="0" algn="ctr">
                        <a:lnSpc>
                          <a:spcPct val="107000"/>
                        </a:lnSpc>
                        <a:spcBef>
                          <a:spcPts val="0"/>
                        </a:spcBef>
                        <a:spcAft>
                          <a:spcPts val="0"/>
                        </a:spcAft>
                      </a:pPr>
                      <a:r>
                        <a:rPr lang="en-US" sz="1200">
                          <a:effectLst/>
                        </a:rPr>
                        <a:t>Cash Out-Flows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626752648"/>
                  </a:ext>
                </a:extLst>
              </a:tr>
              <a:tr h="265570">
                <a:tc>
                  <a:txBody>
                    <a:bodyPr/>
                    <a:lstStyle/>
                    <a:p>
                      <a:pPr marL="0" marR="0" algn="ctr">
                        <a:lnSpc>
                          <a:spcPct val="107000"/>
                        </a:lnSpc>
                        <a:spcBef>
                          <a:spcPts val="0"/>
                        </a:spcBef>
                        <a:spcAft>
                          <a:spcPts val="0"/>
                        </a:spcAft>
                      </a:pPr>
                      <a:r>
                        <a:rPr lang="en-US" sz="1200">
                          <a:effectLst/>
                        </a:rPr>
                        <a:t>Cost of Sales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7,000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70,000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24246114"/>
                  </a:ext>
                </a:extLst>
              </a:tr>
              <a:tr h="265570">
                <a:tc>
                  <a:txBody>
                    <a:bodyPr/>
                    <a:lstStyle/>
                    <a:p>
                      <a:pPr marL="0" marR="0" algn="ctr">
                        <a:lnSpc>
                          <a:spcPct val="107000"/>
                        </a:lnSpc>
                        <a:spcBef>
                          <a:spcPts val="0"/>
                        </a:spcBef>
                        <a:spcAft>
                          <a:spcPts val="0"/>
                        </a:spcAft>
                      </a:pPr>
                      <a:r>
                        <a:rPr lang="en-US" sz="1200">
                          <a:effectLst/>
                        </a:rPr>
                        <a:t>Rent or Premises Costs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43962761"/>
                  </a:ext>
                </a:extLst>
              </a:tr>
              <a:tr h="265570">
                <a:tc>
                  <a:txBody>
                    <a:bodyPr/>
                    <a:lstStyle/>
                    <a:p>
                      <a:pPr marL="0" marR="0" algn="ctr">
                        <a:lnSpc>
                          <a:spcPct val="107000"/>
                        </a:lnSpc>
                        <a:spcBef>
                          <a:spcPts val="0"/>
                        </a:spcBef>
                        <a:spcAft>
                          <a:spcPts val="0"/>
                        </a:spcAft>
                      </a:pPr>
                      <a:r>
                        <a:rPr lang="en-US" sz="1200" dirty="0">
                          <a:effectLst/>
                        </a:rPr>
                        <a:t>Utilities (gas, electricity, water)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rPr>
                        <a:t>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rPr>
                        <a:t>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09599249"/>
                  </a:ext>
                </a:extLst>
              </a:tr>
              <a:tr h="173277">
                <a:tc>
                  <a:txBody>
                    <a:bodyPr/>
                    <a:lstStyle/>
                    <a:p>
                      <a:pPr marL="0" marR="0" algn="ctr">
                        <a:lnSpc>
                          <a:spcPct val="107000"/>
                        </a:lnSpc>
                        <a:spcBef>
                          <a:spcPts val="0"/>
                        </a:spcBef>
                        <a:spcAft>
                          <a:spcPts val="0"/>
                        </a:spcAft>
                      </a:pPr>
                      <a:r>
                        <a:rPr lang="en-US" sz="1200">
                          <a:effectLst/>
                        </a:rPr>
                        <a:t>Insurance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29190124"/>
                  </a:ext>
                </a:extLst>
              </a:tr>
              <a:tr h="265570">
                <a:tc>
                  <a:txBody>
                    <a:bodyPr/>
                    <a:lstStyle/>
                    <a:p>
                      <a:pPr marL="0" marR="0" algn="ctr">
                        <a:lnSpc>
                          <a:spcPct val="107000"/>
                        </a:lnSpc>
                        <a:spcBef>
                          <a:spcPts val="0"/>
                        </a:spcBef>
                        <a:spcAft>
                          <a:spcPts val="0"/>
                        </a:spcAft>
                      </a:pPr>
                      <a:r>
                        <a:rPr lang="en-US" sz="1200">
                          <a:effectLst/>
                        </a:rPr>
                        <a:t>Telephone and Internet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216225086"/>
                  </a:ext>
                </a:extLst>
              </a:tr>
              <a:tr h="401350">
                <a:tc>
                  <a:txBody>
                    <a:bodyPr/>
                    <a:lstStyle/>
                    <a:p>
                      <a:pPr marL="0" marR="0" algn="ctr">
                        <a:lnSpc>
                          <a:spcPct val="107000"/>
                        </a:lnSpc>
                        <a:spcBef>
                          <a:spcPts val="0"/>
                        </a:spcBef>
                        <a:spcAft>
                          <a:spcPts val="0"/>
                        </a:spcAft>
                      </a:pPr>
                      <a:r>
                        <a:rPr lang="en-US" sz="1200">
                          <a:effectLst/>
                        </a:rPr>
                        <a:t>Marketing and Advertising Expenses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rPr>
                        <a:t>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891929203"/>
                  </a:ext>
                </a:extLst>
              </a:tr>
              <a:tr h="354553">
                <a:tc>
                  <a:txBody>
                    <a:bodyPr/>
                    <a:lstStyle/>
                    <a:p>
                      <a:pPr marL="0" marR="0" algn="ctr">
                        <a:lnSpc>
                          <a:spcPct val="107000"/>
                        </a:lnSpc>
                        <a:spcBef>
                          <a:spcPts val="0"/>
                        </a:spcBef>
                        <a:spcAft>
                          <a:spcPts val="0"/>
                        </a:spcAft>
                      </a:pPr>
                      <a:r>
                        <a:rPr lang="en-US" sz="1200">
                          <a:effectLst/>
                        </a:rPr>
                        <a:t>Professional Fees (legal, accounting)</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188521556"/>
                  </a:ext>
                </a:extLst>
              </a:tr>
              <a:tr h="265570">
                <a:tc>
                  <a:txBody>
                    <a:bodyPr/>
                    <a:lstStyle/>
                    <a:p>
                      <a:pPr marL="0" marR="0" algn="ctr">
                        <a:lnSpc>
                          <a:spcPct val="107000"/>
                        </a:lnSpc>
                        <a:spcBef>
                          <a:spcPts val="0"/>
                        </a:spcBef>
                        <a:spcAft>
                          <a:spcPts val="0"/>
                        </a:spcAft>
                      </a:pPr>
                      <a:r>
                        <a:rPr lang="en-US" sz="1200">
                          <a:effectLst/>
                        </a:rPr>
                        <a:t>Staff Costs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rPr>
                        <a:t>5,000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7794112"/>
                  </a:ext>
                </a:extLst>
              </a:tr>
              <a:tr h="265570">
                <a:tc>
                  <a:txBody>
                    <a:bodyPr/>
                    <a:lstStyle/>
                    <a:p>
                      <a:pPr marL="0" marR="0" algn="ctr">
                        <a:lnSpc>
                          <a:spcPct val="107000"/>
                        </a:lnSpc>
                        <a:spcBef>
                          <a:spcPts val="0"/>
                        </a:spcBef>
                        <a:spcAft>
                          <a:spcPts val="0"/>
                        </a:spcAft>
                      </a:pPr>
                      <a:r>
                        <a:rPr lang="en-US" sz="1200">
                          <a:effectLst/>
                        </a:rPr>
                        <a:t>Total Cash Out-Flows (B)</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14,100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14,100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14,300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14,500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14,700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14,900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15,100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rPr>
                        <a:t>15,300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15,500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15,700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15,900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16,100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185,200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794166959"/>
                  </a:ext>
                </a:extLst>
              </a:tr>
              <a:tr h="265570">
                <a:tc>
                  <a:txBody>
                    <a:bodyPr/>
                    <a:lstStyle/>
                    <a:p>
                      <a:pPr marL="0" marR="0" algn="ctr">
                        <a:lnSpc>
                          <a:spcPct val="107000"/>
                        </a:lnSpc>
                        <a:spcBef>
                          <a:spcPts val="0"/>
                        </a:spcBef>
                        <a:spcAft>
                          <a:spcPts val="0"/>
                        </a:spcAft>
                      </a:pPr>
                      <a:r>
                        <a:rPr lang="en-US" sz="1200">
                          <a:effectLst/>
                        </a:rPr>
                        <a:t>Net Cash Flow (A - B)</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50,900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1,700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2,500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3,300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rPr>
                        <a:t>4,100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4,900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5,700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6,500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7,300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8,100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8,900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US" sz="1200">
                          <a:effectLst/>
                        </a:rPr>
                        <a:t>99,800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71615059"/>
                  </a:ext>
                </a:extLst>
              </a:tr>
              <a:tr h="155279">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a:effectLst/>
                        <a:latin typeface="Calibri" panose="020F0502020204030204" pitchFamily="34" charset="0"/>
                        <a:cs typeface="Times New Roman" panose="02020603050405020304" pitchFamily="18" charset="0"/>
                      </a:endParaRPr>
                    </a:p>
                  </a:txBody>
                  <a:tcPr marL="68580" marR="68580" marT="0" marB="0" anchor="ctr"/>
                </a:tc>
                <a:tc>
                  <a:txBody>
                    <a:bodyPr/>
                    <a:lstStyle/>
                    <a:p>
                      <a:endParaRPr lang="en-US" sz="1100" dirty="0">
                        <a:effectLst/>
                        <a:latin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6085201"/>
                  </a:ext>
                </a:extLst>
              </a:tr>
            </a:tbl>
          </a:graphicData>
        </a:graphic>
      </p:graphicFrame>
      <p:sp>
        <p:nvSpPr>
          <p:cNvPr id="11" name="TextBox 10">
            <a:extLst>
              <a:ext uri="{FF2B5EF4-FFF2-40B4-BE49-F238E27FC236}">
                <a16:creationId xmlns:a16="http://schemas.microsoft.com/office/drawing/2014/main" id="{5AF4EFC6-63F6-4FED-95D8-F23C4C71D4FD}"/>
              </a:ext>
            </a:extLst>
          </p:cNvPr>
          <p:cNvSpPr txBox="1"/>
          <p:nvPr/>
        </p:nvSpPr>
        <p:spPr>
          <a:xfrm>
            <a:off x="219075" y="5657671"/>
            <a:ext cx="1177290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600"/>
              </a:spcBef>
              <a:spcAft>
                <a:spcPts val="0"/>
              </a:spcAft>
              <a:buClrTx/>
              <a:buSzTx/>
              <a:buFontTx/>
              <a:buNone/>
              <a:tabLst/>
              <a:defRPr/>
            </a:pPr>
            <a:r>
              <a:rPr kumimoji="0" lang="en-US" sz="1800" b="1" i="0" u="none" strike="noStrike" kern="1200" cap="none" spc="0" normalizeH="0" baseline="0" noProof="0" dirty="0">
                <a:ln>
                  <a:noFill/>
                </a:ln>
                <a:solidFill>
                  <a:srgbClr val="D3AE55"/>
                </a:solidFill>
                <a:effectLst/>
                <a:uLnTx/>
                <a:uFillTx/>
                <a:latin typeface="Calibri" panose="020F0502020204030204"/>
                <a:cs typeface="Arial"/>
              </a:rPr>
              <a:t>With this budget in place, we may expect positive cash flow as early as the first month and a total of £8,900 by year's end. This ensures Luxury Nails' viability and expansion and sets it up for continued success in the future. </a:t>
            </a:r>
          </a:p>
        </p:txBody>
      </p:sp>
    </p:spTree>
    <p:extLst>
      <p:ext uri="{BB962C8B-B14F-4D97-AF65-F5344CB8AC3E}">
        <p14:creationId xmlns:p14="http://schemas.microsoft.com/office/powerpoint/2010/main" val="144385134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FDAE9F8-7036-98F4-1FED-CDB9743805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287" y="400050"/>
            <a:ext cx="11401425" cy="6057901"/>
          </a:xfrm>
          <a:prstGeom prst="rect">
            <a:avLst/>
          </a:prstGeom>
        </p:spPr>
      </p:pic>
      <p:sp>
        <p:nvSpPr>
          <p:cNvPr id="5" name="Rectangle 4">
            <a:extLst>
              <a:ext uri="{FF2B5EF4-FFF2-40B4-BE49-F238E27FC236}">
                <a16:creationId xmlns:a16="http://schemas.microsoft.com/office/drawing/2014/main" id="{EA19A579-FBFB-A1A6-B0EE-1E25D9A58275}"/>
              </a:ext>
            </a:extLst>
          </p:cNvPr>
          <p:cNvSpPr/>
          <p:nvPr/>
        </p:nvSpPr>
        <p:spPr>
          <a:xfrm>
            <a:off x="395287" y="1619250"/>
            <a:ext cx="11401426" cy="3619500"/>
          </a:xfrm>
          <a:prstGeom prst="rect">
            <a:avLst/>
          </a:prstGeom>
          <a:solidFill>
            <a:schemeClr val="accent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grpSp>
        <p:nvGrpSpPr>
          <p:cNvPr id="2" name="Group 1">
            <a:extLst>
              <a:ext uri="{FF2B5EF4-FFF2-40B4-BE49-F238E27FC236}">
                <a16:creationId xmlns:a16="http://schemas.microsoft.com/office/drawing/2014/main" id="{7A7135A0-E4CD-40C8-926B-5252136797C0}"/>
              </a:ext>
            </a:extLst>
          </p:cNvPr>
          <p:cNvGrpSpPr/>
          <p:nvPr/>
        </p:nvGrpSpPr>
        <p:grpSpPr>
          <a:xfrm>
            <a:off x="1125416" y="1997678"/>
            <a:ext cx="9653953" cy="3478197"/>
            <a:chOff x="3047215" y="2231027"/>
            <a:chExt cx="4437667" cy="3478197"/>
          </a:xfrm>
        </p:grpSpPr>
        <p:sp>
          <p:nvSpPr>
            <p:cNvPr id="3" name="TextBox 2">
              <a:extLst>
                <a:ext uri="{FF2B5EF4-FFF2-40B4-BE49-F238E27FC236}">
                  <a16:creationId xmlns:a16="http://schemas.microsoft.com/office/drawing/2014/main" id="{002D9EE5-BCC4-2D70-0336-7A04917E4749}"/>
                </a:ext>
              </a:extLst>
            </p:cNvPr>
            <p:cNvSpPr txBox="1"/>
            <p:nvPr/>
          </p:nvSpPr>
          <p:spPr>
            <a:xfrm>
              <a:off x="3047215" y="2831192"/>
              <a:ext cx="4437667" cy="2878032"/>
            </a:xfrm>
            <a:prstGeom prst="rect">
              <a:avLst/>
            </a:prstGeom>
            <a:noFill/>
          </p:spPr>
          <p:txBody>
            <a:bodyPr wrap="square">
              <a:spAutoFit/>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Calibri" panose="020F0502020204030204"/>
                  <a:cs typeface="Segoe UI" panose="020B0502040204020203" pitchFamily="34" charset="0"/>
                </a:rPr>
                <a:t>A prime downtown site, first-rate, individualized service, a brilliant staff, and an extensive advertising campaign that makes use of social media and key opinion leaders.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Calibri" panose="020F0502020204030204"/>
                  <a:cs typeface="Segoe UI" panose="020B0502040204020203" pitchFamily="34" charset="0"/>
                </a:rPr>
                <a:t>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Calibri" panose="020F0502020204030204"/>
                  <a:cs typeface="Segoe UI" panose="020B0502040204020203" pitchFamily="34" charset="0"/>
                </a:rPr>
                <a:t> The downsides include dependence on wealthy clientele, high initial costs, joint accountability, and profit sharing.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a:cs typeface="Segoe UI" panose="020B0502040204020203" pitchFamily="34" charset="0"/>
              </a:endParaRP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Calibri" panose="020F0502020204030204"/>
                  <a:cs typeface="Segoe UI" panose="020B0502040204020203" pitchFamily="34" charset="0"/>
                </a:rPr>
                <a:t> Chances to grow and diversify services, launch customer loyalty programs, and forge strong alliances abound.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a:cs typeface="Segoe UI" panose="020B0502040204020203" pitchFamily="34" charset="0"/>
              </a:endParaRP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Calibri" panose="020F0502020204030204"/>
                  <a:cs typeface="Segoe UI" panose="020B0502040204020203" pitchFamily="34" charset="0"/>
                </a:rPr>
                <a:t>Potential dangers encompass economic downturns, rivalry, new developments, and price adjustments.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Segoe UI" panose="020B0502040204020203" pitchFamily="34" charset="0"/>
                <a:cs typeface="Segoe UI" panose="020B0502040204020203" pitchFamily="34" charset="0"/>
              </a:endParaRPr>
            </a:p>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Segoe UI" panose="020B0502040204020203" pitchFamily="34" charset="0"/>
                <a:cs typeface="Segoe UI" panose="020B0502040204020203" pitchFamily="34" charset="0"/>
              </a:endParaRPr>
            </a:p>
          </p:txBody>
        </p:sp>
        <p:sp>
          <p:nvSpPr>
            <p:cNvPr id="4" name="TextBox 3">
              <a:extLst>
                <a:ext uri="{FF2B5EF4-FFF2-40B4-BE49-F238E27FC236}">
                  <a16:creationId xmlns:a16="http://schemas.microsoft.com/office/drawing/2014/main" id="{C4ADAF62-5A71-2B0C-D042-64E47DCD430B}"/>
                </a:ext>
              </a:extLst>
            </p:cNvPr>
            <p:cNvSpPr txBox="1"/>
            <p:nvPr/>
          </p:nvSpPr>
          <p:spPr>
            <a:xfrm>
              <a:off x="3047215" y="2231027"/>
              <a:ext cx="4437667"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3200" b="1" i="0" u="none" strike="noStrike" kern="1200" cap="none" spc="0" normalizeH="0" baseline="0" noProof="0" dirty="0">
                  <a:ln>
                    <a:noFill/>
                  </a:ln>
                  <a:solidFill>
                    <a:srgbClr val="D3AE55"/>
                  </a:solidFill>
                  <a:effectLst/>
                  <a:uLnTx/>
                  <a:uFillTx/>
                  <a:latin typeface="Segoe UI" panose="020B0502040204020203" pitchFamily="34" charset="0"/>
                  <a:cs typeface="Segoe UI" panose="020B0502040204020203" pitchFamily="34" charset="0"/>
                </a:rPr>
                <a:t>SWOT Analysis</a:t>
              </a:r>
            </a:p>
          </p:txBody>
        </p:sp>
      </p:grpSp>
    </p:spTree>
    <p:extLst>
      <p:ext uri="{BB962C8B-B14F-4D97-AF65-F5344CB8AC3E}">
        <p14:creationId xmlns:p14="http://schemas.microsoft.com/office/powerpoint/2010/main" val="2215054847"/>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person sitting at a table&#10;&#10;Description automatically generated">
            <a:extLst>
              <a:ext uri="{FF2B5EF4-FFF2-40B4-BE49-F238E27FC236}">
                <a16:creationId xmlns:a16="http://schemas.microsoft.com/office/drawing/2014/main" id="{88DB1EF2-71AA-1386-FB03-57C8B52E000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0" y="0"/>
            <a:ext cx="8951686" cy="6858000"/>
          </a:xfrm>
          <a:prstGeom prst="rect">
            <a:avLst/>
          </a:prstGeom>
        </p:spPr>
      </p:pic>
      <p:sp>
        <p:nvSpPr>
          <p:cNvPr id="15" name="Freeform: Shape 14">
            <a:extLst>
              <a:ext uri="{FF2B5EF4-FFF2-40B4-BE49-F238E27FC236}">
                <a16:creationId xmlns:a16="http://schemas.microsoft.com/office/drawing/2014/main" id="{AC9BF8F3-815E-0A91-8162-429821FF4903}"/>
              </a:ext>
            </a:extLst>
          </p:cNvPr>
          <p:cNvSpPr/>
          <p:nvPr/>
        </p:nvSpPr>
        <p:spPr>
          <a:xfrm rot="2033925">
            <a:off x="6074968" y="-700419"/>
            <a:ext cx="7488784" cy="8769691"/>
          </a:xfrm>
          <a:custGeom>
            <a:avLst/>
            <a:gdLst>
              <a:gd name="connsiteX0" fmla="*/ 0 w 7488784"/>
              <a:gd name="connsiteY0" fmla="*/ 2461917 h 8769691"/>
              <a:gd name="connsiteX1" fmla="*/ 3663892 w 7488784"/>
              <a:gd name="connsiteY1" fmla="*/ 0 h 8769691"/>
              <a:gd name="connsiteX2" fmla="*/ 7488784 w 7488784"/>
              <a:gd name="connsiteY2" fmla="*/ 5692308 h 8769691"/>
              <a:gd name="connsiteX3" fmla="*/ 2908939 w 7488784"/>
              <a:gd name="connsiteY3" fmla="*/ 8769691 h 8769691"/>
              <a:gd name="connsiteX4" fmla="*/ 1390980 w 7488784"/>
              <a:gd name="connsiteY4" fmla="*/ 8769691 h 8769691"/>
              <a:gd name="connsiteX5" fmla="*/ 0 w 7488784"/>
              <a:gd name="connsiteY5" fmla="*/ 7378711 h 8769691"/>
              <a:gd name="connsiteX6" fmla="*/ 0 w 7488784"/>
              <a:gd name="connsiteY6" fmla="*/ 2461917 h 8769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8784" h="8769691">
                <a:moveTo>
                  <a:pt x="0" y="2461917"/>
                </a:moveTo>
                <a:lnTo>
                  <a:pt x="3663892" y="0"/>
                </a:lnTo>
                <a:lnTo>
                  <a:pt x="7488784" y="5692308"/>
                </a:lnTo>
                <a:lnTo>
                  <a:pt x="2908939" y="8769691"/>
                </a:lnTo>
                <a:lnTo>
                  <a:pt x="1390980" y="8769691"/>
                </a:lnTo>
                <a:cubicBezTo>
                  <a:pt x="622763" y="8769691"/>
                  <a:pt x="0" y="8146928"/>
                  <a:pt x="0" y="7378711"/>
                </a:cubicBezTo>
                <a:lnTo>
                  <a:pt x="0" y="2461917"/>
                </a:lnTo>
                <a:close/>
              </a:path>
            </a:pathLst>
          </a:custGeom>
          <a:solidFill>
            <a:schemeClr val="accent1">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23" name="Freeform: Shape 22">
            <a:extLst>
              <a:ext uri="{FF2B5EF4-FFF2-40B4-BE49-F238E27FC236}">
                <a16:creationId xmlns:a16="http://schemas.microsoft.com/office/drawing/2014/main" id="{CB5A602A-FA0D-BE13-F708-4C0C9DCD004C}"/>
              </a:ext>
            </a:extLst>
          </p:cNvPr>
          <p:cNvSpPr/>
          <p:nvPr/>
        </p:nvSpPr>
        <p:spPr>
          <a:xfrm rot="2033925">
            <a:off x="6788610" y="-481071"/>
            <a:ext cx="6835903" cy="8330994"/>
          </a:xfrm>
          <a:custGeom>
            <a:avLst/>
            <a:gdLst>
              <a:gd name="connsiteX0" fmla="*/ 0 w 6835903"/>
              <a:gd name="connsiteY0" fmla="*/ 2023220 h 8330994"/>
              <a:gd name="connsiteX1" fmla="*/ 3011010 w 6835903"/>
              <a:gd name="connsiteY1" fmla="*/ 0 h 8330994"/>
              <a:gd name="connsiteX2" fmla="*/ 6835903 w 6835903"/>
              <a:gd name="connsiteY2" fmla="*/ 5692308 h 8330994"/>
              <a:gd name="connsiteX3" fmla="*/ 2908939 w 6835903"/>
              <a:gd name="connsiteY3" fmla="*/ 8330994 h 8330994"/>
              <a:gd name="connsiteX4" fmla="*/ 1390980 w 6835903"/>
              <a:gd name="connsiteY4" fmla="*/ 8330994 h 8330994"/>
              <a:gd name="connsiteX5" fmla="*/ 1 w 6835903"/>
              <a:gd name="connsiteY5" fmla="*/ 6940014 h 8330994"/>
              <a:gd name="connsiteX6" fmla="*/ 0 w 6835903"/>
              <a:gd name="connsiteY6" fmla="*/ 2023220 h 833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5903" h="8330994">
                <a:moveTo>
                  <a:pt x="0" y="2023220"/>
                </a:moveTo>
                <a:lnTo>
                  <a:pt x="3011010" y="0"/>
                </a:lnTo>
                <a:lnTo>
                  <a:pt x="6835903" y="5692308"/>
                </a:lnTo>
                <a:lnTo>
                  <a:pt x="2908939" y="8330994"/>
                </a:lnTo>
                <a:lnTo>
                  <a:pt x="1390980" y="8330994"/>
                </a:lnTo>
                <a:cubicBezTo>
                  <a:pt x="622763" y="8330994"/>
                  <a:pt x="0" y="7708232"/>
                  <a:pt x="1" y="6940014"/>
                </a:cubicBezTo>
                <a:lnTo>
                  <a:pt x="0" y="202322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grpSp>
        <p:nvGrpSpPr>
          <p:cNvPr id="27" name="Group 26">
            <a:extLst>
              <a:ext uri="{FF2B5EF4-FFF2-40B4-BE49-F238E27FC236}">
                <a16:creationId xmlns:a16="http://schemas.microsoft.com/office/drawing/2014/main" id="{23E3E8BE-4B2D-07ED-8201-2A9A68D2C715}"/>
              </a:ext>
            </a:extLst>
          </p:cNvPr>
          <p:cNvGrpSpPr/>
          <p:nvPr/>
        </p:nvGrpSpPr>
        <p:grpSpPr>
          <a:xfrm>
            <a:off x="7048959" y="1432787"/>
            <a:ext cx="5126572" cy="4489972"/>
            <a:chOff x="7862331" y="2515417"/>
            <a:chExt cx="4089152" cy="4489972"/>
          </a:xfrm>
        </p:grpSpPr>
        <p:sp>
          <p:nvSpPr>
            <p:cNvPr id="20" name="TextBox 19">
              <a:extLst>
                <a:ext uri="{FF2B5EF4-FFF2-40B4-BE49-F238E27FC236}">
                  <a16:creationId xmlns:a16="http://schemas.microsoft.com/office/drawing/2014/main" id="{52B0684A-6EE2-35D4-5AB2-D5AA30A069C7}"/>
                </a:ext>
              </a:extLst>
            </p:cNvPr>
            <p:cNvSpPr txBox="1"/>
            <p:nvPr/>
          </p:nvSpPr>
          <p:spPr>
            <a:xfrm>
              <a:off x="7982080" y="3308864"/>
              <a:ext cx="3969403" cy="3696525"/>
            </a:xfrm>
            <a:prstGeom prst="rect">
              <a:avLst/>
            </a:prstGeom>
            <a:noFill/>
          </p:spPr>
          <p:txBody>
            <a:bodyPr wrap="square" rtlCol="0">
              <a:spAutoFit/>
            </a:bodyPr>
            <a:lstStyle/>
            <a:p>
              <a:pPr marL="0" marR="0" lvl="0" indent="0" algn="l" defTabSz="914400" rtl="0" eaLnBrk="1" fontAlgn="auto" latinLnBrk="0" hangingPunct="1">
                <a:lnSpc>
                  <a:spcPct val="150000"/>
                </a:lnSpc>
                <a:spcBef>
                  <a:spcPts val="600"/>
                </a:spcBef>
                <a:spcAft>
                  <a:spcPts val="0"/>
                </a:spcAft>
                <a:buClrTx/>
                <a:buSzTx/>
                <a:buFontTx/>
                <a:buNone/>
                <a:tabLst/>
                <a:defRPr/>
              </a:pPr>
              <a:r>
                <a:rPr kumimoji="0" lang="en-US" sz="2000" b="1" i="0" u="none" strike="noStrike" kern="1200" cap="none" spc="0" normalizeH="0" baseline="0" noProof="0" dirty="0">
                  <a:ln>
                    <a:noFill/>
                  </a:ln>
                  <a:solidFill>
                    <a:srgbClr val="2E7D32">
                      <a:lumMod val="60000"/>
                      <a:lumOff val="40000"/>
                    </a:srgbClr>
                  </a:solidFill>
                  <a:effectLst/>
                  <a:uLnTx/>
                  <a:uFillTx/>
                  <a:latin typeface="Montserrat" panose="00000500000000000000" pitchFamily="2" charset="0"/>
                  <a:cs typeface="Arial"/>
                </a:rPr>
                <a:t>Digital Marketing</a:t>
              </a:r>
            </a:p>
            <a:p>
              <a:pPr marL="0" marR="0" lvl="0" indent="0" algn="l" defTabSz="914400" rtl="0" eaLnBrk="1" fontAlgn="auto" latinLnBrk="0" hangingPunct="1">
                <a:lnSpc>
                  <a:spcPct val="150000"/>
                </a:lnSpc>
                <a:spcBef>
                  <a:spcPts val="60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Montserrat" panose="00000500000000000000" pitchFamily="2" charset="0"/>
                  <a:cs typeface="Arial"/>
                </a:rPr>
                <a:t>Online booking, service descriptions, blogs, and nail art profiles on Instagram, Facebook, and </a:t>
              </a:r>
              <a:r>
                <a:rPr kumimoji="0" lang="en-US" sz="1800" b="0" i="0" u="none" strike="noStrike" kern="1200" cap="none" spc="0" normalizeH="0" baseline="0" noProof="0" dirty="0" err="1">
                  <a:ln>
                    <a:noFill/>
                  </a:ln>
                  <a:solidFill>
                    <a:prstClr val="white"/>
                  </a:solidFill>
                  <a:effectLst/>
                  <a:uLnTx/>
                  <a:uFillTx/>
                  <a:latin typeface="Montserrat" panose="00000500000000000000" pitchFamily="2" charset="0"/>
                  <a:cs typeface="Arial"/>
                </a:rPr>
                <a:t>TikTok</a:t>
              </a:r>
              <a:r>
                <a:rPr kumimoji="0" lang="en-US" sz="1800" b="0" i="0" u="none" strike="noStrike" kern="1200" cap="none" spc="0" normalizeH="0" baseline="0" noProof="0" dirty="0">
                  <a:ln>
                    <a:noFill/>
                  </a:ln>
                  <a:solidFill>
                    <a:prstClr val="white"/>
                  </a:solidFill>
                  <a:effectLst/>
                  <a:uLnTx/>
                  <a:uFillTx/>
                  <a:latin typeface="Montserrat" panose="00000500000000000000" pitchFamily="2" charset="0"/>
                  <a:cs typeface="Arial"/>
                </a:rPr>
                <a:t> boost website traffic and SEO.</a:t>
              </a:r>
            </a:p>
            <a:p>
              <a:pPr marL="0" marR="0" lvl="0" indent="0" algn="l" defTabSz="914400" rtl="0" eaLnBrk="1" fontAlgn="auto" latinLnBrk="0" hangingPunct="1">
                <a:lnSpc>
                  <a:spcPct val="150000"/>
                </a:lnSpc>
                <a:spcBef>
                  <a:spcPts val="600"/>
                </a:spcBef>
                <a:spcAft>
                  <a:spcPts val="0"/>
                </a:spcAft>
                <a:buClrTx/>
                <a:buSzTx/>
                <a:buFontTx/>
                <a:buNone/>
                <a:tabLst/>
                <a:defRPr/>
              </a:pPr>
              <a:r>
                <a:rPr kumimoji="0" lang="en-US" sz="2000" b="1" i="0" u="none" strike="noStrike" kern="1200" cap="none" spc="0" normalizeH="0" baseline="0" noProof="0" dirty="0">
                  <a:ln>
                    <a:noFill/>
                  </a:ln>
                  <a:solidFill>
                    <a:srgbClr val="2E7D32">
                      <a:lumMod val="60000"/>
                      <a:lumOff val="40000"/>
                    </a:srgbClr>
                  </a:solidFill>
                  <a:effectLst/>
                  <a:uLnTx/>
                  <a:uFillTx/>
                  <a:latin typeface="Montserrat" panose="00000500000000000000" pitchFamily="2" charset="0"/>
                  <a:cs typeface="Arial"/>
                </a:rPr>
                <a:t>Promotions and Discounts</a:t>
              </a:r>
            </a:p>
            <a:p>
              <a:pPr lvl="0">
                <a:lnSpc>
                  <a:spcPct val="150000"/>
                </a:lnSpc>
                <a:spcBef>
                  <a:spcPts val="600"/>
                </a:spcBef>
              </a:pPr>
              <a:r>
                <a:rPr kumimoji="0" lang="en-US" sz="1800" b="0" i="0" u="none" strike="noStrike" kern="1200" cap="none" spc="0" normalizeH="0" baseline="0" noProof="0" dirty="0">
                  <a:ln>
                    <a:noFill/>
                  </a:ln>
                  <a:solidFill>
                    <a:prstClr val="white"/>
                  </a:solidFill>
                  <a:effectLst/>
                  <a:uLnTx/>
                  <a:uFillTx/>
                  <a:latin typeface="Montserrat" panose="00000500000000000000" pitchFamily="2" charset="0"/>
                  <a:cs typeface="Arial"/>
                </a:rPr>
                <a:t>To attract new consumers and boost revenue, offer awards for frequent customers and deals during holidays and high seasons </a:t>
              </a:r>
              <a:r>
                <a:rPr kumimoji="0" lang="en-US" i="0" u="none" strike="noStrike" kern="1200" cap="none" spc="0" normalizeH="0" baseline="0" noProof="0" dirty="0">
                  <a:ln>
                    <a:noFill/>
                  </a:ln>
                  <a:solidFill>
                    <a:prstClr val="white"/>
                  </a:solidFill>
                  <a:effectLst/>
                  <a:uLnTx/>
                  <a:uFillTx/>
                  <a:cs typeface="Arial"/>
                </a:rPr>
                <a:t>(</a:t>
              </a:r>
              <a:r>
                <a:rPr lang="en-US" dirty="0" err="1">
                  <a:solidFill>
                    <a:schemeClr val="bg1"/>
                  </a:solidFill>
                  <a:cs typeface="Segoe UI" panose="020B0502040204020203" pitchFamily="34" charset="0"/>
                </a:rPr>
                <a:t>Cudby</a:t>
              </a:r>
              <a:r>
                <a:rPr lang="en-US" dirty="0">
                  <a:solidFill>
                    <a:schemeClr val="bg1"/>
                  </a:solidFill>
                  <a:cs typeface="Segoe UI" panose="020B0502040204020203" pitchFamily="34" charset="0"/>
                </a:rPr>
                <a:t>, 2020).</a:t>
              </a:r>
              <a:endParaRPr kumimoji="0" lang="en-US" i="0" u="none" strike="noStrike" kern="1200" cap="none" spc="0" normalizeH="0" baseline="0" noProof="0" dirty="0">
                <a:ln>
                  <a:noFill/>
                </a:ln>
                <a:solidFill>
                  <a:prstClr val="white"/>
                </a:solidFill>
                <a:effectLst/>
                <a:uLnTx/>
                <a:uFillTx/>
                <a:cs typeface="Arial"/>
              </a:endParaRPr>
            </a:p>
          </p:txBody>
        </p:sp>
        <p:sp>
          <p:nvSpPr>
            <p:cNvPr id="21" name="TextBox 20">
              <a:extLst>
                <a:ext uri="{FF2B5EF4-FFF2-40B4-BE49-F238E27FC236}">
                  <a16:creationId xmlns:a16="http://schemas.microsoft.com/office/drawing/2014/main" id="{D844D584-C9CA-DD8A-3CEB-AE7252930D02}"/>
                </a:ext>
              </a:extLst>
            </p:cNvPr>
            <p:cNvSpPr txBox="1"/>
            <p:nvPr/>
          </p:nvSpPr>
          <p:spPr>
            <a:xfrm>
              <a:off x="7862331" y="2515417"/>
              <a:ext cx="380306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2800" b="1" i="0" u="none" strike="noStrike" kern="1200" cap="none" spc="0" normalizeH="0" baseline="0" noProof="0" dirty="0">
                  <a:ln>
                    <a:noFill/>
                  </a:ln>
                  <a:solidFill>
                    <a:prstClr val="white"/>
                  </a:solidFill>
                  <a:effectLst/>
                  <a:uLnTx/>
                  <a:uFillTx/>
                  <a:latin typeface="Calibri" panose="020F0502020204030204"/>
                  <a:cs typeface="Arial"/>
                </a:rPr>
                <a:t>Marketing Strategy and Examples</a:t>
              </a:r>
            </a:p>
          </p:txBody>
        </p:sp>
      </p:grpSp>
      <p:grpSp>
        <p:nvGrpSpPr>
          <p:cNvPr id="31" name="Group 30">
            <a:extLst>
              <a:ext uri="{FF2B5EF4-FFF2-40B4-BE49-F238E27FC236}">
                <a16:creationId xmlns:a16="http://schemas.microsoft.com/office/drawing/2014/main" id="{9BF88AB1-1715-DD40-7881-AC6D1528C252}"/>
              </a:ext>
            </a:extLst>
          </p:cNvPr>
          <p:cNvGrpSpPr/>
          <p:nvPr/>
        </p:nvGrpSpPr>
        <p:grpSpPr>
          <a:xfrm>
            <a:off x="11011916" y="1079068"/>
            <a:ext cx="614035" cy="157142"/>
            <a:chOff x="9907180" y="5152020"/>
            <a:chExt cx="476752" cy="122009"/>
          </a:xfrm>
        </p:grpSpPr>
        <p:sp>
          <p:nvSpPr>
            <p:cNvPr id="28" name="Oval 27">
              <a:extLst>
                <a:ext uri="{FF2B5EF4-FFF2-40B4-BE49-F238E27FC236}">
                  <a16:creationId xmlns:a16="http://schemas.microsoft.com/office/drawing/2014/main" id="{A404D3B8-1638-9B7C-2C85-280BF8478380}"/>
                </a:ext>
              </a:extLst>
            </p:cNvPr>
            <p:cNvSpPr/>
            <p:nvPr/>
          </p:nvSpPr>
          <p:spPr>
            <a:xfrm>
              <a:off x="9907180"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29" name="Oval 28">
              <a:extLst>
                <a:ext uri="{FF2B5EF4-FFF2-40B4-BE49-F238E27FC236}">
                  <a16:creationId xmlns:a16="http://schemas.microsoft.com/office/drawing/2014/main" id="{C4CF5A98-C4AA-72F7-BFC0-FF5E45573DA1}"/>
                </a:ext>
              </a:extLst>
            </p:cNvPr>
            <p:cNvSpPr/>
            <p:nvPr/>
          </p:nvSpPr>
          <p:spPr>
            <a:xfrm>
              <a:off x="10084551"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sp>
          <p:nvSpPr>
            <p:cNvPr id="30" name="Oval 29">
              <a:extLst>
                <a:ext uri="{FF2B5EF4-FFF2-40B4-BE49-F238E27FC236}">
                  <a16:creationId xmlns:a16="http://schemas.microsoft.com/office/drawing/2014/main" id="{28035B0C-196F-AAA3-5968-70C09CFEA0C3}"/>
                </a:ext>
              </a:extLst>
            </p:cNvPr>
            <p:cNvSpPr/>
            <p:nvPr/>
          </p:nvSpPr>
          <p:spPr>
            <a:xfrm>
              <a:off x="10261922" y="5152020"/>
              <a:ext cx="122010" cy="12200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a:ln>
                  <a:noFill/>
                </a:ln>
                <a:solidFill>
                  <a:prstClr val="white"/>
                </a:solidFill>
                <a:effectLst/>
                <a:uLnTx/>
                <a:uFillTx/>
                <a:latin typeface="Calibri" panose="020F0502020204030204"/>
                <a:cs typeface="Arial"/>
              </a:endParaRPr>
            </a:p>
          </p:txBody>
        </p:sp>
      </p:grpSp>
    </p:spTree>
    <p:extLst>
      <p:ext uri="{BB962C8B-B14F-4D97-AF65-F5344CB8AC3E}">
        <p14:creationId xmlns:p14="http://schemas.microsoft.com/office/powerpoint/2010/main" val="345206923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042DED4-4A4B-E5AA-BFCC-B54D5298D024}"/>
              </a:ext>
            </a:extLst>
          </p:cNvPr>
          <p:cNvSpPr/>
          <p:nvPr/>
        </p:nvSpPr>
        <p:spPr>
          <a:xfrm>
            <a:off x="8834829" y="4895850"/>
            <a:ext cx="3357171" cy="196215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2" name="Group 1">
            <a:extLst>
              <a:ext uri="{FF2B5EF4-FFF2-40B4-BE49-F238E27FC236}">
                <a16:creationId xmlns:a16="http://schemas.microsoft.com/office/drawing/2014/main" id="{D8CE5977-5BBC-2915-A992-656AA836586A}"/>
              </a:ext>
            </a:extLst>
          </p:cNvPr>
          <p:cNvGrpSpPr/>
          <p:nvPr/>
        </p:nvGrpSpPr>
        <p:grpSpPr>
          <a:xfrm>
            <a:off x="241978" y="110153"/>
            <a:ext cx="6573228" cy="5854333"/>
            <a:chOff x="3047215" y="2182978"/>
            <a:chExt cx="4626189" cy="3281332"/>
          </a:xfrm>
        </p:grpSpPr>
        <p:sp>
          <p:nvSpPr>
            <p:cNvPr id="3" name="TextBox 2">
              <a:extLst>
                <a:ext uri="{FF2B5EF4-FFF2-40B4-BE49-F238E27FC236}">
                  <a16:creationId xmlns:a16="http://schemas.microsoft.com/office/drawing/2014/main" id="{96E8C109-F568-12CC-8760-68DE68C8A121}"/>
                </a:ext>
              </a:extLst>
            </p:cNvPr>
            <p:cNvSpPr txBox="1"/>
            <p:nvPr/>
          </p:nvSpPr>
          <p:spPr>
            <a:xfrm>
              <a:off x="3047215" y="2523414"/>
              <a:ext cx="4437667" cy="2940896"/>
            </a:xfrm>
            <a:prstGeom prst="rect">
              <a:avLst/>
            </a:prstGeom>
            <a:noFill/>
          </p:spPr>
          <p:txBody>
            <a:bodyPr wrap="square">
              <a:spAutoFit/>
            </a:bodyPr>
            <a:lstStyle/>
            <a:p>
              <a:pPr algn="just">
                <a:lnSpc>
                  <a:spcPct val="200000"/>
                </a:lnSpc>
              </a:pPr>
              <a:r>
                <a:rPr lang="en-US" sz="1600" dirty="0">
                  <a:solidFill>
                    <a:schemeClr val="bg1"/>
                  </a:solidFill>
                  <a:latin typeface="Segoe UI" panose="020B0502040204020203" pitchFamily="34" charset="0"/>
                  <a:cs typeface="Segoe UI" panose="020B0502040204020203" pitchFamily="34" charset="0"/>
                </a:rPr>
                <a:t>Luxury Nails employs various methods for market research to </a:t>
              </a:r>
            </a:p>
            <a:p>
              <a:pPr algn="just">
                <a:lnSpc>
                  <a:spcPct val="200000"/>
                </a:lnSpc>
              </a:pPr>
              <a:r>
                <a:rPr lang="en-US" sz="1600" dirty="0">
                  <a:solidFill>
                    <a:schemeClr val="bg1"/>
                  </a:solidFill>
                  <a:latin typeface="Segoe UI" panose="020B0502040204020203" pitchFamily="34" charset="0"/>
                  <a:cs typeface="Segoe UI" panose="020B0502040204020203" pitchFamily="34" charset="0"/>
                </a:rPr>
                <a:t>understand its target audience and market trends. </a:t>
              </a:r>
            </a:p>
            <a:p>
              <a:pPr algn="just">
                <a:lnSpc>
                  <a:spcPct val="200000"/>
                </a:lnSpc>
              </a:pPr>
              <a:r>
                <a:rPr lang="en-US" sz="2000" b="1" dirty="0">
                  <a:solidFill>
                    <a:schemeClr val="accent4">
                      <a:lumMod val="60000"/>
                      <a:lumOff val="40000"/>
                    </a:schemeClr>
                  </a:solidFill>
                  <a:latin typeface="Segoe UI" panose="020B0502040204020203" pitchFamily="34" charset="0"/>
                  <a:cs typeface="Segoe UI" panose="020B0502040204020203" pitchFamily="34" charset="0"/>
                </a:rPr>
                <a:t>Methods Used</a:t>
              </a:r>
            </a:p>
            <a:p>
              <a:pPr algn="just">
                <a:lnSpc>
                  <a:spcPct val="200000"/>
                </a:lnSpc>
              </a:pPr>
              <a:r>
                <a:rPr lang="en-US" sz="1600" dirty="0">
                  <a:solidFill>
                    <a:schemeClr val="bg1"/>
                  </a:solidFill>
                  <a:latin typeface="Segoe UI" panose="020B0502040204020203" pitchFamily="34" charset="0"/>
                  <a:cs typeface="Segoe UI" panose="020B0502040204020203" pitchFamily="34" charset="0"/>
                </a:rPr>
                <a:t>Surveyed current and potential clients about their nail care preferences, expectations, and experiences online and in person </a:t>
              </a:r>
            </a:p>
            <a:p>
              <a:pPr algn="just">
                <a:lnSpc>
                  <a:spcPct val="200000"/>
                </a:lnSpc>
              </a:pPr>
              <a:r>
                <a:rPr lang="en-US" sz="1600" dirty="0">
                  <a:solidFill>
                    <a:schemeClr val="bg1"/>
                  </a:solidFill>
                  <a:latin typeface="Segoe UI" panose="020B0502040204020203" pitchFamily="34" charset="0"/>
                  <a:cs typeface="Segoe UI" panose="020B0502040204020203" pitchFamily="34" charset="0"/>
                </a:rPr>
                <a:t>(Kawakubo and </a:t>
              </a:r>
              <a:r>
                <a:rPr lang="en-US" sz="1600" dirty="0" err="1">
                  <a:solidFill>
                    <a:schemeClr val="bg1"/>
                  </a:solidFill>
                  <a:latin typeface="Segoe UI" panose="020B0502040204020203" pitchFamily="34" charset="0"/>
                  <a:cs typeface="Segoe UI" panose="020B0502040204020203" pitchFamily="34" charset="0"/>
                </a:rPr>
                <a:t>Oguchi</a:t>
              </a:r>
              <a:r>
                <a:rPr lang="en-US" sz="1600" dirty="0">
                  <a:solidFill>
                    <a:schemeClr val="bg1"/>
                  </a:solidFill>
                  <a:latin typeface="Segoe UI" panose="020B0502040204020203" pitchFamily="34" charset="0"/>
                  <a:cs typeface="Segoe UI" panose="020B0502040204020203" pitchFamily="34" charset="0"/>
                </a:rPr>
                <a:t>, 2023).</a:t>
              </a:r>
            </a:p>
            <a:p>
              <a:pPr algn="just">
                <a:lnSpc>
                  <a:spcPct val="200000"/>
                </a:lnSpc>
              </a:pPr>
              <a:r>
                <a:rPr lang="en-US" sz="2000" b="1" dirty="0">
                  <a:solidFill>
                    <a:schemeClr val="accent4">
                      <a:lumMod val="60000"/>
                      <a:lumOff val="40000"/>
                    </a:schemeClr>
                  </a:solidFill>
                  <a:latin typeface="Segoe UI" panose="020B0502040204020203" pitchFamily="34" charset="0"/>
                  <a:cs typeface="Segoe UI" panose="020B0502040204020203" pitchFamily="34" charset="0"/>
                </a:rPr>
                <a:t>Key Findings</a:t>
              </a:r>
            </a:p>
            <a:p>
              <a:pPr algn="just">
                <a:lnSpc>
                  <a:spcPct val="200000"/>
                </a:lnSpc>
              </a:pPr>
              <a:r>
                <a:rPr lang="en-US" sz="1600" dirty="0">
                  <a:solidFill>
                    <a:schemeClr val="bg1"/>
                  </a:solidFill>
                  <a:latin typeface="Segoe UI" panose="020B0502040204020203" pitchFamily="34" charset="0"/>
                  <a:cs typeface="Segoe UI" panose="020B0502040204020203" pitchFamily="34" charset="0"/>
                </a:rPr>
                <a:t>Personalized and imaginative nail art designs are popular, creating a market for specialized services. Cleaning and hygiene are crucial to attracting and retaining consumers in salons </a:t>
              </a:r>
              <a:r>
                <a:rPr lang="en-US" dirty="0">
                  <a:solidFill>
                    <a:schemeClr val="bg1"/>
                  </a:solidFill>
                  <a:cs typeface="Segoe UI" panose="020B0502040204020203" pitchFamily="34" charset="0"/>
                </a:rPr>
                <a:t>(</a:t>
              </a:r>
              <a:r>
                <a:rPr lang="en-US" dirty="0" err="1">
                  <a:solidFill>
                    <a:schemeClr val="bg1"/>
                  </a:solidFill>
                  <a:cs typeface="Segoe UI" panose="020B0502040204020203" pitchFamily="34" charset="0"/>
                </a:rPr>
                <a:t>Zajec</a:t>
              </a:r>
              <a:r>
                <a:rPr lang="en-US" dirty="0">
                  <a:solidFill>
                    <a:schemeClr val="bg1"/>
                  </a:solidFill>
                  <a:cs typeface="Segoe UI" panose="020B0502040204020203" pitchFamily="34" charset="0"/>
                </a:rPr>
                <a:t>, V., 2022).</a:t>
              </a:r>
              <a:endParaRPr lang="en-IN" dirty="0">
                <a:solidFill>
                  <a:schemeClr val="bg1"/>
                </a:solidFill>
                <a:cs typeface="Segoe UI" panose="020B0502040204020203" pitchFamily="34" charset="0"/>
              </a:endParaRPr>
            </a:p>
          </p:txBody>
        </p:sp>
        <p:sp>
          <p:nvSpPr>
            <p:cNvPr id="4" name="TextBox 3">
              <a:extLst>
                <a:ext uri="{FF2B5EF4-FFF2-40B4-BE49-F238E27FC236}">
                  <a16:creationId xmlns:a16="http://schemas.microsoft.com/office/drawing/2014/main" id="{41363155-9648-AE5B-19CC-F33794701085}"/>
                </a:ext>
              </a:extLst>
            </p:cNvPr>
            <p:cNvSpPr txBox="1"/>
            <p:nvPr/>
          </p:nvSpPr>
          <p:spPr>
            <a:xfrm>
              <a:off x="3235737" y="2182978"/>
              <a:ext cx="4437667" cy="327764"/>
            </a:xfrm>
            <a:prstGeom prst="rect">
              <a:avLst/>
            </a:prstGeom>
            <a:noFill/>
          </p:spPr>
          <p:txBody>
            <a:bodyPr wrap="square">
              <a:spAutoFit/>
            </a:bodyPr>
            <a:lstStyle/>
            <a:p>
              <a:r>
                <a:rPr lang="en-IN" sz="3200" b="1" dirty="0">
                  <a:solidFill>
                    <a:schemeClr val="accent2"/>
                  </a:solidFill>
                  <a:latin typeface="Segoe UI" panose="020B0502040204020203" pitchFamily="34" charset="0"/>
                  <a:cs typeface="Segoe UI" panose="020B0502040204020203" pitchFamily="34" charset="0"/>
                </a:rPr>
                <a:t>Market Research and viability </a:t>
              </a:r>
            </a:p>
          </p:txBody>
        </p:sp>
      </p:grpSp>
      <p:sp>
        <p:nvSpPr>
          <p:cNvPr id="6" name="Rectangle 5">
            <a:extLst>
              <a:ext uri="{FF2B5EF4-FFF2-40B4-BE49-F238E27FC236}">
                <a16:creationId xmlns:a16="http://schemas.microsoft.com/office/drawing/2014/main" id="{9F25E15A-E63A-0698-41D9-EDA6941289AD}"/>
              </a:ext>
            </a:extLst>
          </p:cNvPr>
          <p:cNvSpPr/>
          <p:nvPr/>
        </p:nvSpPr>
        <p:spPr>
          <a:xfrm>
            <a:off x="8834829" y="0"/>
            <a:ext cx="3357171" cy="196215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5" name="Picture 4">
            <a:extLst>
              <a:ext uri="{FF2B5EF4-FFF2-40B4-BE49-F238E27FC236}">
                <a16:creationId xmlns:a16="http://schemas.microsoft.com/office/drawing/2014/main" id="{E7C2726D-7467-BF2A-B921-EB9CE02AD3E9}"/>
              </a:ext>
            </a:extLst>
          </p:cNvPr>
          <p:cNvPicPr>
            <a:picLocks noChangeAspect="1"/>
          </p:cNvPicPr>
          <p:nvPr/>
        </p:nvPicPr>
        <p:blipFill>
          <a:blip r:embed="rId2"/>
          <a:stretch>
            <a:fillRect/>
          </a:stretch>
        </p:blipFill>
        <p:spPr>
          <a:xfrm>
            <a:off x="6602312" y="694928"/>
            <a:ext cx="5529641" cy="5572664"/>
          </a:xfrm>
          <a:prstGeom prst="rect">
            <a:avLst/>
          </a:prstGeom>
        </p:spPr>
      </p:pic>
    </p:spTree>
    <p:extLst>
      <p:ext uri="{BB962C8B-B14F-4D97-AF65-F5344CB8AC3E}">
        <p14:creationId xmlns:p14="http://schemas.microsoft.com/office/powerpoint/2010/main" val="2257622260"/>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C2027"/>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66D42AB-867D-688C-3FA2-283F7C7FE1E5}"/>
              </a:ext>
            </a:extLst>
          </p:cNvPr>
          <p:cNvSpPr/>
          <p:nvPr/>
        </p:nvSpPr>
        <p:spPr>
          <a:xfrm>
            <a:off x="4924551" y="0"/>
            <a:ext cx="2342901" cy="639848"/>
          </a:xfrm>
          <a:custGeom>
            <a:avLst/>
            <a:gdLst>
              <a:gd name="connsiteX0" fmla="*/ 0 w 2342901"/>
              <a:gd name="connsiteY0" fmla="*/ 0 h 639848"/>
              <a:gd name="connsiteX1" fmla="*/ 2342901 w 2342901"/>
              <a:gd name="connsiteY1" fmla="*/ 0 h 639848"/>
              <a:gd name="connsiteX2" fmla="*/ 2327652 w 2342901"/>
              <a:gd name="connsiteY2" fmla="*/ 25100 h 639848"/>
              <a:gd name="connsiteX3" fmla="*/ 1171450 w 2342901"/>
              <a:gd name="connsiteY3" fmla="*/ 639848 h 639848"/>
              <a:gd name="connsiteX4" fmla="*/ 15248 w 2342901"/>
              <a:gd name="connsiteY4" fmla="*/ 25100 h 639848"/>
              <a:gd name="connsiteX5" fmla="*/ 0 w 2342901"/>
              <a:gd name="connsiteY5" fmla="*/ 0 h 639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2901" h="639848">
                <a:moveTo>
                  <a:pt x="0" y="0"/>
                </a:moveTo>
                <a:lnTo>
                  <a:pt x="2342901" y="0"/>
                </a:lnTo>
                <a:lnTo>
                  <a:pt x="2327652" y="25100"/>
                </a:lnTo>
                <a:cubicBezTo>
                  <a:pt x="2077081" y="395995"/>
                  <a:pt x="1652743" y="639848"/>
                  <a:pt x="1171450" y="639848"/>
                </a:cubicBezTo>
                <a:cubicBezTo>
                  <a:pt x="690158" y="639848"/>
                  <a:pt x="265820" y="395995"/>
                  <a:pt x="15248" y="25100"/>
                </a:cubicBez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4" name="TextBox 3">
            <a:extLst>
              <a:ext uri="{FF2B5EF4-FFF2-40B4-BE49-F238E27FC236}">
                <a16:creationId xmlns:a16="http://schemas.microsoft.com/office/drawing/2014/main" id="{00A87206-78F3-15D9-4CC3-D4AA3EDD77E6}"/>
              </a:ext>
            </a:extLst>
          </p:cNvPr>
          <p:cNvSpPr txBox="1"/>
          <p:nvPr/>
        </p:nvSpPr>
        <p:spPr>
          <a:xfrm>
            <a:off x="0" y="1039876"/>
            <a:ext cx="12192000" cy="584775"/>
          </a:xfrm>
          <a:prstGeom prst="rect">
            <a:avLst/>
          </a:prstGeom>
          <a:noFill/>
        </p:spPr>
        <p:txBody>
          <a:bodyPr wrap="square">
            <a:spAutoFit/>
          </a:bodyPr>
          <a:lstStyle/>
          <a:p>
            <a:pPr algn="ctr"/>
            <a:r>
              <a:rPr lang="en-IN" sz="3200" b="1" i="0" dirty="0">
                <a:solidFill>
                  <a:srgbClr val="D3AE55"/>
                </a:solidFill>
                <a:effectLst/>
                <a:latin typeface="Segoe UI" panose="020B0502040204020203" pitchFamily="34" charset="0"/>
                <a:cs typeface="Segoe UI" panose="020B0502040204020203" pitchFamily="34" charset="0"/>
              </a:rPr>
              <a:t>References</a:t>
            </a:r>
            <a:endParaRPr lang="en-IN" sz="3200" b="1" dirty="0">
              <a:solidFill>
                <a:srgbClr val="D3AE55"/>
              </a:solidFill>
              <a:latin typeface="Segoe UI" panose="020B0502040204020203" pitchFamily="34" charset="0"/>
              <a:cs typeface="Segoe UI" panose="020B0502040204020203" pitchFamily="34" charset="0"/>
            </a:endParaRPr>
          </a:p>
        </p:txBody>
      </p:sp>
      <p:grpSp>
        <p:nvGrpSpPr>
          <p:cNvPr id="17" name="Group 16">
            <a:extLst>
              <a:ext uri="{FF2B5EF4-FFF2-40B4-BE49-F238E27FC236}">
                <a16:creationId xmlns:a16="http://schemas.microsoft.com/office/drawing/2014/main" id="{23096670-0003-3EF8-1179-0F19A37DB867}"/>
              </a:ext>
            </a:extLst>
          </p:cNvPr>
          <p:cNvGrpSpPr/>
          <p:nvPr/>
        </p:nvGrpSpPr>
        <p:grpSpPr>
          <a:xfrm>
            <a:off x="608804" y="2070542"/>
            <a:ext cx="11190473" cy="4147610"/>
            <a:chOff x="608804" y="2212245"/>
            <a:chExt cx="5306728" cy="1516701"/>
          </a:xfrm>
        </p:grpSpPr>
        <p:sp>
          <p:nvSpPr>
            <p:cNvPr id="10" name="Rectangle 9">
              <a:extLst>
                <a:ext uri="{FF2B5EF4-FFF2-40B4-BE49-F238E27FC236}">
                  <a16:creationId xmlns:a16="http://schemas.microsoft.com/office/drawing/2014/main" id="{00F8457C-E6A4-854C-AC67-C8F8128597D7}"/>
                </a:ext>
              </a:extLst>
            </p:cNvPr>
            <p:cNvSpPr/>
            <p:nvPr/>
          </p:nvSpPr>
          <p:spPr>
            <a:xfrm>
              <a:off x="608804" y="2212245"/>
              <a:ext cx="5306728" cy="15167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EF6DCBC-FF03-16D4-97E6-3ACA0AF0AA31}"/>
                </a:ext>
              </a:extLst>
            </p:cNvPr>
            <p:cNvSpPr txBox="1"/>
            <p:nvPr/>
          </p:nvSpPr>
          <p:spPr>
            <a:xfrm>
              <a:off x="850018" y="2312712"/>
              <a:ext cx="4824299" cy="866619"/>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1600" b="1" dirty="0">
                  <a:solidFill>
                    <a:schemeClr val="bg1"/>
                  </a:solidFill>
                  <a:latin typeface="Segoe UI" panose="020B0502040204020203" pitchFamily="34" charset="0"/>
                  <a:cs typeface="Segoe UI" panose="020B0502040204020203" pitchFamily="34" charset="0"/>
                </a:rPr>
                <a:t>Durante, E. and Durante, E., 2020. Luxury in the Sky with More Than Diamonds. Air Travel Fiction and Film: Cloud People, pp.89-127.</a:t>
              </a:r>
            </a:p>
            <a:p>
              <a:pPr marL="285750" indent="-285750">
                <a:spcAft>
                  <a:spcPts val="600"/>
                </a:spcAft>
                <a:buFont typeface="Arial" panose="020B0604020202020204" pitchFamily="34" charset="0"/>
                <a:buChar char="•"/>
              </a:pPr>
              <a:r>
                <a:rPr lang="en-US" sz="1600" b="1" dirty="0" err="1">
                  <a:solidFill>
                    <a:schemeClr val="bg1"/>
                  </a:solidFill>
                  <a:latin typeface="Segoe UI" panose="020B0502040204020203" pitchFamily="34" charset="0"/>
                  <a:cs typeface="Segoe UI" panose="020B0502040204020203" pitchFamily="34" charset="0"/>
                </a:rPr>
                <a:t>Bittle</a:t>
              </a:r>
              <a:r>
                <a:rPr lang="en-US" sz="1600" b="1" dirty="0">
                  <a:solidFill>
                    <a:schemeClr val="bg1"/>
                  </a:solidFill>
                  <a:latin typeface="Segoe UI" panose="020B0502040204020203" pitchFamily="34" charset="0"/>
                  <a:cs typeface="Segoe UI" panose="020B0502040204020203" pitchFamily="34" charset="0"/>
                </a:rPr>
                <a:t>, K.L., 2021. Redesigning the communication strategy to rebrand Angel Nail Spa: an in-company project (Doctoral dissertation, ISCTE-Instituto Universitario de </a:t>
              </a:r>
              <a:r>
                <a:rPr lang="en-US" sz="1600" b="1" dirty="0" err="1">
                  <a:solidFill>
                    <a:schemeClr val="bg1"/>
                  </a:solidFill>
                  <a:latin typeface="Segoe UI" panose="020B0502040204020203" pitchFamily="34" charset="0"/>
                  <a:cs typeface="Segoe UI" panose="020B0502040204020203" pitchFamily="34" charset="0"/>
                </a:rPr>
                <a:t>Lisboa</a:t>
              </a:r>
              <a:r>
                <a:rPr lang="en-US" sz="1600" b="1" dirty="0">
                  <a:solidFill>
                    <a:schemeClr val="bg1"/>
                  </a:solidFill>
                  <a:latin typeface="Segoe UI" panose="020B0502040204020203" pitchFamily="34" charset="0"/>
                  <a:cs typeface="Segoe UI" panose="020B0502040204020203" pitchFamily="34" charset="0"/>
                </a:rPr>
                <a:t> (Portugal)).</a:t>
              </a:r>
            </a:p>
            <a:p>
              <a:pPr marL="285750" indent="-285750">
                <a:spcAft>
                  <a:spcPts val="600"/>
                </a:spcAft>
                <a:buFont typeface="Arial" panose="020B0604020202020204" pitchFamily="34" charset="0"/>
                <a:buChar char="•"/>
              </a:pPr>
              <a:r>
                <a:rPr lang="en-US" sz="1600" b="1" dirty="0">
                  <a:solidFill>
                    <a:schemeClr val="bg1"/>
                  </a:solidFill>
                  <a:latin typeface="Segoe UI" panose="020B0502040204020203" pitchFamily="34" charset="0"/>
                  <a:cs typeface="Segoe UI" panose="020B0502040204020203" pitchFamily="34" charset="0"/>
                </a:rPr>
                <a:t>Pandey, A.S., </a:t>
              </a:r>
              <a:r>
                <a:rPr lang="en-US" sz="1600" b="1" dirty="0" err="1">
                  <a:solidFill>
                    <a:schemeClr val="bg1"/>
                  </a:solidFill>
                  <a:latin typeface="Segoe UI" panose="020B0502040204020203" pitchFamily="34" charset="0"/>
                  <a:cs typeface="Segoe UI" panose="020B0502040204020203" pitchFamily="34" charset="0"/>
                </a:rPr>
                <a:t>Bawiskar</a:t>
              </a:r>
              <a:r>
                <a:rPr lang="en-US" sz="1600" b="1" dirty="0">
                  <a:solidFill>
                    <a:schemeClr val="bg1"/>
                  </a:solidFill>
                  <a:latin typeface="Segoe UI" panose="020B0502040204020203" pitchFamily="34" charset="0"/>
                  <a:cs typeface="Segoe UI" panose="020B0502040204020203" pitchFamily="34" charset="0"/>
                </a:rPr>
                <a:t>, D., </a:t>
              </a:r>
              <a:r>
                <a:rPr lang="en-US" sz="1600" b="1" dirty="0" err="1">
                  <a:solidFill>
                    <a:schemeClr val="bg1"/>
                  </a:solidFill>
                  <a:latin typeface="Segoe UI" panose="020B0502040204020203" pitchFamily="34" charset="0"/>
                  <a:cs typeface="Segoe UI" panose="020B0502040204020203" pitchFamily="34" charset="0"/>
                </a:rPr>
                <a:t>Wagh</a:t>
              </a:r>
              <a:r>
                <a:rPr lang="en-US" sz="1600" b="1" dirty="0">
                  <a:solidFill>
                    <a:schemeClr val="bg1"/>
                  </a:solidFill>
                  <a:latin typeface="Segoe UI" panose="020B0502040204020203" pitchFamily="34" charset="0"/>
                  <a:cs typeface="Segoe UI" panose="020B0502040204020203" pitchFamily="34" charset="0"/>
                </a:rPr>
                <a:t>, V., Pandey III, A.S. and WAGH, V., 2024. </a:t>
              </a:r>
              <a:r>
                <a:rPr lang="en-US" sz="1600" b="1" dirty="0" err="1">
                  <a:solidFill>
                    <a:schemeClr val="bg1"/>
                  </a:solidFill>
                  <a:latin typeface="Segoe UI" panose="020B0502040204020203" pitchFamily="34" charset="0"/>
                  <a:cs typeface="Segoe UI" panose="020B0502040204020203" pitchFamily="34" charset="0"/>
                </a:rPr>
                <a:t>Nanocosmetics</a:t>
              </a:r>
              <a:r>
                <a:rPr lang="en-US" sz="1600" b="1" dirty="0">
                  <a:solidFill>
                    <a:schemeClr val="bg1"/>
                  </a:solidFill>
                  <a:latin typeface="Segoe UI" panose="020B0502040204020203" pitchFamily="34" charset="0"/>
                  <a:cs typeface="Segoe UI" panose="020B0502040204020203" pitchFamily="34" charset="0"/>
                </a:rPr>
                <a:t> and Skin Health: A Comprehensive Review of Nanomaterials in Cosmetic Formulations. </a:t>
              </a:r>
              <a:r>
                <a:rPr lang="en-US" sz="1600" b="1" dirty="0" err="1">
                  <a:solidFill>
                    <a:schemeClr val="bg1"/>
                  </a:solidFill>
                  <a:latin typeface="Segoe UI" panose="020B0502040204020203" pitchFamily="34" charset="0"/>
                  <a:cs typeface="Segoe UI" panose="020B0502040204020203" pitchFamily="34" charset="0"/>
                </a:rPr>
                <a:t>Cureus</a:t>
              </a:r>
              <a:r>
                <a:rPr lang="en-US" sz="1600" b="1" dirty="0">
                  <a:solidFill>
                    <a:schemeClr val="bg1"/>
                  </a:solidFill>
                  <a:latin typeface="Segoe UI" panose="020B0502040204020203" pitchFamily="34" charset="0"/>
                  <a:cs typeface="Segoe UI" panose="020B0502040204020203" pitchFamily="34" charset="0"/>
                </a:rPr>
                <a:t>, 16(1).</a:t>
              </a:r>
            </a:p>
            <a:p>
              <a:pPr marL="285750" indent="-285750">
                <a:spcAft>
                  <a:spcPts val="600"/>
                </a:spcAft>
                <a:buFont typeface="Arial" panose="020B0604020202020204" pitchFamily="34" charset="0"/>
                <a:buChar char="•"/>
              </a:pPr>
              <a:r>
                <a:rPr lang="en-US" sz="1600" b="1" dirty="0" err="1">
                  <a:solidFill>
                    <a:schemeClr val="bg1"/>
                  </a:solidFill>
                  <a:latin typeface="Segoe UI" panose="020B0502040204020203" pitchFamily="34" charset="0"/>
                  <a:cs typeface="Segoe UI" panose="020B0502040204020203" pitchFamily="34" charset="0"/>
                </a:rPr>
                <a:t>Lubogo</a:t>
              </a:r>
              <a:r>
                <a:rPr lang="en-US" sz="1600" b="1" dirty="0">
                  <a:solidFill>
                    <a:schemeClr val="bg1"/>
                  </a:solidFill>
                  <a:latin typeface="Segoe UI" panose="020B0502040204020203" pitchFamily="34" charset="0"/>
                  <a:cs typeface="Segoe UI" panose="020B0502040204020203" pitchFamily="34" charset="0"/>
                </a:rPr>
                <a:t>, I.C., 2022. Fashion, design and entertainment law in Uganda. </a:t>
              </a:r>
              <a:r>
                <a:rPr lang="en-US" sz="1600" b="1" dirty="0" err="1">
                  <a:solidFill>
                    <a:schemeClr val="bg1"/>
                  </a:solidFill>
                  <a:latin typeface="Segoe UI" panose="020B0502040204020203" pitchFamily="34" charset="0"/>
                  <a:cs typeface="Segoe UI" panose="020B0502040204020203" pitchFamily="34" charset="0"/>
                </a:rPr>
                <a:t>Jescho</a:t>
              </a:r>
              <a:r>
                <a:rPr lang="en-US" sz="1600" b="1" dirty="0">
                  <a:solidFill>
                    <a:schemeClr val="bg1"/>
                  </a:solidFill>
                  <a:latin typeface="Segoe UI" panose="020B0502040204020203" pitchFamily="34" charset="0"/>
                  <a:cs typeface="Segoe UI" panose="020B0502040204020203" pitchFamily="34" charset="0"/>
                </a:rPr>
                <a:t> Publishing House.</a:t>
              </a:r>
            </a:p>
            <a:p>
              <a:pPr marL="285750" indent="-285750">
                <a:spcAft>
                  <a:spcPts val="600"/>
                </a:spcAft>
                <a:buFont typeface="Arial" panose="020B0604020202020204" pitchFamily="34" charset="0"/>
                <a:buChar char="•"/>
              </a:pPr>
              <a:r>
                <a:rPr lang="en-US" sz="1600" b="1" dirty="0">
                  <a:solidFill>
                    <a:schemeClr val="bg1"/>
                  </a:solidFill>
                  <a:latin typeface="Segoe UI" panose="020B0502040204020203" pitchFamily="34" charset="0"/>
                  <a:cs typeface="Segoe UI" panose="020B0502040204020203" pitchFamily="34" charset="0"/>
                </a:rPr>
                <a:t>Bell, C., 2023. Tangled in the Curves: Real Life with Idiopathic Scoliosis. </a:t>
              </a:r>
              <a:r>
                <a:rPr lang="en-US" sz="1600" b="1" dirty="0" err="1">
                  <a:solidFill>
                    <a:schemeClr val="bg1"/>
                  </a:solidFill>
                  <a:latin typeface="Segoe UI" panose="020B0502040204020203" pitchFamily="34" charset="0"/>
                  <a:cs typeface="Segoe UI" panose="020B0502040204020203" pitchFamily="34" charset="0"/>
                </a:rPr>
                <a:t>FriesenPress</a:t>
              </a:r>
              <a:r>
                <a:rPr lang="en-US" sz="1600" b="1" dirty="0">
                  <a:solidFill>
                    <a:schemeClr val="bg1"/>
                  </a:solidFill>
                  <a:latin typeface="Segoe UI" panose="020B0502040204020203" pitchFamily="34" charset="0"/>
                  <a:cs typeface="Segoe UI" panose="020B0502040204020203" pitchFamily="34" charset="0"/>
                </a:rPr>
                <a:t>.</a:t>
              </a:r>
            </a:p>
          </p:txBody>
        </p:sp>
      </p:grpSp>
      <p:sp>
        <p:nvSpPr>
          <p:cNvPr id="23" name="Freeform: Shape 22">
            <a:extLst>
              <a:ext uri="{FF2B5EF4-FFF2-40B4-BE49-F238E27FC236}">
                <a16:creationId xmlns:a16="http://schemas.microsoft.com/office/drawing/2014/main" id="{99E168AC-FE5B-A3E3-BAAF-59E823373837}"/>
              </a:ext>
            </a:extLst>
          </p:cNvPr>
          <p:cNvSpPr/>
          <p:nvPr/>
        </p:nvSpPr>
        <p:spPr>
          <a:xfrm flipV="1">
            <a:off x="4924550" y="6218152"/>
            <a:ext cx="2342901" cy="639848"/>
          </a:xfrm>
          <a:custGeom>
            <a:avLst/>
            <a:gdLst>
              <a:gd name="connsiteX0" fmla="*/ 0 w 2342901"/>
              <a:gd name="connsiteY0" fmla="*/ 0 h 639848"/>
              <a:gd name="connsiteX1" fmla="*/ 2342901 w 2342901"/>
              <a:gd name="connsiteY1" fmla="*/ 0 h 639848"/>
              <a:gd name="connsiteX2" fmla="*/ 2327652 w 2342901"/>
              <a:gd name="connsiteY2" fmla="*/ 25100 h 639848"/>
              <a:gd name="connsiteX3" fmla="*/ 1171450 w 2342901"/>
              <a:gd name="connsiteY3" fmla="*/ 639848 h 639848"/>
              <a:gd name="connsiteX4" fmla="*/ 15248 w 2342901"/>
              <a:gd name="connsiteY4" fmla="*/ 25100 h 639848"/>
              <a:gd name="connsiteX5" fmla="*/ 0 w 2342901"/>
              <a:gd name="connsiteY5" fmla="*/ 0 h 639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2901" h="639848">
                <a:moveTo>
                  <a:pt x="0" y="0"/>
                </a:moveTo>
                <a:lnTo>
                  <a:pt x="2342901" y="0"/>
                </a:lnTo>
                <a:lnTo>
                  <a:pt x="2327652" y="25100"/>
                </a:lnTo>
                <a:cubicBezTo>
                  <a:pt x="2077081" y="395995"/>
                  <a:pt x="1652743" y="639848"/>
                  <a:pt x="1171450" y="639848"/>
                </a:cubicBezTo>
                <a:cubicBezTo>
                  <a:pt x="690158" y="639848"/>
                  <a:pt x="265820" y="395995"/>
                  <a:pt x="15248" y="25100"/>
                </a:cubicBez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Tree>
    <p:extLst>
      <p:ext uri="{BB962C8B-B14F-4D97-AF65-F5344CB8AC3E}">
        <p14:creationId xmlns:p14="http://schemas.microsoft.com/office/powerpoint/2010/main" val="2018938754"/>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C2027"/>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66D42AB-867D-688C-3FA2-283F7C7FE1E5}"/>
              </a:ext>
            </a:extLst>
          </p:cNvPr>
          <p:cNvSpPr/>
          <p:nvPr/>
        </p:nvSpPr>
        <p:spPr>
          <a:xfrm>
            <a:off x="4924551" y="0"/>
            <a:ext cx="2342901" cy="639848"/>
          </a:xfrm>
          <a:custGeom>
            <a:avLst/>
            <a:gdLst>
              <a:gd name="connsiteX0" fmla="*/ 0 w 2342901"/>
              <a:gd name="connsiteY0" fmla="*/ 0 h 639848"/>
              <a:gd name="connsiteX1" fmla="*/ 2342901 w 2342901"/>
              <a:gd name="connsiteY1" fmla="*/ 0 h 639848"/>
              <a:gd name="connsiteX2" fmla="*/ 2327652 w 2342901"/>
              <a:gd name="connsiteY2" fmla="*/ 25100 h 639848"/>
              <a:gd name="connsiteX3" fmla="*/ 1171450 w 2342901"/>
              <a:gd name="connsiteY3" fmla="*/ 639848 h 639848"/>
              <a:gd name="connsiteX4" fmla="*/ 15248 w 2342901"/>
              <a:gd name="connsiteY4" fmla="*/ 25100 h 639848"/>
              <a:gd name="connsiteX5" fmla="*/ 0 w 2342901"/>
              <a:gd name="connsiteY5" fmla="*/ 0 h 639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2901" h="639848">
                <a:moveTo>
                  <a:pt x="0" y="0"/>
                </a:moveTo>
                <a:lnTo>
                  <a:pt x="2342901" y="0"/>
                </a:lnTo>
                <a:lnTo>
                  <a:pt x="2327652" y="25100"/>
                </a:lnTo>
                <a:cubicBezTo>
                  <a:pt x="2077081" y="395995"/>
                  <a:pt x="1652743" y="639848"/>
                  <a:pt x="1171450" y="639848"/>
                </a:cubicBezTo>
                <a:cubicBezTo>
                  <a:pt x="690158" y="639848"/>
                  <a:pt x="265820" y="395995"/>
                  <a:pt x="15248" y="25100"/>
                </a:cubicBez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4" name="TextBox 3">
            <a:extLst>
              <a:ext uri="{FF2B5EF4-FFF2-40B4-BE49-F238E27FC236}">
                <a16:creationId xmlns:a16="http://schemas.microsoft.com/office/drawing/2014/main" id="{00A87206-78F3-15D9-4CC3-D4AA3EDD77E6}"/>
              </a:ext>
            </a:extLst>
          </p:cNvPr>
          <p:cNvSpPr txBox="1"/>
          <p:nvPr/>
        </p:nvSpPr>
        <p:spPr>
          <a:xfrm>
            <a:off x="0" y="1039876"/>
            <a:ext cx="12192000" cy="584775"/>
          </a:xfrm>
          <a:prstGeom prst="rect">
            <a:avLst/>
          </a:prstGeom>
          <a:noFill/>
        </p:spPr>
        <p:txBody>
          <a:bodyPr wrap="square">
            <a:spAutoFit/>
          </a:bodyPr>
          <a:lstStyle/>
          <a:p>
            <a:pPr algn="ctr"/>
            <a:r>
              <a:rPr lang="en-IN" sz="3200" b="1" i="0" dirty="0">
                <a:solidFill>
                  <a:srgbClr val="D3AE55"/>
                </a:solidFill>
                <a:effectLst/>
                <a:latin typeface="Segoe UI" panose="020B0502040204020203" pitchFamily="34" charset="0"/>
                <a:cs typeface="Segoe UI" panose="020B0502040204020203" pitchFamily="34" charset="0"/>
              </a:rPr>
              <a:t>References</a:t>
            </a:r>
            <a:endParaRPr lang="en-IN" sz="3200" b="1" dirty="0">
              <a:solidFill>
                <a:srgbClr val="D3AE55"/>
              </a:solidFill>
              <a:latin typeface="Segoe UI" panose="020B0502040204020203" pitchFamily="34" charset="0"/>
              <a:cs typeface="Segoe UI" panose="020B0502040204020203" pitchFamily="34" charset="0"/>
            </a:endParaRPr>
          </a:p>
        </p:txBody>
      </p:sp>
      <p:grpSp>
        <p:nvGrpSpPr>
          <p:cNvPr id="17" name="Group 16">
            <a:extLst>
              <a:ext uri="{FF2B5EF4-FFF2-40B4-BE49-F238E27FC236}">
                <a16:creationId xmlns:a16="http://schemas.microsoft.com/office/drawing/2014/main" id="{23096670-0003-3EF8-1179-0F19A37DB867}"/>
              </a:ext>
            </a:extLst>
          </p:cNvPr>
          <p:cNvGrpSpPr/>
          <p:nvPr/>
        </p:nvGrpSpPr>
        <p:grpSpPr>
          <a:xfrm>
            <a:off x="608804" y="2070542"/>
            <a:ext cx="11190473" cy="4147610"/>
            <a:chOff x="608804" y="2212245"/>
            <a:chExt cx="5306728" cy="1516701"/>
          </a:xfrm>
        </p:grpSpPr>
        <p:sp>
          <p:nvSpPr>
            <p:cNvPr id="10" name="Rectangle 9">
              <a:extLst>
                <a:ext uri="{FF2B5EF4-FFF2-40B4-BE49-F238E27FC236}">
                  <a16:creationId xmlns:a16="http://schemas.microsoft.com/office/drawing/2014/main" id="{00F8457C-E6A4-854C-AC67-C8F8128597D7}"/>
                </a:ext>
              </a:extLst>
            </p:cNvPr>
            <p:cNvSpPr/>
            <p:nvPr/>
          </p:nvSpPr>
          <p:spPr>
            <a:xfrm>
              <a:off x="608804" y="2212245"/>
              <a:ext cx="5306728" cy="15167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EEF6DCBC-FF03-16D4-97E6-3ACA0AF0AA31}"/>
                </a:ext>
              </a:extLst>
            </p:cNvPr>
            <p:cNvSpPr txBox="1"/>
            <p:nvPr/>
          </p:nvSpPr>
          <p:spPr>
            <a:xfrm>
              <a:off x="850018" y="2312712"/>
              <a:ext cx="4824299" cy="1136734"/>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1600" b="1" dirty="0" err="1">
                  <a:solidFill>
                    <a:schemeClr val="bg1"/>
                  </a:solidFill>
                  <a:latin typeface="Segoe UI" panose="020B0502040204020203" pitchFamily="34" charset="0"/>
                  <a:cs typeface="Segoe UI" panose="020B0502040204020203" pitchFamily="34" charset="0"/>
                </a:rPr>
                <a:t>Zajec</a:t>
              </a:r>
              <a:r>
                <a:rPr lang="en-US" sz="1600" b="1" dirty="0">
                  <a:solidFill>
                    <a:schemeClr val="bg1"/>
                  </a:solidFill>
                  <a:latin typeface="Segoe UI" panose="020B0502040204020203" pitchFamily="34" charset="0"/>
                  <a:cs typeface="Segoe UI" panose="020B0502040204020203" pitchFamily="34" charset="0"/>
                </a:rPr>
                <a:t>, V., 2022. Market Entry Concept for the US Beauty &amp; Personal Care Market on the Example of Luxury Cosmetics Ltd (Doctoral dissertation, FH CAMPUS 02 (CAMPUS 02 </a:t>
              </a:r>
              <a:r>
                <a:rPr lang="en-US" sz="1600" b="1" dirty="0" err="1">
                  <a:solidFill>
                    <a:schemeClr val="bg1"/>
                  </a:solidFill>
                  <a:latin typeface="Segoe UI" panose="020B0502040204020203" pitchFamily="34" charset="0"/>
                  <a:cs typeface="Segoe UI" panose="020B0502040204020203" pitchFamily="34" charset="0"/>
                </a:rPr>
                <a:t>Fachhochschule</a:t>
              </a:r>
              <a:r>
                <a:rPr lang="en-US" sz="1600" b="1" dirty="0">
                  <a:solidFill>
                    <a:schemeClr val="bg1"/>
                  </a:solidFill>
                  <a:latin typeface="Segoe UI" panose="020B0502040204020203" pitchFamily="34" charset="0"/>
                  <a:cs typeface="Segoe UI" panose="020B0502040204020203" pitchFamily="34" charset="0"/>
                </a:rPr>
                <a:t> der </a:t>
              </a:r>
              <a:r>
                <a:rPr lang="en-US" sz="1600" b="1" dirty="0" err="1">
                  <a:solidFill>
                    <a:schemeClr val="bg1"/>
                  </a:solidFill>
                  <a:latin typeface="Segoe UI" panose="020B0502040204020203" pitchFamily="34" charset="0"/>
                  <a:cs typeface="Segoe UI" panose="020B0502040204020203" pitchFamily="34" charset="0"/>
                </a:rPr>
                <a:t>Wirtschaft</a:t>
              </a:r>
              <a:r>
                <a:rPr lang="en-US" sz="1600" b="1" dirty="0">
                  <a:solidFill>
                    <a:schemeClr val="bg1"/>
                  </a:solidFill>
                  <a:latin typeface="Segoe UI" panose="020B0502040204020203" pitchFamily="34" charset="0"/>
                  <a:cs typeface="Segoe UI" panose="020B0502040204020203" pitchFamily="34" charset="0"/>
                </a:rPr>
                <a:t>)).</a:t>
              </a:r>
            </a:p>
            <a:p>
              <a:pPr marL="285750" indent="-285750">
                <a:spcAft>
                  <a:spcPts val="600"/>
                </a:spcAft>
                <a:buFont typeface="Arial" panose="020B0604020202020204" pitchFamily="34" charset="0"/>
                <a:buChar char="•"/>
              </a:pPr>
              <a:r>
                <a:rPr lang="en-US" sz="1600" b="1" dirty="0" err="1">
                  <a:solidFill>
                    <a:schemeClr val="bg1"/>
                  </a:solidFill>
                  <a:latin typeface="Segoe UI" panose="020B0502040204020203" pitchFamily="34" charset="0"/>
                  <a:cs typeface="Segoe UI" panose="020B0502040204020203" pitchFamily="34" charset="0"/>
                </a:rPr>
                <a:t>Cudby</a:t>
              </a:r>
              <a:r>
                <a:rPr lang="en-US" sz="1600" b="1" dirty="0">
                  <a:solidFill>
                    <a:schemeClr val="bg1"/>
                  </a:solidFill>
                  <a:latin typeface="Segoe UI" panose="020B0502040204020203" pitchFamily="34" charset="0"/>
                  <a:cs typeface="Segoe UI" panose="020B0502040204020203" pitchFamily="34" charset="0"/>
                </a:rPr>
                <a:t>, A., 2020. Keep Your Customers: How to stop customer turnover, improve retention and get lucrative, long-term loyalty. Morgan James Publishing.</a:t>
              </a:r>
            </a:p>
            <a:p>
              <a:pPr marL="285750" indent="-285750">
                <a:spcAft>
                  <a:spcPts val="600"/>
                </a:spcAft>
                <a:buFont typeface="Arial" panose="020B0604020202020204" pitchFamily="34" charset="0"/>
                <a:buChar char="•"/>
              </a:pPr>
              <a:r>
                <a:rPr lang="en-US" sz="1600" b="1" dirty="0">
                  <a:solidFill>
                    <a:schemeClr val="bg1"/>
                  </a:solidFill>
                  <a:latin typeface="Segoe UI" panose="020B0502040204020203" pitchFamily="34" charset="0"/>
                  <a:cs typeface="Segoe UI" panose="020B0502040204020203" pitchFamily="34" charset="0"/>
                </a:rPr>
                <a:t>Kawakubo, A. and </a:t>
              </a:r>
              <a:r>
                <a:rPr lang="en-US" sz="1600" b="1" dirty="0" err="1">
                  <a:solidFill>
                    <a:schemeClr val="bg1"/>
                  </a:solidFill>
                  <a:latin typeface="Segoe UI" panose="020B0502040204020203" pitchFamily="34" charset="0"/>
                  <a:cs typeface="Segoe UI" panose="020B0502040204020203" pitchFamily="34" charset="0"/>
                </a:rPr>
                <a:t>Oguchi</a:t>
              </a:r>
              <a:r>
                <a:rPr lang="en-US" sz="1600" b="1" dirty="0">
                  <a:solidFill>
                    <a:schemeClr val="bg1"/>
                  </a:solidFill>
                  <a:latin typeface="Segoe UI" panose="020B0502040204020203" pitchFamily="34" charset="0"/>
                  <a:cs typeface="Segoe UI" panose="020B0502040204020203" pitchFamily="34" charset="0"/>
                </a:rPr>
                <a:t>, T., 2023. Salon nail care with superficial self-disclosure vitalizes psychological state. Frontiers in Psychology, 14, p.1112110.</a:t>
              </a:r>
            </a:p>
            <a:p>
              <a:pPr marL="285750" indent="-285750">
                <a:spcAft>
                  <a:spcPts val="600"/>
                </a:spcAft>
                <a:buFont typeface="Arial" panose="020B0604020202020204" pitchFamily="34" charset="0"/>
                <a:buChar char="•"/>
              </a:pPr>
              <a:r>
                <a:rPr lang="en-US" sz="1600" b="1" dirty="0" err="1">
                  <a:solidFill>
                    <a:schemeClr val="bg1"/>
                  </a:solidFill>
                  <a:latin typeface="Segoe UI" panose="020B0502040204020203" pitchFamily="34" charset="0"/>
                  <a:cs typeface="Segoe UI" panose="020B0502040204020203" pitchFamily="34" charset="0"/>
                </a:rPr>
                <a:t>Mazzarol</a:t>
              </a:r>
              <a:r>
                <a:rPr lang="en-US" sz="1600" b="1" dirty="0">
                  <a:solidFill>
                    <a:schemeClr val="bg1"/>
                  </a:solidFill>
                  <a:latin typeface="Segoe UI" panose="020B0502040204020203" pitchFamily="34" charset="0"/>
                  <a:cs typeface="Segoe UI" panose="020B0502040204020203" pitchFamily="34" charset="0"/>
                </a:rPr>
                <a:t>, T., </a:t>
              </a:r>
              <a:r>
                <a:rPr lang="en-US" sz="1600" b="1" dirty="0" err="1">
                  <a:solidFill>
                    <a:schemeClr val="bg1"/>
                  </a:solidFill>
                  <a:latin typeface="Segoe UI" panose="020B0502040204020203" pitchFamily="34" charset="0"/>
                  <a:cs typeface="Segoe UI" panose="020B0502040204020203" pitchFamily="34" charset="0"/>
                </a:rPr>
                <a:t>Reboud</a:t>
              </a:r>
              <a:r>
                <a:rPr lang="en-US" sz="1600" b="1" dirty="0">
                  <a:solidFill>
                    <a:schemeClr val="bg1"/>
                  </a:solidFill>
                  <a:latin typeface="Segoe UI" panose="020B0502040204020203" pitchFamily="34" charset="0"/>
                  <a:cs typeface="Segoe UI" panose="020B0502040204020203" pitchFamily="34" charset="0"/>
                </a:rPr>
                <a:t>, S., </a:t>
              </a:r>
              <a:r>
                <a:rPr lang="en-US" sz="1600" b="1" dirty="0" err="1">
                  <a:solidFill>
                    <a:schemeClr val="bg1"/>
                  </a:solidFill>
                  <a:latin typeface="Segoe UI" panose="020B0502040204020203" pitchFamily="34" charset="0"/>
                  <a:cs typeface="Segoe UI" panose="020B0502040204020203" pitchFamily="34" charset="0"/>
                </a:rPr>
                <a:t>Mazzarol</a:t>
              </a:r>
              <a:r>
                <a:rPr lang="en-US" sz="1600" b="1" dirty="0">
                  <a:solidFill>
                    <a:schemeClr val="bg1"/>
                  </a:solidFill>
                  <a:latin typeface="Segoe UI" panose="020B0502040204020203" pitchFamily="34" charset="0"/>
                  <a:cs typeface="Segoe UI" panose="020B0502040204020203" pitchFamily="34" charset="0"/>
                </a:rPr>
                <a:t>, T. and </a:t>
              </a:r>
              <a:r>
                <a:rPr lang="en-US" sz="1600" b="1" dirty="0" err="1">
                  <a:solidFill>
                    <a:schemeClr val="bg1"/>
                  </a:solidFill>
                  <a:latin typeface="Segoe UI" panose="020B0502040204020203" pitchFamily="34" charset="0"/>
                  <a:cs typeface="Segoe UI" panose="020B0502040204020203" pitchFamily="34" charset="0"/>
                </a:rPr>
                <a:t>Reboud</a:t>
              </a:r>
              <a:r>
                <a:rPr lang="en-US" sz="1600" b="1" dirty="0">
                  <a:solidFill>
                    <a:schemeClr val="bg1"/>
                  </a:solidFill>
                  <a:latin typeface="Segoe UI" panose="020B0502040204020203" pitchFamily="34" charset="0"/>
                  <a:cs typeface="Segoe UI" panose="020B0502040204020203" pitchFamily="34" charset="0"/>
                </a:rPr>
                <a:t>, S., 2020. Cash flow, profit and working capital. Small Business Management: Theory and Practice, pp.409-450.</a:t>
              </a:r>
            </a:p>
            <a:p>
              <a:pPr marL="285750" indent="-285750">
                <a:spcAft>
                  <a:spcPts val="600"/>
                </a:spcAft>
                <a:buFont typeface="Arial" panose="020B0604020202020204" pitchFamily="34" charset="0"/>
                <a:buChar char="•"/>
              </a:pPr>
              <a:r>
                <a:rPr lang="en-US" sz="1600" b="1" dirty="0">
                  <a:solidFill>
                    <a:schemeClr val="bg1"/>
                  </a:solidFill>
                  <a:latin typeface="Segoe UI" panose="020B0502040204020203" pitchFamily="34" charset="0"/>
                  <a:cs typeface="Segoe UI" panose="020B0502040204020203" pitchFamily="34" charset="0"/>
                </a:rPr>
                <a:t>Moro-Visconti, R., Cruz </a:t>
              </a:r>
              <a:r>
                <a:rPr lang="en-US" sz="1600" b="1" dirty="0" err="1">
                  <a:solidFill>
                    <a:schemeClr val="bg1"/>
                  </a:solidFill>
                  <a:latin typeface="Segoe UI" panose="020B0502040204020203" pitchFamily="34" charset="0"/>
                  <a:cs typeface="Segoe UI" panose="020B0502040204020203" pitchFamily="34" charset="0"/>
                </a:rPr>
                <a:t>Rambaud</a:t>
              </a:r>
              <a:r>
                <a:rPr lang="en-US" sz="1600" b="1" dirty="0">
                  <a:solidFill>
                    <a:schemeClr val="bg1"/>
                  </a:solidFill>
                  <a:latin typeface="Segoe UI" panose="020B0502040204020203" pitchFamily="34" charset="0"/>
                  <a:cs typeface="Segoe UI" panose="020B0502040204020203" pitchFamily="34" charset="0"/>
                </a:rPr>
                <a:t>, S. and López Pascual, J., 2020. Sustainability in </a:t>
              </a:r>
              <a:r>
                <a:rPr lang="en-US" sz="1600" b="1" dirty="0" err="1">
                  <a:solidFill>
                    <a:schemeClr val="bg1"/>
                  </a:solidFill>
                  <a:latin typeface="Segoe UI" panose="020B0502040204020203" pitchFamily="34" charset="0"/>
                  <a:cs typeface="Segoe UI" panose="020B0502040204020203" pitchFamily="34" charset="0"/>
                </a:rPr>
                <a:t>FinTechs</a:t>
              </a:r>
              <a:r>
                <a:rPr lang="en-US" sz="1600" b="1" dirty="0">
                  <a:solidFill>
                    <a:schemeClr val="bg1"/>
                  </a:solidFill>
                  <a:latin typeface="Segoe UI" panose="020B0502040204020203" pitchFamily="34" charset="0"/>
                  <a:cs typeface="Segoe UI" panose="020B0502040204020203" pitchFamily="34" charset="0"/>
                </a:rPr>
                <a:t>: An explanation through business model scalability and market valuation. Sustainability, 12(24), p.10316.</a:t>
              </a:r>
            </a:p>
          </p:txBody>
        </p:sp>
      </p:grpSp>
      <p:sp>
        <p:nvSpPr>
          <p:cNvPr id="23" name="Freeform: Shape 22">
            <a:extLst>
              <a:ext uri="{FF2B5EF4-FFF2-40B4-BE49-F238E27FC236}">
                <a16:creationId xmlns:a16="http://schemas.microsoft.com/office/drawing/2014/main" id="{99E168AC-FE5B-A3E3-BAAF-59E823373837}"/>
              </a:ext>
            </a:extLst>
          </p:cNvPr>
          <p:cNvSpPr/>
          <p:nvPr/>
        </p:nvSpPr>
        <p:spPr>
          <a:xfrm flipV="1">
            <a:off x="4924550" y="6218152"/>
            <a:ext cx="2342901" cy="639848"/>
          </a:xfrm>
          <a:custGeom>
            <a:avLst/>
            <a:gdLst>
              <a:gd name="connsiteX0" fmla="*/ 0 w 2342901"/>
              <a:gd name="connsiteY0" fmla="*/ 0 h 639848"/>
              <a:gd name="connsiteX1" fmla="*/ 2342901 w 2342901"/>
              <a:gd name="connsiteY1" fmla="*/ 0 h 639848"/>
              <a:gd name="connsiteX2" fmla="*/ 2327652 w 2342901"/>
              <a:gd name="connsiteY2" fmla="*/ 25100 h 639848"/>
              <a:gd name="connsiteX3" fmla="*/ 1171450 w 2342901"/>
              <a:gd name="connsiteY3" fmla="*/ 639848 h 639848"/>
              <a:gd name="connsiteX4" fmla="*/ 15248 w 2342901"/>
              <a:gd name="connsiteY4" fmla="*/ 25100 h 639848"/>
              <a:gd name="connsiteX5" fmla="*/ 0 w 2342901"/>
              <a:gd name="connsiteY5" fmla="*/ 0 h 639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2901" h="639848">
                <a:moveTo>
                  <a:pt x="0" y="0"/>
                </a:moveTo>
                <a:lnTo>
                  <a:pt x="2342901" y="0"/>
                </a:lnTo>
                <a:lnTo>
                  <a:pt x="2327652" y="25100"/>
                </a:lnTo>
                <a:cubicBezTo>
                  <a:pt x="2077081" y="395995"/>
                  <a:pt x="1652743" y="639848"/>
                  <a:pt x="1171450" y="639848"/>
                </a:cubicBezTo>
                <a:cubicBezTo>
                  <a:pt x="690158" y="639848"/>
                  <a:pt x="265820" y="395995"/>
                  <a:pt x="15248" y="25100"/>
                </a:cubicBezTo>
                <a:lnTo>
                  <a:pt x="0"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Tree>
    <p:extLst>
      <p:ext uri="{BB962C8B-B14F-4D97-AF65-F5344CB8AC3E}">
        <p14:creationId xmlns:p14="http://schemas.microsoft.com/office/powerpoint/2010/main" val="11057743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FDAE9F8-7036-98F4-1FED-CDB9743805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286" y="400050"/>
            <a:ext cx="11401426" cy="6057901"/>
          </a:xfrm>
          <a:prstGeom prst="rect">
            <a:avLst/>
          </a:prstGeom>
        </p:spPr>
      </p:pic>
      <p:sp>
        <p:nvSpPr>
          <p:cNvPr id="5" name="Rectangle 4">
            <a:extLst>
              <a:ext uri="{FF2B5EF4-FFF2-40B4-BE49-F238E27FC236}">
                <a16:creationId xmlns:a16="http://schemas.microsoft.com/office/drawing/2014/main" id="{EA19A579-FBFB-A1A6-B0EE-1E25D9A58275}"/>
              </a:ext>
            </a:extLst>
          </p:cNvPr>
          <p:cNvSpPr/>
          <p:nvPr/>
        </p:nvSpPr>
        <p:spPr>
          <a:xfrm>
            <a:off x="395287" y="400049"/>
            <a:ext cx="11401426" cy="6057901"/>
          </a:xfrm>
          <a:prstGeom prst="rect">
            <a:avLst/>
          </a:prstGeom>
          <a:solidFill>
            <a:schemeClr val="accent1">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4" name="TextBox 3">
            <a:extLst>
              <a:ext uri="{FF2B5EF4-FFF2-40B4-BE49-F238E27FC236}">
                <a16:creationId xmlns:a16="http://schemas.microsoft.com/office/drawing/2014/main" id="{C4ADAF62-5A71-2B0C-D042-64E47DCD430B}"/>
              </a:ext>
            </a:extLst>
          </p:cNvPr>
          <p:cNvSpPr txBox="1"/>
          <p:nvPr/>
        </p:nvSpPr>
        <p:spPr>
          <a:xfrm>
            <a:off x="1107831" y="2844225"/>
            <a:ext cx="9653953" cy="1200329"/>
          </a:xfrm>
          <a:prstGeom prst="rect">
            <a:avLst/>
          </a:prstGeom>
          <a:noFill/>
        </p:spPr>
        <p:txBody>
          <a:bodyPr wrap="square">
            <a:spAutoFit/>
          </a:bodyPr>
          <a:lstStyle/>
          <a:p>
            <a:pPr algn="ctr"/>
            <a:r>
              <a:rPr lang="en-IN" sz="7200" b="1" i="0" dirty="0">
                <a:solidFill>
                  <a:schemeClr val="accent2"/>
                </a:solidFill>
                <a:effectLst/>
                <a:latin typeface="Segoe UI" panose="020B0502040204020203" pitchFamily="34" charset="0"/>
                <a:cs typeface="Segoe UI" panose="020B0502040204020203" pitchFamily="34" charset="0"/>
              </a:rPr>
              <a:t>THANK YOU</a:t>
            </a:r>
            <a:endParaRPr lang="en-IN" sz="7200" b="1" dirty="0">
              <a:solidFill>
                <a:schemeClr val="accent2"/>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982768678"/>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10.0.14393.0"/>
  <p:tag name="AS_RELEASE_DATE" val="2019.12.14"/>
  <p:tag name="AS_TITLE" val="Aspose.Slides for .NET 4.0 Client Profile"/>
  <p:tag name="AS_VERSION" val="19.12"/>
</p:tagLst>
</file>

<file path=ppt/theme/theme1.xml><?xml version="1.0" encoding="utf-8"?>
<a:theme xmlns:a="http://schemas.openxmlformats.org/drawingml/2006/main" name="Office Theme">
  <a:themeElements>
    <a:clrScheme name="Custom 640">
      <a:dk1>
        <a:sysClr val="windowText" lastClr="000000"/>
      </a:dk1>
      <a:lt1>
        <a:sysClr val="window" lastClr="FFFFFF"/>
      </a:lt1>
      <a:dk2>
        <a:srgbClr val="44546A"/>
      </a:dk2>
      <a:lt2>
        <a:srgbClr val="E7E6E6"/>
      </a:lt2>
      <a:accent1>
        <a:srgbClr val="30544A"/>
      </a:accent1>
      <a:accent2>
        <a:srgbClr val="D3AE55"/>
      </a:accent2>
      <a:accent3>
        <a:srgbClr val="0C2027"/>
      </a:accent3>
      <a:accent4>
        <a:srgbClr val="2E7D32"/>
      </a:accent4>
      <a:accent5>
        <a:srgbClr val="1B5E20"/>
      </a:accent5>
      <a:accent6>
        <a:srgbClr val="144818"/>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1458</Words>
  <Application>Microsoft Office PowerPoint</Application>
  <PresentationFormat>Widescreen</PresentationFormat>
  <Paragraphs>326</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Ebrima</vt:lpstr>
      <vt:lpstr>Montserrat</vt:lpstr>
      <vt:lpstr>Segoe UI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2024-06-02T09:48:06Z</dcterms:created>
  <dcterms:modified xsi:type="dcterms:W3CDTF">2024-06-24T12:12:09Z</dcterms:modified>
</cp:coreProperties>
</file>