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56" r:id="rId2"/>
    <p:sldId id="274" r:id="rId3"/>
    <p:sldId id="275" r:id="rId4"/>
    <p:sldId id="276" r:id="rId5"/>
    <p:sldId id="277" r:id="rId6"/>
    <p:sldId id="297" r:id="rId7"/>
    <p:sldId id="298" r:id="rId8"/>
    <p:sldId id="278" r:id="rId9"/>
    <p:sldId id="299" r:id="rId10"/>
    <p:sldId id="279" r:id="rId11"/>
    <p:sldId id="300" r:id="rId12"/>
    <p:sldId id="280" r:id="rId13"/>
    <p:sldId id="281" r:id="rId14"/>
    <p:sldId id="282" r:id="rId15"/>
    <p:sldId id="283" r:id="rId16"/>
    <p:sldId id="284" r:id="rId17"/>
    <p:sldId id="290" r:id="rId18"/>
    <p:sldId id="285" r:id="rId19"/>
    <p:sldId id="286" r:id="rId20"/>
    <p:sldId id="291" r:id="rId21"/>
    <p:sldId id="287" r:id="rId22"/>
    <p:sldId id="293" r:id="rId23"/>
    <p:sldId id="288" r:id="rId24"/>
    <p:sldId id="289" r:id="rId25"/>
    <p:sldId id="292" r:id="rId26"/>
    <p:sldId id="295" r:id="rId27"/>
    <p:sldId id="296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9487" autoAdjust="0"/>
  </p:normalViewPr>
  <p:slideViewPr>
    <p:cSldViewPr snapToGrid="0">
      <p:cViewPr varScale="1">
        <p:scale>
          <a:sx n="53" d="100"/>
          <a:sy n="53" d="100"/>
        </p:scale>
        <p:origin x="456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7F48CC-BAEB-42F6-90BA-456D10DAF92D}" type="datetimeFigureOut">
              <a:rPr lang="en-GB" smtClean="0"/>
              <a:t>11/10/2020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4E4CA7-7D3A-40E2-B01E-F76AC01DD0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6470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8166B-D7A3-4FE0-8E21-A0D7A9C1B5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D0B28B-D605-4889-B200-D0E1A40C38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91AFC-06E5-4C3D-A2EA-59CFA1EC58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63D0-2433-480F-848B-954E4F174A05}" type="datetimeFigureOut">
              <a:rPr lang="en-GB" smtClean="0"/>
              <a:t>11/10/2020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DB884E-65DC-4031-BEA1-C297B440B8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59B8FA-3B63-4AD8-9725-76E859243C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54D64-61B2-45BF-A06B-96AC3C778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7829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246F52-3CBA-40B2-9148-6790B4BF65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B948A-6B19-45C6-ABC2-F7DE9A594B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8A3E2B-74FB-48D4-BC3A-72C8B46FDD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63D0-2433-480F-848B-954E4F174A05}" type="datetimeFigureOut">
              <a:rPr lang="en-GB" smtClean="0"/>
              <a:t>11/10/2020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1795A8-139F-470C-B90B-378572B28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52BA6-167D-440C-BB51-EDFC9D9E56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54D64-61B2-45BF-A06B-96AC3C778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7547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E5AA0-2132-4C81-BC73-F2EC423B70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5BC9A8-6B75-41B6-9D4F-7E3921C8DA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A4AF90-48EB-42AB-87E6-58AAA9FF18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63D0-2433-480F-848B-954E4F174A05}" type="datetimeFigureOut">
              <a:rPr lang="en-GB" smtClean="0"/>
              <a:t>11/10/2020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F899C2-6BD9-4AF2-9058-9B46D649A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2AF884-F28E-4884-89D9-3C950C20C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54D64-61B2-45BF-A06B-96AC3C778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9257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D1FE6A-BC17-4EF9-AF5D-9A483FAF96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2C6A7-0F0B-420B-AF15-0DCC5C36489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B86A73-8FFE-472C-8D3E-2D32DFFDFB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212F1B-23B0-4978-B85E-2702A9C3AA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63D0-2433-480F-848B-954E4F174A05}" type="datetimeFigureOut">
              <a:rPr lang="en-GB" smtClean="0"/>
              <a:t>11/10/2020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212732-7024-4D8C-93D6-C7342723A1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6E1916-8CD0-447A-9F5A-DA409B07E7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54D64-61B2-45BF-A06B-96AC3C778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02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C99F6D-712D-4921-BEBD-CF03BBFF4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CA3683-7254-4F54-9A5C-F41CB45A75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CDCC57-6534-45F6-8FB1-32FC9ACD6F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8D2502-E80E-46D8-B3D1-6D1267400C5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1E9956D-FC1E-4D11-AE70-B07EE6FD3F8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355C07-8EEF-4DF7-B053-3F28ACC3F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63D0-2433-480F-848B-954E4F174A05}" type="datetimeFigureOut">
              <a:rPr lang="en-GB" smtClean="0"/>
              <a:t>11/10/2020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7D8014-2ECC-45E5-8E50-0045A330B2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6AF2E2-4FC6-4559-AF03-29C494F379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54D64-61B2-45BF-A06B-96AC3C778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1817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C0EF8D-62FF-4084-91E6-93E5AF7ACA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965D99-46F9-4B2D-8E09-0E0D353AB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63D0-2433-480F-848B-954E4F174A05}" type="datetimeFigureOut">
              <a:rPr lang="en-GB" smtClean="0"/>
              <a:t>11/10/2020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30DDB3-0781-49AA-98E6-3E1F449F7F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5C0AC2-D5AD-415A-89A8-7FD5C07F4B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54D64-61B2-45BF-A06B-96AC3C778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9577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B6F040-F46E-45CF-B981-E848256D8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63D0-2433-480F-848B-954E4F174A05}" type="datetimeFigureOut">
              <a:rPr lang="en-GB" smtClean="0"/>
              <a:t>11/10/2020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4D92404-EA4C-4996-BD27-BBC753C2AC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7B5EEA-21D5-41E0-8983-D000EF52BF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54D64-61B2-45BF-A06B-96AC3C778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2502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47767-0B25-4C58-82D6-B8FFB67C98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F2D1D2-E233-4F56-B543-701231CDA5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70CC30-A379-4D8A-8090-57B612C59F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23B35C-80A0-49E7-A29D-3ABF9A3A04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63D0-2433-480F-848B-954E4F174A05}" type="datetimeFigureOut">
              <a:rPr lang="en-GB" smtClean="0"/>
              <a:t>11/10/2020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179B60-2C00-4658-89D6-87E838AE26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5BE743-BCE5-4BF2-889D-0700ACB53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54D64-61B2-45BF-A06B-96AC3C778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37166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CDB8D-F289-4BF1-9BEA-BAF4FDC1B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1A98B80-5227-449C-B165-2B6396ECD3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D893FA-DE3E-405F-ACE6-6051FE3243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8607C7-49DE-4F00-9C57-807F8FCAB9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63D0-2433-480F-848B-954E4F174A05}" type="datetimeFigureOut">
              <a:rPr lang="en-GB" smtClean="0"/>
              <a:t>11/10/2020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C4D394-1675-417F-B73E-2A21437992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D7B5D0-ED79-4EFC-9087-65A1366E45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54D64-61B2-45BF-A06B-96AC3C778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4520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A5D93-2E24-43F1-A28B-9FC460605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5071E3-9A8C-45A0-BD22-E55BF7A4AD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9F05B9-F7D5-4D7F-9FA2-1EF412494B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63D0-2433-480F-848B-954E4F174A05}" type="datetimeFigureOut">
              <a:rPr lang="en-GB" smtClean="0"/>
              <a:t>11/10/2020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2AFE7A-5E1B-4C9C-AD50-7A703B304E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3FFB87-828E-485E-B628-E59DFAB9E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54D64-61B2-45BF-A06B-96AC3C778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939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638F7CA-0576-46AC-B8C3-4651A276582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838D1C-9985-4108-B22D-19FDCB2797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633B08-5615-4293-97EE-4F931B77F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63D0-2433-480F-848B-954E4F174A05}" type="datetimeFigureOut">
              <a:rPr lang="en-GB" smtClean="0"/>
              <a:t>11/10/2020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F34767-10FE-4D98-BAC9-EC711BEEB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ED26B8-5D32-4D56-B252-17A049C450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154D64-61B2-45BF-A06B-96AC3C778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8820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1A2D5AB-28A7-4233-8615-D0A0A09B4B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38830E-25A2-48C8-BD4B-FB4942D10D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78A0F8-33A7-40D6-AFCF-A5B2C0AB070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2163D0-2433-480F-848B-954E4F174A05}" type="datetimeFigureOut">
              <a:rPr lang="en-GB" smtClean="0"/>
              <a:t>11/10/2020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0D3E24-05DE-469E-B911-5D17C990C1C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8E2F6D-BD3E-4B6A-A8FF-0582D4C9A1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154D64-61B2-45BF-A06B-96AC3C7785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6664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08410E-DE16-464E-A339-4EC4A538EF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3" y="1999615"/>
            <a:ext cx="9144000" cy="2764028"/>
          </a:xfrm>
        </p:spPr>
        <p:txBody>
          <a:bodyPr anchor="ctr">
            <a:normAutofit/>
          </a:bodyPr>
          <a:lstStyle/>
          <a:p>
            <a:r>
              <a:rPr lang="en-GB" sz="7200" dirty="0"/>
              <a:t>Strategic Planning </a:t>
            </a:r>
            <a:r>
              <a:rPr lang="en-GB" sz="4800" dirty="0"/>
              <a:t>Festivals, Conventions and Events </a:t>
            </a:r>
            <a:endParaRPr lang="en-GB" sz="7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FACB9D-21DF-4289-BBB5-7C7FAB1409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66912" y="5645150"/>
            <a:ext cx="8258176" cy="631825"/>
          </a:xfrm>
        </p:spPr>
        <p:txBody>
          <a:bodyPr anchor="ctr">
            <a:normAutofit/>
          </a:bodyPr>
          <a:lstStyle/>
          <a:p>
            <a:r>
              <a:rPr lang="en-GB" sz="2800"/>
              <a:t>BMTP6017</a:t>
            </a:r>
          </a:p>
        </p:txBody>
      </p:sp>
      <p:sp>
        <p:nvSpPr>
          <p:cNvPr id="5" name="Rectangle 13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607815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506" name="Rectangle 2">
            <a:extLst>
              <a:ext uri="{FF2B5EF4-FFF2-40B4-BE49-F238E27FC236}">
                <a16:creationId xmlns:a16="http://schemas.microsoft.com/office/drawing/2014/main" id="{AC214ACE-B386-453F-B15D-6E3E73764EC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AU" altLang="en-US" sz="4000" b="1"/>
              <a:t>Learning Objectives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80024874-3D8E-49D0-9F34-772341AE756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>
            <a:normAutofit/>
          </a:bodyPr>
          <a:lstStyle/>
          <a:p>
            <a:pPr marL="457200" indent="-457200">
              <a:spcBef>
                <a:spcPts val="300"/>
              </a:spcBef>
              <a:buFont typeface="Calibri" panose="020F0502020204030204" pitchFamily="34" charset="0"/>
              <a:buAutoNum type="arabicPeriod"/>
            </a:pPr>
            <a:r>
              <a:rPr lang="en-US" altLang="en-US" sz="2200"/>
              <a:t>Appreciate the importance of planning to ensure the success of an event</a:t>
            </a:r>
            <a:endParaRPr lang="en-GB" altLang="en-US" sz="2200"/>
          </a:p>
          <a:p>
            <a:pPr marL="457200" indent="-457200">
              <a:spcBef>
                <a:spcPts val="300"/>
              </a:spcBef>
              <a:buFont typeface="Calibri" panose="020F0502020204030204" pitchFamily="34" charset="0"/>
              <a:buAutoNum type="arabicPeriod"/>
            </a:pPr>
            <a:r>
              <a:rPr lang="en-US" altLang="en-US" sz="2200"/>
              <a:t>Discuss the </a:t>
            </a:r>
            <a:r>
              <a:rPr lang="en-AU" altLang="en-US" sz="2200"/>
              <a:t>nature</a:t>
            </a:r>
            <a:r>
              <a:rPr lang="en-US" altLang="en-US" sz="2200"/>
              <a:t> of the </a:t>
            </a:r>
            <a:r>
              <a:rPr lang="en-AU" altLang="en-US" sz="2200"/>
              <a:t>strategic </a:t>
            </a:r>
            <a:r>
              <a:rPr lang="en-US" altLang="en-US" sz="2200"/>
              <a:t>planning process as it applies to events</a:t>
            </a:r>
            <a:endParaRPr lang="en-GB" altLang="en-US" sz="2200"/>
          </a:p>
          <a:p>
            <a:pPr marL="457200" indent="-457200">
              <a:spcBef>
                <a:spcPts val="300"/>
              </a:spcBef>
              <a:buFont typeface="Calibri" panose="020F0502020204030204" pitchFamily="34" charset="0"/>
              <a:buAutoNum type="arabicPeriod"/>
            </a:pPr>
            <a:r>
              <a:rPr lang="en-AU" altLang="en-US" sz="2200"/>
              <a:t>Identify an appropriate organisational structure through which to conduct a given event</a:t>
            </a:r>
            <a:endParaRPr lang="en-GB" altLang="en-US" sz="2200"/>
          </a:p>
          <a:p>
            <a:pPr marL="457200" indent="-457200">
              <a:spcBef>
                <a:spcPts val="300"/>
              </a:spcBef>
              <a:buFont typeface="Calibri" panose="020F0502020204030204" pitchFamily="34" charset="0"/>
              <a:buAutoNum type="arabicPeriod"/>
            </a:pPr>
            <a:r>
              <a:rPr lang="en-AU" altLang="en-US" sz="2200"/>
              <a:t>Describe the various stages</a:t>
            </a:r>
            <a:r>
              <a:rPr lang="en-US" altLang="en-US" sz="2200"/>
              <a:t> in event strategic planning process</a:t>
            </a:r>
            <a:endParaRPr lang="en-GB" altLang="en-US" sz="2200"/>
          </a:p>
          <a:p>
            <a:pPr marL="457200" indent="-457200">
              <a:spcBef>
                <a:spcPts val="300"/>
              </a:spcBef>
              <a:buFont typeface="Calibri" panose="020F0502020204030204" pitchFamily="34" charset="0"/>
              <a:buAutoNum type="arabicPeriod"/>
            </a:pPr>
            <a:r>
              <a:rPr lang="en-US" altLang="en-US" sz="2200"/>
              <a:t>Construct objectives for an event which are specific, measurable, achievable, realistic and time specific.</a:t>
            </a:r>
            <a:endParaRPr lang="en-GB" altLang="en-US" sz="2200"/>
          </a:p>
        </p:txBody>
      </p:sp>
    </p:spTree>
  </p:cSld>
  <p:clrMapOvr>
    <a:masterClrMapping/>
  </p:clrMapOvr>
  <p:transition>
    <p:blinds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533" name="Rectangle 71">
            <a:extLst>
              <a:ext uri="{FF2B5EF4-FFF2-40B4-BE49-F238E27FC236}">
                <a16:creationId xmlns:a16="http://schemas.microsoft.com/office/drawing/2014/main" id="{F4C0B10B-D2C4-4A54-AFAD-3D27DF88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534" name="Group 73">
            <a:extLst>
              <a:ext uri="{FF2B5EF4-FFF2-40B4-BE49-F238E27FC236}">
                <a16:creationId xmlns:a16="http://schemas.microsoft.com/office/drawing/2014/main" id="{B6BADB90-C74B-40D6-86DC-503F65FCE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75" name="Freeform 44">
              <a:extLst>
                <a:ext uri="{FF2B5EF4-FFF2-40B4-BE49-F238E27FC236}">
                  <a16:creationId xmlns:a16="http://schemas.microsoft.com/office/drawing/2014/main" id="{6559431D-1886-4AE0-9B87-9AD2ECAB8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535" name="Freeform 45">
              <a:extLst>
                <a:ext uri="{FF2B5EF4-FFF2-40B4-BE49-F238E27FC236}">
                  <a16:creationId xmlns:a16="http://schemas.microsoft.com/office/drawing/2014/main" id="{373850A5-B04A-4FCD-9E73-EE322167F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46">
              <a:extLst>
                <a:ext uri="{FF2B5EF4-FFF2-40B4-BE49-F238E27FC236}">
                  <a16:creationId xmlns:a16="http://schemas.microsoft.com/office/drawing/2014/main" id="{82C18C67-80FA-4738-AA53-0AF2419F9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47">
              <a:extLst>
                <a:ext uri="{FF2B5EF4-FFF2-40B4-BE49-F238E27FC236}">
                  <a16:creationId xmlns:a16="http://schemas.microsoft.com/office/drawing/2014/main" id="{48543B1A-8BF5-4C63-8404-41B2EA70B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Rectangle 78">
              <a:extLst>
                <a:ext uri="{FF2B5EF4-FFF2-40B4-BE49-F238E27FC236}">
                  <a16:creationId xmlns:a16="http://schemas.microsoft.com/office/drawing/2014/main" id="{92DF5096-E051-498C-A3ED-CBA77A813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530" name="Rectangle 2">
            <a:extLst>
              <a:ext uri="{FF2B5EF4-FFF2-40B4-BE49-F238E27FC236}">
                <a16:creationId xmlns:a16="http://schemas.microsoft.com/office/drawing/2014/main" id="{BAE62209-8CD1-4E2E-9264-89603349FB3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AU" altLang="en-US" sz="4000" b="1">
                <a:solidFill>
                  <a:srgbClr val="FFFFFF"/>
                </a:solidFill>
              </a:rPr>
              <a:t>What is strategic planning?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E4D62EF0-0FAC-4AFC-BA6C-FE1A7168505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424904" y="2494450"/>
            <a:ext cx="4053545" cy="3563159"/>
          </a:xfrm>
        </p:spPr>
        <p:txBody>
          <a:bodyPr>
            <a:normAutofit/>
          </a:bodyPr>
          <a:lstStyle/>
          <a:p>
            <a:r>
              <a:rPr lang="en-AU" altLang="en-US" sz="2400"/>
              <a:t>A process that involves determining where an organisation is at present, deciding where it should be positioned to progress its mission, and the strategies and tactics needed to achieve that position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1AAFE10-5877-4E5D-AD40-79AD16EA473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990" r="2" b="5737"/>
          <a:stretch/>
        </p:blipFill>
        <p:spPr>
          <a:xfrm>
            <a:off x="6098892" y="2492376"/>
            <a:ext cx="4802404" cy="3563372"/>
          </a:xfrm>
          <a:prstGeom prst="rect">
            <a:avLst/>
          </a:prstGeom>
        </p:spPr>
      </p:pic>
    </p:spTree>
  </p:cSld>
  <p:clrMapOvr>
    <a:masterClrMapping/>
  </p:clrMapOvr>
  <p:transition>
    <p:blinds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9D3A9E89-033E-4C4A-8C41-416DABFFD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86293361-111E-427D-8E5B-256944AC8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445887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554" name="Rectangle 2">
            <a:extLst>
              <a:ext uri="{FF2B5EF4-FFF2-40B4-BE49-F238E27FC236}">
                <a16:creationId xmlns:a16="http://schemas.microsoft.com/office/drawing/2014/main" id="{C0B021DA-8971-43C0-91DD-1A2222C52F4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934960" y="1122362"/>
            <a:ext cx="3650488" cy="355123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en-US" sz="5000" b="1" dirty="0"/>
              <a:t>The strategic planning process and event </a:t>
            </a:r>
            <a:r>
              <a:rPr lang="en-US" altLang="en-US" sz="5000" b="1" dirty="0" err="1"/>
              <a:t>organisation</a:t>
            </a:r>
            <a:endParaRPr lang="en-US" altLang="en-US" sz="5000" b="1" dirty="0"/>
          </a:p>
        </p:txBody>
      </p:sp>
      <p:grpSp>
        <p:nvGrpSpPr>
          <p:cNvPr id="77" name="Group 76">
            <a:extLst>
              <a:ext uri="{FF2B5EF4-FFF2-40B4-BE49-F238E27FC236}">
                <a16:creationId xmlns:a16="http://schemas.microsoft.com/office/drawing/2014/main" id="{45E2E1AA-FCC7-4C80-AD5D-341E9F49EB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464808" y="73152"/>
            <a:ext cx="1178966" cy="232963"/>
            <a:chOff x="6464808" y="73152"/>
            <a:chExt cx="1178966" cy="232963"/>
          </a:xfrm>
        </p:grpSpPr>
        <p:sp>
          <p:nvSpPr>
            <p:cNvPr id="78" name="Rectangle 64">
              <a:extLst>
                <a:ext uri="{FF2B5EF4-FFF2-40B4-BE49-F238E27FC236}">
                  <a16:creationId xmlns:a16="http://schemas.microsoft.com/office/drawing/2014/main" id="{45A9BC78-B2A2-4EE8-918E-A0980A3C7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64629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9" name="Rectangle 66">
              <a:extLst>
                <a:ext uri="{FF2B5EF4-FFF2-40B4-BE49-F238E27FC236}">
                  <a16:creationId xmlns:a16="http://schemas.microsoft.com/office/drawing/2014/main" id="{B6B4C4EF-CD72-4C2A-AF9D-4AE3396C6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64629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Rectangle 64">
              <a:extLst>
                <a:ext uri="{FF2B5EF4-FFF2-40B4-BE49-F238E27FC236}">
                  <a16:creationId xmlns:a16="http://schemas.microsoft.com/office/drawing/2014/main" id="{7F3F9387-E772-47C0-8EFF-60187605AC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3967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1" name="Rectangle 66">
              <a:extLst>
                <a:ext uri="{FF2B5EF4-FFF2-40B4-BE49-F238E27FC236}">
                  <a16:creationId xmlns:a16="http://schemas.microsoft.com/office/drawing/2014/main" id="{5272C286-4AD1-4B30-8B2E-956F1985BF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3967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2" name="Rectangle 64">
              <a:extLst>
                <a:ext uri="{FF2B5EF4-FFF2-40B4-BE49-F238E27FC236}">
                  <a16:creationId xmlns:a16="http://schemas.microsoft.com/office/drawing/2014/main" id="{78929639-54CA-43F0-B7FB-73B6C4E37E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714719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3" name="Rectangle 66">
              <a:extLst>
                <a:ext uri="{FF2B5EF4-FFF2-40B4-BE49-F238E27FC236}">
                  <a16:creationId xmlns:a16="http://schemas.microsoft.com/office/drawing/2014/main" id="{9FF9CC1E-36C1-4F95-B488-90B3CD19C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714719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4" name="Rectangle 64">
              <a:extLst>
                <a:ext uri="{FF2B5EF4-FFF2-40B4-BE49-F238E27FC236}">
                  <a16:creationId xmlns:a16="http://schemas.microsoft.com/office/drawing/2014/main" id="{4636A28A-DD6F-4893-ADF6-98944467BA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89763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5" name="Rectangle 66">
              <a:extLst>
                <a:ext uri="{FF2B5EF4-FFF2-40B4-BE49-F238E27FC236}">
                  <a16:creationId xmlns:a16="http://schemas.microsoft.com/office/drawing/2014/main" id="{20D4C555-D791-4F9B-98BC-EF9B706D60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89763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6" name="Rectangle 64">
              <a:extLst>
                <a:ext uri="{FF2B5EF4-FFF2-40B4-BE49-F238E27FC236}">
                  <a16:creationId xmlns:a16="http://schemas.microsoft.com/office/drawing/2014/main" id="{402F52F8-932B-4EB1-A835-A729F43E52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64808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7" name="Rectangle 66">
              <a:extLst>
                <a:ext uri="{FF2B5EF4-FFF2-40B4-BE49-F238E27FC236}">
                  <a16:creationId xmlns:a16="http://schemas.microsoft.com/office/drawing/2014/main" id="{A2211490-31FB-446C-A954-BD9E7A13C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64808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8" name="Rectangle 64">
              <a:extLst>
                <a:ext uri="{FF2B5EF4-FFF2-40B4-BE49-F238E27FC236}">
                  <a16:creationId xmlns:a16="http://schemas.microsoft.com/office/drawing/2014/main" id="{56037A67-611E-4259-B82F-778469D2A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89406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9" name="Rectangle 66">
              <a:extLst>
                <a:ext uri="{FF2B5EF4-FFF2-40B4-BE49-F238E27FC236}">
                  <a16:creationId xmlns:a16="http://schemas.microsoft.com/office/drawing/2014/main" id="{197CB0E6-A613-4E52-9D74-E0A7305981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89406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0" name="Rectangle 64">
              <a:extLst>
                <a:ext uri="{FF2B5EF4-FFF2-40B4-BE49-F238E27FC236}">
                  <a16:creationId xmlns:a16="http://schemas.microsoft.com/office/drawing/2014/main" id="{272F6CBC-908D-428B-996E-7698ABA2E6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4451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1" name="Rectangle 66">
              <a:extLst>
                <a:ext uri="{FF2B5EF4-FFF2-40B4-BE49-F238E27FC236}">
                  <a16:creationId xmlns:a16="http://schemas.microsoft.com/office/drawing/2014/main" id="{22F6F6CC-2B33-404F-9226-267964229F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4451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2" name="Rectangle 64">
              <a:extLst>
                <a:ext uri="{FF2B5EF4-FFF2-40B4-BE49-F238E27FC236}">
                  <a16:creationId xmlns:a16="http://schemas.microsoft.com/office/drawing/2014/main" id="{603C3C50-3545-4D3F-AFB9-6693DBA66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39496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3" name="Rectangle 66">
              <a:extLst>
                <a:ext uri="{FF2B5EF4-FFF2-40B4-BE49-F238E27FC236}">
                  <a16:creationId xmlns:a16="http://schemas.microsoft.com/office/drawing/2014/main" id="{81DFEA65-6A53-42D0-B43C-E83253D841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39496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4" name="Rectangle 64">
              <a:extLst>
                <a:ext uri="{FF2B5EF4-FFF2-40B4-BE49-F238E27FC236}">
                  <a16:creationId xmlns:a16="http://schemas.microsoft.com/office/drawing/2014/main" id="{E0A6F791-574E-491C-A2AC-49729C2ED7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14540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Rectangle 66">
              <a:extLst>
                <a:ext uri="{FF2B5EF4-FFF2-40B4-BE49-F238E27FC236}">
                  <a16:creationId xmlns:a16="http://schemas.microsoft.com/office/drawing/2014/main" id="{70FF9C5B-20CC-4916-86B8-F44F009EA5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14540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Rectangle 64">
              <a:extLst>
                <a:ext uri="{FF2B5EF4-FFF2-40B4-BE49-F238E27FC236}">
                  <a16:creationId xmlns:a16="http://schemas.microsoft.com/office/drawing/2014/main" id="{9AA3AA5D-F560-4530-9097-757F6612FF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89585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Rectangle 66">
              <a:extLst>
                <a:ext uri="{FF2B5EF4-FFF2-40B4-BE49-F238E27FC236}">
                  <a16:creationId xmlns:a16="http://schemas.microsoft.com/office/drawing/2014/main" id="{B194DD1A-45E8-4A26-B4F8-8A916522D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89585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3555" name="Picture 18" descr="f06-01-9781856178181">
            <a:extLst>
              <a:ext uri="{FF2B5EF4-FFF2-40B4-BE49-F238E27FC236}">
                <a16:creationId xmlns:a16="http://schemas.microsoft.com/office/drawing/2014/main" id="{A8011D3C-EFED-4F6D-82DE-7605AFFA851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07" b="-3"/>
          <a:stretch/>
        </p:blipFill>
        <p:spPr bwMode="auto">
          <a:xfrm>
            <a:off x="594359" y="576071"/>
            <a:ext cx="6174728" cy="5925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9" name="Rectangle 98">
            <a:extLst>
              <a:ext uri="{FF2B5EF4-FFF2-40B4-BE49-F238E27FC236}">
                <a16:creationId xmlns:a16="http://schemas.microsoft.com/office/drawing/2014/main" id="{78907291-9D6D-4740-81DB-441477BCA2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12192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556" name="Rectangle 5">
            <a:extLst>
              <a:ext uri="{FF2B5EF4-FFF2-40B4-BE49-F238E27FC236}">
                <a16:creationId xmlns:a16="http://schemas.microsoft.com/office/drawing/2014/main" id="{770E4B8D-D1F6-4A34-91C2-2E3748EE10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14719" y="5949085"/>
            <a:ext cx="5175504" cy="552297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 eaLnBrk="1" hangingPunct="1">
              <a:spcAft>
                <a:spcPts val="600"/>
              </a:spcAft>
            </a:pPr>
            <a:r>
              <a:rPr lang="en-US" altLang="en-US" sz="1300">
                <a:solidFill>
                  <a:srgbClr val="FFFFFF"/>
                </a:solidFill>
                <a:latin typeface="+mn-lt"/>
              </a:rPr>
              <a:t>(Source: adapted from Grant, 2005)</a:t>
            </a:r>
            <a:endParaRPr lang="en-GB" altLang="en-US" sz="1300">
              <a:solidFill>
                <a:srgbClr val="FFFFFF"/>
              </a:solidFill>
              <a:latin typeface="+mn-lt"/>
            </a:endParaRPr>
          </a:p>
        </p:txBody>
      </p:sp>
    </p:spTree>
  </p:cSld>
  <p:clrMapOvr>
    <a:masterClrMapping/>
  </p:clrMapOvr>
  <p:transition>
    <p:blinds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1" name="Rectangle 71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582" name="Picture 73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4578" name="Rectangle 2">
            <a:extLst>
              <a:ext uri="{FF2B5EF4-FFF2-40B4-BE49-F238E27FC236}">
                <a16:creationId xmlns:a16="http://schemas.microsoft.com/office/drawing/2014/main" id="{DC6FAAE4-7B32-4955-9D44-73ACBE8FA1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AU" altLang="en-US" sz="3100" b="1">
                <a:solidFill>
                  <a:srgbClr val="000000"/>
                </a:solidFill>
              </a:rPr>
              <a:t>The strategic planning process and event organisation</a:t>
            </a:r>
          </a:p>
        </p:txBody>
      </p:sp>
      <p:sp>
        <p:nvSpPr>
          <p:cNvPr id="24583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8E8C2CD-7242-40E5-B7A3-DCC212FE2DE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t="9394" r="1" b="1"/>
          <a:stretch/>
        </p:blipFill>
        <p:spPr>
          <a:xfrm>
            <a:off x="20" y="907231"/>
            <a:ext cx="4838021" cy="5063738"/>
          </a:xfrm>
          <a:custGeom>
            <a:avLst/>
            <a:gdLst/>
            <a:ahLst/>
            <a:cxnLst/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24579" name="Rectangle 3">
            <a:extLst>
              <a:ext uri="{FF2B5EF4-FFF2-40B4-BE49-F238E27FC236}">
                <a16:creationId xmlns:a16="http://schemas.microsoft.com/office/drawing/2014/main" id="{72A1D7DB-8308-495E-8723-81A6ABB1820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pPr>
              <a:buFontTx/>
              <a:buNone/>
            </a:pPr>
            <a:r>
              <a:rPr lang="en-AU" altLang="en-US" sz="2000" b="1">
                <a:solidFill>
                  <a:srgbClr val="000000"/>
                </a:solidFill>
              </a:rPr>
              <a:t>Concept or intent to bid</a:t>
            </a:r>
          </a:p>
          <a:p>
            <a:r>
              <a:rPr lang="en-AU" altLang="en-US" sz="2000">
                <a:solidFill>
                  <a:srgbClr val="000000"/>
                </a:solidFill>
              </a:rPr>
              <a:t>Preliminary stage</a:t>
            </a:r>
          </a:p>
          <a:p>
            <a:pPr>
              <a:buFontTx/>
              <a:buNone/>
            </a:pPr>
            <a:r>
              <a:rPr lang="en-AU" altLang="en-US" sz="2000" b="1">
                <a:solidFill>
                  <a:srgbClr val="000000"/>
                </a:solidFill>
              </a:rPr>
              <a:t>Feasibility study</a:t>
            </a:r>
          </a:p>
          <a:p>
            <a:r>
              <a:rPr lang="en-AU" altLang="en-US" sz="2000">
                <a:solidFill>
                  <a:srgbClr val="000000"/>
                </a:solidFill>
              </a:rPr>
              <a:t>Formal analysis of the event’s potential</a:t>
            </a:r>
          </a:p>
          <a:p>
            <a:r>
              <a:rPr lang="en-AU" altLang="en-US" sz="2000">
                <a:solidFill>
                  <a:srgbClr val="000000"/>
                </a:solidFill>
              </a:rPr>
              <a:t>Crucial for public funding (grants)</a:t>
            </a:r>
          </a:p>
          <a:p>
            <a:pPr>
              <a:buFontTx/>
              <a:buNone/>
            </a:pPr>
            <a:r>
              <a:rPr lang="en-AU" altLang="en-US" sz="2000" b="1">
                <a:solidFill>
                  <a:srgbClr val="000000"/>
                </a:solidFill>
              </a:rPr>
              <a:t>Decision to proceed or cease</a:t>
            </a:r>
          </a:p>
          <a:p>
            <a:r>
              <a:rPr lang="en-AU" altLang="en-US" sz="2000">
                <a:solidFill>
                  <a:srgbClr val="000000"/>
                </a:solidFill>
              </a:rPr>
              <a:t>Directly determined by feasibility study</a:t>
            </a:r>
          </a:p>
          <a:p>
            <a:endParaRPr lang="en-AU" altLang="en-US" sz="20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>
    <p:blinds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F9BB45BB-875C-46C4-8EB3-116E69547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8" y="643464"/>
            <a:ext cx="3969458" cy="5571072"/>
          </a:xfrm>
          <a:prstGeom prst="rect">
            <a:avLst/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B3694B1-1312-4B28-814F-D678F40EC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9883" y="806751"/>
            <a:ext cx="3616369" cy="5244498"/>
          </a:xfrm>
          <a:prstGeom prst="rect">
            <a:avLst/>
          </a:prstGeom>
          <a:noFill/>
          <a:ln w="6350" cap="sq" cmpd="sng" algn="ctr">
            <a:solidFill>
              <a:srgbClr val="404040"/>
            </a:solidFill>
            <a:prstDash val="solid"/>
            <a:miter lim="800000"/>
          </a:ln>
          <a:effectLst/>
        </p:spPr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AC0A06F7-55CE-42FA-92E3-84D50F914C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-4" b="2898"/>
          <a:stretch/>
        </p:blipFill>
        <p:spPr>
          <a:xfrm>
            <a:off x="736496" y="300722"/>
            <a:ext cx="4871418" cy="6055628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7D129406-7638-4F06-A449-C61BF912F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58000" y="253548"/>
            <a:ext cx="6693368" cy="6102802"/>
          </a:xfrm>
          <a:prstGeom prst="rect">
            <a:avLst/>
          </a:prstGeom>
          <a:solidFill>
            <a:srgbClr val="AFABAB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37A354-A055-4085-9B5B-53D5F34F5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34300" y="749412"/>
            <a:ext cx="3721204" cy="5134904"/>
          </a:xfrm>
        </p:spPr>
        <p:txBody>
          <a:bodyPr vert="horz" lIns="91440" tIns="45720" rIns="91440" bIns="45720" rtlCol="0" anchor="ctr">
            <a:noAutofit/>
          </a:bodyPr>
          <a:lstStyle/>
          <a:p>
            <a:pPr eaLnBrk="1" hangingPunct="1"/>
            <a:r>
              <a:rPr lang="en-GB" altLang="en-US" sz="1800" b="1" dirty="0">
                <a:latin typeface="Arial" panose="020B0604020202020204" pitchFamily="34" charset="0"/>
              </a:rPr>
              <a:t>Community</a:t>
            </a:r>
            <a:r>
              <a:rPr lang="en-GB" altLang="en-US" sz="2800" b="1" dirty="0">
                <a:latin typeface="Arial" panose="020B0604020202020204" pitchFamily="34" charset="0"/>
              </a:rPr>
              <a:t> Festival &amp; Event Fund 2009-10</a:t>
            </a:r>
            <a:br>
              <a:rPr lang="en-GB" altLang="en-US" sz="2800" b="1" dirty="0">
                <a:latin typeface="Arial" panose="020B0604020202020204" pitchFamily="34" charset="0"/>
              </a:rPr>
            </a:br>
            <a:r>
              <a:rPr lang="en-GB" altLang="en-US" sz="1400" dirty="0">
                <a:latin typeface="Arial" panose="020B0604020202020204" pitchFamily="34" charset="0"/>
              </a:rPr>
              <a:t>(Source: Bristol City Council, 2008) </a:t>
            </a:r>
            <a:br>
              <a:rPr lang="en-GB" altLang="en-US" sz="1400" dirty="0">
                <a:latin typeface="Arial" panose="020B0604020202020204" pitchFamily="34" charset="0"/>
              </a:rPr>
            </a:b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8204863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F66A575-7835-4400-BEDE-89F2EF0340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E60814-7003-4A9D-9A82-D4F32E635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629" y="640080"/>
            <a:ext cx="4225290" cy="55788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eaLnBrk="1" hangingPunct="1"/>
            <a:r>
              <a:rPr lang="en-GB" altLang="en-US" sz="1800">
                <a:latin typeface="Arial" panose="020B0604020202020204" pitchFamily="34" charset="0"/>
              </a:rPr>
              <a:t>Community Festival &amp; Event Fund 2009-10</a:t>
            </a:r>
            <a:br>
              <a:rPr lang="en-GB" altLang="en-US" sz="1800">
                <a:latin typeface="Arial" panose="020B0604020202020204" pitchFamily="34" charset="0"/>
              </a:rPr>
            </a:br>
            <a:r>
              <a:rPr lang="en-GB" altLang="en-US" sz="1050">
                <a:latin typeface="Arial" panose="020B0604020202020204" pitchFamily="34" charset="0"/>
              </a:rPr>
              <a:t>(Source: Bristol City Council, 2008) </a:t>
            </a:r>
            <a:br>
              <a:rPr lang="en-GB" altLang="en-US" sz="1050">
                <a:latin typeface="Arial" panose="020B0604020202020204" pitchFamily="34" charset="0"/>
              </a:rPr>
            </a:br>
            <a:endParaRPr lang="en-US" sz="1800" dirty="0">
              <a:solidFill>
                <a:srgbClr val="FFFFFF"/>
              </a:solidFill>
            </a:endParaRPr>
          </a:p>
        </p:txBody>
      </p:sp>
      <p:pic>
        <p:nvPicPr>
          <p:cNvPr id="5" name="Picture 15" descr="f06-02b-9781856178181">
            <a:extLst>
              <a:ext uri="{FF2B5EF4-FFF2-40B4-BE49-F238E27FC236}">
                <a16:creationId xmlns:a16="http://schemas.microsoft.com/office/drawing/2014/main" id="{C07337AB-53C6-4A4A-AADD-9E2393EAFC2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29" r="9098"/>
          <a:stretch/>
        </p:blipFill>
        <p:spPr bwMode="auto">
          <a:xfrm>
            <a:off x="6096000" y="640080"/>
            <a:ext cx="5459470" cy="5578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D0B393D-9C85-4576-825F-145BE811F1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3923" y="4303395"/>
            <a:ext cx="3467100" cy="1914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33926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2DED013-895F-4E0F-B649-69484C48E7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734" b="13267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29700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9698" name="Rectangle 2">
            <a:extLst>
              <a:ext uri="{FF2B5EF4-FFF2-40B4-BE49-F238E27FC236}">
                <a16:creationId xmlns:a16="http://schemas.microsoft.com/office/drawing/2014/main" id="{3EE1C51F-00A8-4AB5-BF33-D18EC88E59E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AU" altLang="en-US" sz="2800" b="1"/>
              <a:t>The strategic planning process and event organisation</a:t>
            </a:r>
          </a:p>
        </p:txBody>
      </p:sp>
      <p:cxnSp>
        <p:nvCxnSpPr>
          <p:cNvPr id="29701" name="Straight Connector 136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7" name="Rectangle 3">
            <a:extLst>
              <a:ext uri="{FF2B5EF4-FFF2-40B4-BE49-F238E27FC236}">
                <a16:creationId xmlns:a16="http://schemas.microsoft.com/office/drawing/2014/main" id="{C14A2627-1494-4F3B-9E82-5E333ABAB4A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rtlCol="0" anchor="ctr">
            <a:normAutofit/>
          </a:bodyPr>
          <a:lstStyle/>
          <a:p>
            <a:pPr>
              <a:buNone/>
              <a:defRPr/>
            </a:pPr>
            <a:r>
              <a:rPr lang="en-AU" altLang="en-US" sz="1400" b="1"/>
              <a:t>Formation of a bidding body and bid preparation</a:t>
            </a:r>
          </a:p>
          <a:p>
            <a:pPr>
              <a:buFont typeface="Wingdings 3" charset="2"/>
              <a:buChar char=""/>
              <a:defRPr/>
            </a:pPr>
            <a:r>
              <a:rPr lang="en-AU" altLang="en-US" sz="1400"/>
              <a:t>Developing a timeline for the bid document</a:t>
            </a:r>
          </a:p>
          <a:p>
            <a:pPr>
              <a:buFont typeface="Wingdings 3" charset="2"/>
              <a:buChar char=""/>
              <a:defRPr/>
            </a:pPr>
            <a:r>
              <a:rPr lang="en-AU" altLang="en-US" sz="1400"/>
              <a:t>Responding to each of the bid criteria</a:t>
            </a:r>
          </a:p>
          <a:p>
            <a:pPr>
              <a:buFont typeface="Wingdings 3" charset="2"/>
              <a:buChar char=""/>
              <a:defRPr/>
            </a:pPr>
            <a:r>
              <a:rPr lang="en-AU" altLang="en-US" sz="1400"/>
              <a:t>Identifying key elements of past successful bids</a:t>
            </a:r>
          </a:p>
          <a:p>
            <a:pPr>
              <a:buFont typeface="Wingdings 3" charset="2"/>
              <a:buChar char=""/>
              <a:defRPr/>
            </a:pPr>
            <a:r>
              <a:rPr lang="en-AU" altLang="en-US" sz="1400"/>
              <a:t>Preparing the bid document</a:t>
            </a:r>
          </a:p>
          <a:p>
            <a:pPr>
              <a:buFont typeface="Wingdings 3" charset="2"/>
              <a:buChar char=""/>
              <a:defRPr/>
            </a:pPr>
            <a:r>
              <a:rPr lang="en-AU" altLang="en-US" sz="1400"/>
              <a:t>Presenting the bid </a:t>
            </a:r>
          </a:p>
          <a:p>
            <a:pPr>
              <a:buFont typeface="Wingdings 3" charset="2"/>
              <a:buChar char=""/>
              <a:defRPr/>
            </a:pPr>
            <a:r>
              <a:rPr lang="en-AU" altLang="en-US" sz="1400"/>
              <a:t>Lobbying in support of the bid</a:t>
            </a:r>
          </a:p>
          <a:p>
            <a:pPr>
              <a:buFont typeface="Wingdings 3" charset="2"/>
              <a:buChar char=""/>
              <a:defRPr/>
            </a:pPr>
            <a:r>
              <a:rPr lang="en-AU" altLang="en-US" sz="1400"/>
              <a:t>Evaluating reasons for a bid failure</a:t>
            </a:r>
          </a:p>
          <a:p>
            <a:pPr>
              <a:buFont typeface="Wingdings 3" charset="2"/>
              <a:buChar char=""/>
              <a:defRPr/>
            </a:pPr>
            <a:endParaRPr lang="en-AU" altLang="en-US" sz="1400"/>
          </a:p>
        </p:txBody>
      </p:sp>
    </p:spTree>
  </p:cSld>
  <p:clrMapOvr>
    <a:masterClrMapping/>
  </p:clrMapOvr>
  <p:transition>
    <p:blinds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D3A9E89-033E-4C4A-8C41-416DABFFD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293361-111E-427D-8E5B-256944AC8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4458877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2831B9-700B-4FAB-9DAE-0C10513A2C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63256" y="1122363"/>
            <a:ext cx="3834384" cy="2902882"/>
          </a:xfrm>
        </p:spPr>
        <p:txBody>
          <a:bodyPr vert="horz" lIns="91440" tIns="45720" rIns="91440" bIns="45720" rtlCol="0" anchor="b">
            <a:normAutofit/>
          </a:bodyPr>
          <a:lstStyle/>
          <a:p>
            <a:pPr eaLnBrk="1" hangingPunct="1"/>
            <a:r>
              <a:rPr lang="en-US" altLang="en-US" sz="2800" dirty="0">
                <a:latin typeface="Arial" panose="020B0604020202020204" pitchFamily="34" charset="0"/>
              </a:rPr>
              <a:t>Contents of the event proposal</a:t>
            </a:r>
            <a:br>
              <a:rPr lang="en-US" altLang="en-US" sz="2800" dirty="0">
                <a:latin typeface="Arial" panose="020B0604020202020204" pitchFamily="34" charset="0"/>
              </a:rPr>
            </a:br>
            <a:r>
              <a:rPr lang="en-US" altLang="en-US" sz="1600" dirty="0">
                <a:latin typeface="Arial" panose="020B0604020202020204" pitchFamily="34" charset="0"/>
              </a:rPr>
              <a:t>(Source: O’Toole, 2004)</a:t>
            </a:r>
            <a:br>
              <a:rPr lang="en-GB" altLang="en-US" sz="1600" dirty="0">
                <a:latin typeface="Arial" panose="020B0604020202020204" pitchFamily="34" charset="0"/>
              </a:rPr>
            </a:br>
            <a:endParaRPr lang="en-US" sz="280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FCDE997A-E6D1-4881-88E5-269E5AC3D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763256" y="73152"/>
            <a:ext cx="1178966" cy="232963"/>
            <a:chOff x="7763256" y="73152"/>
            <a:chExt cx="1178966" cy="232963"/>
          </a:xfrm>
        </p:grpSpPr>
        <p:sp>
          <p:nvSpPr>
            <p:cNvPr id="15" name="Rectangle 64">
              <a:extLst>
                <a:ext uri="{FF2B5EF4-FFF2-40B4-BE49-F238E27FC236}">
                  <a16:creationId xmlns:a16="http://schemas.microsoft.com/office/drawing/2014/main" id="{C5A17791-3735-41AA-BC18-9EE281D2BB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66">
              <a:extLst>
                <a:ext uri="{FF2B5EF4-FFF2-40B4-BE49-F238E27FC236}">
                  <a16:creationId xmlns:a16="http://schemas.microsoft.com/office/drawing/2014/main" id="{F95E12FB-5FC2-40B9-A965-8D75253579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6307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64">
              <a:extLst>
                <a:ext uri="{FF2B5EF4-FFF2-40B4-BE49-F238E27FC236}">
                  <a16:creationId xmlns:a16="http://schemas.microsoft.com/office/drawing/2014/main" id="{E8C32A1A-9FA0-41F6-9AFF-8ECB7FAEDF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66">
              <a:extLst>
                <a:ext uri="{FF2B5EF4-FFF2-40B4-BE49-F238E27FC236}">
                  <a16:creationId xmlns:a16="http://schemas.microsoft.com/office/drawing/2014/main" id="{7CF33DCF-317C-4DA0-AB10-D7FFD765B5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38122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64">
              <a:extLst>
                <a:ext uri="{FF2B5EF4-FFF2-40B4-BE49-F238E27FC236}">
                  <a16:creationId xmlns:a16="http://schemas.microsoft.com/office/drawing/2014/main" id="{2903C14D-D613-4770-8686-F92B1DD38F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66">
              <a:extLst>
                <a:ext uri="{FF2B5EF4-FFF2-40B4-BE49-F238E27FC236}">
                  <a16:creationId xmlns:a16="http://schemas.microsoft.com/office/drawing/2014/main" id="{D5F133F7-E38D-4DA1-99C1-86F681CA33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13167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64">
              <a:extLst>
                <a:ext uri="{FF2B5EF4-FFF2-40B4-BE49-F238E27FC236}">
                  <a16:creationId xmlns:a16="http://schemas.microsoft.com/office/drawing/2014/main" id="{5CAB3553-58B3-4262-BE0D-58D7CA75B8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66">
              <a:extLst>
                <a:ext uri="{FF2B5EF4-FFF2-40B4-BE49-F238E27FC236}">
                  <a16:creationId xmlns:a16="http://schemas.microsoft.com/office/drawing/2014/main" id="{9D1B417A-9677-4C16-A473-B9683700F9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88211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64">
              <a:extLst>
                <a:ext uri="{FF2B5EF4-FFF2-40B4-BE49-F238E27FC236}">
                  <a16:creationId xmlns:a16="http://schemas.microsoft.com/office/drawing/2014/main" id="{7302AEA5-098D-4C81-88C5-07902BF9C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66">
              <a:extLst>
                <a:ext uri="{FF2B5EF4-FFF2-40B4-BE49-F238E27FC236}">
                  <a16:creationId xmlns:a16="http://schemas.microsoft.com/office/drawing/2014/main" id="{7C4E3ACA-8B17-422E-90A9-7586D06E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3256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64">
              <a:extLst>
                <a:ext uri="{FF2B5EF4-FFF2-40B4-BE49-F238E27FC236}">
                  <a16:creationId xmlns:a16="http://schemas.microsoft.com/office/drawing/2014/main" id="{BD4A1ED5-82F7-4465-9B76-3F80A489F3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66">
              <a:extLst>
                <a:ext uri="{FF2B5EF4-FFF2-40B4-BE49-F238E27FC236}">
                  <a16:creationId xmlns:a16="http://schemas.microsoft.com/office/drawing/2014/main" id="{69D1CC06-3A23-41C0-8EBB-28E61278E2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88785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64">
              <a:extLst>
                <a:ext uri="{FF2B5EF4-FFF2-40B4-BE49-F238E27FC236}">
                  <a16:creationId xmlns:a16="http://schemas.microsoft.com/office/drawing/2014/main" id="{462044AD-4120-4B1C-B41A-A45DA5551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66">
              <a:extLst>
                <a:ext uri="{FF2B5EF4-FFF2-40B4-BE49-F238E27FC236}">
                  <a16:creationId xmlns:a16="http://schemas.microsoft.com/office/drawing/2014/main" id="{30623D13-D545-4F2E-8425-E59D1BEF9C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762899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64">
              <a:extLst>
                <a:ext uri="{FF2B5EF4-FFF2-40B4-BE49-F238E27FC236}">
                  <a16:creationId xmlns:a16="http://schemas.microsoft.com/office/drawing/2014/main" id="{E139ADAB-729A-4C31-B7E7-2532FF3FB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66">
              <a:extLst>
                <a:ext uri="{FF2B5EF4-FFF2-40B4-BE49-F238E27FC236}">
                  <a16:creationId xmlns:a16="http://schemas.microsoft.com/office/drawing/2014/main" id="{C7589FD1-9BFF-4E61-8C5E-8CF2AF79A8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37944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64">
              <a:extLst>
                <a:ext uri="{FF2B5EF4-FFF2-40B4-BE49-F238E27FC236}">
                  <a16:creationId xmlns:a16="http://schemas.microsoft.com/office/drawing/2014/main" id="{5F53515D-4E5F-4534-90F9-BD9DE4786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66">
              <a:extLst>
                <a:ext uri="{FF2B5EF4-FFF2-40B4-BE49-F238E27FC236}">
                  <a16:creationId xmlns:a16="http://schemas.microsoft.com/office/drawing/2014/main" id="{C13CB45B-7C83-43EA-878D-FE9C4593EB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12988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64">
              <a:extLst>
                <a:ext uri="{FF2B5EF4-FFF2-40B4-BE49-F238E27FC236}">
                  <a16:creationId xmlns:a16="http://schemas.microsoft.com/office/drawing/2014/main" id="{38BA5C82-1285-46A1-BA10-254B216636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73152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66">
              <a:extLst>
                <a:ext uri="{FF2B5EF4-FFF2-40B4-BE49-F238E27FC236}">
                  <a16:creationId xmlns:a16="http://schemas.microsoft.com/office/drawing/2014/main" id="{199FE72C-20A3-4FB4-BD67-E7EDF540D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8033" y="246888"/>
              <a:ext cx="54368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15" descr="f06-03-9781856178181">
            <a:extLst>
              <a:ext uri="{FF2B5EF4-FFF2-40B4-BE49-F238E27FC236}">
                <a16:creationId xmlns:a16="http://schemas.microsoft.com/office/drawing/2014/main" id="{1DEB98C5-7B38-474C-9E39-73F30AE2CA4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65" b="1"/>
          <a:stretch/>
        </p:blipFill>
        <p:spPr bwMode="auto">
          <a:xfrm>
            <a:off x="509517" y="576072"/>
            <a:ext cx="6692560" cy="552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78907291-9D6D-4740-81DB-441477BCA2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12192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81367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4" name="Picture 73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2770" name="Rectangle 2">
            <a:extLst>
              <a:ext uri="{FF2B5EF4-FFF2-40B4-BE49-F238E27FC236}">
                <a16:creationId xmlns:a16="http://schemas.microsoft.com/office/drawing/2014/main" id="{AF466295-0807-4F3D-90CD-B57D2F196D6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AU" altLang="en-US" sz="3100" b="1">
                <a:solidFill>
                  <a:srgbClr val="000000"/>
                </a:solidFill>
              </a:rPr>
              <a:t>The strategic planning process and event organisation</a:t>
            </a:r>
          </a:p>
        </p:txBody>
      </p:sp>
      <p:sp>
        <p:nvSpPr>
          <p:cNvPr id="76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3E8D96F-055B-4D1B-A0A8-4E75F2FB72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349" y="2409210"/>
            <a:ext cx="3661831" cy="2059779"/>
          </a:xfrm>
          <a:prstGeom prst="rect">
            <a:avLst/>
          </a:prstGeom>
        </p:spPr>
      </p:pic>
      <p:sp>
        <p:nvSpPr>
          <p:cNvPr id="32771" name="Rectangle 3">
            <a:extLst>
              <a:ext uri="{FF2B5EF4-FFF2-40B4-BE49-F238E27FC236}">
                <a16:creationId xmlns:a16="http://schemas.microsoft.com/office/drawing/2014/main" id="{17A99DAB-E4E8-4172-A2F7-BADA6BA417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pPr>
              <a:buFontTx/>
              <a:buNone/>
            </a:pPr>
            <a:r>
              <a:rPr lang="en-AU" altLang="en-US" sz="2000" b="1">
                <a:solidFill>
                  <a:srgbClr val="000000"/>
                </a:solidFill>
              </a:rPr>
              <a:t>Establishment of an organisational structure</a:t>
            </a:r>
          </a:p>
          <a:p>
            <a:r>
              <a:rPr lang="en-AU" altLang="en-US" sz="2000">
                <a:solidFill>
                  <a:srgbClr val="000000"/>
                </a:solidFill>
              </a:rPr>
              <a:t>Simple structures</a:t>
            </a:r>
          </a:p>
          <a:p>
            <a:r>
              <a:rPr lang="en-AU" altLang="en-US" sz="2000">
                <a:solidFill>
                  <a:srgbClr val="000000"/>
                </a:solidFill>
              </a:rPr>
              <a:t>Functional structures</a:t>
            </a:r>
          </a:p>
          <a:p>
            <a:r>
              <a:rPr lang="en-AU" altLang="en-US" sz="2000">
                <a:solidFill>
                  <a:srgbClr val="000000"/>
                </a:solidFill>
              </a:rPr>
              <a:t>Program-based matrix structures</a:t>
            </a:r>
          </a:p>
          <a:p>
            <a:r>
              <a:rPr lang="en-AU" altLang="en-US" sz="2000">
                <a:solidFill>
                  <a:srgbClr val="000000"/>
                </a:solidFill>
              </a:rPr>
              <a:t>Multi-organisational or network structures</a:t>
            </a:r>
          </a:p>
        </p:txBody>
      </p:sp>
    </p:spTree>
  </p:cSld>
  <p:clrMapOvr>
    <a:masterClrMapping/>
  </p:clrMapOvr>
  <p:transition>
    <p:blinds dir="vert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11E86-8F4E-4857-BD0F-A326B5421B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Simple structure …..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53FCBE6-6027-429E-81FE-8096752B2EA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000" y="2538979"/>
            <a:ext cx="10160000" cy="2924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02916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5843" name="Picture 15" descr="f06-05-9781856178181">
            <a:extLst>
              <a:ext uri="{FF2B5EF4-FFF2-40B4-BE49-F238E27FC236}">
                <a16:creationId xmlns:a16="http://schemas.microsoft.com/office/drawing/2014/main" id="{162E664B-F70C-42DD-9F7B-4696026EF7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0" y="1739900"/>
            <a:ext cx="10896600" cy="42164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44" name="TextBox 5">
            <a:extLst>
              <a:ext uri="{FF2B5EF4-FFF2-40B4-BE49-F238E27FC236}">
                <a16:creationId xmlns:a16="http://schemas.microsoft.com/office/drawing/2014/main" id="{43ECA7FD-13B1-4753-8A88-2ED290BCFF2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6532" y="5956300"/>
            <a:ext cx="10896600" cy="838200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algn="ctr" eaLnBrk="1" hangingPunct="1">
              <a:spcAft>
                <a:spcPts val="600"/>
              </a:spcAft>
            </a:pPr>
            <a:r>
              <a:rPr lang="en-GB" altLang="en-US" sz="1300">
                <a:solidFill>
                  <a:srgbClr val="FFFFFF"/>
                </a:solidFill>
                <a:latin typeface="Arial" panose="020B0604020202020204" pitchFamily="34" charset="0"/>
              </a:rPr>
              <a:t>(Source: Roskilde Festival, 2006)</a:t>
            </a:r>
          </a:p>
        </p:txBody>
      </p:sp>
      <p:sp>
        <p:nvSpPr>
          <p:cNvPr id="35842" name="Rectangle 2">
            <a:extLst>
              <a:ext uri="{FF2B5EF4-FFF2-40B4-BE49-F238E27FC236}">
                <a16:creationId xmlns:a16="http://schemas.microsoft.com/office/drawing/2014/main" id="{7DAB50DB-90BA-4D2A-B7B9-B97D55A5DFA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altLang="en-US" sz="32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The functional organisational structure of the Roskilde Festival</a:t>
            </a:r>
          </a:p>
        </p:txBody>
      </p:sp>
    </p:spTree>
  </p:cSld>
  <p:clrMapOvr>
    <a:masterClrMapping/>
  </p:clrMapOvr>
  <p:transition>
    <p:blinds dir="vert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2A3D6268-9515-4E9D-8927-3514E1E3C44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895600" y="260350"/>
            <a:ext cx="7772400" cy="1143000"/>
          </a:xfrm>
        </p:spPr>
        <p:txBody>
          <a:bodyPr>
            <a:normAutofit/>
          </a:bodyPr>
          <a:lstStyle/>
          <a:p>
            <a:r>
              <a:rPr lang="en-GB" altLang="en-US" sz="2800" b="1">
                <a:solidFill>
                  <a:srgbClr val="FF0000"/>
                </a:solidFill>
              </a:rPr>
              <a:t>Figure 6.6: 2006 Melbourne Commonwealth Games organisational structure</a:t>
            </a:r>
            <a:endParaRPr lang="en-AU" altLang="en-US" sz="2800" b="1">
              <a:solidFill>
                <a:srgbClr val="FF0000"/>
              </a:solidFill>
            </a:endParaRPr>
          </a:p>
        </p:txBody>
      </p:sp>
      <p:pic>
        <p:nvPicPr>
          <p:cNvPr id="36867" name="Picture 15" descr="f06-06-9781856178181">
            <a:extLst>
              <a:ext uri="{FF2B5EF4-FFF2-40B4-BE49-F238E27FC236}">
                <a16:creationId xmlns:a16="http://schemas.microsoft.com/office/drawing/2014/main" id="{C4C1602E-E9F3-424F-B593-9BEEA7A1F9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1650" y="1412877"/>
            <a:ext cx="8281988" cy="4692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6868" name="Rectangle 5">
            <a:extLst>
              <a:ext uri="{FF2B5EF4-FFF2-40B4-BE49-F238E27FC236}">
                <a16:creationId xmlns:a16="http://schemas.microsoft.com/office/drawing/2014/main" id="{2DD26873-66DD-4C73-8EBC-FAAEF62867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94038" y="6367463"/>
            <a:ext cx="5364162" cy="230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/>
            <a:r>
              <a:rPr lang="en-US" altLang="en-US" sz="900" dirty="0">
                <a:latin typeface="Arial" panose="020B0604020202020204" pitchFamily="34" charset="0"/>
              </a:rPr>
              <a:t>(Source: Office of Commonwealth Games, 2006)</a:t>
            </a:r>
            <a:endParaRPr lang="en-GB" altLang="en-US" sz="9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>
    <p:blinds dir="vert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15DFF71E-4C61-40A4-BA1D-C0B2849CB75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895600" y="260350"/>
            <a:ext cx="7772400" cy="1143000"/>
          </a:xfrm>
        </p:spPr>
        <p:txBody>
          <a:bodyPr>
            <a:normAutofit/>
          </a:bodyPr>
          <a:lstStyle/>
          <a:p>
            <a:r>
              <a:rPr lang="en-AU" altLang="en-US" sz="2800" b="1">
                <a:solidFill>
                  <a:srgbClr val="FF0000"/>
                </a:solidFill>
              </a:rPr>
              <a:t>Figure  6.7 Sydney 2000 Olympic Games matrix organisational structure</a:t>
            </a:r>
          </a:p>
        </p:txBody>
      </p:sp>
      <p:pic>
        <p:nvPicPr>
          <p:cNvPr id="37891" name="Picture 15" descr="f06-07-9781856178181">
            <a:extLst>
              <a:ext uri="{FF2B5EF4-FFF2-40B4-BE49-F238E27FC236}">
                <a16:creationId xmlns:a16="http://schemas.microsoft.com/office/drawing/2014/main" id="{5C110FB3-7005-4FCE-B3FE-9EEBF3634D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9725" y="1773238"/>
            <a:ext cx="8293100" cy="338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892" name="Rectangle 5">
            <a:extLst>
              <a:ext uri="{FF2B5EF4-FFF2-40B4-BE49-F238E27FC236}">
                <a16:creationId xmlns:a16="http://schemas.microsoft.com/office/drawing/2014/main" id="{02B86574-0D29-4485-98B6-86766C8052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9488" y="6119814"/>
            <a:ext cx="6102350" cy="230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/>
            <a:r>
              <a:rPr lang="en-AU" altLang="en-US" sz="900" dirty="0">
                <a:latin typeface="Arial" panose="020B0604020202020204" pitchFamily="34" charset="0"/>
              </a:rPr>
              <a:t>(Source: </a:t>
            </a:r>
            <a:r>
              <a:rPr lang="en-AU" altLang="en-US" sz="900" dirty="0" err="1">
                <a:latin typeface="Arial" panose="020B0604020202020204" pitchFamily="34" charset="0"/>
              </a:rPr>
              <a:t>Sloman</a:t>
            </a:r>
            <a:r>
              <a:rPr lang="en-AU" altLang="en-US" sz="900" dirty="0">
                <a:latin typeface="Arial" panose="020B0604020202020204" pitchFamily="34" charset="0"/>
              </a:rPr>
              <a:t>, 2006)</a:t>
            </a:r>
            <a:endParaRPr lang="en-GB" altLang="en-US" sz="9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>
    <p:blinds dir="vert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BF0492C6-3702-43C4-8744-8B0A18970C5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782888" y="260350"/>
            <a:ext cx="7772400" cy="1143000"/>
          </a:xfrm>
        </p:spPr>
        <p:txBody>
          <a:bodyPr/>
          <a:lstStyle/>
          <a:p>
            <a:r>
              <a:rPr lang="en-US" altLang="en-US" sz="2800" b="1">
                <a:solidFill>
                  <a:srgbClr val="FF0000"/>
                </a:solidFill>
              </a:rPr>
              <a:t>Figure 6.8 A network structure</a:t>
            </a:r>
            <a:endParaRPr lang="en-AU" altLang="en-US" sz="2800" b="1">
              <a:solidFill>
                <a:srgbClr val="FF0000"/>
              </a:solidFill>
            </a:endParaRPr>
          </a:p>
        </p:txBody>
      </p:sp>
      <p:pic>
        <p:nvPicPr>
          <p:cNvPr id="38915" name="Picture 15" descr="f06-08-9781856178181">
            <a:extLst>
              <a:ext uri="{FF2B5EF4-FFF2-40B4-BE49-F238E27FC236}">
                <a16:creationId xmlns:a16="http://schemas.microsoft.com/office/drawing/2014/main" id="{4967BF5F-8F96-4D39-A067-F6F820DDA1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200" y="1412874"/>
            <a:ext cx="5594351" cy="54547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blinds dir="vert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63AB00AE-4340-440F-82E1-9F69D1D55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0277986-7D1C-422F-9E47-E955DD0522C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24074" r="1" b="1"/>
          <a:stretch/>
        </p:blipFill>
        <p:spPr>
          <a:xfrm>
            <a:off x="6083786" y="-168316"/>
            <a:ext cx="6261330" cy="3932313"/>
          </a:xfrm>
          <a:prstGeom prst="rect">
            <a:avLst/>
          </a:prstGeom>
          <a:effectLst>
            <a:softEdge rad="533400"/>
          </a:effec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290D6B0-C75B-43E1-AD43-C8B3B0624BA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708" r="26256" b="1"/>
          <a:stretch/>
        </p:blipFill>
        <p:spPr>
          <a:xfrm>
            <a:off x="6089904" y="2487166"/>
            <a:ext cx="6263640" cy="4215384"/>
          </a:xfrm>
          <a:prstGeom prst="rect">
            <a:avLst/>
          </a:prstGeom>
          <a:effectLst>
            <a:softEdge rad="533400"/>
          </a:effectLst>
        </p:spPr>
      </p:pic>
      <p:pic>
        <p:nvPicPr>
          <p:cNvPr id="74" name="Picture 73">
            <a:extLst>
              <a:ext uri="{FF2B5EF4-FFF2-40B4-BE49-F238E27FC236}">
                <a16:creationId xmlns:a16="http://schemas.microsoft.com/office/drawing/2014/main" id="{22901FED-4FC9-4ED5-8123-C98BCD1616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9938" name="Rectangle 2">
            <a:extLst>
              <a:ext uri="{FF2B5EF4-FFF2-40B4-BE49-F238E27FC236}">
                <a16:creationId xmlns:a16="http://schemas.microsoft.com/office/drawing/2014/main" id="{43E13613-7CF1-4903-8C9D-80BC0B90BC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>
            <a:normAutofit/>
          </a:bodyPr>
          <a:lstStyle/>
          <a:p>
            <a:r>
              <a:rPr lang="en-AU" altLang="en-US" sz="2800" b="1">
                <a:solidFill>
                  <a:srgbClr val="000000"/>
                </a:solidFill>
              </a:rPr>
              <a:t>The strategic planning process and event organisation</a:t>
            </a:r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A2E5E84F-11A4-4774-A5EB-3270BA30C8E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04997" y="2272143"/>
            <a:ext cx="4803637" cy="3788830"/>
          </a:xfrm>
        </p:spPr>
        <p:txBody>
          <a:bodyPr anchor="ctr">
            <a:normAutofit/>
          </a:bodyPr>
          <a:lstStyle/>
          <a:p>
            <a:pPr>
              <a:buFontTx/>
              <a:buNone/>
            </a:pPr>
            <a:r>
              <a:rPr lang="en-AU" altLang="en-US" sz="3200" b="1" dirty="0">
                <a:solidFill>
                  <a:srgbClr val="000000"/>
                </a:solidFill>
              </a:rPr>
              <a:t>Strategic plan</a:t>
            </a:r>
          </a:p>
          <a:p>
            <a:r>
              <a:rPr lang="en-AU" altLang="en-US" sz="3200" dirty="0">
                <a:solidFill>
                  <a:srgbClr val="000000"/>
                </a:solidFill>
              </a:rPr>
              <a:t>Purpose, vision and mission statements</a:t>
            </a:r>
          </a:p>
          <a:p>
            <a:pPr>
              <a:buFontTx/>
              <a:buNone/>
            </a:pPr>
            <a:endParaRPr lang="en-AU" altLang="en-US" sz="32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>
    <p:blinds dir="vert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3466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62" name="Picture 2">
            <a:extLst>
              <a:ext uri="{FF2B5EF4-FFF2-40B4-BE49-F238E27FC236}">
                <a16:creationId xmlns:a16="http://schemas.microsoft.com/office/drawing/2014/main" id="{9C07194D-C2DD-4C06-8893-DAA96935BB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18644" y="643467"/>
            <a:ext cx="4754711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989" name="Rectangle 71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986" name="Rectangle 2">
            <a:extLst>
              <a:ext uri="{FF2B5EF4-FFF2-40B4-BE49-F238E27FC236}">
                <a16:creationId xmlns:a16="http://schemas.microsoft.com/office/drawing/2014/main" id="{78D2C9CE-5928-4E54-9123-294610BD58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>
            <a:normAutofit/>
          </a:bodyPr>
          <a:lstStyle/>
          <a:p>
            <a:r>
              <a:rPr lang="en-AU" altLang="en-US" sz="3100" b="1"/>
              <a:t>The strategic planning process and event organisation</a:t>
            </a:r>
          </a:p>
        </p:txBody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76362066-0DF7-4EAD-9000-8899102E6A8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8201" y="1825625"/>
            <a:ext cx="5092194" cy="4351338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en-AU" altLang="en-US" b="1"/>
              <a:t>Strategic plan</a:t>
            </a:r>
          </a:p>
          <a:p>
            <a:r>
              <a:rPr lang="en-AU" altLang="en-US"/>
              <a:t>Goals and objectives</a:t>
            </a:r>
          </a:p>
          <a:p>
            <a:pPr lvl="1"/>
            <a:r>
              <a:rPr lang="en-AU" altLang="en-US"/>
              <a:t>economic</a:t>
            </a:r>
          </a:p>
          <a:p>
            <a:pPr lvl="1"/>
            <a:r>
              <a:rPr lang="en-AU" altLang="en-US"/>
              <a:t>attendance/participation</a:t>
            </a:r>
          </a:p>
          <a:p>
            <a:pPr lvl="1"/>
            <a:r>
              <a:rPr lang="en-AU" altLang="en-US"/>
              <a:t>quality</a:t>
            </a:r>
          </a:p>
          <a:p>
            <a:pPr lvl="1"/>
            <a:r>
              <a:rPr lang="en-AU" altLang="en-US"/>
              <a:t>awareness/knowledge/attitudes</a:t>
            </a:r>
          </a:p>
          <a:p>
            <a:pPr lvl="1"/>
            <a:r>
              <a:rPr lang="en-AU" altLang="en-US"/>
              <a:t>human resources</a:t>
            </a:r>
          </a:p>
        </p:txBody>
      </p:sp>
      <p:sp>
        <p:nvSpPr>
          <p:cNvPr id="41990" name="Oval 73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619ECD3-61A7-4EDC-B4CA-6ACE28D668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82" r="20033" b="-2"/>
          <a:stretch/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41991" name="Arc 75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33A2FFA-37D5-4D33-B689-B33BFBF0A74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227" r="9211" b="2"/>
          <a:stretch/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</p:spTree>
  </p:cSld>
  <p:clrMapOvr>
    <a:masterClrMapping/>
  </p:clrMapOvr>
  <p:transition>
    <p:blinds dir="vert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>
            <a:extLst>
              <a:ext uri="{FF2B5EF4-FFF2-40B4-BE49-F238E27FC236}">
                <a16:creationId xmlns:a16="http://schemas.microsoft.com/office/drawing/2014/main" id="{5870F9ED-ACC8-4521-B9DC-0000C61B82B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327025"/>
            <a:ext cx="7772400" cy="1143000"/>
          </a:xfrm>
        </p:spPr>
        <p:txBody>
          <a:bodyPr/>
          <a:lstStyle/>
          <a:p>
            <a:r>
              <a:rPr lang="en-AU" altLang="en-US" sz="3600" b="1" dirty="0">
                <a:solidFill>
                  <a:srgbClr val="FF0000"/>
                </a:solidFill>
              </a:rPr>
              <a:t>Sample…. </a:t>
            </a:r>
          </a:p>
        </p:txBody>
      </p:sp>
      <p:pic>
        <p:nvPicPr>
          <p:cNvPr id="43011" name="Picture 4">
            <a:extLst>
              <a:ext uri="{FF2B5EF4-FFF2-40B4-BE49-F238E27FC236}">
                <a16:creationId xmlns:a16="http://schemas.microsoft.com/office/drawing/2014/main" id="{1FCA25BB-EE70-4A61-BE4D-9FCE13872D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4966" y="580874"/>
            <a:ext cx="5493132" cy="59501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blinds dir="vert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>
            <a:extLst>
              <a:ext uri="{FF2B5EF4-FFF2-40B4-BE49-F238E27FC236}">
                <a16:creationId xmlns:a16="http://schemas.microsoft.com/office/drawing/2014/main" id="{B67046D7-12F0-40F3-8878-97FE0BB56B1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>
                <a:solidFill>
                  <a:srgbClr val="FF0000"/>
                </a:solidFill>
              </a:rPr>
              <a:t>SMART Objectives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FD343876-D3C6-4F05-9857-46B740E380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>
              <a:buFont typeface="Wingdings 3" charset="2"/>
              <a:buChar char=""/>
              <a:defRPr/>
            </a:pPr>
            <a:r>
              <a:rPr lang="en-US" altLang="en-US" sz="2400">
                <a:solidFill>
                  <a:srgbClr val="FF0000"/>
                </a:solidFill>
              </a:rPr>
              <a:t>S</a:t>
            </a:r>
            <a:r>
              <a:rPr lang="en-US" alt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pecific: focused on achieving an event goal or, if no goals have been developed, </a:t>
            </a:r>
            <a:r>
              <a:rPr lang="en-GB" alt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its purpose</a:t>
            </a:r>
          </a:p>
          <a:p>
            <a:pPr>
              <a:buFont typeface="Wingdings 3" charset="2"/>
              <a:buChar char=""/>
              <a:defRPr/>
            </a:pPr>
            <a:r>
              <a:rPr lang="en-US" altLang="en-US" sz="2400">
                <a:solidFill>
                  <a:srgbClr val="FF0000"/>
                </a:solidFill>
              </a:rPr>
              <a:t>M</a:t>
            </a:r>
            <a:r>
              <a:rPr lang="en-US" alt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easurable: expressed in a way that is quantifiable</a:t>
            </a:r>
          </a:p>
          <a:p>
            <a:pPr>
              <a:buFont typeface="Wingdings 3" charset="2"/>
              <a:buChar char=""/>
              <a:defRPr/>
            </a:pPr>
            <a:r>
              <a:rPr lang="en-US" altLang="en-US" sz="2400">
                <a:solidFill>
                  <a:srgbClr val="FF0000"/>
                </a:solidFill>
              </a:rPr>
              <a:t>A</a:t>
            </a:r>
            <a:r>
              <a:rPr lang="en-US" alt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greeable: agreed on by those responsible for achieving them</a:t>
            </a:r>
          </a:p>
          <a:p>
            <a:pPr>
              <a:buFont typeface="Wingdings 3" charset="2"/>
              <a:buChar char=""/>
              <a:defRPr/>
            </a:pPr>
            <a:r>
              <a:rPr lang="en-US" altLang="en-US" sz="2400">
                <a:solidFill>
                  <a:srgbClr val="FF0000"/>
                </a:solidFill>
              </a:rPr>
              <a:t>R</a:t>
            </a:r>
            <a:r>
              <a:rPr lang="en-US" alt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ealistic: in terms of the event organisation having the human, financial and physical resources to achieve them</a:t>
            </a:r>
          </a:p>
          <a:p>
            <a:pPr>
              <a:buFont typeface="Wingdings 3" charset="2"/>
              <a:buChar char=""/>
              <a:defRPr/>
            </a:pPr>
            <a:r>
              <a:rPr lang="en-US" altLang="en-US" sz="2400">
                <a:solidFill>
                  <a:srgbClr val="FF0000"/>
                </a:solidFill>
              </a:rPr>
              <a:t>T</a:t>
            </a:r>
            <a:r>
              <a:rPr lang="en-US" altLang="en-US" sz="2400">
                <a:solidFill>
                  <a:schemeClr val="tx1">
                    <a:lumMod val="75000"/>
                    <a:lumOff val="25000"/>
                  </a:schemeClr>
                </a:solidFill>
              </a:rPr>
              <a:t>ime specific: to be achieved by a particular time</a:t>
            </a:r>
            <a:endParaRPr lang="en-GB" altLang="en-US" sz="24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DDDB5C17-C5F9-4C3C-8659-8D2CD5C24CF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895600" y="260350"/>
            <a:ext cx="7772400" cy="1143000"/>
          </a:xfrm>
        </p:spPr>
        <p:txBody>
          <a:bodyPr>
            <a:normAutofit/>
          </a:bodyPr>
          <a:lstStyle/>
          <a:p>
            <a:r>
              <a:rPr lang="en-AU" altLang="en-US" sz="3600" b="1">
                <a:solidFill>
                  <a:srgbClr val="FF0000"/>
                </a:solidFill>
              </a:rPr>
              <a:t>The strategic planning process and event organisation</a:t>
            </a:r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B64E5F6C-8E42-4BF4-A206-3A83FFD0065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432175" y="1773238"/>
            <a:ext cx="7056438" cy="4114800"/>
          </a:xfrm>
        </p:spPr>
        <p:txBody>
          <a:bodyPr/>
          <a:lstStyle/>
          <a:p>
            <a:pPr>
              <a:buFontTx/>
              <a:buNone/>
            </a:pPr>
            <a:r>
              <a:rPr lang="en-AU" altLang="en-US" sz="2700" b="1"/>
              <a:t>Strategic plan</a:t>
            </a:r>
          </a:p>
          <a:p>
            <a:r>
              <a:rPr lang="en-AU" altLang="en-US" sz="2700"/>
              <a:t>Situation analysis</a:t>
            </a:r>
          </a:p>
          <a:p>
            <a:r>
              <a:rPr lang="en-AU" altLang="en-US" sz="2700"/>
              <a:t>Identification of strategy options</a:t>
            </a:r>
          </a:p>
          <a:p>
            <a:r>
              <a:rPr lang="en-AU" altLang="en-US" sz="2700"/>
              <a:t>Strategy evaluation and selection</a:t>
            </a:r>
          </a:p>
          <a:p>
            <a:r>
              <a:rPr lang="en-AU" altLang="en-US" sz="2700"/>
              <a:t>Operational planning</a:t>
            </a:r>
          </a:p>
          <a:p>
            <a:endParaRPr lang="en-AU" altLang="en-US"/>
          </a:p>
        </p:txBody>
      </p:sp>
    </p:spTree>
  </p:cSld>
  <p:clrMapOvr>
    <a:masterClrMapping/>
  </p:clrMapOvr>
  <p:transition>
    <p:blinds dir="vert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5DBD98A-A44F-42CC-84E8-B61D1EB29B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000"/>
          <a:stretch/>
        </p:blipFill>
        <p:spPr>
          <a:xfrm>
            <a:off x="360946" y="-91856"/>
            <a:ext cx="12192000" cy="6857990"/>
          </a:xfrm>
          <a:prstGeom prst="rect">
            <a:avLst/>
          </a:prstGeom>
        </p:spPr>
      </p:pic>
      <p:sp>
        <p:nvSpPr>
          <p:cNvPr id="72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46082" name="Title 1">
            <a:extLst>
              <a:ext uri="{FF2B5EF4-FFF2-40B4-BE49-F238E27FC236}">
                <a16:creationId xmlns:a16="http://schemas.microsoft.com/office/drawing/2014/main" id="{7F522BEB-1D0E-4CEA-92B3-2F5F587C8CE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AU" altLang="en-US" sz="3600" b="1" dirty="0"/>
              <a:t>Situation analysis</a:t>
            </a:r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083" name="Content Placeholder 2">
            <a:extLst>
              <a:ext uri="{FF2B5EF4-FFF2-40B4-BE49-F238E27FC236}">
                <a16:creationId xmlns:a16="http://schemas.microsoft.com/office/drawing/2014/main" id="{6A3CDC0D-4E0E-40B7-9955-A3A35935C4E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25516" y="2658979"/>
            <a:ext cx="4593021" cy="4018547"/>
          </a:xfrm>
        </p:spPr>
        <p:txBody>
          <a:bodyPr anchor="ctr">
            <a:normAutofit/>
          </a:bodyPr>
          <a:lstStyle/>
          <a:p>
            <a:endParaRPr lang="en-US" altLang="en-US" sz="2000" dirty="0"/>
          </a:p>
          <a:p>
            <a:r>
              <a:rPr lang="en-US" altLang="en-US" sz="2000" dirty="0"/>
              <a:t>Political/legal</a:t>
            </a:r>
          </a:p>
          <a:p>
            <a:r>
              <a:rPr lang="en-US" altLang="en-US" sz="2000" dirty="0"/>
              <a:t>Economic</a:t>
            </a:r>
          </a:p>
          <a:p>
            <a:r>
              <a:rPr lang="en-US" altLang="en-US" sz="2000" dirty="0"/>
              <a:t>Social/cultural</a:t>
            </a:r>
          </a:p>
          <a:p>
            <a:r>
              <a:rPr lang="en-US" altLang="en-US" sz="2000" dirty="0"/>
              <a:t>Technological</a:t>
            </a:r>
          </a:p>
          <a:p>
            <a:r>
              <a:rPr lang="en-GB" altLang="en-US" sz="2000" dirty="0"/>
              <a:t>Demographic</a:t>
            </a:r>
          </a:p>
          <a:p>
            <a:r>
              <a:rPr lang="en-GB" altLang="en-US" sz="2000" dirty="0"/>
              <a:t>Physical/environmental</a:t>
            </a:r>
          </a:p>
          <a:p>
            <a:r>
              <a:rPr lang="en-GB" altLang="en-US" sz="2000" dirty="0"/>
              <a:t>Competitive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E0E8AD6-B47E-4916-A195-224B7C4245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091" r="23872"/>
          <a:stretch/>
        </p:blipFill>
        <p:spPr>
          <a:xfrm>
            <a:off x="6400800" y="10"/>
            <a:ext cx="5791200" cy="6857990"/>
          </a:xfrm>
          <a:prstGeom prst="rect">
            <a:avLst/>
          </a:prstGeom>
        </p:spPr>
      </p:pic>
      <p:sp>
        <p:nvSpPr>
          <p:cNvPr id="74" name="Rectangle 73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8130" name="Rectangle 2">
            <a:extLst>
              <a:ext uri="{FF2B5EF4-FFF2-40B4-BE49-F238E27FC236}">
                <a16:creationId xmlns:a16="http://schemas.microsoft.com/office/drawing/2014/main" id="{FCAC7297-ACF3-473B-9F86-6FDF7EFCCC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71094" y="1161288"/>
            <a:ext cx="4874674" cy="1124712"/>
          </a:xfrm>
        </p:spPr>
        <p:txBody>
          <a:bodyPr anchor="b">
            <a:normAutofit/>
          </a:bodyPr>
          <a:lstStyle/>
          <a:p>
            <a:r>
              <a:rPr lang="en-AU" altLang="en-US" sz="28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strategic planning process and event organisation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21F8F33F-0803-4AD9-924E-789253A4B71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71093" y="2718054"/>
            <a:ext cx="5420108" cy="3207258"/>
          </a:xfrm>
        </p:spPr>
        <p:txBody>
          <a:bodyPr anchor="t">
            <a:normAutofit/>
          </a:bodyPr>
          <a:lstStyle/>
          <a:p>
            <a:pPr>
              <a:buFontTx/>
              <a:buNone/>
            </a:pPr>
            <a:r>
              <a:rPr lang="en-AU" altLang="en-US" b="1" dirty="0"/>
              <a:t>Legacy</a:t>
            </a:r>
          </a:p>
          <a:p>
            <a:r>
              <a:rPr lang="en-AU" altLang="en-US" dirty="0"/>
              <a:t>Legacy outcomes can include infrastructure improvements, increases in tourism, enhanced workforce skills etc</a:t>
            </a:r>
          </a:p>
          <a:p>
            <a:endParaRPr lang="en-AU" altLang="en-US" dirty="0"/>
          </a:p>
        </p:txBody>
      </p:sp>
    </p:spTree>
  </p:cSld>
  <p:clrMapOvr>
    <a:masterClrMapping/>
  </p:clrMapOvr>
  <p:transition>
    <p:blinds dir="vert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A68056E1-C5ED-47B2-A183-EF92F37D107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5642" y="260350"/>
            <a:ext cx="10042358" cy="1143000"/>
          </a:xfrm>
        </p:spPr>
        <p:txBody>
          <a:bodyPr>
            <a:normAutofit/>
          </a:bodyPr>
          <a:lstStyle/>
          <a:p>
            <a:r>
              <a:rPr lang="en-AU" altLang="en-US" sz="3600" b="1" dirty="0">
                <a:solidFill>
                  <a:srgbClr val="FF0000"/>
                </a:solidFill>
              </a:rPr>
              <a:t>Strategic planning for existing events</a:t>
            </a:r>
          </a:p>
        </p:txBody>
      </p:sp>
      <p:sp>
        <p:nvSpPr>
          <p:cNvPr id="49155" name="Rectangle 3">
            <a:extLst>
              <a:ext uri="{FF2B5EF4-FFF2-40B4-BE49-F238E27FC236}">
                <a16:creationId xmlns:a16="http://schemas.microsoft.com/office/drawing/2014/main" id="{92E0610E-E916-459A-9659-CE06CA9956B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10081" y="2098091"/>
            <a:ext cx="9321298" cy="4114800"/>
          </a:xfrm>
        </p:spPr>
        <p:txBody>
          <a:bodyPr/>
          <a:lstStyle/>
          <a:p>
            <a:r>
              <a:rPr lang="en-AU" altLang="en-US" sz="2700" dirty="0"/>
              <a:t>For recurring events (e.g. annual concerts), organisers:</a:t>
            </a:r>
          </a:p>
          <a:p>
            <a:pPr lvl="1"/>
            <a:r>
              <a:rPr lang="en-AU" altLang="en-US" sz="2700" dirty="0"/>
              <a:t>conduct an appraisal of current situation faced by the event</a:t>
            </a:r>
          </a:p>
          <a:p>
            <a:pPr lvl="1"/>
            <a:r>
              <a:rPr lang="en-AU" altLang="en-US" sz="2700" dirty="0"/>
              <a:t>review the organisational structure and previous strategic plan and make minor or major changes where needed</a:t>
            </a:r>
          </a:p>
        </p:txBody>
      </p:sp>
    </p:spTree>
  </p:cSld>
  <p:clrMapOvr>
    <a:masterClrMapping/>
  </p:clrMapOvr>
  <p:transition>
    <p:blinds dir="vert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1">
            <a:extLst>
              <a:ext uri="{FF2B5EF4-FFF2-40B4-BE49-F238E27FC236}">
                <a16:creationId xmlns:a16="http://schemas.microsoft.com/office/drawing/2014/main" id="{934E17A9-F690-406F-B06B-42A5A012750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>
                <a:solidFill>
                  <a:srgbClr val="FF0000"/>
                </a:solidFill>
              </a:rPr>
              <a:t>Summary</a:t>
            </a:r>
          </a:p>
        </p:txBody>
      </p:sp>
      <p:sp>
        <p:nvSpPr>
          <p:cNvPr id="29699" name="Content Placeholder 2">
            <a:extLst>
              <a:ext uri="{FF2B5EF4-FFF2-40B4-BE49-F238E27FC236}">
                <a16:creationId xmlns:a16="http://schemas.microsoft.com/office/drawing/2014/main" id="{A9F69B54-F470-4B22-B5C4-71CF039A82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3158" y="1690688"/>
            <a:ext cx="9452812" cy="4060825"/>
          </a:xfrm>
        </p:spPr>
        <p:txBody>
          <a:bodyPr rtlCol="0">
            <a:normAutofit/>
          </a:bodyPr>
          <a:lstStyle/>
          <a:p>
            <a:pPr>
              <a:buFont typeface="Wingdings 3" charset="2"/>
              <a:buChar char=""/>
              <a:defRPr/>
            </a:pPr>
            <a:r>
              <a:rPr lang="en-US" altLang="en-US" sz="2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Strategic planning process provides an event </a:t>
            </a:r>
            <a:r>
              <a:rPr lang="en-US" altLang="en-US" sz="22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organisation</a:t>
            </a:r>
            <a:r>
              <a:rPr lang="en-US" altLang="en-US" sz="2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with a systematic approach to the challenge of planning and delivering successful events.</a:t>
            </a:r>
          </a:p>
          <a:p>
            <a:pPr>
              <a:buFont typeface="Wingdings 3" charset="2"/>
              <a:buChar char=""/>
              <a:defRPr/>
            </a:pPr>
            <a:r>
              <a:rPr lang="en-AU" altLang="en-US" sz="2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Preliminary stages involve the decision to proceed or not to proceed with an event.</a:t>
            </a:r>
          </a:p>
          <a:p>
            <a:pPr>
              <a:buFont typeface="Wingdings 3" charset="2"/>
              <a:buChar char=""/>
              <a:defRPr/>
            </a:pPr>
            <a:r>
              <a:rPr lang="en-AU" altLang="en-US" sz="2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Appropriate organisational structure is needed</a:t>
            </a:r>
          </a:p>
          <a:p>
            <a:pPr>
              <a:buFont typeface="Wingdings 3" charset="2"/>
              <a:buChar char=""/>
              <a:defRPr/>
            </a:pPr>
            <a:r>
              <a:rPr lang="en-AU" altLang="en-US" sz="2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An event organisation following the strategic planning model would then progress to establish a strategic plan.</a:t>
            </a:r>
          </a:p>
          <a:p>
            <a:pPr>
              <a:buFont typeface="Wingdings 3" charset="2"/>
              <a:buChar char=""/>
              <a:defRPr/>
            </a:pPr>
            <a:r>
              <a:rPr lang="en-AU" altLang="en-US" sz="2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Flowing from the implementation , depending on its mission or purpose, will potentially be a range of legacies.</a:t>
            </a:r>
            <a:endParaRPr lang="en-US" altLang="en-US" sz="2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Font typeface="Wingdings 3" charset="2"/>
              <a:buChar char=""/>
              <a:defRPr/>
            </a:pPr>
            <a:endParaRPr lang="en-GB" alt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1">
            <a:extLst>
              <a:ext uri="{FF2B5EF4-FFF2-40B4-BE49-F238E27FC236}">
                <a16:creationId xmlns:a16="http://schemas.microsoft.com/office/drawing/2014/main" id="{05AA1D24-6AD7-47C0-A5DA-5AED0C0BA45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16276" y="346075"/>
            <a:ext cx="6994525" cy="1143000"/>
          </a:xfrm>
        </p:spPr>
        <p:txBody>
          <a:bodyPr/>
          <a:lstStyle/>
          <a:p>
            <a:r>
              <a:rPr lang="en-GB" altLang="en-US" sz="3600" b="1">
                <a:solidFill>
                  <a:srgbClr val="FF0000"/>
                </a:solidFill>
              </a:rPr>
              <a:t>References</a:t>
            </a: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329784DE-6531-47F0-BD0A-AC64F979E4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6589" y="1557339"/>
            <a:ext cx="9681411" cy="4060825"/>
          </a:xfrm>
        </p:spPr>
        <p:txBody>
          <a:bodyPr rtlCol="0">
            <a:normAutofit/>
          </a:bodyPr>
          <a:lstStyle/>
          <a:p>
            <a:pPr>
              <a:buFont typeface="Wingdings" panose="05000000000000000000" pitchFamily="2" charset="2"/>
              <a:buChar char="v"/>
              <a:defRPr/>
            </a:pP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Bath Festivals Trust (2005). </a:t>
            </a:r>
            <a:r>
              <a:rPr lang="en-US" altLang="en-US" sz="16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About Us</a:t>
            </a: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(Internet) Available from: &lt;http://www.bathmusicfest.org.uk/pages/about.php&gt; (accessed 3 August 2005)</a:t>
            </a:r>
            <a:endParaRPr lang="en-GB" altLang="en-US" sz="1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v"/>
              <a:defRPr/>
            </a:pP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Boscombe Arts Festival (2006). About Us. (Internet) Available from &lt;http://barfruit.co.uk/boscombeartsfestival/about.php&gt; (accessed 16 April 2010)</a:t>
            </a:r>
          </a:p>
          <a:p>
            <a:pPr>
              <a:buFont typeface="Wingdings" panose="05000000000000000000" pitchFamily="2" charset="2"/>
              <a:buChar char="v"/>
              <a:defRPr/>
            </a:pP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Grant, R. (2005). Contemporary Strategy Analysis. Melbourne, Blackwell.</a:t>
            </a:r>
          </a:p>
          <a:p>
            <a:pPr>
              <a:buFont typeface="Wingdings" panose="05000000000000000000" pitchFamily="2" charset="2"/>
              <a:buChar char="v"/>
              <a:defRPr/>
            </a:pP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O’Toole, W. (2004). Event Project Management System. Sydney, EPMS.net. (Multimedia: </a:t>
            </a:r>
            <a:r>
              <a:rPr lang="en-GB" alt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CD-ROM).</a:t>
            </a:r>
          </a:p>
          <a:p>
            <a:pPr>
              <a:buFont typeface="Wingdings" panose="05000000000000000000" pitchFamily="2" charset="2"/>
              <a:buChar char="v"/>
              <a:defRPr/>
            </a:pP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Manchester 2002 (2003). 2002 Manchester The XVII Commonwealth Games: Post Games Report. London, Commonwealth Games Federation.</a:t>
            </a:r>
          </a:p>
          <a:p>
            <a:pPr>
              <a:buFont typeface="Wingdings" panose="05000000000000000000" pitchFamily="2" charset="2"/>
              <a:buChar char="v"/>
              <a:defRPr/>
            </a:pPr>
            <a:r>
              <a:rPr lang="en-US" alt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Salford Film Festival (2010). Mission Statement and Aims. (Internet) Available from &lt;http://www.salfordfilmfestival.org.uk/p.asp?ID¼10&gt; (accessed 12 March 2010).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itle 1">
            <a:extLst>
              <a:ext uri="{FF2B5EF4-FFF2-40B4-BE49-F238E27FC236}">
                <a16:creationId xmlns:a16="http://schemas.microsoft.com/office/drawing/2014/main" id="{9DB5ACA3-A0F6-404F-A3EB-8A6AEC01ADA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3600" b="1">
                <a:solidFill>
                  <a:srgbClr val="FF0000"/>
                </a:solidFill>
              </a:rPr>
              <a:t>References (continued)</a:t>
            </a:r>
            <a:endParaRPr lang="en-GB" altLang="en-US" sz="3600"/>
          </a:p>
        </p:txBody>
      </p:sp>
      <p:sp>
        <p:nvSpPr>
          <p:cNvPr id="52227" name="Content Placeholder 2">
            <a:extLst>
              <a:ext uri="{FF2B5EF4-FFF2-40B4-BE49-F238E27FC236}">
                <a16:creationId xmlns:a16="http://schemas.microsoft.com/office/drawing/2014/main" id="{7A78443D-A995-4B27-B281-BB9B807A6C7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455821" y="1700214"/>
            <a:ext cx="9212179" cy="4060825"/>
          </a:xfrm>
        </p:spPr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US" altLang="en-US" sz="1600" dirty="0" err="1"/>
              <a:t>SeaBritain</a:t>
            </a:r>
            <a:r>
              <a:rPr lang="en-US" altLang="en-US" sz="1600" dirty="0"/>
              <a:t> 2005 </a:t>
            </a:r>
            <a:r>
              <a:rPr lang="en-US" altLang="en-US" sz="1600" dirty="0" err="1"/>
              <a:t>PressOffice</a:t>
            </a:r>
            <a:r>
              <a:rPr lang="en-US" altLang="en-US" sz="1600" dirty="0"/>
              <a:t> (2004). </a:t>
            </a:r>
            <a:r>
              <a:rPr lang="en-US" altLang="en-US" sz="1600" dirty="0" err="1"/>
              <a:t>SeaBritain</a:t>
            </a:r>
            <a:r>
              <a:rPr lang="en-US" altLang="en-US" sz="1600" dirty="0"/>
              <a:t> 2005 e Take a Fresh Look at the Sea. Press Release, 1 October. &lt;http://www.seabritain2005.com/server.php?show=ConWebDoc.116&gt; </a:t>
            </a:r>
            <a:r>
              <a:rPr lang="en-GB" altLang="en-US" sz="1600" dirty="0"/>
              <a:t>(accessed 9 August 2005).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altLang="en-US" sz="1600" dirty="0" err="1"/>
              <a:t>Sloman</a:t>
            </a:r>
            <a:r>
              <a:rPr lang="en-GB" altLang="en-US" sz="1600" dirty="0"/>
              <a:t>, J. (2006). Project Management (Course Notes). Major Event Management Program </a:t>
            </a:r>
            <a:r>
              <a:rPr lang="en-US" altLang="en-US" sz="1600" dirty="0"/>
              <a:t>9-14 June, Sydney, Sport Knowledge Australia.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altLang="en-US" sz="1600" dirty="0"/>
              <a:t>Windsor Festival (2010). About Windsor Festival. (Internet). Available from &lt;http://www.windsorfestival.com/about/&gt; (accessed 12 April 2010).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altLang="en-US" sz="1600" dirty="0"/>
              <a:t>Worcester Festival (2005). Welcome to Worcester Festival 2005. [Internet] Available from &lt;http://www.worcesterfestival.co.uk/about_the_festival.asp/&gt; (accessed 13 March </a:t>
            </a:r>
            <a:r>
              <a:rPr lang="en-GB" altLang="en-US" sz="1600" dirty="0"/>
              <a:t>2010).</a:t>
            </a:r>
            <a:endParaRPr lang="en-US" altLang="en-US" sz="1600" dirty="0"/>
          </a:p>
          <a:p>
            <a:pPr>
              <a:buFont typeface="Wingdings" panose="05000000000000000000" pitchFamily="2" charset="2"/>
              <a:buChar char="v"/>
            </a:pPr>
            <a:endParaRPr lang="en-GB" alt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969</Words>
  <Application>Microsoft Office PowerPoint</Application>
  <PresentationFormat>Widescreen</PresentationFormat>
  <Paragraphs>104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Arial</vt:lpstr>
      <vt:lpstr>Calibri</vt:lpstr>
      <vt:lpstr>Calibri Light</vt:lpstr>
      <vt:lpstr>Wingdings</vt:lpstr>
      <vt:lpstr>Wingdings 3</vt:lpstr>
      <vt:lpstr>Office Theme</vt:lpstr>
      <vt:lpstr>Strategic Planning Festivals, Conventions and Events </vt:lpstr>
      <vt:lpstr>Learning Objectives</vt:lpstr>
      <vt:lpstr>What is strategic planning?</vt:lpstr>
      <vt:lpstr>The strategic planning process and event organisation</vt:lpstr>
      <vt:lpstr>The strategic planning process and event organisation</vt:lpstr>
      <vt:lpstr>Community Festival &amp; Event Fund 2009-10 (Source: Bristol City Council, 2008)  </vt:lpstr>
      <vt:lpstr>Community Festival &amp; Event Fund 2009-10 (Source: Bristol City Council, 2008)  </vt:lpstr>
      <vt:lpstr>The strategic planning process and event organisation</vt:lpstr>
      <vt:lpstr>Contents of the event proposal (Source: O’Toole, 2004) </vt:lpstr>
      <vt:lpstr>The strategic planning process and event organisation</vt:lpstr>
      <vt:lpstr>Simple structure ….. </vt:lpstr>
      <vt:lpstr>The functional organisational structure of the Roskilde Festival</vt:lpstr>
      <vt:lpstr>Figure 6.6: 2006 Melbourne Commonwealth Games organisational structure</vt:lpstr>
      <vt:lpstr>Figure  6.7 Sydney 2000 Olympic Games matrix organisational structure</vt:lpstr>
      <vt:lpstr>Figure 6.8 A network structure</vt:lpstr>
      <vt:lpstr>The strategic planning process and event organisation</vt:lpstr>
      <vt:lpstr>PowerPoint Presentation</vt:lpstr>
      <vt:lpstr>The strategic planning process and event organisation</vt:lpstr>
      <vt:lpstr>Sample…. </vt:lpstr>
      <vt:lpstr>SMART Objectives</vt:lpstr>
      <vt:lpstr>The strategic planning process and event organisation</vt:lpstr>
      <vt:lpstr>Situation analysis</vt:lpstr>
      <vt:lpstr>The strategic planning process and event organisation</vt:lpstr>
      <vt:lpstr>Strategic planning for existing events</vt:lpstr>
      <vt:lpstr>Summary</vt:lpstr>
      <vt:lpstr>References</vt:lpstr>
      <vt:lpstr>References (continued)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Planning Festivals, Conventions and Events </dc:title>
  <dc:creator>Helen Evans</dc:creator>
  <cp:lastModifiedBy>Helen Evans</cp:lastModifiedBy>
  <cp:revision>1</cp:revision>
  <dcterms:created xsi:type="dcterms:W3CDTF">2020-10-11T15:03:18Z</dcterms:created>
  <dcterms:modified xsi:type="dcterms:W3CDTF">2020-10-11T15:03:22Z</dcterms:modified>
</cp:coreProperties>
</file>