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78" r:id="rId11"/>
    <p:sldId id="277" r:id="rId12"/>
    <p:sldId id="276" r:id="rId13"/>
    <p:sldId id="270" r:id="rId14"/>
    <p:sldId id="274" r:id="rId15"/>
    <p:sldId id="271" r:id="rId16"/>
    <p:sldId id="272" r:id="rId17"/>
    <p:sldId id="273" r:id="rId18"/>
    <p:sldId id="275" r:id="rId19"/>
    <p:sldId id="269" r:id="rId20"/>
    <p:sldId id="257" r:id="rId21"/>
    <p:sldId id="258" r:id="rId22"/>
    <p:sldId id="259" r:id="rId23"/>
    <p:sldId id="260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7" autoAdjust="0"/>
    <p:restoredTop sz="94660"/>
  </p:normalViewPr>
  <p:slideViewPr>
    <p:cSldViewPr snapToGrid="0">
      <p:cViewPr varScale="1">
        <p:scale>
          <a:sx n="60" d="100"/>
          <a:sy n="60" d="100"/>
        </p:scale>
        <p:origin x="70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48139-6367-4E8A-A471-0B8DCA1A3D76}" type="datetimeFigureOut">
              <a:rPr lang="en-GB" smtClean="0"/>
              <a:t>26/03/2015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04C06D-BD13-40D7-8E32-7CAFC7C530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36274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48139-6367-4E8A-A471-0B8DCA1A3D76}" type="datetimeFigureOut">
              <a:rPr lang="en-GB" smtClean="0"/>
              <a:t>26/03/2015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04C06D-BD13-40D7-8E32-7CAFC7C530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0878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48139-6367-4E8A-A471-0B8DCA1A3D76}" type="datetimeFigureOut">
              <a:rPr lang="en-GB" smtClean="0"/>
              <a:t>26/03/2015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04C06D-BD13-40D7-8E32-7CAFC7C530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22593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48139-6367-4E8A-A471-0B8DCA1A3D76}" type="datetimeFigureOut">
              <a:rPr lang="en-GB" smtClean="0"/>
              <a:t>26/03/2015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04C06D-BD13-40D7-8E32-7CAFC7C530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20631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48139-6367-4E8A-A471-0B8DCA1A3D76}" type="datetimeFigureOut">
              <a:rPr lang="en-GB" smtClean="0"/>
              <a:t>26/03/2015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04C06D-BD13-40D7-8E32-7CAFC7C530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45363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48139-6367-4E8A-A471-0B8DCA1A3D76}" type="datetimeFigureOut">
              <a:rPr lang="en-GB" smtClean="0"/>
              <a:t>26/03/2015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04C06D-BD13-40D7-8E32-7CAFC7C530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69790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48139-6367-4E8A-A471-0B8DCA1A3D76}" type="datetimeFigureOut">
              <a:rPr lang="en-GB" smtClean="0"/>
              <a:t>26/03/2015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04C06D-BD13-40D7-8E32-7CAFC7C530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31397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48139-6367-4E8A-A471-0B8DCA1A3D76}" type="datetimeFigureOut">
              <a:rPr lang="en-GB" smtClean="0"/>
              <a:t>26/03/2015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04C06D-BD13-40D7-8E32-7CAFC7C530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91866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48139-6367-4E8A-A471-0B8DCA1A3D76}" type="datetimeFigureOut">
              <a:rPr lang="en-GB" smtClean="0"/>
              <a:t>26/03/2015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04C06D-BD13-40D7-8E32-7CAFC7C530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42569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48139-6367-4E8A-A471-0B8DCA1A3D76}" type="datetimeFigureOut">
              <a:rPr lang="en-GB" smtClean="0"/>
              <a:t>26/03/2015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04C06D-BD13-40D7-8E32-7CAFC7C530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71001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48139-6367-4E8A-A471-0B8DCA1A3D76}" type="datetimeFigureOut">
              <a:rPr lang="en-GB" smtClean="0"/>
              <a:t>26/03/2015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04C06D-BD13-40D7-8E32-7CAFC7C530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0945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448139-6367-4E8A-A471-0B8DCA1A3D76}" type="datetimeFigureOut">
              <a:rPr lang="en-GB" smtClean="0"/>
              <a:t>26/03/2015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04C06D-BD13-40D7-8E32-7CAFC7C530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97374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Classical Myth and Art 27-28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06129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Nymphs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The </a:t>
            </a:r>
            <a:r>
              <a:rPr lang="en-GB" i="1" dirty="0" err="1" smtClean="0"/>
              <a:t>Nymphai</a:t>
            </a:r>
            <a:r>
              <a:rPr lang="en-GB" dirty="0" smtClean="0"/>
              <a:t> (or Nymphs in English) were minor nature goddesses which populated the cosmos.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Although they were ranked below the gods, they were still invited to attend the assemblies of the gods on Olympus.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41320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</a:t>
            </a:r>
            <a:r>
              <a:rPr lang="en-GB" dirty="0" err="1" smtClean="0"/>
              <a:t>Nymphai</a:t>
            </a:r>
            <a:r>
              <a:rPr lang="en-GB" dirty="0" smtClean="0"/>
              <a:t> presided over various natural phenomena: from springs, to clouds, trees, caverns, meadows, and beaches. </a:t>
            </a:r>
          </a:p>
          <a:p>
            <a:r>
              <a:rPr lang="en-GB" dirty="0" smtClean="0"/>
              <a:t>They were responsible chiefly for the care of the plants and animals of their domain, and as such were closely associated with the prime gods of nature such as Hermes, </a:t>
            </a:r>
            <a:r>
              <a:rPr lang="en-GB" dirty="0" err="1" smtClean="0"/>
              <a:t>Dionysos</a:t>
            </a:r>
            <a:r>
              <a:rPr lang="en-GB" dirty="0" smtClean="0"/>
              <a:t>, Artemis, Poseidon and Demeter.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72313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Bacchae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The Bacchic nymphs, companions of </a:t>
            </a:r>
            <a:r>
              <a:rPr lang="en-GB" dirty="0" err="1" smtClean="0"/>
              <a:t>Dionysos</a:t>
            </a:r>
            <a:r>
              <a:rPr lang="en-GB" dirty="0" smtClean="0"/>
              <a:t>. They were also known as </a:t>
            </a:r>
            <a:r>
              <a:rPr lang="en-GB" dirty="0" err="1" smtClean="0"/>
              <a:t>Thyiades</a:t>
            </a:r>
            <a:r>
              <a:rPr lang="en-GB" dirty="0" smtClean="0"/>
              <a:t>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62476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Attributed to the </a:t>
            </a:r>
            <a:r>
              <a:rPr lang="en-GB" dirty="0" err="1" smtClean="0"/>
              <a:t>Brygos</a:t>
            </a:r>
            <a:r>
              <a:rPr lang="en-GB" dirty="0" smtClean="0"/>
              <a:t> Painter; ca 590 BC; Kylix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071937" y="2024856"/>
            <a:ext cx="4048125" cy="3952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70218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DRYADES &amp; OREIADES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</a:t>
            </a:r>
            <a:r>
              <a:rPr lang="en-GB" dirty="0" smtClean="0"/>
              <a:t>he beautiful Nymphs of the trees, groves, woods and mountain forests. </a:t>
            </a:r>
          </a:p>
          <a:p>
            <a:pPr marL="0" indent="0">
              <a:buNone/>
            </a:pPr>
            <a:r>
              <a:rPr lang="en-GB" dirty="0" smtClean="0"/>
              <a:t>They were associated with the oaks and pines, poplar and ash, apple and laurel. </a:t>
            </a:r>
          </a:p>
          <a:p>
            <a:pPr marL="0" indent="0">
              <a:buNone/>
            </a:pPr>
            <a:r>
              <a:rPr lang="en-GB" dirty="0" smtClean="0"/>
              <a:t>For those known as Hamadryades, trees sprung up from the earth at their birth, trees to which their lives were closely tied. </a:t>
            </a:r>
          </a:p>
          <a:p>
            <a:pPr marL="0" indent="0">
              <a:buNone/>
            </a:pPr>
            <a:r>
              <a:rPr lang="en-GB" dirty="0" smtClean="0"/>
              <a:t>While the tree flourished, so did its resident nymph, but when it died she passed away with it.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33365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416969" y="593559"/>
            <a:ext cx="3521994" cy="4760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44144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NAIADES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THE NAIADES were fresh-water Nymphs who inhabited the rivers, streams, lakes, marshes, fountains and springs of the earth. </a:t>
            </a:r>
          </a:p>
          <a:p>
            <a:pPr marL="0" indent="0">
              <a:buNone/>
            </a:pPr>
            <a:r>
              <a:rPr lang="en-GB" dirty="0" smtClean="0"/>
              <a:t>They were immortal, minor divinities who were invited to attend the assemblies of the gods on Mount Olympus.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61763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River-God &amp; Naiad Nymph, Campanian red-</a:t>
            </a:r>
            <a:br>
              <a:rPr lang="en-GB" dirty="0" smtClean="0"/>
            </a:br>
            <a:r>
              <a:rPr lang="en-GB" dirty="0" smtClean="0"/>
              <a:t>figure amphora C4th B.C., British Museum 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62400" y="1909011"/>
            <a:ext cx="3524250" cy="37401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73783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Hylas</a:t>
            </a:r>
            <a:endParaRPr lang="en-GB" dirty="0"/>
          </a:p>
        </p:txBody>
      </p:sp>
      <p:sp>
        <p:nvSpPr>
          <p:cNvPr id="6" name="Rectangle 2"/>
          <p:cNvSpPr>
            <a:spLocks noGrp="1" noChangeArrowheads="1"/>
          </p:cNvSpPr>
          <p:nvPr>
            <p:ph idx="1"/>
          </p:nvPr>
        </p:nvSpPr>
        <p:spPr bwMode="auto">
          <a:xfrm>
            <a:off x="838200" y="2231579"/>
            <a:ext cx="9845965" cy="35394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Edmund Spenser's </a:t>
            </a:r>
            <a:r>
              <a:rPr kumimoji="0" lang="en-US" altLang="en-US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Faerie </a:t>
            </a:r>
            <a:r>
              <a:rPr kumimoji="0" lang="en-US" altLang="en-US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Queene</a:t>
            </a:r>
            <a:r>
              <a:rPr kumimoji="0" lang="en-US" alt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Canto XII, Stanza 7: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Or that same </a:t>
            </a:r>
            <a:r>
              <a:rPr kumimoji="0" lang="en-US" altLang="en-US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daintie</a:t>
            </a:r>
            <a:r>
              <a:rPr kumimoji="0" lang="en-US" alt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lad, which was so </a:t>
            </a:r>
            <a:r>
              <a:rPr kumimoji="0" lang="en-US" altLang="en-US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deare</a:t>
            </a:r>
            <a:r>
              <a:rPr kumimoji="0" lang="en-US" alt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/>
            </a:r>
            <a:br>
              <a:rPr kumimoji="0" lang="en-US" alt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To great </a:t>
            </a:r>
            <a:r>
              <a:rPr kumimoji="0" lang="en-US" altLang="en-US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Alcides</a:t>
            </a:r>
            <a:r>
              <a:rPr kumimoji="0" lang="en-US" alt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that when as he </a:t>
            </a:r>
            <a:r>
              <a:rPr kumimoji="0" lang="en-US" altLang="en-US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dyde</a:t>
            </a:r>
            <a:r>
              <a:rPr kumimoji="0" lang="en-US" alt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/>
            </a:r>
            <a:br>
              <a:rPr kumimoji="0" lang="en-US" alt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He wailed womanlike with many a </a:t>
            </a:r>
            <a:r>
              <a:rPr kumimoji="0" lang="en-US" altLang="en-US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teare</a:t>
            </a:r>
            <a:r>
              <a:rPr kumimoji="0" lang="en-US" alt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</a:t>
            </a:r>
            <a:br>
              <a:rPr kumimoji="0" lang="en-US" alt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And every wood, and every valley </a:t>
            </a:r>
            <a:r>
              <a:rPr kumimoji="0" lang="en-US" altLang="en-US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wyde</a:t>
            </a:r>
            <a:r>
              <a:rPr kumimoji="0" lang="en-US" alt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/>
            </a:r>
            <a:br>
              <a:rPr kumimoji="0" lang="en-US" alt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He </a:t>
            </a:r>
            <a:r>
              <a:rPr kumimoji="0" lang="en-US" altLang="en-US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fild</a:t>
            </a:r>
            <a:r>
              <a:rPr kumimoji="0" lang="en-US" alt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with </a:t>
            </a:r>
            <a:r>
              <a:rPr kumimoji="0" lang="en-US" altLang="en-US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Hylas</a:t>
            </a:r>
            <a:r>
              <a:rPr kumimoji="0" lang="en-US" alt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name; the </a:t>
            </a:r>
            <a:r>
              <a:rPr kumimoji="0" lang="en-US" altLang="en-US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Nymphes</a:t>
            </a:r>
            <a:r>
              <a:rPr kumimoji="0" lang="en-US" alt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eke "</a:t>
            </a:r>
            <a:r>
              <a:rPr kumimoji="0" lang="en-US" altLang="en-US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Hylas</a:t>
            </a:r>
            <a:r>
              <a:rPr kumimoji="0" lang="en-US" alt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" </a:t>
            </a:r>
            <a:r>
              <a:rPr kumimoji="0" lang="en-US" altLang="en-US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cryde</a:t>
            </a:r>
            <a:r>
              <a:rPr kumimoji="0" lang="en-US" alt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2142707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err="1" smtClean="0"/>
              <a:t>Hylas</a:t>
            </a:r>
            <a:r>
              <a:rPr lang="en-GB" dirty="0" smtClean="0"/>
              <a:t> and nymphs from a mosaic in Roman Gaul (3rd century)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20331" y="1825625"/>
            <a:ext cx="4351338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52446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err="1" smtClean="0"/>
              <a:t>Hylas</a:t>
            </a:r>
            <a:r>
              <a:rPr lang="en-GB" i="1" dirty="0" smtClean="0"/>
              <a:t> and the Nymphs</a:t>
            </a:r>
            <a:r>
              <a:rPr lang="en-GB" dirty="0" smtClean="0"/>
              <a:t> (1896) John William Waterhouse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88624" y="1825625"/>
            <a:ext cx="7014751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31930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Apollo and Daphne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Daphne was a nymph of the river </a:t>
            </a:r>
            <a:r>
              <a:rPr lang="en-GB" dirty="0" err="1" smtClean="0"/>
              <a:t>Peneios</a:t>
            </a:r>
            <a:r>
              <a:rPr lang="en-GB" dirty="0" smtClean="0"/>
              <a:t> in </a:t>
            </a:r>
            <a:r>
              <a:rPr lang="en-GB" dirty="0" err="1" smtClean="0"/>
              <a:t>Thessalia</a:t>
            </a:r>
            <a:r>
              <a:rPr lang="en-GB" dirty="0" smtClean="0"/>
              <a:t> or the </a:t>
            </a:r>
            <a:r>
              <a:rPr lang="en-GB" dirty="0" err="1" smtClean="0"/>
              <a:t>Ladon</a:t>
            </a:r>
            <a:r>
              <a:rPr lang="en-GB" dirty="0" smtClean="0"/>
              <a:t> of </a:t>
            </a:r>
            <a:r>
              <a:rPr lang="en-GB" dirty="0" err="1" smtClean="0"/>
              <a:t>Arkadia</a:t>
            </a:r>
            <a:r>
              <a:rPr lang="en-GB" dirty="0" smtClean="0"/>
              <a:t>. She was loved by the god Apollo who pursued her until she grew exhausted, cried out to Gaia for help and was transformed into a laurel tree.</a:t>
            </a:r>
          </a:p>
          <a:p>
            <a:r>
              <a:rPr lang="en-GB" dirty="0" smtClean="0"/>
              <a:t>In a festival at Delphi, a branch of a sacred laurel tree was fetched to Delphi from the Thessalian vale of Tempe.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11673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Hydria;  ca 450 BC, BM 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748087" y="1892969"/>
            <a:ext cx="5845092" cy="33703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70349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Mosaic; Antioch, House of Menander</a:t>
            </a:r>
            <a:br>
              <a:rPr lang="en-GB" dirty="0" smtClean="0"/>
            </a:br>
            <a:r>
              <a:rPr lang="en-GB" dirty="0" smtClean="0"/>
              <a:t>Date: C2nd - C3rd AD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07368" y="2396541"/>
            <a:ext cx="5612230" cy="38584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336314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Gian</a:t>
            </a:r>
            <a:r>
              <a:rPr lang="en-GB" dirty="0" smtClean="0"/>
              <a:t> Lorenzo Bernini, executed between 1622 and 1625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21330" y="1187116"/>
            <a:ext cx="4221617" cy="4989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2468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it-IT" dirty="0" smtClean="0"/>
              <a:t>Maratti, Carlo, born 1625 - died 1713; Apollo and Daphne, V&amp;A</a:t>
            </a:r>
            <a:br>
              <a:rPr lang="it-IT" dirty="0" smtClean="0"/>
            </a:b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705726" y="770021"/>
            <a:ext cx="7058527" cy="6673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740997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07369" y="365125"/>
            <a:ext cx="4235116" cy="6208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874126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Easter Exam Technique 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268530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 530 BC; Archaic BF</a:t>
            </a:r>
            <a:endParaRPr lang="en-GB" dirty="0"/>
          </a:p>
        </p:txBody>
      </p:sp>
      <p:pic>
        <p:nvPicPr>
          <p:cNvPr id="1026" name="Picture 2" descr="Cerberus carried off by Heracles | Greek vase, Caeretan black figure hydria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9875" y="2021305"/>
            <a:ext cx="5577388" cy="358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743132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Mosaic; Spain; 3</a:t>
            </a:r>
            <a:r>
              <a:rPr lang="en-GB" baseline="30000" dirty="0" smtClean="0"/>
              <a:t>rd</a:t>
            </a:r>
            <a:r>
              <a:rPr lang="en-GB" dirty="0" smtClean="0"/>
              <a:t> cent. AD; Herakles &amp; The Hesperides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497179" y="2069433"/>
            <a:ext cx="4722896" cy="34987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628519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Attributed to </a:t>
            </a:r>
            <a:r>
              <a:rPr lang="en-GB" dirty="0" err="1" smtClean="0"/>
              <a:t>Oltos</a:t>
            </a:r>
            <a:r>
              <a:rPr lang="en-GB" dirty="0" smtClean="0"/>
              <a:t>; </a:t>
            </a:r>
            <a:r>
              <a:rPr lang="en-GB" dirty="0" err="1" smtClean="0"/>
              <a:t>n.d.</a:t>
            </a:r>
            <a:r>
              <a:rPr lang="en-GB" dirty="0" smtClean="0"/>
              <a:t>; Italy; Zeus and Ganymede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28211" y="2197768"/>
            <a:ext cx="4958514" cy="3577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587378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Write </a:t>
            </a:r>
            <a:r>
              <a:rPr lang="en-GB" dirty="0"/>
              <a:t>a FULL introduction; then bullet points for the main sections; then a full conclusion.  Don’t write a full essay – concentrate on setting out an argument and essay structure: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lvl="0"/>
            <a:r>
              <a:rPr lang="en-GB" dirty="0"/>
              <a:t>Do the adaptations of myths into films enhance our understanding of them or do they destroy their message?</a:t>
            </a:r>
          </a:p>
          <a:p>
            <a:endParaRPr lang="en-GB" dirty="0"/>
          </a:p>
          <a:p>
            <a:pPr lvl="0"/>
            <a:r>
              <a:rPr lang="en-GB" dirty="0"/>
              <a:t>In what ways do different types of source influence our understanding of myth?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5563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23211</TotalTime>
  <Words>476</Words>
  <Application>Microsoft Office PowerPoint</Application>
  <PresentationFormat>Widescreen</PresentationFormat>
  <Paragraphs>42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Arial</vt:lpstr>
      <vt:lpstr>Calibri</vt:lpstr>
      <vt:lpstr>Calibri Light</vt:lpstr>
      <vt:lpstr>Office Theme</vt:lpstr>
      <vt:lpstr>Classical Myth and Art 27-28</vt:lpstr>
      <vt:lpstr>The Nymphs</vt:lpstr>
      <vt:lpstr>PowerPoint Presentation</vt:lpstr>
      <vt:lpstr>The Bacchae</vt:lpstr>
      <vt:lpstr>Attributed to the Brygos Painter; ca 590 BC; Kylix</vt:lpstr>
      <vt:lpstr>THE DRYADES &amp; OREIADES </vt:lpstr>
      <vt:lpstr>PowerPoint Presentation</vt:lpstr>
      <vt:lpstr>THE NAIADES</vt:lpstr>
      <vt:lpstr>River-God &amp; Naiad Nymph, Campanian red- figure amphora C4th B.C., British Museum </vt:lpstr>
      <vt:lpstr>Hylas</vt:lpstr>
      <vt:lpstr> Hylas and nymphs from a mosaic in Roman Gaul (3rd century)</vt:lpstr>
      <vt:lpstr>Hylas and the Nymphs (1896) John William Waterhouse</vt:lpstr>
      <vt:lpstr>Apollo and Daphne </vt:lpstr>
      <vt:lpstr>Hydria;  ca 450 BC, BM </vt:lpstr>
      <vt:lpstr>Mosaic; Antioch, House of Menander Date: C2nd - C3rd AD</vt:lpstr>
      <vt:lpstr>Gian Lorenzo Bernini, executed between 1622 and 1625</vt:lpstr>
      <vt:lpstr>Maratti, Carlo, born 1625 - died 1713; Apollo and Daphne, V&amp;A </vt:lpstr>
      <vt:lpstr>PowerPoint Presentation</vt:lpstr>
      <vt:lpstr>Easter Exam Technique Work</vt:lpstr>
      <vt:lpstr>ca 530 BC; Archaic BF</vt:lpstr>
      <vt:lpstr>Mosaic; Spain; 3rd cent. AD; Herakles &amp; The Hesperides</vt:lpstr>
      <vt:lpstr>Attributed to Oltos; n.d.; Italy; Zeus and Ganymede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Classical Myth and Art 27-28</dc:title>
  <dc:creator>Jane Hood</dc:creator>
  <cp:lastModifiedBy>Jane Hood</cp:lastModifiedBy>
  <cp:revision>15</cp:revision>
  <dcterms:created xsi:type="dcterms:W3CDTF">2015-03-26T09:15:47Z</dcterms:created>
  <dcterms:modified xsi:type="dcterms:W3CDTF">2015-04-11T12:07:09Z</dcterms:modified>
</cp:coreProperties>
</file>