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59" r:id="rId6"/>
    <p:sldId id="262" r:id="rId7"/>
    <p:sldId id="263" r:id="rId8"/>
    <p:sldId id="264"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5A8C4B-A568-DE7B-4997-01A40A6EFD82}" v="7134" dt="2026-06-21T23:28:17.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Taylor (2508987)" userId="S::2508987@student.uwtsd.ac.uk::e9775eac-3a40-4edd-80f5-08af1610bd2d" providerId="AD" clId="Web-{195A8C4B-A568-DE7B-4997-01A40A6EFD82}"/>
    <pc:docChg chg="mod addSld delSld modSld addMainMaster delMainMaster modMainMaster">
      <pc:chgData name="Ruby Taylor (2508987)" userId="S::2508987@student.uwtsd.ac.uk::e9775eac-3a40-4edd-80f5-08af1610bd2d" providerId="AD" clId="Web-{195A8C4B-A568-DE7B-4997-01A40A6EFD82}" dt="2026-06-21T23:28:17.296" v="7177"/>
      <pc:docMkLst>
        <pc:docMk/>
      </pc:docMkLst>
      <pc:sldChg chg="modSp mod setBg modClrScheme chgLayout">
        <pc:chgData name="Ruby Taylor (2508987)" userId="S::2508987@student.uwtsd.ac.uk::e9775eac-3a40-4edd-80f5-08af1610bd2d" providerId="AD" clId="Web-{195A8C4B-A568-DE7B-4997-01A40A6EFD82}" dt="2026-06-21T23:25:50.365" v="7164"/>
        <pc:sldMkLst>
          <pc:docMk/>
          <pc:sldMk cId="109857222" sldId="256"/>
        </pc:sldMkLst>
        <pc:spChg chg="mod ord">
          <ac:chgData name="Ruby Taylor (2508987)" userId="S::2508987@student.uwtsd.ac.uk::e9775eac-3a40-4edd-80f5-08af1610bd2d" providerId="AD" clId="Web-{195A8C4B-A568-DE7B-4997-01A40A6EFD82}" dt="2026-06-21T23:24:22.363" v="7151"/>
          <ac:spMkLst>
            <pc:docMk/>
            <pc:sldMk cId="109857222" sldId="256"/>
            <ac:spMk id="2" creationId="{00000000-0000-0000-0000-000000000000}"/>
          </ac:spMkLst>
        </pc:spChg>
        <pc:spChg chg="mod ord">
          <ac:chgData name="Ruby Taylor (2508987)" userId="S::2508987@student.uwtsd.ac.uk::e9775eac-3a40-4edd-80f5-08af1610bd2d" providerId="AD" clId="Web-{195A8C4B-A568-DE7B-4997-01A40A6EFD82}" dt="2026-06-21T23:24:22.363" v="7151"/>
          <ac:spMkLst>
            <pc:docMk/>
            <pc:sldMk cId="109857222" sldId="256"/>
            <ac:spMk id="3" creationId="{00000000-0000-0000-0000-000000000000}"/>
          </ac:spMkLst>
        </pc:spChg>
      </pc:sldChg>
      <pc:sldChg chg="modSp mod setBg modClrScheme chgLayout">
        <pc:chgData name="Ruby Taylor (2508987)" userId="S::2508987@student.uwtsd.ac.uk::e9775eac-3a40-4edd-80f5-08af1610bd2d" providerId="AD" clId="Web-{195A8C4B-A568-DE7B-4997-01A40A6EFD82}" dt="2026-06-21T23:25:45.662" v="7163"/>
        <pc:sldMkLst>
          <pc:docMk/>
          <pc:sldMk cId="346499462" sldId="257"/>
        </pc:sldMkLst>
        <pc:spChg chg="mod ord">
          <ac:chgData name="Ruby Taylor (2508987)" userId="S::2508987@student.uwtsd.ac.uk::e9775eac-3a40-4edd-80f5-08af1610bd2d" providerId="AD" clId="Web-{195A8C4B-A568-DE7B-4997-01A40A6EFD82}" dt="2026-06-21T23:24:22.363" v="7151"/>
          <ac:spMkLst>
            <pc:docMk/>
            <pc:sldMk cId="346499462" sldId="257"/>
            <ac:spMk id="2" creationId="{8F9AC0BD-4444-330E-53B8-52EE67019B4F}"/>
          </ac:spMkLst>
        </pc:spChg>
        <pc:spChg chg="mod ord">
          <ac:chgData name="Ruby Taylor (2508987)" userId="S::2508987@student.uwtsd.ac.uk::e9775eac-3a40-4edd-80f5-08af1610bd2d" providerId="AD" clId="Web-{195A8C4B-A568-DE7B-4997-01A40A6EFD82}" dt="2026-06-21T23:25:20.989" v="7161" actId="20577"/>
          <ac:spMkLst>
            <pc:docMk/>
            <pc:sldMk cId="346499462" sldId="257"/>
            <ac:spMk id="3" creationId="{0B3368A2-32B7-ECB3-1340-106D5E25C4EE}"/>
          </ac:spMkLst>
        </pc:spChg>
      </pc:sldChg>
      <pc:sldChg chg="modSp mod setBg modClrScheme chgLayout">
        <pc:chgData name="Ruby Taylor (2508987)" userId="S::2508987@student.uwtsd.ac.uk::e9775eac-3a40-4edd-80f5-08af1610bd2d" providerId="AD" clId="Web-{195A8C4B-A568-DE7B-4997-01A40A6EFD82}" dt="2026-06-21T23:26:10.585" v="7165"/>
        <pc:sldMkLst>
          <pc:docMk/>
          <pc:sldMk cId="2640026296" sldId="258"/>
        </pc:sldMkLst>
        <pc:spChg chg="mod ord">
          <ac:chgData name="Ruby Taylor (2508987)" userId="S::2508987@student.uwtsd.ac.uk::e9775eac-3a40-4edd-80f5-08af1610bd2d" providerId="AD" clId="Web-{195A8C4B-A568-DE7B-4997-01A40A6EFD82}" dt="2026-06-21T23:24:22.363" v="7151"/>
          <ac:spMkLst>
            <pc:docMk/>
            <pc:sldMk cId="2640026296" sldId="258"/>
            <ac:spMk id="2" creationId="{0662A504-0977-D506-E4AE-70CD5074ECC0}"/>
          </ac:spMkLst>
        </pc:spChg>
        <pc:spChg chg="mod ord">
          <ac:chgData name="Ruby Taylor (2508987)" userId="S::2508987@student.uwtsd.ac.uk::e9775eac-3a40-4edd-80f5-08af1610bd2d" providerId="AD" clId="Web-{195A8C4B-A568-DE7B-4997-01A40A6EFD82}" dt="2026-06-21T23:24:22.363" v="7151"/>
          <ac:spMkLst>
            <pc:docMk/>
            <pc:sldMk cId="2640026296" sldId="258"/>
            <ac:spMk id="3" creationId="{89F7307E-B16F-286E-8469-7E0EF430166B}"/>
          </ac:spMkLst>
        </pc:spChg>
      </pc:sldChg>
      <pc:sldChg chg="modSp new mod setBg modClrScheme chgLayout">
        <pc:chgData name="Ruby Taylor (2508987)" userId="S::2508987@student.uwtsd.ac.uk::e9775eac-3a40-4edd-80f5-08af1610bd2d" providerId="AD" clId="Web-{195A8C4B-A568-DE7B-4997-01A40A6EFD82}" dt="2026-06-21T23:26:24.632" v="7167"/>
        <pc:sldMkLst>
          <pc:docMk/>
          <pc:sldMk cId="212141807" sldId="259"/>
        </pc:sldMkLst>
        <pc:spChg chg="mod ord">
          <ac:chgData name="Ruby Taylor (2508987)" userId="S::2508987@student.uwtsd.ac.uk::e9775eac-3a40-4edd-80f5-08af1610bd2d" providerId="AD" clId="Web-{195A8C4B-A568-DE7B-4997-01A40A6EFD82}" dt="2026-06-21T23:24:22.363" v="7151"/>
          <ac:spMkLst>
            <pc:docMk/>
            <pc:sldMk cId="212141807" sldId="259"/>
            <ac:spMk id="2" creationId="{5B886584-3E10-6405-8D8A-83F7720F3C5E}"/>
          </ac:spMkLst>
        </pc:spChg>
        <pc:spChg chg="mod ord">
          <ac:chgData name="Ruby Taylor (2508987)" userId="S::2508987@student.uwtsd.ac.uk::e9775eac-3a40-4edd-80f5-08af1610bd2d" providerId="AD" clId="Web-{195A8C4B-A568-DE7B-4997-01A40A6EFD82}" dt="2026-06-21T23:24:22.363" v="7151"/>
          <ac:spMkLst>
            <pc:docMk/>
            <pc:sldMk cId="212141807" sldId="259"/>
            <ac:spMk id="3" creationId="{FE3C8670-C140-47C6-3670-22268FB6B714}"/>
          </ac:spMkLst>
        </pc:spChg>
      </pc:sldChg>
      <pc:sldChg chg="modSp new mod setBg modClrScheme chgLayout">
        <pc:chgData name="Ruby Taylor (2508987)" userId="S::2508987@student.uwtsd.ac.uk::e9775eac-3a40-4edd-80f5-08af1610bd2d" providerId="AD" clId="Web-{195A8C4B-A568-DE7B-4997-01A40A6EFD82}" dt="2026-06-21T23:26:16.007" v="7166"/>
        <pc:sldMkLst>
          <pc:docMk/>
          <pc:sldMk cId="3009171351" sldId="260"/>
        </pc:sldMkLst>
        <pc:spChg chg="mod ord">
          <ac:chgData name="Ruby Taylor (2508987)" userId="S::2508987@student.uwtsd.ac.uk::e9775eac-3a40-4edd-80f5-08af1610bd2d" providerId="AD" clId="Web-{195A8C4B-A568-DE7B-4997-01A40A6EFD82}" dt="2026-06-21T23:24:22.363" v="7151"/>
          <ac:spMkLst>
            <pc:docMk/>
            <pc:sldMk cId="3009171351" sldId="260"/>
            <ac:spMk id="2" creationId="{47B5EE84-1D8F-B889-4CB0-B344AE07C205}"/>
          </ac:spMkLst>
        </pc:spChg>
        <pc:spChg chg="mod ord">
          <ac:chgData name="Ruby Taylor (2508987)" userId="S::2508987@student.uwtsd.ac.uk::e9775eac-3a40-4edd-80f5-08af1610bd2d" providerId="AD" clId="Web-{195A8C4B-A568-DE7B-4997-01A40A6EFD82}" dt="2026-06-21T23:24:22.363" v="7151"/>
          <ac:spMkLst>
            <pc:docMk/>
            <pc:sldMk cId="3009171351" sldId="260"/>
            <ac:spMk id="3" creationId="{0934F4F5-557D-8ECC-ACAD-488FB8F351AC}"/>
          </ac:spMkLst>
        </pc:spChg>
      </pc:sldChg>
      <pc:sldChg chg="modSp new del mod modClrScheme chgLayout">
        <pc:chgData name="Ruby Taylor (2508987)" userId="S::2508987@student.uwtsd.ac.uk::e9775eac-3a40-4edd-80f5-08af1610bd2d" providerId="AD" clId="Web-{195A8C4B-A568-DE7B-4997-01A40A6EFD82}" dt="2026-06-21T23:28:17.296" v="7177"/>
        <pc:sldMkLst>
          <pc:docMk/>
          <pc:sldMk cId="3319606464" sldId="261"/>
        </pc:sldMkLst>
        <pc:spChg chg="mod ord">
          <ac:chgData name="Ruby Taylor (2508987)" userId="S::2508987@student.uwtsd.ac.uk::e9775eac-3a40-4edd-80f5-08af1610bd2d" providerId="AD" clId="Web-{195A8C4B-A568-DE7B-4997-01A40A6EFD82}" dt="2026-06-21T23:24:22.363" v="7151"/>
          <ac:spMkLst>
            <pc:docMk/>
            <pc:sldMk cId="3319606464" sldId="261"/>
            <ac:spMk id="2" creationId="{87F06D28-61E8-D0F3-7D43-720E6C73F03F}"/>
          </ac:spMkLst>
        </pc:spChg>
        <pc:spChg chg="mod ord">
          <ac:chgData name="Ruby Taylor (2508987)" userId="S::2508987@student.uwtsd.ac.uk::e9775eac-3a40-4edd-80f5-08af1610bd2d" providerId="AD" clId="Web-{195A8C4B-A568-DE7B-4997-01A40A6EFD82}" dt="2026-06-21T23:24:22.363" v="7151"/>
          <ac:spMkLst>
            <pc:docMk/>
            <pc:sldMk cId="3319606464" sldId="261"/>
            <ac:spMk id="3" creationId="{554FBADB-4613-478E-5761-E4260257387A}"/>
          </ac:spMkLst>
        </pc:spChg>
      </pc:sldChg>
      <pc:sldChg chg="modSp new mod setBg modClrScheme chgLayout">
        <pc:chgData name="Ruby Taylor (2508987)" userId="S::2508987@student.uwtsd.ac.uk::e9775eac-3a40-4edd-80f5-08af1610bd2d" providerId="AD" clId="Web-{195A8C4B-A568-DE7B-4997-01A40A6EFD82}" dt="2026-06-21T23:26:39.012" v="7168"/>
        <pc:sldMkLst>
          <pc:docMk/>
          <pc:sldMk cId="3149804166" sldId="262"/>
        </pc:sldMkLst>
        <pc:spChg chg="mod ord">
          <ac:chgData name="Ruby Taylor (2508987)" userId="S::2508987@student.uwtsd.ac.uk::e9775eac-3a40-4edd-80f5-08af1610bd2d" providerId="AD" clId="Web-{195A8C4B-A568-DE7B-4997-01A40A6EFD82}" dt="2026-06-21T23:24:22.363" v="7151"/>
          <ac:spMkLst>
            <pc:docMk/>
            <pc:sldMk cId="3149804166" sldId="262"/>
            <ac:spMk id="2" creationId="{738F6417-829E-726D-DA98-DF20E839E741}"/>
          </ac:spMkLst>
        </pc:spChg>
        <pc:spChg chg="mod ord">
          <ac:chgData name="Ruby Taylor (2508987)" userId="S::2508987@student.uwtsd.ac.uk::e9775eac-3a40-4edd-80f5-08af1610bd2d" providerId="AD" clId="Web-{195A8C4B-A568-DE7B-4997-01A40A6EFD82}" dt="2026-06-21T23:24:22.363" v="7151"/>
          <ac:spMkLst>
            <pc:docMk/>
            <pc:sldMk cId="3149804166" sldId="262"/>
            <ac:spMk id="3" creationId="{EED52062-E19D-0697-D456-7EF77B59ED2B}"/>
          </ac:spMkLst>
        </pc:spChg>
      </pc:sldChg>
      <pc:sldChg chg="modSp new mod setBg modClrScheme chgLayout">
        <pc:chgData name="Ruby Taylor (2508987)" userId="S::2508987@student.uwtsd.ac.uk::e9775eac-3a40-4edd-80f5-08af1610bd2d" providerId="AD" clId="Web-{195A8C4B-A568-DE7B-4997-01A40A6EFD82}" dt="2026-06-21T23:26:57.216" v="7170"/>
        <pc:sldMkLst>
          <pc:docMk/>
          <pc:sldMk cId="2026256418" sldId="263"/>
        </pc:sldMkLst>
        <pc:spChg chg="mod ord">
          <ac:chgData name="Ruby Taylor (2508987)" userId="S::2508987@student.uwtsd.ac.uk::e9775eac-3a40-4edd-80f5-08af1610bd2d" providerId="AD" clId="Web-{195A8C4B-A568-DE7B-4997-01A40A6EFD82}" dt="2026-06-21T23:24:22.363" v="7151"/>
          <ac:spMkLst>
            <pc:docMk/>
            <pc:sldMk cId="2026256418" sldId="263"/>
            <ac:spMk id="2" creationId="{C305BF3F-2C76-DBF6-444B-D368F0CF8169}"/>
          </ac:spMkLst>
        </pc:spChg>
        <pc:spChg chg="mod ord">
          <ac:chgData name="Ruby Taylor (2508987)" userId="S::2508987@student.uwtsd.ac.uk::e9775eac-3a40-4edd-80f5-08af1610bd2d" providerId="AD" clId="Web-{195A8C4B-A568-DE7B-4997-01A40A6EFD82}" dt="2026-06-21T23:24:22.363" v="7151"/>
          <ac:spMkLst>
            <pc:docMk/>
            <pc:sldMk cId="2026256418" sldId="263"/>
            <ac:spMk id="3" creationId="{5880B21A-0873-D35F-2DE6-54BD854FF4AA}"/>
          </ac:spMkLst>
        </pc:spChg>
      </pc:sldChg>
      <pc:sldChg chg="modSp new mod setBg modClrScheme chgLayout">
        <pc:chgData name="Ruby Taylor (2508987)" userId="S::2508987@student.uwtsd.ac.uk::e9775eac-3a40-4edd-80f5-08af1610bd2d" providerId="AD" clId="Web-{195A8C4B-A568-DE7B-4997-01A40A6EFD82}" dt="2026-06-21T23:27:11.279" v="7171"/>
        <pc:sldMkLst>
          <pc:docMk/>
          <pc:sldMk cId="1703110725" sldId="264"/>
        </pc:sldMkLst>
        <pc:spChg chg="mod ord">
          <ac:chgData name="Ruby Taylor (2508987)" userId="S::2508987@student.uwtsd.ac.uk::e9775eac-3a40-4edd-80f5-08af1610bd2d" providerId="AD" clId="Web-{195A8C4B-A568-DE7B-4997-01A40A6EFD82}" dt="2026-06-21T23:24:22.363" v="7151"/>
          <ac:spMkLst>
            <pc:docMk/>
            <pc:sldMk cId="1703110725" sldId="264"/>
            <ac:spMk id="2" creationId="{188BDFEC-E31A-4AC1-8758-8BAF4E1FCE1B}"/>
          </ac:spMkLst>
        </pc:spChg>
        <pc:spChg chg="mod ord">
          <ac:chgData name="Ruby Taylor (2508987)" userId="S::2508987@student.uwtsd.ac.uk::e9775eac-3a40-4edd-80f5-08af1610bd2d" providerId="AD" clId="Web-{195A8C4B-A568-DE7B-4997-01A40A6EFD82}" dt="2026-06-21T23:24:22.363" v="7151"/>
          <ac:spMkLst>
            <pc:docMk/>
            <pc:sldMk cId="1703110725" sldId="264"/>
            <ac:spMk id="3" creationId="{3D2DC0BB-0A05-58BC-8A28-DFF66929EEA0}"/>
          </ac:spMkLst>
        </pc:spChg>
      </pc:sldChg>
      <pc:sldChg chg="modSp new mod setBg modClrScheme chgLayout">
        <pc:chgData name="Ruby Taylor (2508987)" userId="S::2508987@student.uwtsd.ac.uk::e9775eac-3a40-4edd-80f5-08af1610bd2d" providerId="AD" clId="Web-{195A8C4B-A568-DE7B-4997-01A40A6EFD82}" dt="2026-06-21T23:27:21.217" v="7172"/>
        <pc:sldMkLst>
          <pc:docMk/>
          <pc:sldMk cId="966115950" sldId="265"/>
        </pc:sldMkLst>
        <pc:spChg chg="mod ord">
          <ac:chgData name="Ruby Taylor (2508987)" userId="S::2508987@student.uwtsd.ac.uk::e9775eac-3a40-4edd-80f5-08af1610bd2d" providerId="AD" clId="Web-{195A8C4B-A568-DE7B-4997-01A40A6EFD82}" dt="2026-06-21T23:24:22.363" v="7151"/>
          <ac:spMkLst>
            <pc:docMk/>
            <pc:sldMk cId="966115950" sldId="265"/>
            <ac:spMk id="2" creationId="{9309FBFF-7E08-5CFA-17D1-70947E64FCFA}"/>
          </ac:spMkLst>
        </pc:spChg>
        <pc:spChg chg="mod ord">
          <ac:chgData name="Ruby Taylor (2508987)" userId="S::2508987@student.uwtsd.ac.uk::e9775eac-3a40-4edd-80f5-08af1610bd2d" providerId="AD" clId="Web-{195A8C4B-A568-DE7B-4997-01A40A6EFD82}" dt="2026-06-21T23:24:22.363" v="7151"/>
          <ac:spMkLst>
            <pc:docMk/>
            <pc:sldMk cId="966115950" sldId="265"/>
            <ac:spMk id="3" creationId="{9044C12D-C025-3E4F-99C5-21A12BEF499F}"/>
          </ac:spMkLst>
        </pc:spChg>
      </pc:sldChg>
      <pc:sldChg chg="addSp delSp modSp new mod setBg modClrScheme chgLayout">
        <pc:chgData name="Ruby Taylor (2508987)" userId="S::2508987@student.uwtsd.ac.uk::e9775eac-3a40-4edd-80f5-08af1610bd2d" providerId="AD" clId="Web-{195A8C4B-A568-DE7B-4997-01A40A6EFD82}" dt="2026-06-21T23:27:41.014" v="7174"/>
        <pc:sldMkLst>
          <pc:docMk/>
          <pc:sldMk cId="898717189" sldId="266"/>
        </pc:sldMkLst>
        <pc:spChg chg="mod ord">
          <ac:chgData name="Ruby Taylor (2508987)" userId="S::2508987@student.uwtsd.ac.uk::e9775eac-3a40-4edd-80f5-08af1610bd2d" providerId="AD" clId="Web-{195A8C4B-A568-DE7B-4997-01A40A6EFD82}" dt="2026-06-21T23:24:22.363" v="7151"/>
          <ac:spMkLst>
            <pc:docMk/>
            <pc:sldMk cId="898717189" sldId="266"/>
            <ac:spMk id="2" creationId="{A5DC4541-7386-8B15-4F8B-B44EC63CE4B5}"/>
          </ac:spMkLst>
        </pc:spChg>
        <pc:spChg chg="del">
          <ac:chgData name="Ruby Taylor (2508987)" userId="S::2508987@student.uwtsd.ac.uk::e9775eac-3a40-4edd-80f5-08af1610bd2d" providerId="AD" clId="Web-{195A8C4B-A568-DE7B-4997-01A40A6EFD82}" dt="2026-06-21T22:43:18.877" v="3992"/>
          <ac:spMkLst>
            <pc:docMk/>
            <pc:sldMk cId="898717189" sldId="266"/>
            <ac:spMk id="3" creationId="{F8B5FD77-5DD4-2B80-FB74-D8ADCE577BD1}"/>
          </ac:spMkLst>
        </pc:spChg>
        <pc:graphicFrameChg chg="add mod ord modGraphic">
          <ac:chgData name="Ruby Taylor (2508987)" userId="S::2508987@student.uwtsd.ac.uk::e9775eac-3a40-4edd-80f5-08af1610bd2d" providerId="AD" clId="Web-{195A8C4B-A568-DE7B-4997-01A40A6EFD82}" dt="2026-06-21T23:24:22.363" v="7151"/>
          <ac:graphicFrameMkLst>
            <pc:docMk/>
            <pc:sldMk cId="898717189" sldId="266"/>
            <ac:graphicFrameMk id="4" creationId="{69304F57-DB0D-D2A0-8DD9-11C113B4435C}"/>
          </ac:graphicFrameMkLst>
        </pc:graphicFrameChg>
      </pc:sldChg>
      <pc:sldChg chg="addSp delSp modSp new mod setBg modClrScheme chgLayout">
        <pc:chgData name="Ruby Taylor (2508987)" userId="S::2508987@student.uwtsd.ac.uk::e9775eac-3a40-4edd-80f5-08af1610bd2d" providerId="AD" clId="Web-{195A8C4B-A568-DE7B-4997-01A40A6EFD82}" dt="2026-06-21T23:28:03.108" v="7176" actId="1076"/>
        <pc:sldMkLst>
          <pc:docMk/>
          <pc:sldMk cId="2394116233" sldId="267"/>
        </pc:sldMkLst>
        <pc:spChg chg="mod ord">
          <ac:chgData name="Ruby Taylor (2508987)" userId="S::2508987@student.uwtsd.ac.uk::e9775eac-3a40-4edd-80f5-08af1610bd2d" providerId="AD" clId="Web-{195A8C4B-A568-DE7B-4997-01A40A6EFD82}" dt="2026-06-21T23:24:22.363" v="7151"/>
          <ac:spMkLst>
            <pc:docMk/>
            <pc:sldMk cId="2394116233" sldId="267"/>
            <ac:spMk id="2" creationId="{1456D615-9940-0FB9-DE85-667AF195F6BE}"/>
          </ac:spMkLst>
        </pc:spChg>
        <pc:spChg chg="del">
          <ac:chgData name="Ruby Taylor (2508987)" userId="S::2508987@student.uwtsd.ac.uk::e9775eac-3a40-4edd-80f5-08af1610bd2d" providerId="AD" clId="Web-{195A8C4B-A568-DE7B-4997-01A40A6EFD82}" dt="2026-06-21T22:55:28.441" v="5270"/>
          <ac:spMkLst>
            <pc:docMk/>
            <pc:sldMk cId="2394116233" sldId="267"/>
            <ac:spMk id="3" creationId="{EAAE77E5-D92C-27CD-5A38-9D3F1A433CBC}"/>
          </ac:spMkLst>
        </pc:spChg>
        <pc:spChg chg="add mod ord">
          <ac:chgData name="Ruby Taylor (2508987)" userId="S::2508987@student.uwtsd.ac.uk::e9775eac-3a40-4edd-80f5-08af1610bd2d" providerId="AD" clId="Web-{195A8C4B-A568-DE7B-4997-01A40A6EFD82}" dt="2026-06-21T23:24:22.363" v="7151"/>
          <ac:spMkLst>
            <pc:docMk/>
            <pc:sldMk cId="2394116233" sldId="267"/>
            <ac:spMk id="7" creationId="{ACCC2A1A-DE1D-5E1B-F6DC-1B4013D7562F}"/>
          </ac:spMkLst>
        </pc:spChg>
        <pc:graphicFrameChg chg="add del mod ord modGraphic">
          <ac:chgData name="Ruby Taylor (2508987)" userId="S::2508987@student.uwtsd.ac.uk::e9775eac-3a40-4edd-80f5-08af1610bd2d" providerId="AD" clId="Web-{195A8C4B-A568-DE7B-4997-01A40A6EFD82}" dt="2026-06-21T22:57:30.006" v="5391"/>
          <ac:graphicFrameMkLst>
            <pc:docMk/>
            <pc:sldMk cId="2394116233" sldId="267"/>
            <ac:graphicFrameMk id="4" creationId="{FC2F3DCB-9167-9D2B-89D5-502ABA404E8B}"/>
          </ac:graphicFrameMkLst>
        </pc:graphicFrameChg>
        <pc:graphicFrameChg chg="add mod modGraphic">
          <ac:chgData name="Ruby Taylor (2508987)" userId="S::2508987@student.uwtsd.ac.uk::e9775eac-3a40-4edd-80f5-08af1610bd2d" providerId="AD" clId="Web-{195A8C4B-A568-DE7B-4997-01A40A6EFD82}" dt="2026-06-21T23:28:03.108" v="7176" actId="1076"/>
          <ac:graphicFrameMkLst>
            <pc:docMk/>
            <pc:sldMk cId="2394116233" sldId="267"/>
            <ac:graphicFrameMk id="5" creationId="{3BD14B91-87A2-DD93-A41B-1CA385851BAD}"/>
          </ac:graphicFrameMkLst>
        </pc:graphicFrameChg>
      </pc:sldChg>
      <pc:sldChg chg="modSp new mod modClrScheme chgLayout">
        <pc:chgData name="Ruby Taylor (2508987)" userId="S::2508987@student.uwtsd.ac.uk::e9775eac-3a40-4edd-80f5-08af1610bd2d" providerId="AD" clId="Web-{195A8C4B-A568-DE7B-4997-01A40A6EFD82}" dt="2026-06-21T23:25:32.943" v="7162"/>
        <pc:sldMkLst>
          <pc:docMk/>
          <pc:sldMk cId="3800859659" sldId="268"/>
        </pc:sldMkLst>
        <pc:spChg chg="mod ord">
          <ac:chgData name="Ruby Taylor (2508987)" userId="S::2508987@student.uwtsd.ac.uk::e9775eac-3a40-4edd-80f5-08af1610bd2d" providerId="AD" clId="Web-{195A8C4B-A568-DE7B-4997-01A40A6EFD82}" dt="2026-06-21T23:24:22.363" v="7151"/>
          <ac:spMkLst>
            <pc:docMk/>
            <pc:sldMk cId="3800859659" sldId="268"/>
            <ac:spMk id="2" creationId="{686D2E50-4E32-1DB7-8908-2BF7CCF9F590}"/>
          </ac:spMkLst>
        </pc:spChg>
        <pc:spChg chg="mod ord">
          <ac:chgData name="Ruby Taylor (2508987)" userId="S::2508987@student.uwtsd.ac.uk::e9775eac-3a40-4edd-80f5-08af1610bd2d" providerId="AD" clId="Web-{195A8C4B-A568-DE7B-4997-01A40A6EFD82}" dt="2026-06-21T23:24:22.363" v="7151"/>
          <ac:spMkLst>
            <pc:docMk/>
            <pc:sldMk cId="3800859659" sldId="268"/>
            <ac:spMk id="3" creationId="{480F2B8F-A70B-91A3-3305-C3B96BDEEFF1}"/>
          </ac:spMkLst>
        </pc:spChg>
      </pc:sldChg>
      <pc:sldMasterChg chg="del delSldLayout">
        <pc:chgData name="Ruby Taylor (2508987)" userId="S::2508987@student.uwtsd.ac.uk::e9775eac-3a40-4edd-80f5-08af1610bd2d" providerId="AD" clId="Web-{195A8C4B-A568-DE7B-4997-01A40A6EFD82}" dt="2026-06-21T23:24:07.081" v="7150"/>
        <pc:sldMasterMkLst>
          <pc:docMk/>
          <pc:sldMasterMk cId="2460954070" sldId="2147483660"/>
        </pc:sldMasterMkLst>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2385387890" sldId="2147483661"/>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949138452" sldId="2147483662"/>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2591524520" sldId="2147483663"/>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1203092039" sldId="2147483664"/>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3733172339" sldId="2147483665"/>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3210312558" sldId="2147483666"/>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3146388984" sldId="2147483667"/>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3171841454" sldId="2147483668"/>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1718958274" sldId="2147483669"/>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2202905451" sldId="2147483670"/>
          </pc:sldLayoutMkLst>
        </pc:sldLayoutChg>
        <pc:sldLayoutChg chg="del">
          <pc:chgData name="Ruby Taylor (2508987)" userId="S::2508987@student.uwtsd.ac.uk::e9775eac-3a40-4edd-80f5-08af1610bd2d" providerId="AD" clId="Web-{195A8C4B-A568-DE7B-4997-01A40A6EFD82}" dt="2026-06-21T23:24:07.081" v="7150"/>
          <pc:sldLayoutMkLst>
            <pc:docMk/>
            <pc:sldMasterMk cId="2460954070" sldId="2147483660"/>
            <pc:sldLayoutMk cId="3479445657" sldId="2147483671"/>
          </pc:sldLayoutMkLst>
        </pc:sldLayoutChg>
      </pc:sldMasterChg>
      <pc:sldMasterChg chg="add del addSldLayout delSldLayout modSldLayout">
        <pc:chgData name="Ruby Taylor (2508987)" userId="S::2508987@student.uwtsd.ac.uk::e9775eac-3a40-4edd-80f5-08af1610bd2d" providerId="AD" clId="Web-{195A8C4B-A568-DE7B-4997-01A40A6EFD82}" dt="2026-06-21T23:24:22.363" v="7151"/>
        <pc:sldMasterMkLst>
          <pc:docMk/>
          <pc:sldMasterMk cId="3246214197" sldId="2147483672"/>
        </pc:sldMasterMkLst>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1157128333" sldId="2147483673"/>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667527392" sldId="2147483674"/>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2353073145" sldId="2147483675"/>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3498638247" sldId="2147483676"/>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2687678362" sldId="2147483677"/>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2073473976" sldId="2147483678"/>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3010610217" sldId="2147483679"/>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1618675142" sldId="2147483680"/>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1940655758" sldId="2147483681"/>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1494783231" sldId="2147483682"/>
          </pc:sldLayoutMkLst>
        </pc:sldLayoutChg>
        <pc:sldLayoutChg chg="add del mod replId">
          <pc:chgData name="Ruby Taylor (2508987)" userId="S::2508987@student.uwtsd.ac.uk::e9775eac-3a40-4edd-80f5-08af1610bd2d" providerId="AD" clId="Web-{195A8C4B-A568-DE7B-4997-01A40A6EFD82}" dt="2026-06-21T23:24:22.363" v="7151"/>
          <pc:sldLayoutMkLst>
            <pc:docMk/>
            <pc:sldMasterMk cId="3246214197" sldId="2147483672"/>
            <pc:sldLayoutMk cId="2974075546" sldId="2147483683"/>
          </pc:sldLayoutMkLst>
        </pc:sldLayoutChg>
      </pc:sldMasterChg>
      <pc:sldMasterChg chg="add mod setBg addSldLayout modSldLayout">
        <pc:chgData name="Ruby Taylor (2508987)" userId="S::2508987@student.uwtsd.ac.uk::e9775eac-3a40-4edd-80f5-08af1610bd2d" providerId="AD" clId="Web-{195A8C4B-A568-DE7B-4997-01A40A6EFD82}" dt="2026-06-21T23:25:32.943" v="7162"/>
        <pc:sldMasterMkLst>
          <pc:docMk/>
          <pc:sldMasterMk cId="1954017205" sldId="2147483684"/>
        </pc:sldMasterMkLst>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167557724" sldId="2147483685"/>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3171299394" sldId="2147483686"/>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3065004424" sldId="2147483687"/>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1083104773" sldId="2147483688"/>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2896140299" sldId="2147483689"/>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1602905586" sldId="2147483690"/>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2157981486" sldId="2147483691"/>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3670344088" sldId="2147483692"/>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2190905481" sldId="2147483693"/>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2542990561" sldId="2147483694"/>
          </pc:sldLayoutMkLst>
        </pc:sldLayoutChg>
        <pc:sldLayoutChg chg="add mod replId">
          <pc:chgData name="Ruby Taylor (2508987)" userId="S::2508987@student.uwtsd.ac.uk::e9775eac-3a40-4edd-80f5-08af1610bd2d" providerId="AD" clId="Web-{195A8C4B-A568-DE7B-4997-01A40A6EFD82}" dt="2026-06-21T23:25:32.943" v="7162"/>
          <pc:sldLayoutMkLst>
            <pc:docMk/>
            <pc:sldMasterMk cId="1954017205" sldId="2147483684"/>
            <pc:sldLayoutMk cId="2356644073" sldId="2147483695"/>
          </pc:sldLayoutMkLst>
        </pc:sldLayoutChg>
      </pc:sldMasterChg>
    </pc:docChg>
  </pc:docChgLst>
  <pc:docChgLst>
    <pc:chgData clId="Web-{BEF3DDFD-8C20-20D7-4CEC-8525BAAB77F7}"/>
    <pc:docChg chg="modSld">
      <pc:chgData name="" userId="" providerId="" clId="Web-{BEF3DDFD-8C20-20D7-4CEC-8525BAAB77F7}" dt="2026-06-12T19:18:11.455" v="0" actId="20577"/>
      <pc:docMkLst>
        <pc:docMk/>
      </pc:docMkLst>
      <pc:sldChg chg="modSp">
        <pc:chgData name="" userId="" providerId="" clId="Web-{BEF3DDFD-8C20-20D7-4CEC-8525BAAB77F7}" dt="2026-06-12T19:18:11.455" v="0" actId="20577"/>
        <pc:sldMkLst>
          <pc:docMk/>
          <pc:sldMk cId="109857222" sldId="256"/>
        </pc:sldMkLst>
        <pc:spChg chg="mod">
          <ac:chgData name="" userId="" providerId="" clId="Web-{BEF3DDFD-8C20-20D7-4CEC-8525BAAB77F7}" dt="2026-06-12T19:18:11.455" v="0" actId="20577"/>
          <ac:spMkLst>
            <pc:docMk/>
            <pc:sldMk cId="109857222" sldId="256"/>
            <ac:spMk id="2" creationId="{00000000-0000-0000-0000-000000000000}"/>
          </ac:spMkLst>
        </pc:spChg>
      </pc:sldChg>
    </pc:docChg>
  </pc:docChgLst>
  <pc:docChgLst>
    <pc:chgData name="Ruby Taylor (2508987)" userId="S::2508987@student.uwtsd.ac.uk::e9775eac-3a40-4edd-80f5-08af1610bd2d" providerId="AD" clId="Web-{9C45CD69-561A-4DB3-BF46-7DD1CA0C4F7E}"/>
    <pc:docChg chg="addSld modSld">
      <pc:chgData name="Ruby Taylor (2508987)" userId="S::2508987@student.uwtsd.ac.uk::e9775eac-3a40-4edd-80f5-08af1610bd2d" providerId="AD" clId="Web-{9C45CD69-561A-4DB3-BF46-7DD1CA0C4F7E}" dt="2026-06-19T17:58:38.873" v="873" actId="20577"/>
      <pc:docMkLst>
        <pc:docMk/>
      </pc:docMkLst>
      <pc:sldChg chg="modSp new">
        <pc:chgData name="Ruby Taylor (2508987)" userId="S::2508987@student.uwtsd.ac.uk::e9775eac-3a40-4edd-80f5-08af1610bd2d" providerId="AD" clId="Web-{9C45CD69-561A-4DB3-BF46-7DD1CA0C4F7E}" dt="2026-06-15T14:20:06.035" v="834" actId="20577"/>
        <pc:sldMkLst>
          <pc:docMk/>
          <pc:sldMk cId="346499462" sldId="257"/>
        </pc:sldMkLst>
        <pc:spChg chg="mod">
          <ac:chgData name="Ruby Taylor (2508987)" userId="S::2508987@student.uwtsd.ac.uk::e9775eac-3a40-4edd-80f5-08af1610bd2d" providerId="AD" clId="Web-{9C45CD69-561A-4DB3-BF46-7DD1CA0C4F7E}" dt="2026-06-14T16:28:49.657" v="15" actId="20577"/>
          <ac:spMkLst>
            <pc:docMk/>
            <pc:sldMk cId="346499462" sldId="257"/>
            <ac:spMk id="2" creationId="{8F9AC0BD-4444-330E-53B8-52EE67019B4F}"/>
          </ac:spMkLst>
        </pc:spChg>
        <pc:spChg chg="mod">
          <ac:chgData name="Ruby Taylor (2508987)" userId="S::2508987@student.uwtsd.ac.uk::e9775eac-3a40-4edd-80f5-08af1610bd2d" providerId="AD" clId="Web-{9C45CD69-561A-4DB3-BF46-7DD1CA0C4F7E}" dt="2026-06-15T14:20:06.035" v="834" actId="20577"/>
          <ac:spMkLst>
            <pc:docMk/>
            <pc:sldMk cId="346499462" sldId="257"/>
            <ac:spMk id="3" creationId="{0B3368A2-32B7-ECB3-1340-106D5E25C4EE}"/>
          </ac:spMkLst>
        </pc:spChg>
      </pc:sldChg>
      <pc:sldChg chg="modSp new">
        <pc:chgData name="Ruby Taylor (2508987)" userId="S::2508987@student.uwtsd.ac.uk::e9775eac-3a40-4edd-80f5-08af1610bd2d" providerId="AD" clId="Web-{9C45CD69-561A-4DB3-BF46-7DD1CA0C4F7E}" dt="2026-06-19T17:58:38.873" v="873" actId="20577"/>
        <pc:sldMkLst>
          <pc:docMk/>
          <pc:sldMk cId="2640026296" sldId="258"/>
        </pc:sldMkLst>
        <pc:spChg chg="mod">
          <ac:chgData name="Ruby Taylor (2508987)" userId="S::2508987@student.uwtsd.ac.uk::e9775eac-3a40-4edd-80f5-08af1610bd2d" providerId="AD" clId="Web-{9C45CD69-561A-4DB3-BF46-7DD1CA0C4F7E}" dt="2026-06-16T17:09:41.097" v="843" actId="20577"/>
          <ac:spMkLst>
            <pc:docMk/>
            <pc:sldMk cId="2640026296" sldId="258"/>
            <ac:spMk id="2" creationId="{0662A504-0977-D506-E4AE-70CD5074ECC0}"/>
          </ac:spMkLst>
        </pc:spChg>
        <pc:spChg chg="mod">
          <ac:chgData name="Ruby Taylor (2508987)" userId="S::2508987@student.uwtsd.ac.uk::e9775eac-3a40-4edd-80f5-08af1610bd2d" providerId="AD" clId="Web-{9C45CD69-561A-4DB3-BF46-7DD1CA0C4F7E}" dt="2026-06-19T17:58:38.873" v="873" actId="20577"/>
          <ac:spMkLst>
            <pc:docMk/>
            <pc:sldMk cId="2640026296" sldId="258"/>
            <ac:spMk id="3" creationId="{89F7307E-B16F-286E-8469-7E0EF430166B}"/>
          </ac:spMkLst>
        </pc:spChg>
      </pc:sldChg>
    </pc:docChg>
  </pc:docChgLst>
  <pc:docChgLst>
    <pc:chgData name="Ruby Taylor (2508987)" userId="S::2508987@student.uwtsd.ac.uk::e9775eac-3a40-4edd-80f5-08af1610bd2d" providerId="AD" clId="Web-{BEF3DDFD-8C20-20D7-4CEC-8525BAAB77F7}"/>
    <pc:docChg chg="modSld">
      <pc:chgData name="Ruby Taylor (2508987)" userId="S::2508987@student.uwtsd.ac.uk::e9775eac-3a40-4edd-80f5-08af1610bd2d" providerId="AD" clId="Web-{BEF3DDFD-8C20-20D7-4CEC-8525BAAB77F7}" dt="2026-06-12T19:23:20.675" v="89" actId="20577"/>
      <pc:docMkLst>
        <pc:docMk/>
      </pc:docMkLst>
      <pc:sldChg chg="modSp">
        <pc:chgData name="Ruby Taylor (2508987)" userId="S::2508987@student.uwtsd.ac.uk::e9775eac-3a40-4edd-80f5-08af1610bd2d" providerId="AD" clId="Web-{BEF3DDFD-8C20-20D7-4CEC-8525BAAB77F7}" dt="2026-06-12T19:23:20.675" v="89" actId="20577"/>
        <pc:sldMkLst>
          <pc:docMk/>
          <pc:sldMk cId="109857222" sldId="256"/>
        </pc:sldMkLst>
        <pc:spChg chg="mod">
          <ac:chgData name="Ruby Taylor (2508987)" userId="S::2508987@student.uwtsd.ac.uk::e9775eac-3a40-4edd-80f5-08af1610bd2d" providerId="AD" clId="Web-{BEF3DDFD-8C20-20D7-4CEC-8525BAAB77F7}" dt="2026-06-12T19:19:32.523" v="25" actId="20577"/>
          <ac:spMkLst>
            <pc:docMk/>
            <pc:sldMk cId="109857222" sldId="256"/>
            <ac:spMk id="2" creationId="{00000000-0000-0000-0000-000000000000}"/>
          </ac:spMkLst>
        </pc:spChg>
        <pc:spChg chg="mod">
          <ac:chgData name="Ruby Taylor (2508987)" userId="S::2508987@student.uwtsd.ac.uk::e9775eac-3a40-4edd-80f5-08af1610bd2d" providerId="AD" clId="Web-{BEF3DDFD-8C20-20D7-4CEC-8525BAAB77F7}" dt="2026-06-12T19:23:20.675" v="89"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6/21/2026</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675577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6/21/2026</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171299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6/21/2026</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065004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6/21/2026</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08310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6/21/2026</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896140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6/21/2026</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602905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6/21/2026</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157981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6/21/2026</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670344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6/21/2026</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190905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6/21/2026</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542990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6/21/2026</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356644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6/21/2026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401720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learning.nspcc.org.uk/child-health-development/attachment-early-years#tooltip_content9456"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jstor-org.uwtsd.idm.oclc.org/stable/23640552?seq=1" TargetMode="External"/><Relationship Id="rId7" Type="http://schemas.openxmlformats.org/officeDocument/2006/relationships/hyperlink" Target="https://centreforearlychildhood.org/news-insights/case-studies/early-childhood-and-the-developing-brain/" TargetMode="External"/><Relationship Id="rId2" Type="http://schemas.openxmlformats.org/officeDocument/2006/relationships/hyperlink" Target="https://www.bcpc.org.uk/uploads/files/Holmes-J-John-Bowlby-and-Attachment-Theory.pdf" TargetMode="External"/><Relationship Id="rId1" Type="http://schemas.openxmlformats.org/officeDocument/2006/relationships/slideLayout" Target="../slideLayouts/slideLayout2.xml"/><Relationship Id="rId6" Type="http://schemas.openxmlformats.org/officeDocument/2006/relationships/hyperlink" Target="http://jurnal.uinsyahada.ac.id/index.php/JurnalGender/article/view/4555/2978" TargetMode="External"/><Relationship Id="rId5" Type="http://schemas.openxmlformats.org/officeDocument/2006/relationships/hyperlink" Target="https://link.springer.com/article/10.1007/s00247-022-05382-y" TargetMode="External"/><Relationship Id="rId4" Type="http://schemas.openxmlformats.org/officeDocument/2006/relationships/hyperlink" Target="https://journals-sagepub-com.uwtsd.idm.oclc.org/doi/pdf/10.1177/09731849134850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Psychology in health and social care.</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GB"/>
              <a:t>Student: Ruby Taylor</a:t>
            </a:r>
          </a:p>
          <a:p>
            <a:r>
              <a:rPr lang="en-GB"/>
              <a:t> Student ID: 2508987</a:t>
            </a:r>
          </a:p>
          <a:p>
            <a:r>
              <a:rPr lang="en-GB"/>
              <a:t> Module code: LCHS4010</a:t>
            </a:r>
          </a:p>
          <a:p>
            <a:r>
              <a:rPr lang="en-GB"/>
              <a:t>Lecturer: Helen Parsons</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AC0BD-4444-330E-53B8-52EE67019B4F}"/>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0B3368A2-32B7-ECB3-1340-106D5E25C4EE}"/>
              </a:ext>
            </a:extLst>
          </p:cNvPr>
          <p:cNvSpPr>
            <a:spLocks noGrp="1"/>
          </p:cNvSpPr>
          <p:nvPr>
            <p:ph idx="1"/>
          </p:nvPr>
        </p:nvSpPr>
        <p:spPr/>
        <p:txBody>
          <a:bodyPr vert="horz" lIns="91440" tIns="45720" rIns="91440" bIns="45720" rtlCol="0" anchor="t">
            <a:normAutofit/>
          </a:bodyPr>
          <a:lstStyle/>
          <a:p>
            <a:r>
              <a:rPr lang="en-GB" dirty="0"/>
              <a:t>Isaac is a 4 year-old boy who is attending a children's centre and has experienced </a:t>
            </a:r>
            <a:r>
              <a:rPr lang="en-GB"/>
              <a:t>disrupted childcare arrangements over the last 2 years. Isaac's mother is currently going </a:t>
            </a:r>
            <a:r>
              <a:rPr lang="en-GB" dirty="0"/>
              <a:t>through post-natal depression and as a family they have relocated. This presentation will explore how these experiences that Isaac has gone through may have influenced his development. This presentation will use Bowlby's attachment theory and Erikson's Psychosocial development theory.</a:t>
            </a:r>
          </a:p>
          <a:p>
            <a:r>
              <a:rPr lang="en-GB"/>
              <a:t>The aim of this presentation is to analyse how Isaacs early </a:t>
            </a:r>
            <a:r>
              <a:rPr lang="en-GB" dirty="0"/>
              <a:t>experiences have influenced his emotional , social and language development and to bring forward a support plan.</a:t>
            </a:r>
          </a:p>
        </p:txBody>
      </p:sp>
    </p:spTree>
    <p:extLst>
      <p:ext uri="{BB962C8B-B14F-4D97-AF65-F5344CB8AC3E}">
        <p14:creationId xmlns:p14="http://schemas.microsoft.com/office/powerpoint/2010/main" val="346499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A504-0977-D506-E4AE-70CD5074ECC0}"/>
              </a:ext>
            </a:extLst>
          </p:cNvPr>
          <p:cNvSpPr>
            <a:spLocks noGrp="1"/>
          </p:cNvSpPr>
          <p:nvPr>
            <p:ph type="title"/>
          </p:nvPr>
        </p:nvSpPr>
        <p:spPr/>
        <p:txBody>
          <a:bodyPr/>
          <a:lstStyle/>
          <a:p>
            <a:r>
              <a:rPr lang="en-GB"/>
              <a:t>Bowlby's Attachment theory.</a:t>
            </a:r>
          </a:p>
        </p:txBody>
      </p:sp>
      <p:sp>
        <p:nvSpPr>
          <p:cNvPr id="3" name="Content Placeholder 2">
            <a:extLst>
              <a:ext uri="{FF2B5EF4-FFF2-40B4-BE49-F238E27FC236}">
                <a16:creationId xmlns:a16="http://schemas.microsoft.com/office/drawing/2014/main" id="{89F7307E-B16F-286E-8469-7E0EF430166B}"/>
              </a:ext>
            </a:extLst>
          </p:cNvPr>
          <p:cNvSpPr>
            <a:spLocks noGrp="1"/>
          </p:cNvSpPr>
          <p:nvPr>
            <p:ph idx="1"/>
          </p:nvPr>
        </p:nvSpPr>
        <p:spPr>
          <a:xfrm>
            <a:off x="838200" y="1825625"/>
            <a:ext cx="10515600" cy="4783138"/>
          </a:xfrm>
        </p:spPr>
        <p:txBody>
          <a:bodyPr vert="horz" lIns="91440" tIns="45720" rIns="91440" bIns="45720" rtlCol="0" anchor="t">
            <a:normAutofit fontScale="77500" lnSpcReduction="20000"/>
          </a:bodyPr>
          <a:lstStyle/>
          <a:p>
            <a:r>
              <a:rPr lang="en-GB" dirty="0"/>
              <a:t>Bowlby describes attachment relationship between an infant and their care giver as an inherent biological </a:t>
            </a:r>
            <a:r>
              <a:rPr lang="en-GB"/>
              <a:t>response. </a:t>
            </a:r>
          </a:p>
          <a:p>
            <a:r>
              <a:rPr lang="en-GB" dirty="0"/>
              <a:t>An insecure attachment may can lead to anxiety and social difficulties for the child. Therefore, early relationships have an influence on the future well being of the child.</a:t>
            </a:r>
          </a:p>
          <a:p>
            <a:r>
              <a:rPr lang="en-GB" dirty="0"/>
              <a:t>This theory is relevant to Isaac as he displays with </a:t>
            </a:r>
            <a:r>
              <a:rPr lang="en-GB" dirty="0" err="1"/>
              <a:t>seperation</a:t>
            </a:r>
            <a:r>
              <a:rPr lang="en-GB" dirty="0"/>
              <a:t> anxiety from his mother , his mum also vocalised that he is clingy and socially withdraws and struggles with group </a:t>
            </a:r>
            <a:r>
              <a:rPr lang="en-GB" dirty="0" err="1"/>
              <a:t>activites</a:t>
            </a:r>
            <a:r>
              <a:rPr lang="en-GB" dirty="0"/>
              <a:t>.</a:t>
            </a:r>
          </a:p>
          <a:p>
            <a:r>
              <a:rPr lang="en-GB"/>
              <a:t>According to Jeremy Holmes "</a:t>
            </a:r>
            <a:r>
              <a:rPr lang="en-GB">
                <a:ea typeface="+mn-lt"/>
                <a:cs typeface="+mn-lt"/>
              </a:rPr>
              <a:t>Attachment is recognised as a major psychological paradigm".  A secure attachment is needed between the child and a primary caregiver.</a:t>
            </a:r>
          </a:p>
          <a:p>
            <a:r>
              <a:rPr lang="en-GB" dirty="0"/>
              <a:t>The strange situation by Mary Ainsworth is an example of secure and insecure attachment between a child and </a:t>
            </a:r>
            <a:r>
              <a:rPr lang="en-GB"/>
              <a:t>their primary care giver.</a:t>
            </a:r>
            <a:endParaRPr lang="en-GB" dirty="0"/>
          </a:p>
          <a:p>
            <a:r>
              <a:rPr lang="en-GB" dirty="0"/>
              <a:t>This theory is relevant to </a:t>
            </a:r>
            <a:r>
              <a:rPr lang="en-GB" dirty="0" err="1"/>
              <a:t>issac</a:t>
            </a:r>
            <a:r>
              <a:rPr lang="en-GB" dirty="0"/>
              <a:t> because </a:t>
            </a:r>
            <a:r>
              <a:rPr lang="en-GB" dirty="0" err="1"/>
              <a:t>issac</a:t>
            </a:r>
            <a:r>
              <a:rPr lang="en-GB" dirty="0"/>
              <a:t> displays with , </a:t>
            </a:r>
            <a:r>
              <a:rPr lang="en-GB" dirty="0" err="1"/>
              <a:t>Seperation</a:t>
            </a:r>
            <a:r>
              <a:rPr lang="en-GB" dirty="0"/>
              <a:t> </a:t>
            </a:r>
            <a:r>
              <a:rPr lang="en-GB" dirty="0" err="1"/>
              <a:t>axniety</a:t>
            </a:r>
            <a:r>
              <a:rPr lang="en-GB" dirty="0"/>
              <a:t> , social withdrawal and difficulty been independent and clinginess towards his mother.</a:t>
            </a:r>
          </a:p>
          <a:p>
            <a:endParaRPr lang="en-GB" dirty="0"/>
          </a:p>
        </p:txBody>
      </p:sp>
    </p:spTree>
    <p:extLst>
      <p:ext uri="{BB962C8B-B14F-4D97-AF65-F5344CB8AC3E}">
        <p14:creationId xmlns:p14="http://schemas.microsoft.com/office/powerpoint/2010/main" val="2640026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EE84-1D8F-B889-4CB0-B344AE07C205}"/>
              </a:ext>
            </a:extLst>
          </p:cNvPr>
          <p:cNvSpPr>
            <a:spLocks noGrp="1"/>
          </p:cNvSpPr>
          <p:nvPr>
            <p:ph type="title"/>
          </p:nvPr>
        </p:nvSpPr>
        <p:spPr/>
        <p:txBody>
          <a:bodyPr/>
          <a:lstStyle/>
          <a:p>
            <a:r>
              <a:rPr lang="en-GB"/>
              <a:t>Applying Bowlby's theory to Isaac.</a:t>
            </a:r>
          </a:p>
        </p:txBody>
      </p:sp>
      <p:sp>
        <p:nvSpPr>
          <p:cNvPr id="3" name="Content Placeholder 2">
            <a:extLst>
              <a:ext uri="{FF2B5EF4-FFF2-40B4-BE49-F238E27FC236}">
                <a16:creationId xmlns:a16="http://schemas.microsoft.com/office/drawing/2014/main" id="{0934F4F5-557D-8ECC-ACAD-488FB8F351AC}"/>
              </a:ext>
            </a:extLst>
          </p:cNvPr>
          <p:cNvSpPr>
            <a:spLocks noGrp="1"/>
          </p:cNvSpPr>
          <p:nvPr>
            <p:ph idx="1"/>
          </p:nvPr>
        </p:nvSpPr>
        <p:spPr>
          <a:xfrm>
            <a:off x="838200" y="1825625"/>
            <a:ext cx="10515600" cy="4887119"/>
          </a:xfrm>
        </p:spPr>
        <p:txBody>
          <a:bodyPr vert="horz" lIns="91440" tIns="45720" rIns="91440" bIns="45720" rtlCol="0" anchor="t">
            <a:normAutofit fontScale="92500"/>
          </a:bodyPr>
          <a:lstStyle/>
          <a:p>
            <a:r>
              <a:rPr lang="en-GB" dirty="0">
                <a:ea typeface="+mn-lt"/>
                <a:cs typeface="+mn-lt"/>
              </a:rPr>
              <a:t>Bowlby stresses the form of deprivation caused by separation of the child from the mother. (SIRI NAESS) (</a:t>
            </a:r>
            <a:r>
              <a:rPr lang="en-GB" dirty="0" err="1">
                <a:ea typeface="+mn-lt"/>
                <a:cs typeface="+mn-lt"/>
              </a:rPr>
              <a:t>oslo</a:t>
            </a:r>
            <a:r>
              <a:rPr lang="en-GB" dirty="0">
                <a:ea typeface="+mn-lt"/>
                <a:cs typeface="+mn-lt"/>
              </a:rPr>
              <a:t>). Isaac's mothers post natal depression could have reduced the emotional </a:t>
            </a:r>
            <a:r>
              <a:rPr lang="en-GB" dirty="0" err="1">
                <a:ea typeface="+mn-lt"/>
                <a:cs typeface="+mn-lt"/>
              </a:rPr>
              <a:t>availabilty</a:t>
            </a:r>
            <a:r>
              <a:rPr lang="en-GB" dirty="0">
                <a:ea typeface="+mn-lt"/>
                <a:cs typeface="+mn-lt"/>
              </a:rPr>
              <a:t>   she has within her to express to Isaac. Bowlby speaks deeply into how a child been deprived from their biological mothers feeling and emotions can affect a child and have a greater impact  on the child's life and , therefore Bowlby believes that this can then later on  lead to further problems later on in life when the child goes into adulthood.</a:t>
            </a:r>
          </a:p>
          <a:p>
            <a:r>
              <a:rPr lang="en-GB" dirty="0"/>
              <a:t>As Isaac has faced disrupted childcare this can begin an insecure </a:t>
            </a:r>
            <a:r>
              <a:rPr lang="en-GB" dirty="0" err="1"/>
              <a:t>attatchment</a:t>
            </a:r>
            <a:r>
              <a:rPr lang="en-GB" dirty="0"/>
              <a:t> for him as he is relying on different individuals to take care of him which can lead to lack of trust. Furthermore, this can </a:t>
            </a:r>
            <a:r>
              <a:rPr lang="en-GB" dirty="0" err="1"/>
              <a:t>creat</a:t>
            </a:r>
            <a:r>
              <a:rPr lang="en-GB" dirty="0"/>
              <a:t>e a sense of trust issues for </a:t>
            </a:r>
            <a:r>
              <a:rPr lang="en-GB" dirty="0" err="1"/>
              <a:t>isaac</a:t>
            </a:r>
            <a:r>
              <a:rPr lang="en-GB" dirty="0"/>
              <a:t> which could have an ongoing negative on his development throughout life. </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009171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6584-3E10-6405-8D8A-83F7720F3C5E}"/>
              </a:ext>
            </a:extLst>
          </p:cNvPr>
          <p:cNvSpPr>
            <a:spLocks noGrp="1"/>
          </p:cNvSpPr>
          <p:nvPr>
            <p:ph type="title"/>
          </p:nvPr>
        </p:nvSpPr>
        <p:spPr/>
        <p:txBody>
          <a:bodyPr/>
          <a:lstStyle/>
          <a:p>
            <a:r>
              <a:rPr lang="en-GB" dirty="0"/>
              <a:t>Erikson's Psychosocial </a:t>
            </a:r>
            <a:r>
              <a:rPr lang="en-GB"/>
              <a:t>Development theory.</a:t>
            </a:r>
            <a:endParaRPr lang="en-GB" dirty="0"/>
          </a:p>
        </p:txBody>
      </p:sp>
      <p:sp>
        <p:nvSpPr>
          <p:cNvPr id="3" name="Content Placeholder 2">
            <a:extLst>
              <a:ext uri="{FF2B5EF4-FFF2-40B4-BE49-F238E27FC236}">
                <a16:creationId xmlns:a16="http://schemas.microsoft.com/office/drawing/2014/main" id="{FE3C8670-C140-47C6-3670-22268FB6B714}"/>
              </a:ext>
            </a:extLst>
          </p:cNvPr>
          <p:cNvSpPr>
            <a:spLocks noGrp="1"/>
          </p:cNvSpPr>
          <p:nvPr>
            <p:ph idx="1"/>
          </p:nvPr>
        </p:nvSpPr>
        <p:spPr/>
        <p:txBody>
          <a:bodyPr vert="horz" lIns="91440" tIns="45720" rIns="91440" bIns="45720" rtlCol="0" anchor="t">
            <a:normAutofit fontScale="85000" lnSpcReduction="20000"/>
          </a:bodyPr>
          <a:lstStyle/>
          <a:p>
            <a:r>
              <a:rPr lang="en-GB" dirty="0"/>
              <a:t>Initiative vs Guilt </a:t>
            </a:r>
            <a:r>
              <a:rPr lang="en-GB"/>
              <a:t>stage (3-6 years)</a:t>
            </a:r>
          </a:p>
          <a:p>
            <a:r>
              <a:rPr lang="en-GB" dirty="0">
                <a:ea typeface="+mn-lt"/>
                <a:cs typeface="+mn-lt"/>
              </a:rPr>
              <a:t>Erikson believes that every human child goes through a series of developmental stages from birth to old age. And each human being must find his or her own sense of regulation as a result of the interplay between the inner voice of the child, the physiological and emotional urges of the individual, and the nature of social influences. (Sunil Batra , p.250 , 2013).</a:t>
            </a:r>
          </a:p>
          <a:p>
            <a:r>
              <a:rPr lang="en-GB" dirty="0">
                <a:ea typeface="+mn-lt"/>
                <a:cs typeface="+mn-lt"/>
              </a:rPr>
              <a:t>Erikson argued, guilt develops. People feel that they are a burden to others, that they cannot be trusted to decide for themselves, </a:t>
            </a:r>
            <a:r>
              <a:rPr lang="en-GB">
                <a:ea typeface="+mn-lt"/>
                <a:cs typeface="+mn-lt"/>
              </a:rPr>
              <a:t>and that they should just do what they are told.(Richard B. Gurderman , 2022).</a:t>
            </a:r>
            <a:endParaRPr lang="en-GB" dirty="0"/>
          </a:p>
          <a:p>
            <a:r>
              <a:rPr lang="en-GB" dirty="0"/>
              <a:t>Erikson believes that children should develop independence whilst been able to explore their </a:t>
            </a:r>
            <a:r>
              <a:rPr lang="en-GB" dirty="0" err="1"/>
              <a:t>enviroment</a:t>
            </a:r>
            <a:r>
              <a:rPr lang="en-GB" dirty="0"/>
              <a:t> with confidence to join in with social activities. When a child is able to do all of these things the child will develop high self esteem as they continue to grow alongside the confidence the child will show.</a:t>
            </a:r>
          </a:p>
          <a:p>
            <a:endParaRPr lang="en-GB" dirty="0"/>
          </a:p>
          <a:p>
            <a:endParaRPr lang="en-GB" dirty="0"/>
          </a:p>
        </p:txBody>
      </p:sp>
    </p:spTree>
    <p:extLst>
      <p:ext uri="{BB962C8B-B14F-4D97-AF65-F5344CB8AC3E}">
        <p14:creationId xmlns:p14="http://schemas.microsoft.com/office/powerpoint/2010/main" val="212141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F6417-829E-726D-DA98-DF20E839E741}"/>
              </a:ext>
            </a:extLst>
          </p:cNvPr>
          <p:cNvSpPr>
            <a:spLocks noGrp="1"/>
          </p:cNvSpPr>
          <p:nvPr>
            <p:ph type="title"/>
          </p:nvPr>
        </p:nvSpPr>
        <p:spPr/>
        <p:txBody>
          <a:bodyPr/>
          <a:lstStyle/>
          <a:p>
            <a:r>
              <a:rPr lang="en-GB"/>
              <a:t>Applying Erikson's theory to Isaac's</a:t>
            </a:r>
            <a:r>
              <a:rPr lang="en-GB" dirty="0"/>
              <a:t> development.</a:t>
            </a:r>
          </a:p>
        </p:txBody>
      </p:sp>
      <p:sp>
        <p:nvSpPr>
          <p:cNvPr id="3" name="Content Placeholder 2">
            <a:extLst>
              <a:ext uri="{FF2B5EF4-FFF2-40B4-BE49-F238E27FC236}">
                <a16:creationId xmlns:a16="http://schemas.microsoft.com/office/drawing/2014/main" id="{EED52062-E19D-0697-D456-7EF77B59ED2B}"/>
              </a:ext>
            </a:extLst>
          </p:cNvPr>
          <p:cNvSpPr>
            <a:spLocks noGrp="1"/>
          </p:cNvSpPr>
          <p:nvPr>
            <p:ph idx="1"/>
          </p:nvPr>
        </p:nvSpPr>
        <p:spPr/>
        <p:txBody>
          <a:bodyPr vert="horz" lIns="91440" tIns="45720" rIns="91440" bIns="45720" rtlCol="0" anchor="t">
            <a:normAutofit fontScale="70000" lnSpcReduction="20000"/>
          </a:bodyPr>
          <a:lstStyle/>
          <a:p>
            <a:r>
              <a:rPr lang="en-GB" dirty="0"/>
              <a:t>Eriksons psychosocial development theory is relevant to Isaac because, at 4 years old children are expected to have good confidence and that is something that Isaac struggles with. Isaac is socially withdrawn from group activities and is unable to meet the developmental milestones which corelate with Erikson's </a:t>
            </a:r>
            <a:r>
              <a:rPr lang="en-GB"/>
              <a:t>psychosocial</a:t>
            </a:r>
            <a:r>
              <a:rPr lang="en-GB" dirty="0"/>
              <a:t> development theory.</a:t>
            </a:r>
          </a:p>
          <a:p>
            <a:r>
              <a:rPr lang="en-GB" dirty="0"/>
              <a:t>Isaac still remains very dependent on his mother which then </a:t>
            </a:r>
            <a:r>
              <a:rPr lang="en-GB" dirty="0" err="1"/>
              <a:t>cuases</a:t>
            </a:r>
            <a:r>
              <a:rPr lang="en-GB" dirty="0"/>
              <a:t> developmental issues in gaining the </a:t>
            </a:r>
            <a:r>
              <a:rPr lang="en-GB" dirty="0" err="1"/>
              <a:t>initative</a:t>
            </a:r>
            <a:r>
              <a:rPr lang="en-GB" dirty="0"/>
              <a:t> to interact or be apart of social interactions. Alongside that Isaac displays increased anxiety in social interactions . This indicates that Isaac does not have a good social surrounding and possibly limited social interaction. The limited social interaction can have a negative impact on Isaac's language development and confidence in speaking. </a:t>
            </a:r>
          </a:p>
          <a:p>
            <a:r>
              <a:rPr lang="en-GB" dirty="0"/>
              <a:t>Trust involves physical comfort and no fear or anxiety about the future . (</a:t>
            </a:r>
            <a:r>
              <a:rPr lang="en-GB" dirty="0" err="1"/>
              <a:t>Khairani</a:t>
            </a:r>
            <a:r>
              <a:rPr lang="en-GB" dirty="0"/>
              <a:t> , </a:t>
            </a:r>
            <a:r>
              <a:rPr lang="en-GB" dirty="0" err="1"/>
              <a:t>Maemonah</a:t>
            </a:r>
            <a:r>
              <a:rPr lang="en-GB" dirty="0"/>
              <a:t> , Vol 5 , No.2). Due to </a:t>
            </a:r>
            <a:r>
              <a:rPr lang="en-GB" dirty="0" err="1"/>
              <a:t>isaac's</a:t>
            </a:r>
            <a:r>
              <a:rPr lang="en-GB" dirty="0"/>
              <a:t> mother dealing with post -partum depression and the ongoing changes with childcare , Isaac has not had a stable first couple of years in life . Erik Erikson </a:t>
            </a:r>
            <a:r>
              <a:rPr lang="en-GB" dirty="0" err="1"/>
              <a:t>belives</a:t>
            </a:r>
            <a:r>
              <a:rPr lang="en-GB" dirty="0"/>
              <a:t> that the first few stages of the psychosocial development in children will have a lifelong impact and may cause implications into adulthood , more so if a child has not had a sense of belonging and trust within their primary care giver. </a:t>
            </a:r>
          </a:p>
          <a:p>
            <a:endParaRPr lang="en-GB" dirty="0">
              <a:latin typeface="Aptos"/>
            </a:endParaRPr>
          </a:p>
          <a:p>
            <a:endParaRPr lang="en-GB" sz="1600" dirty="0">
              <a:highlight>
                <a:srgbClr val="FFFFFF"/>
              </a:highlight>
              <a:latin typeface="sans-serif"/>
            </a:endParaRPr>
          </a:p>
          <a:p>
            <a:endParaRPr lang="en-GB" dirty="0"/>
          </a:p>
          <a:p>
            <a:endParaRPr lang="en-GB" dirty="0"/>
          </a:p>
        </p:txBody>
      </p:sp>
    </p:spTree>
    <p:extLst>
      <p:ext uri="{BB962C8B-B14F-4D97-AF65-F5344CB8AC3E}">
        <p14:creationId xmlns:p14="http://schemas.microsoft.com/office/powerpoint/2010/main" val="3149804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5BF3F-2C76-DBF6-444B-D368F0CF8169}"/>
              </a:ext>
            </a:extLst>
          </p:cNvPr>
          <p:cNvSpPr>
            <a:spLocks noGrp="1"/>
          </p:cNvSpPr>
          <p:nvPr>
            <p:ph type="title"/>
          </p:nvPr>
        </p:nvSpPr>
        <p:spPr/>
        <p:txBody>
          <a:bodyPr/>
          <a:lstStyle/>
          <a:p>
            <a:r>
              <a:rPr lang="en-GB"/>
              <a:t>Nature V Nurture </a:t>
            </a:r>
          </a:p>
        </p:txBody>
      </p:sp>
      <p:sp>
        <p:nvSpPr>
          <p:cNvPr id="3" name="Content Placeholder 2">
            <a:extLst>
              <a:ext uri="{FF2B5EF4-FFF2-40B4-BE49-F238E27FC236}">
                <a16:creationId xmlns:a16="http://schemas.microsoft.com/office/drawing/2014/main" id="{5880B21A-0873-D35F-2DE6-54BD854FF4AA}"/>
              </a:ext>
            </a:extLst>
          </p:cNvPr>
          <p:cNvSpPr>
            <a:spLocks noGrp="1"/>
          </p:cNvSpPr>
          <p:nvPr>
            <p:ph idx="1"/>
          </p:nvPr>
        </p:nvSpPr>
        <p:spPr/>
        <p:txBody>
          <a:bodyPr vert="horz" lIns="91440" tIns="45720" rIns="91440" bIns="45720" rtlCol="0" anchor="t">
            <a:normAutofit fontScale="55000" lnSpcReduction="20000"/>
          </a:bodyPr>
          <a:lstStyle/>
          <a:p>
            <a:pPr>
              <a:buFont typeface="Calibri" panose="020B0604020202020204" pitchFamily="34" charset="0"/>
              <a:buChar char="-"/>
            </a:pPr>
            <a:r>
              <a:rPr lang="en-GB" dirty="0"/>
              <a:t>Nature ( Biological </a:t>
            </a:r>
            <a:r>
              <a:rPr lang="en-GB"/>
              <a:t>influences)</a:t>
            </a:r>
            <a:endParaRPr lang="en-US"/>
          </a:p>
          <a:p>
            <a:pPr>
              <a:buFont typeface="Calibri" panose="020B0604020202020204" pitchFamily="34" charset="0"/>
              <a:buChar char="-"/>
            </a:pPr>
            <a:r>
              <a:rPr lang="en-GB" dirty="0"/>
              <a:t>Temperament – the inborn </a:t>
            </a:r>
            <a:r>
              <a:rPr lang="en-GB" dirty="0" err="1"/>
              <a:t>personailty</a:t>
            </a:r>
            <a:r>
              <a:rPr lang="en-GB" dirty="0"/>
              <a:t> </a:t>
            </a:r>
            <a:r>
              <a:rPr lang="en-GB" dirty="0" err="1"/>
              <a:t>traites</a:t>
            </a:r>
            <a:r>
              <a:rPr lang="en-GB" dirty="0"/>
              <a:t> </a:t>
            </a:r>
            <a:r>
              <a:rPr lang="en-GB" dirty="0" err="1"/>
              <a:t>geneticalls</a:t>
            </a:r>
            <a:r>
              <a:rPr lang="en-GB" dirty="0"/>
              <a:t> passed down from a parent can influence behaviours and how Isaac portrays himself and responds to different environments.</a:t>
            </a:r>
          </a:p>
          <a:p>
            <a:pPr>
              <a:buFont typeface="Calibri" panose="020B0604020202020204" pitchFamily="34" charset="0"/>
              <a:buChar char="-"/>
            </a:pPr>
            <a:r>
              <a:rPr lang="en-GB" dirty="0"/>
              <a:t>Brain development- approximate 23,000 genes a child inherits from their parent. ( Richard Batcheler </a:t>
            </a:r>
            <a:r>
              <a:rPr lang="en-GB"/>
              <a:t>et al,.  03/04/2023)</a:t>
            </a:r>
          </a:p>
          <a:p>
            <a:pPr marL="0" indent="0">
              <a:buNone/>
            </a:pPr>
            <a:endParaRPr lang="en-GB" dirty="0"/>
          </a:p>
          <a:p>
            <a:pPr>
              <a:buFont typeface="Calibri" panose="020B0604020202020204" pitchFamily="34" charset="0"/>
              <a:buChar char="-"/>
            </a:pPr>
            <a:r>
              <a:rPr lang="en-GB" dirty="0"/>
              <a:t>Nurture ( </a:t>
            </a:r>
            <a:r>
              <a:rPr lang="en-GB"/>
              <a:t>Environmental</a:t>
            </a:r>
            <a:r>
              <a:rPr lang="en-GB" dirty="0"/>
              <a:t> influences)</a:t>
            </a:r>
          </a:p>
          <a:p>
            <a:pPr>
              <a:buFont typeface="Calibri" panose="020B0604020202020204" pitchFamily="34" charset="0"/>
              <a:buChar char="-"/>
            </a:pPr>
            <a:r>
              <a:rPr lang="en-GB" dirty="0"/>
              <a:t>Mothers mental health – Isaac is been exposed to his mother displaying different emotions and emotionally withdrawn due to pots </a:t>
            </a:r>
            <a:r>
              <a:rPr lang="en-GB" dirty="0" err="1"/>
              <a:t>ntaal</a:t>
            </a:r>
            <a:r>
              <a:rPr lang="en-GB" dirty="0"/>
              <a:t> depression , this can have a impact on how Isaac displays his own emotions or how he is unable to regulate his own emotions.</a:t>
            </a:r>
          </a:p>
          <a:p>
            <a:pPr>
              <a:buFont typeface="Calibri" panose="020B0604020202020204" pitchFamily="34" charset="0"/>
              <a:buChar char="-"/>
            </a:pPr>
            <a:r>
              <a:rPr lang="en-GB" dirty="0" err="1"/>
              <a:t>Disruptes</a:t>
            </a:r>
            <a:r>
              <a:rPr lang="en-GB" dirty="0"/>
              <a:t> childcare – Isaac has not had a specific permanent care giver , this can have limitations to Issacs </a:t>
            </a:r>
            <a:r>
              <a:rPr lang="en-GB" dirty="0" err="1"/>
              <a:t>personaility</a:t>
            </a:r>
            <a:r>
              <a:rPr lang="en-GB" dirty="0"/>
              <a:t> and confidence . Alongside having to relocate as a family this is many disruptions for a young child who is </a:t>
            </a:r>
            <a:r>
              <a:rPr lang="en-GB" dirty="0" err="1"/>
              <a:t>unabke</a:t>
            </a:r>
            <a:r>
              <a:rPr lang="en-GB" dirty="0"/>
              <a:t> to </a:t>
            </a:r>
            <a:r>
              <a:rPr lang="en-GB" dirty="0" err="1"/>
              <a:t>gra</a:t>
            </a:r>
            <a:r>
              <a:rPr lang="en-GB" dirty="0"/>
              <a:t>sp a deeper understanding of what is really happening around him and why it is happening. Due to this Isaac has had limited social interaction.</a:t>
            </a:r>
          </a:p>
          <a:p>
            <a:pPr>
              <a:buFont typeface="Calibri" panose="020B0604020202020204" pitchFamily="34" charset="0"/>
              <a:buChar char="-"/>
            </a:pPr>
            <a:r>
              <a:rPr lang="en-GB" dirty="0"/>
              <a:t>Analysis of Nature V Nurture in regards to Isaac-</a:t>
            </a:r>
          </a:p>
          <a:p>
            <a:pPr>
              <a:buFont typeface="Calibri" panose="020B0604020202020204" pitchFamily="34" charset="0"/>
              <a:buChar char="-"/>
            </a:pPr>
            <a:r>
              <a:rPr lang="en-GB" dirty="0"/>
              <a:t>Isaacs developmenty is influenced by both biological and </a:t>
            </a:r>
            <a:r>
              <a:rPr lang="en-GB" dirty="0" err="1"/>
              <a:t>enviromental</a:t>
            </a:r>
            <a:r>
              <a:rPr lang="en-GB" dirty="0"/>
              <a:t> factors , as there is a biological influences that have an impact on the way Isaac can process information and regulate his own emotions , which leads to a lack of confidence and anxiety in regards to the future. Environmental factors also heavily influence Isaac and his personality , there has been a lot of changes in Isaac's life and he has been limited to what he does and who he can trust as he has not had a stable upbringing in his early years of life. Equally each factor have played a detrimental part of </a:t>
            </a:r>
            <a:r>
              <a:rPr lang="en-GB" dirty="0" err="1"/>
              <a:t>isaac's</a:t>
            </a:r>
            <a:r>
              <a:rPr lang="en-GB" dirty="0"/>
              <a:t> development.</a:t>
            </a:r>
          </a:p>
        </p:txBody>
      </p:sp>
    </p:spTree>
    <p:extLst>
      <p:ext uri="{BB962C8B-B14F-4D97-AF65-F5344CB8AC3E}">
        <p14:creationId xmlns:p14="http://schemas.microsoft.com/office/powerpoint/2010/main" val="2026256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BDFEC-E31A-4AC1-8758-8BAF4E1FCE1B}"/>
              </a:ext>
            </a:extLst>
          </p:cNvPr>
          <p:cNvSpPr>
            <a:spLocks noGrp="1"/>
          </p:cNvSpPr>
          <p:nvPr>
            <p:ph type="title"/>
          </p:nvPr>
        </p:nvSpPr>
        <p:spPr/>
        <p:txBody>
          <a:bodyPr/>
          <a:lstStyle/>
          <a:p>
            <a:r>
              <a:rPr lang="en-GB"/>
              <a:t>Theory informed support plan</a:t>
            </a:r>
          </a:p>
        </p:txBody>
      </p:sp>
      <p:sp>
        <p:nvSpPr>
          <p:cNvPr id="3" name="Content Placeholder 2">
            <a:extLst>
              <a:ext uri="{FF2B5EF4-FFF2-40B4-BE49-F238E27FC236}">
                <a16:creationId xmlns:a16="http://schemas.microsoft.com/office/drawing/2014/main" id="{3D2DC0BB-0A05-58BC-8A28-DFF66929EEA0}"/>
              </a:ext>
            </a:extLst>
          </p:cNvPr>
          <p:cNvSpPr>
            <a:spLocks noGrp="1"/>
          </p:cNvSpPr>
          <p:nvPr>
            <p:ph idx="1"/>
          </p:nvPr>
        </p:nvSpPr>
        <p:spPr/>
        <p:txBody>
          <a:bodyPr vert="horz" lIns="91440" tIns="45720" rIns="91440" bIns="45720" rtlCol="0" anchor="t">
            <a:normAutofit fontScale="62500" lnSpcReduction="20000"/>
          </a:bodyPr>
          <a:lstStyle/>
          <a:p>
            <a:pPr>
              <a:buFont typeface="Calibri" panose="020B0604020202020204" pitchFamily="34" charset="0"/>
              <a:buChar char="-"/>
            </a:pPr>
            <a:r>
              <a:rPr lang="en-GB" dirty="0"/>
              <a:t>Attachment – Based </a:t>
            </a:r>
            <a:r>
              <a:rPr lang="en-GB" dirty="0" err="1"/>
              <a:t>stratergies</a:t>
            </a:r>
            <a:r>
              <a:rPr lang="en-GB" dirty="0"/>
              <a:t> </a:t>
            </a:r>
            <a:endParaRPr lang="en-US"/>
          </a:p>
          <a:p>
            <a:pPr>
              <a:buFont typeface="Calibri" panose="020B0604020202020204" pitchFamily="34" charset="0"/>
              <a:buChar char="-"/>
            </a:pPr>
            <a:r>
              <a:rPr lang="en-GB" dirty="0" err="1">
                <a:ea typeface="+mn-lt"/>
                <a:cs typeface="+mn-lt"/>
              </a:rPr>
              <a:t>Assinging</a:t>
            </a:r>
            <a:r>
              <a:rPr lang="en-GB" dirty="0">
                <a:ea typeface="+mn-lt"/>
                <a:cs typeface="+mn-lt"/>
              </a:rPr>
              <a:t> a key worker who is going to be </a:t>
            </a:r>
            <a:r>
              <a:rPr lang="en-GB" dirty="0" err="1">
                <a:ea typeface="+mn-lt"/>
                <a:cs typeface="+mn-lt"/>
              </a:rPr>
              <a:t>consistant</a:t>
            </a:r>
            <a:r>
              <a:rPr lang="en-GB" dirty="0">
                <a:ea typeface="+mn-lt"/>
                <a:cs typeface="+mn-lt"/>
              </a:rPr>
              <a:t> and continue to support Isaac and his mother.</a:t>
            </a:r>
          </a:p>
          <a:p>
            <a:pPr>
              <a:buFont typeface="Calibri" panose="020B0604020202020204" pitchFamily="34" charset="0"/>
              <a:buChar char="-"/>
            </a:pPr>
            <a:r>
              <a:rPr lang="en-GB" dirty="0">
                <a:ea typeface="+mn-lt"/>
                <a:cs typeface="+mn-lt"/>
              </a:rPr>
              <a:t>Build trust – work with the nursery to maintain high attendance for </a:t>
            </a:r>
            <a:r>
              <a:rPr lang="en-GB" dirty="0" err="1">
                <a:ea typeface="+mn-lt"/>
                <a:cs typeface="+mn-lt"/>
              </a:rPr>
              <a:t>isaac</a:t>
            </a:r>
            <a:r>
              <a:rPr lang="en-GB" dirty="0">
                <a:ea typeface="+mn-lt"/>
                <a:cs typeface="+mn-lt"/>
              </a:rPr>
              <a:t> allowing him the opportunity to regularly have social interactions whilst building trust with the same nursery workers in the one environment.</a:t>
            </a:r>
          </a:p>
          <a:p>
            <a:pPr>
              <a:buFont typeface="Calibri" panose="020B0604020202020204" pitchFamily="34" charset="0"/>
              <a:buChar char="-"/>
            </a:pPr>
            <a:r>
              <a:rPr lang="en-GB" dirty="0">
                <a:ea typeface="+mn-lt"/>
                <a:cs typeface="+mn-lt"/>
              </a:rPr>
              <a:t>Create a routine that is predictable and maintain a routine to help Issac over come any </a:t>
            </a:r>
            <a:r>
              <a:rPr lang="en-GB" dirty="0" err="1">
                <a:ea typeface="+mn-lt"/>
                <a:cs typeface="+mn-lt"/>
              </a:rPr>
              <a:t>ancieties</a:t>
            </a:r>
            <a:r>
              <a:rPr lang="en-GB" dirty="0">
                <a:ea typeface="+mn-lt"/>
                <a:cs typeface="+mn-lt"/>
              </a:rPr>
              <a:t> about the future , as this will ensure Isaac knows what is happening next.</a:t>
            </a:r>
          </a:p>
          <a:p>
            <a:pPr>
              <a:buFont typeface="Calibri" panose="020B0604020202020204" pitchFamily="34" charset="0"/>
              <a:buChar char="-"/>
            </a:pPr>
            <a:endParaRPr lang="en-GB" dirty="0">
              <a:ea typeface="+mn-lt"/>
              <a:cs typeface="+mn-lt"/>
            </a:endParaRPr>
          </a:p>
          <a:p>
            <a:pPr>
              <a:buFont typeface="Calibri" panose="020B0604020202020204" pitchFamily="34" charset="0"/>
              <a:buChar char="-"/>
            </a:pPr>
            <a:r>
              <a:rPr lang="en-GB" dirty="0">
                <a:ea typeface="+mn-lt"/>
                <a:cs typeface="+mn-lt"/>
              </a:rPr>
              <a:t>Erikson – informed </a:t>
            </a:r>
            <a:r>
              <a:rPr lang="en-GB" dirty="0" err="1">
                <a:ea typeface="+mn-lt"/>
                <a:cs typeface="+mn-lt"/>
              </a:rPr>
              <a:t>stratergies</a:t>
            </a:r>
            <a:r>
              <a:rPr lang="en-GB" dirty="0">
                <a:ea typeface="+mn-lt"/>
                <a:cs typeface="+mn-lt"/>
              </a:rPr>
              <a:t> </a:t>
            </a:r>
          </a:p>
          <a:p>
            <a:pPr>
              <a:buFont typeface="Calibri" panose="020B0604020202020204" pitchFamily="34" charset="0"/>
              <a:buChar char="-"/>
            </a:pPr>
            <a:r>
              <a:rPr lang="en-GB" dirty="0">
                <a:ea typeface="+mn-lt"/>
                <a:cs typeface="+mn-lt"/>
              </a:rPr>
              <a:t>Continue to </a:t>
            </a:r>
            <a:r>
              <a:rPr lang="en-GB" dirty="0" err="1">
                <a:ea typeface="+mn-lt"/>
                <a:cs typeface="+mn-lt"/>
              </a:rPr>
              <a:t>encouraage</a:t>
            </a:r>
            <a:r>
              <a:rPr lang="en-GB" dirty="0">
                <a:ea typeface="+mn-lt"/>
                <a:cs typeface="+mn-lt"/>
              </a:rPr>
              <a:t> independent play to help Isaac with his confidence and to encourage the use of his imagination and </a:t>
            </a:r>
            <a:r>
              <a:rPr lang="en-GB" dirty="0" err="1">
                <a:ea typeface="+mn-lt"/>
                <a:cs typeface="+mn-lt"/>
              </a:rPr>
              <a:t>initative</a:t>
            </a:r>
            <a:r>
              <a:rPr lang="en-GB" dirty="0">
                <a:ea typeface="+mn-lt"/>
                <a:cs typeface="+mn-lt"/>
              </a:rPr>
              <a:t> kills.</a:t>
            </a:r>
          </a:p>
          <a:p>
            <a:pPr>
              <a:buFont typeface="Calibri" panose="020B0604020202020204" pitchFamily="34" charset="0"/>
              <a:buChar char="-"/>
            </a:pPr>
            <a:r>
              <a:rPr lang="en-GB" dirty="0">
                <a:ea typeface="+mn-lt"/>
                <a:cs typeface="+mn-lt"/>
              </a:rPr>
              <a:t>Offer </a:t>
            </a:r>
            <a:r>
              <a:rPr lang="en-GB" dirty="0" err="1">
                <a:ea typeface="+mn-lt"/>
                <a:cs typeface="+mn-lt"/>
              </a:rPr>
              <a:t>consitant</a:t>
            </a:r>
            <a:r>
              <a:rPr lang="en-GB" dirty="0">
                <a:ea typeface="+mn-lt"/>
                <a:cs typeface="+mn-lt"/>
              </a:rPr>
              <a:t> praise and positive reinforcement for achieving goals and milestones.</a:t>
            </a:r>
          </a:p>
          <a:p>
            <a:pPr>
              <a:buFont typeface="Calibri" panose="020B0604020202020204" pitchFamily="34" charset="0"/>
              <a:buChar char="-"/>
            </a:pPr>
            <a:r>
              <a:rPr lang="en-GB" dirty="0">
                <a:ea typeface="+mn-lt"/>
                <a:cs typeface="+mn-lt"/>
              </a:rPr>
              <a:t>Ensure there are opportunities for Isaac to develop and gain success in his day to day life during activities or through an established routine.</a:t>
            </a:r>
          </a:p>
          <a:p>
            <a:pPr>
              <a:buFont typeface="Calibri" panose="020B0604020202020204" pitchFamily="34" charset="0"/>
              <a:buChar char="-"/>
            </a:pPr>
            <a:endParaRPr lang="en-GB" dirty="0">
              <a:ea typeface="+mn-lt"/>
              <a:cs typeface="+mn-lt"/>
            </a:endParaRPr>
          </a:p>
          <a:p>
            <a:pPr>
              <a:buFont typeface="Calibri" panose="020B0604020202020204" pitchFamily="34" charset="0"/>
              <a:buChar char="-"/>
            </a:pPr>
            <a:r>
              <a:rPr lang="en-GB" sz="1400">
                <a:highlight>
                  <a:srgbClr val="FFFFFF"/>
                </a:highlight>
                <a:ea typeface="+mn-lt"/>
                <a:cs typeface="+mn-lt"/>
              </a:rPr>
              <a:t>Attachment is a clinical term used to describe "a lasting psychological connectedness between human beings” (Bowlby, 1997)</a:t>
            </a:r>
            <a:r>
              <a:rPr lang="en-GB" sz="1100" u="sng" baseline="30000">
                <a:solidFill>
                  <a:srgbClr val="075470"/>
                </a:solidFill>
                <a:highlight>
                  <a:srgbClr val="FFFFFF"/>
                </a:highlight>
                <a:ea typeface="+mn-lt"/>
                <a:cs typeface="+mn-lt"/>
                <a:hlinkClick r:id="rId2"/>
              </a:rPr>
              <a:t>1</a:t>
            </a:r>
            <a:r>
              <a:rPr lang="en-GB" sz="1400">
                <a:highlight>
                  <a:srgbClr val="FFFFFF"/>
                </a:highlight>
                <a:ea typeface="+mn-lt"/>
                <a:cs typeface="+mn-lt"/>
              </a:rPr>
              <a:t>. </a:t>
            </a:r>
          </a:p>
          <a:p>
            <a:pPr>
              <a:buFont typeface="Calibri" panose="020B0604020202020204" pitchFamily="34" charset="0"/>
              <a:buChar char="-"/>
            </a:pPr>
            <a:endParaRPr lang="en-GB" sz="1400" dirty="0">
              <a:highlight>
                <a:srgbClr val="FFFFFF"/>
              </a:highlight>
            </a:endParaRPr>
          </a:p>
        </p:txBody>
      </p:sp>
    </p:spTree>
    <p:extLst>
      <p:ext uri="{BB962C8B-B14F-4D97-AF65-F5344CB8AC3E}">
        <p14:creationId xmlns:p14="http://schemas.microsoft.com/office/powerpoint/2010/main" val="1703110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9FBFF-7E08-5CFA-17D1-70947E64FCFA}"/>
              </a:ext>
            </a:extLst>
          </p:cNvPr>
          <p:cNvSpPr>
            <a:spLocks noGrp="1"/>
          </p:cNvSpPr>
          <p:nvPr>
            <p:ph type="title"/>
          </p:nvPr>
        </p:nvSpPr>
        <p:spPr/>
        <p:txBody>
          <a:bodyPr/>
          <a:lstStyle/>
          <a:p>
            <a:r>
              <a:rPr lang="en-GB"/>
              <a:t>Multi agency collaboration.</a:t>
            </a:r>
          </a:p>
        </p:txBody>
      </p:sp>
      <p:sp>
        <p:nvSpPr>
          <p:cNvPr id="3" name="Content Placeholder 2">
            <a:extLst>
              <a:ext uri="{FF2B5EF4-FFF2-40B4-BE49-F238E27FC236}">
                <a16:creationId xmlns:a16="http://schemas.microsoft.com/office/drawing/2014/main" id="{9044C12D-C025-3E4F-99C5-21A12BEF499F}"/>
              </a:ext>
            </a:extLst>
          </p:cNvPr>
          <p:cNvSpPr>
            <a:spLocks noGrp="1"/>
          </p:cNvSpPr>
          <p:nvPr>
            <p:ph idx="1"/>
          </p:nvPr>
        </p:nvSpPr>
        <p:spPr/>
        <p:txBody>
          <a:bodyPr vert="horz" lIns="91440" tIns="45720" rIns="91440" bIns="45720" rtlCol="0" anchor="t">
            <a:normAutofit fontScale="70000" lnSpcReduction="20000"/>
          </a:bodyPr>
          <a:lstStyle/>
          <a:p>
            <a:r>
              <a:rPr lang="en-GB" dirty="0"/>
              <a:t>Language </a:t>
            </a:r>
            <a:r>
              <a:rPr lang="en-GB"/>
              <a:t>development-</a:t>
            </a:r>
          </a:p>
          <a:p>
            <a:r>
              <a:rPr lang="en-GB" dirty="0"/>
              <a:t>Ensure there is conversation that regularly involves Isaac . Talking Isaac through what is happening and narrating routines or tasks. Linking words to objects and linking actions to emotions. Whilst attending nursery there could be an </a:t>
            </a:r>
            <a:r>
              <a:rPr lang="en-GB" dirty="0" err="1"/>
              <a:t>assesment</a:t>
            </a:r>
            <a:r>
              <a:rPr lang="en-GB" dirty="0"/>
              <a:t> from Speech and language therapist to assist and </a:t>
            </a:r>
            <a:r>
              <a:rPr lang="en-GB" dirty="0" err="1"/>
              <a:t>encoura</a:t>
            </a:r>
            <a:r>
              <a:rPr lang="en-GB" dirty="0"/>
              <a:t>ge care providers to Isaac.</a:t>
            </a:r>
          </a:p>
          <a:p>
            <a:r>
              <a:rPr lang="en-GB"/>
              <a:t>Family support-</a:t>
            </a:r>
            <a:endParaRPr lang="en-GB" dirty="0"/>
          </a:p>
          <a:p>
            <a:r>
              <a:rPr lang="en-GB" dirty="0"/>
              <a:t>A family support worker could help </a:t>
            </a:r>
            <a:r>
              <a:rPr lang="en-GB" dirty="0" err="1"/>
              <a:t>Isaac;s</a:t>
            </a:r>
            <a:r>
              <a:rPr lang="en-GB" dirty="0"/>
              <a:t> mother with gaining access to the right places for support with her ongoing mental health issues, alongside the health visitor that could work alongside the family support worker in supporting Issac's mother with parenting and offer parenting groups to support not only Isaac's mother but also Isaac with social interactions. As in regards Erik Eriksons psychosocial development theory Isaac is missing the fundamental </a:t>
            </a:r>
            <a:r>
              <a:rPr lang="en-GB" dirty="0" err="1"/>
              <a:t>assesities</a:t>
            </a:r>
            <a:r>
              <a:rPr lang="en-GB" dirty="0"/>
              <a:t> to develop and gain a sense of self awareness and initiative.</a:t>
            </a:r>
          </a:p>
          <a:p>
            <a:r>
              <a:rPr lang="en-GB" dirty="0"/>
              <a:t>A multi agency approach will ensure that the support that is </a:t>
            </a:r>
            <a:r>
              <a:rPr lang="en-GB" dirty="0" err="1"/>
              <a:t>proivded</a:t>
            </a:r>
            <a:r>
              <a:rPr lang="en-GB" dirty="0"/>
              <a:t> will help to benefit the family in the areas there is support needed. This will improve the quality of life for both Isaac and his mother.</a:t>
            </a:r>
          </a:p>
        </p:txBody>
      </p:sp>
    </p:spTree>
    <p:extLst>
      <p:ext uri="{BB962C8B-B14F-4D97-AF65-F5344CB8AC3E}">
        <p14:creationId xmlns:p14="http://schemas.microsoft.com/office/powerpoint/2010/main" val="966115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C4541-7386-8B15-4F8B-B44EC63CE4B5}"/>
              </a:ext>
            </a:extLst>
          </p:cNvPr>
          <p:cNvSpPr>
            <a:spLocks noGrp="1"/>
          </p:cNvSpPr>
          <p:nvPr>
            <p:ph type="title"/>
          </p:nvPr>
        </p:nvSpPr>
        <p:spPr/>
        <p:txBody>
          <a:bodyPr/>
          <a:lstStyle/>
          <a:p>
            <a:r>
              <a:rPr lang="en-GB"/>
              <a:t>Evaluation </a:t>
            </a:r>
            <a:r>
              <a:rPr lang="en-GB" dirty="0"/>
              <a:t>Bowlby's attachment theory</a:t>
            </a:r>
          </a:p>
        </p:txBody>
      </p:sp>
      <p:graphicFrame>
        <p:nvGraphicFramePr>
          <p:cNvPr id="4" name="Content Placeholder 3">
            <a:extLst>
              <a:ext uri="{FF2B5EF4-FFF2-40B4-BE49-F238E27FC236}">
                <a16:creationId xmlns:a16="http://schemas.microsoft.com/office/drawing/2014/main" id="{69304F57-DB0D-D2A0-8DD9-11C113B4435C}"/>
              </a:ext>
            </a:extLst>
          </p:cNvPr>
          <p:cNvGraphicFramePr>
            <a:graphicFrameLocks noGrp="1"/>
          </p:cNvGraphicFramePr>
          <p:nvPr>
            <p:ph idx="1"/>
            <p:extLst>
              <p:ext uri="{D42A27DB-BD31-4B8C-83A1-F6EECF244321}">
                <p14:modId xmlns:p14="http://schemas.microsoft.com/office/powerpoint/2010/main" val="3983739252"/>
              </p:ext>
            </p:extLst>
          </p:nvPr>
        </p:nvGraphicFramePr>
        <p:xfrm>
          <a:off x="914400" y="2559050"/>
          <a:ext cx="10363200" cy="4952274"/>
        </p:xfrm>
        <a:graphic>
          <a:graphicData uri="http://schemas.openxmlformats.org/drawingml/2006/table">
            <a:tbl>
              <a:tblPr firstRow="1" bandRow="1">
                <a:tableStyleId>{5C22544A-7EE6-4342-B048-85BDC9FD1C3A}</a:tableStyleId>
              </a:tblPr>
              <a:tblGrid>
                <a:gridCol w="5181600">
                  <a:extLst>
                    <a:ext uri="{9D8B030D-6E8A-4147-A177-3AD203B41FA5}">
                      <a16:colId xmlns:a16="http://schemas.microsoft.com/office/drawing/2014/main" val="3818843414"/>
                    </a:ext>
                  </a:extLst>
                </a:gridCol>
                <a:gridCol w="5181600">
                  <a:extLst>
                    <a:ext uri="{9D8B030D-6E8A-4147-A177-3AD203B41FA5}">
                      <a16:colId xmlns:a16="http://schemas.microsoft.com/office/drawing/2014/main" val="1784503505"/>
                    </a:ext>
                  </a:extLst>
                </a:gridCol>
              </a:tblGrid>
              <a:tr h="1111794">
                <a:tc>
                  <a:txBody>
                    <a:bodyPr/>
                    <a:lstStyle/>
                    <a:p>
                      <a:r>
                        <a:rPr lang="en-GB"/>
                        <a:t>STRENGTHS </a:t>
                      </a:r>
                    </a:p>
                  </a:txBody>
                  <a:tcPr/>
                </a:tc>
                <a:tc>
                  <a:txBody>
                    <a:bodyPr/>
                    <a:lstStyle/>
                    <a:p>
                      <a:r>
                        <a:rPr lang="en-GB"/>
                        <a:t>LIMITATIONS</a:t>
                      </a:r>
                    </a:p>
                  </a:txBody>
                  <a:tcPr/>
                </a:tc>
                <a:extLst>
                  <a:ext uri="{0D108BD9-81ED-4DB2-BD59-A6C34878D82A}">
                    <a16:rowId xmlns:a16="http://schemas.microsoft.com/office/drawing/2014/main" val="2059577655"/>
                  </a:ext>
                </a:extLst>
              </a:tr>
              <a:tr h="1111794">
                <a:tc>
                  <a:txBody>
                    <a:bodyPr/>
                    <a:lstStyle/>
                    <a:p>
                      <a:r>
                        <a:rPr lang="en-GB" dirty="0"/>
                        <a:t>Bowlbys attachment theory explains the emotional development of children and how they are affected by there surroundings.</a:t>
                      </a:r>
                    </a:p>
                  </a:txBody>
                  <a:tcPr/>
                </a:tc>
                <a:tc>
                  <a:txBody>
                    <a:bodyPr/>
                    <a:lstStyle/>
                    <a:p>
                      <a:r>
                        <a:rPr lang="en-GB" dirty="0"/>
                        <a:t>Bowlbys attachment theory focuses deeply on the mother and child relationship. This is not the case for all children as their parental guardian can be someone other than there biological mother.</a:t>
                      </a:r>
                    </a:p>
                  </a:txBody>
                  <a:tcPr/>
                </a:tc>
                <a:extLst>
                  <a:ext uri="{0D108BD9-81ED-4DB2-BD59-A6C34878D82A}">
                    <a16:rowId xmlns:a16="http://schemas.microsoft.com/office/drawing/2014/main" val="1573738251"/>
                  </a:ext>
                </a:extLst>
              </a:tr>
              <a:tr h="1111794">
                <a:tc>
                  <a:txBody>
                    <a:bodyPr/>
                    <a:lstStyle/>
                    <a:p>
                      <a:r>
                        <a:rPr lang="en-GB" dirty="0"/>
                        <a:t>Influences early year practition</a:t>
                      </a:r>
                      <a:r>
                        <a:rPr lang="en-GB"/>
                        <a:t>ers</a:t>
                      </a:r>
                      <a:r>
                        <a:rPr lang="en-GB" dirty="0"/>
                        <a:t> and workers within the health and social care setting like; Health visitors , social workers , family support workers and nursery nurses.</a:t>
                      </a:r>
                    </a:p>
                  </a:txBody>
                  <a:tcPr/>
                </a:tc>
                <a:tc>
                  <a:txBody>
                    <a:bodyPr/>
                    <a:lstStyle/>
                    <a:p>
                      <a:r>
                        <a:rPr lang="en-GB" dirty="0"/>
                        <a:t>Bowlby's attachment theory under looks wider social influences that can </a:t>
                      </a:r>
                      <a:r>
                        <a:rPr lang="en-GB"/>
                        <a:t>have effect</a:t>
                      </a:r>
                      <a:r>
                        <a:rPr lang="en-GB" dirty="0"/>
                        <a:t> on a child's development.</a:t>
                      </a:r>
                    </a:p>
                  </a:txBody>
                  <a:tcPr/>
                </a:tc>
                <a:extLst>
                  <a:ext uri="{0D108BD9-81ED-4DB2-BD59-A6C34878D82A}">
                    <a16:rowId xmlns:a16="http://schemas.microsoft.com/office/drawing/2014/main" val="4087137105"/>
                  </a:ext>
                </a:extLst>
              </a:tr>
              <a:tr h="1111794">
                <a:tc>
                  <a:txBody>
                    <a:bodyPr/>
                    <a:lstStyle/>
                    <a:p>
                      <a:r>
                        <a:rPr lang="en-GB" dirty="0"/>
                        <a:t>The theory is </a:t>
                      </a:r>
                      <a:r>
                        <a:rPr lang="en-GB"/>
                        <a:t>aligned</a:t>
                      </a:r>
                      <a:r>
                        <a:rPr lang="en-GB" dirty="0"/>
                        <a:t> with </a:t>
                      </a:r>
                      <a:r>
                        <a:rPr lang="en-GB"/>
                        <a:t>attachment -based</a:t>
                      </a:r>
                      <a:r>
                        <a:rPr lang="en-GB" dirty="0"/>
                        <a:t> interventions</a:t>
                      </a:r>
                    </a:p>
                  </a:txBody>
                  <a:tcPr/>
                </a:tc>
                <a:tc>
                  <a:txBody>
                    <a:bodyPr/>
                    <a:lstStyle/>
                    <a:p>
                      <a:r>
                        <a:rPr lang="en-GB" dirty="0"/>
                        <a:t>Bowlby's attachment theory does not </a:t>
                      </a:r>
                      <a:r>
                        <a:rPr lang="en-GB"/>
                        <a:t>take  account</a:t>
                      </a:r>
                      <a:r>
                        <a:rPr lang="en-GB" dirty="0"/>
                        <a:t> how an individual can grow resilience and ignore factors that are deemed to make them into an individual who has attachment issues </a:t>
                      </a:r>
                    </a:p>
                  </a:txBody>
                  <a:tcPr/>
                </a:tc>
                <a:extLst>
                  <a:ext uri="{0D108BD9-81ED-4DB2-BD59-A6C34878D82A}">
                    <a16:rowId xmlns:a16="http://schemas.microsoft.com/office/drawing/2014/main" val="4176873547"/>
                  </a:ext>
                </a:extLst>
              </a:tr>
            </a:tbl>
          </a:graphicData>
        </a:graphic>
      </p:graphicFrame>
    </p:spTree>
    <p:extLst>
      <p:ext uri="{BB962C8B-B14F-4D97-AF65-F5344CB8AC3E}">
        <p14:creationId xmlns:p14="http://schemas.microsoft.com/office/powerpoint/2010/main" val="898717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6D615-9940-0FB9-DE85-667AF195F6BE}"/>
              </a:ext>
            </a:extLst>
          </p:cNvPr>
          <p:cNvSpPr>
            <a:spLocks noGrp="1"/>
          </p:cNvSpPr>
          <p:nvPr>
            <p:ph type="title"/>
          </p:nvPr>
        </p:nvSpPr>
        <p:spPr/>
        <p:txBody>
          <a:bodyPr/>
          <a:lstStyle/>
          <a:p>
            <a:r>
              <a:rPr lang="en-GB" dirty="0"/>
              <a:t>Evaluation of Erik Erikson's psychosocial </a:t>
            </a:r>
            <a:r>
              <a:rPr lang="en-GB"/>
              <a:t>development theory.</a:t>
            </a:r>
            <a:endParaRPr lang="en-GB" dirty="0"/>
          </a:p>
        </p:txBody>
      </p:sp>
      <p:sp>
        <p:nvSpPr>
          <p:cNvPr id="7" name="Content Placeholder 6">
            <a:extLst>
              <a:ext uri="{FF2B5EF4-FFF2-40B4-BE49-F238E27FC236}">
                <a16:creationId xmlns:a16="http://schemas.microsoft.com/office/drawing/2014/main" id="{ACCC2A1A-DE1D-5E1B-F6DC-1B4013D7562F}"/>
              </a:ext>
            </a:extLst>
          </p:cNvPr>
          <p:cNvSpPr>
            <a:spLocks noGrp="1"/>
          </p:cNvSpPr>
          <p:nvPr>
            <p:ph idx="1"/>
          </p:nvPr>
        </p:nvSpPr>
        <p:spPr>
          <a:xfrm flipH="1">
            <a:off x="1397000" y="5038725"/>
            <a:ext cx="9398000" cy="935038"/>
          </a:xfrm>
        </p:spPr>
        <p:txBody>
          <a:bodyPr vert="horz" lIns="91440" tIns="45720" rIns="91440" bIns="45720" rtlCol="0" anchor="t">
            <a:normAutofit/>
          </a:bodyPr>
          <a:lstStyle/>
          <a:p>
            <a:pPr marL="0" indent="0">
              <a:buNone/>
            </a:pPr>
            <a:endParaRPr lang="en-GB"/>
          </a:p>
        </p:txBody>
      </p:sp>
      <p:graphicFrame>
        <p:nvGraphicFramePr>
          <p:cNvPr id="5" name="Table 4">
            <a:extLst>
              <a:ext uri="{FF2B5EF4-FFF2-40B4-BE49-F238E27FC236}">
                <a16:creationId xmlns:a16="http://schemas.microsoft.com/office/drawing/2014/main" id="{3BD14B91-87A2-DD93-A41B-1CA385851BAD}"/>
              </a:ext>
            </a:extLst>
          </p:cNvPr>
          <p:cNvGraphicFramePr>
            <a:graphicFrameLocks noGrp="1"/>
          </p:cNvGraphicFramePr>
          <p:nvPr>
            <p:extLst>
              <p:ext uri="{D42A27DB-BD31-4B8C-83A1-F6EECF244321}">
                <p14:modId xmlns:p14="http://schemas.microsoft.com/office/powerpoint/2010/main" val="4210914469"/>
              </p:ext>
            </p:extLst>
          </p:nvPr>
        </p:nvGraphicFramePr>
        <p:xfrm>
          <a:off x="1397000" y="2559050"/>
          <a:ext cx="9391038" cy="4139022"/>
        </p:xfrm>
        <a:graphic>
          <a:graphicData uri="http://schemas.openxmlformats.org/drawingml/2006/table">
            <a:tbl>
              <a:tblPr firstRow="1" bandRow="1">
                <a:tableStyleId>{5C22544A-7EE6-4342-B048-85BDC9FD1C3A}</a:tableStyleId>
              </a:tblPr>
              <a:tblGrid>
                <a:gridCol w="4695519">
                  <a:extLst>
                    <a:ext uri="{9D8B030D-6E8A-4147-A177-3AD203B41FA5}">
                      <a16:colId xmlns:a16="http://schemas.microsoft.com/office/drawing/2014/main" val="2086223503"/>
                    </a:ext>
                  </a:extLst>
                </a:gridCol>
                <a:gridCol w="4695519">
                  <a:extLst>
                    <a:ext uri="{9D8B030D-6E8A-4147-A177-3AD203B41FA5}">
                      <a16:colId xmlns:a16="http://schemas.microsoft.com/office/drawing/2014/main" val="1872224877"/>
                    </a:ext>
                  </a:extLst>
                </a:gridCol>
              </a:tblGrid>
              <a:tr h="1016000">
                <a:tc>
                  <a:txBody>
                    <a:bodyPr/>
                    <a:lstStyle/>
                    <a:p>
                      <a:r>
                        <a:rPr lang="en-GB"/>
                        <a:t>STRENGTHS</a:t>
                      </a:r>
                    </a:p>
                  </a:txBody>
                  <a:tcPr/>
                </a:tc>
                <a:tc>
                  <a:txBody>
                    <a:bodyPr/>
                    <a:lstStyle/>
                    <a:p>
                      <a:r>
                        <a:rPr lang="en-GB"/>
                        <a:t>LIMITATIONS</a:t>
                      </a:r>
                    </a:p>
                  </a:txBody>
                  <a:tcPr/>
                </a:tc>
                <a:extLst>
                  <a:ext uri="{0D108BD9-81ED-4DB2-BD59-A6C34878D82A}">
                    <a16:rowId xmlns:a16="http://schemas.microsoft.com/office/drawing/2014/main" val="2098513061"/>
                  </a:ext>
                </a:extLst>
              </a:tr>
              <a:tr h="967151">
                <a:tc>
                  <a:txBody>
                    <a:bodyPr/>
                    <a:lstStyle/>
                    <a:p>
                      <a:r>
                        <a:rPr lang="en-GB" dirty="0"/>
                        <a:t>Erikson focuses on age related development and </a:t>
                      </a:r>
                      <a:r>
                        <a:rPr lang="en-GB"/>
                        <a:t>their needs that are fitted for that age range.</a:t>
                      </a:r>
                      <a:endParaRPr lang="en-GB" dirty="0"/>
                    </a:p>
                  </a:txBody>
                  <a:tcPr/>
                </a:tc>
                <a:tc>
                  <a:txBody>
                    <a:bodyPr/>
                    <a:lstStyle/>
                    <a:p>
                      <a:pPr lvl="0">
                        <a:buNone/>
                      </a:pPr>
                      <a:r>
                        <a:rPr lang="en-GB" dirty="0"/>
                        <a:t>The 8 stages in this theory can over simplify the development of each child . When in reality each child will develop differently as each child will have a different upbringing.</a:t>
                      </a:r>
                    </a:p>
                  </a:txBody>
                  <a:tcPr/>
                </a:tc>
                <a:extLst>
                  <a:ext uri="{0D108BD9-81ED-4DB2-BD59-A6C34878D82A}">
                    <a16:rowId xmlns:a16="http://schemas.microsoft.com/office/drawing/2014/main" val="2989035042"/>
                  </a:ext>
                </a:extLst>
              </a:tr>
              <a:tr h="967151">
                <a:tc>
                  <a:txBody>
                    <a:bodyPr/>
                    <a:lstStyle/>
                    <a:p>
                      <a:r>
                        <a:rPr lang="en-GB" dirty="0"/>
                        <a:t>Highlights the importance of confidence and independence and how it benefits the child through out life.</a:t>
                      </a:r>
                    </a:p>
                  </a:txBody>
                  <a:tcPr/>
                </a:tc>
                <a:tc>
                  <a:txBody>
                    <a:bodyPr/>
                    <a:lstStyle/>
                    <a:p>
                      <a:r>
                        <a:rPr lang="en-GB"/>
                        <a:t>Culture , Ethnicity and religion has</a:t>
                      </a:r>
                      <a:r>
                        <a:rPr lang="en-GB" dirty="0"/>
                        <a:t> an influence on the development of children and how they will learn things differently.</a:t>
                      </a:r>
                    </a:p>
                  </a:txBody>
                  <a:tcPr/>
                </a:tc>
                <a:extLst>
                  <a:ext uri="{0D108BD9-81ED-4DB2-BD59-A6C34878D82A}">
                    <a16:rowId xmlns:a16="http://schemas.microsoft.com/office/drawing/2014/main" val="3403600285"/>
                  </a:ext>
                </a:extLst>
              </a:tr>
              <a:tr h="967151">
                <a:tc>
                  <a:txBody>
                    <a:bodyPr/>
                    <a:lstStyle/>
                    <a:p>
                      <a:endParaRPr lang="en-GB"/>
                    </a:p>
                  </a:txBody>
                  <a:tcPr/>
                </a:tc>
                <a:tc>
                  <a:txBody>
                    <a:bodyPr/>
                    <a:lstStyle/>
                    <a:p>
                      <a:endParaRPr lang="en-GB"/>
                    </a:p>
                  </a:txBody>
                  <a:tcPr/>
                </a:tc>
                <a:extLst>
                  <a:ext uri="{0D108BD9-81ED-4DB2-BD59-A6C34878D82A}">
                    <a16:rowId xmlns:a16="http://schemas.microsoft.com/office/drawing/2014/main" val="2364886028"/>
                  </a:ext>
                </a:extLst>
              </a:tr>
            </a:tbl>
          </a:graphicData>
        </a:graphic>
      </p:graphicFrame>
    </p:spTree>
    <p:extLst>
      <p:ext uri="{BB962C8B-B14F-4D97-AF65-F5344CB8AC3E}">
        <p14:creationId xmlns:p14="http://schemas.microsoft.com/office/powerpoint/2010/main" val="2394116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D2E50-4E32-1DB7-8908-2BF7CCF9F590}"/>
              </a:ext>
            </a:extLst>
          </p:cNvPr>
          <p:cNvSpPr>
            <a:spLocks noGrp="1"/>
          </p:cNvSpPr>
          <p:nvPr>
            <p:ph type="title"/>
          </p:nvPr>
        </p:nvSpPr>
        <p:spPr/>
        <p:txBody>
          <a:bodyPr/>
          <a:lstStyle/>
          <a:p>
            <a:r>
              <a:rPr lang="en-GB" dirty="0"/>
              <a:t>Referen</a:t>
            </a:r>
            <a:r>
              <a:rPr lang="en-GB">
                <a:solidFill>
                  <a:srgbClr val="000000"/>
                </a:solidFill>
                <a:latin typeface="Aptos Display"/>
              </a:rPr>
              <a:t>ces </a:t>
            </a:r>
            <a:endParaRPr lang="en-GB"/>
          </a:p>
        </p:txBody>
      </p:sp>
      <p:sp>
        <p:nvSpPr>
          <p:cNvPr id="3" name="Content Placeholder 2">
            <a:extLst>
              <a:ext uri="{FF2B5EF4-FFF2-40B4-BE49-F238E27FC236}">
                <a16:creationId xmlns:a16="http://schemas.microsoft.com/office/drawing/2014/main" id="{480F2B8F-A70B-91A3-3305-C3B96BDEEFF1}"/>
              </a:ext>
            </a:extLst>
          </p:cNvPr>
          <p:cNvSpPr>
            <a:spLocks noGrp="1"/>
          </p:cNvSpPr>
          <p:nvPr>
            <p:ph idx="1"/>
          </p:nvPr>
        </p:nvSpPr>
        <p:spPr/>
        <p:txBody>
          <a:bodyPr vert="horz" lIns="91440" tIns="45720" rIns="91440" bIns="45720" rtlCol="0" anchor="t">
            <a:normAutofit fontScale="55000" lnSpcReduction="20000"/>
          </a:bodyPr>
          <a:lstStyle/>
          <a:p>
            <a:r>
              <a:rPr lang="en-GB" dirty="0"/>
              <a:t>John Bowlby and attachment theory , Jeremy Holmes – second edition (</a:t>
            </a:r>
            <a:r>
              <a:rPr lang="en-GB" dirty="0" err="1"/>
              <a:t>n.d</a:t>
            </a:r>
            <a:r>
              <a:rPr lang="en-GB" dirty="0"/>
              <a:t>). Available at: </a:t>
            </a:r>
            <a:r>
              <a:rPr lang="en-GB" sz="2400" dirty="0">
                <a:hlinkClick r:id="rId2"/>
              </a:rPr>
              <a:t>https://www.bcpc.org.uk/uploads/files/Holmes-J-John-Bowlby-and-Attachment-Theory.pdf</a:t>
            </a:r>
            <a:r>
              <a:rPr lang="en-GB" sz="2400" dirty="0"/>
              <a:t> (Accessed: 18/06/2026)</a:t>
            </a:r>
          </a:p>
          <a:p>
            <a:r>
              <a:rPr lang="en-GB" sz="2400" dirty="0"/>
              <a:t>Mother-child </a:t>
            </a:r>
            <a:r>
              <a:rPr lang="en-GB" sz="2400" dirty="0" err="1"/>
              <a:t>seperation</a:t>
            </a:r>
            <a:r>
              <a:rPr lang="en-GB" sz="2400" dirty="0"/>
              <a:t> and delinquency , Siri Naess (OSLO) , (</a:t>
            </a:r>
            <a:r>
              <a:rPr lang="en-GB" sz="2400" dirty="0" err="1"/>
              <a:t>n.d</a:t>
            </a:r>
            <a:r>
              <a:rPr lang="en-GB" sz="2400" dirty="0"/>
              <a:t>). Available at: </a:t>
            </a:r>
            <a:r>
              <a:rPr lang="en-GB" sz="2400" dirty="0">
                <a:hlinkClick r:id="rId3"/>
              </a:rPr>
              <a:t>https://www-jstor-org.uwtsd.idm.oclc.org/stable/23640552?seq=1</a:t>
            </a:r>
            <a:r>
              <a:rPr lang="en-GB" sz="2400" dirty="0"/>
              <a:t>  (Accessed: 18/06/2026)</a:t>
            </a:r>
          </a:p>
          <a:p>
            <a:r>
              <a:rPr lang="en-GB" sz="2400"/>
              <a:t>The psychosocial development of children: Implications for education and society – Erik Erikson . Sunil Batra (2023). Available at: </a:t>
            </a:r>
            <a:r>
              <a:rPr lang="en-GB" sz="2400" dirty="0">
                <a:hlinkClick r:id="rId4"/>
              </a:rPr>
              <a:t>https://journals-sagepub-com.uwtsd.idm.oclc.org/doi/pdf/10.1177/0973184913485014</a:t>
            </a:r>
            <a:r>
              <a:rPr lang="en-GB" sz="2400" dirty="0"/>
              <a:t>  </a:t>
            </a:r>
            <a:r>
              <a:rPr lang="en-GB" sz="2400"/>
              <a:t>(Accessed: 18/06/2026)</a:t>
            </a:r>
          </a:p>
          <a:p>
            <a:r>
              <a:rPr lang="en-GB" sz="2400" dirty="0"/>
              <a:t>Psychosocial and ethics: Erik Erikson ,  Richard B . </a:t>
            </a:r>
            <a:r>
              <a:rPr lang="en-GB" sz="2400" dirty="0" err="1"/>
              <a:t>Gulderman</a:t>
            </a:r>
            <a:r>
              <a:rPr lang="en-GB" sz="2400" dirty="0"/>
              <a:t> . ( 7 March 2022) Available at: </a:t>
            </a:r>
            <a:r>
              <a:rPr lang="en-GB" sz="2600" dirty="0">
                <a:hlinkClick r:id="rId5"/>
              </a:rPr>
              <a:t>https://link.springer.com/article/10.1007/s00247-022-05382-y</a:t>
            </a:r>
            <a:r>
              <a:rPr lang="en-GB" sz="2600" dirty="0"/>
              <a:t>  (Accessed: 19/06/2026)</a:t>
            </a:r>
          </a:p>
          <a:p>
            <a:r>
              <a:rPr lang="en-GB" sz="2600" dirty="0"/>
              <a:t>The nature of psychosocial development in early childhood according to Erik Erikson's view , UIN Sunan </a:t>
            </a:r>
            <a:r>
              <a:rPr lang="en-GB" sz="2600" dirty="0" err="1"/>
              <a:t>Kalijaga</a:t>
            </a:r>
            <a:r>
              <a:rPr lang="en-GB" sz="2600" dirty="0"/>
              <a:t> Yogyakarta , </a:t>
            </a:r>
            <a:r>
              <a:rPr lang="en-GB" sz="2600" dirty="0" err="1"/>
              <a:t>Khairani</a:t>
            </a:r>
            <a:r>
              <a:rPr lang="en-GB" sz="2600" dirty="0"/>
              <a:t> , </a:t>
            </a:r>
            <a:r>
              <a:rPr lang="en-GB" sz="2600" dirty="0" err="1"/>
              <a:t>Maemonah</a:t>
            </a:r>
            <a:r>
              <a:rPr lang="en-GB" sz="2600" dirty="0"/>
              <a:t> . (December 2021) , Vol 5 , No.2. Available at: </a:t>
            </a:r>
            <a:r>
              <a:rPr lang="en-GB" dirty="0">
                <a:hlinkClick r:id="rId6"/>
              </a:rPr>
              <a:t>http://jurnal.uinsyahada.ac.id/index.php/JurnalGender/article/view/4555/2978</a:t>
            </a:r>
            <a:r>
              <a:rPr lang="en-GB" dirty="0"/>
              <a:t>  (Accessed: 19/06/2026)</a:t>
            </a:r>
          </a:p>
          <a:p>
            <a:r>
              <a:rPr lang="en-GB" dirty="0"/>
              <a:t>Early childhood and the developing brain , Richard Batchelor , ISOS </a:t>
            </a:r>
            <a:r>
              <a:rPr lang="en-GB" dirty="0" err="1"/>
              <a:t>partnerhsip</a:t>
            </a:r>
            <a:r>
              <a:rPr lang="en-GB" dirty="0"/>
              <a:t> , (03/04/2023). Available at: </a:t>
            </a:r>
            <a:r>
              <a:rPr lang="en-GB" sz="3400" dirty="0">
                <a:hlinkClick r:id="rId7"/>
              </a:rPr>
              <a:t>https://centreforearlychildhood.org/news-insights/case-studies/early-childhood-and-the-developing-brain/</a:t>
            </a:r>
            <a:r>
              <a:rPr lang="en-GB" sz="3400" dirty="0"/>
              <a:t>  (Accessed:19/06/2026)</a:t>
            </a:r>
          </a:p>
          <a:p>
            <a:r>
              <a:rPr lang="en-GB" sz="3400"/>
              <a:t>Attachment and child development , NSPCC Learning , ( 10 August 2021) . Available at: </a:t>
            </a:r>
            <a:r>
              <a:rPr lang="en-GB" sz="3800" dirty="0">
                <a:hlinkClick r:id="rId7"/>
              </a:rPr>
              <a:t>https://centreforearlychildhood.org/news-insights/case-studies/early-childhood-and-the-developing-brain/</a:t>
            </a:r>
            <a:r>
              <a:rPr lang="en-GB" sz="3800"/>
              <a:t>  (Accessed:19/06/2026)</a:t>
            </a:r>
          </a:p>
          <a:p>
            <a:endParaRPr lang="en-GB" sz="3800" dirty="0"/>
          </a:p>
        </p:txBody>
      </p:sp>
    </p:spTree>
    <p:extLst>
      <p:ext uri="{BB962C8B-B14F-4D97-AF65-F5344CB8AC3E}">
        <p14:creationId xmlns:p14="http://schemas.microsoft.com/office/powerpoint/2010/main" val="3800859659"/>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DashVTI</vt:lpstr>
      <vt:lpstr>Psychology in health and social care.</vt:lpstr>
      <vt:lpstr>Introduction</vt:lpstr>
      <vt:lpstr>Bowlby's Attachment theory.</vt:lpstr>
      <vt:lpstr>Applying Bowlby's theory to Isaac.</vt:lpstr>
      <vt:lpstr>Erikson's Psychosocial Development theory.</vt:lpstr>
      <vt:lpstr>Applying Erikson's theory to Isaac's development.</vt:lpstr>
      <vt:lpstr>Nature V Nurture </vt:lpstr>
      <vt:lpstr>Theory informed support plan</vt:lpstr>
      <vt:lpstr>Multi agency collaboration.</vt:lpstr>
      <vt:lpstr>Evaluation Bowlby's attachment theory</vt:lpstr>
      <vt:lpstr>Evaluation of Erik Erikson's psychosocial development theory.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999</cp:revision>
  <dcterms:created xsi:type="dcterms:W3CDTF">2026-06-12T19:17:57Z</dcterms:created>
  <dcterms:modified xsi:type="dcterms:W3CDTF">2026-06-21T23:28:21Z</dcterms:modified>
</cp:coreProperties>
</file>