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8" r:id="rId2"/>
    <p:sldId id="259" r:id="rId3"/>
    <p:sldId id="263" r:id="rId4"/>
    <p:sldId id="262" r:id="rId5"/>
    <p:sldId id="261" r:id="rId6"/>
    <p:sldId id="260" r:id="rId7"/>
    <p:sldId id="266" r:id="rId8"/>
    <p:sldId id="265" r:id="rId9"/>
    <p:sldId id="264" r:id="rId10"/>
    <p:sldId id="268" r:id="rId11"/>
    <p:sldId id="267" r:id="rId12"/>
    <p:sldId id="271" r:id="rId13"/>
    <p:sldId id="270" r:id="rId14"/>
    <p:sldId id="269" r:id="rId15"/>
    <p:sldId id="273" r:id="rId16"/>
    <p:sldId id="272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4" autoAdjust="0"/>
    <p:restoredTop sz="94660"/>
  </p:normalViewPr>
  <p:slideViewPr>
    <p:cSldViewPr snapToGrid="0">
      <p:cViewPr varScale="1">
        <p:scale>
          <a:sx n="159" d="100"/>
          <a:sy n="159" d="100"/>
        </p:scale>
        <p:origin x="33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d Shah" userId="b70f65ff0e1b64e2" providerId="LiveId" clId="{FB42ACC7-AD83-4A98-925E-C4F001BF599A}"/>
    <pc:docChg chg="undo custSel modSld">
      <pc:chgData name="Shazad Shah" userId="b70f65ff0e1b64e2" providerId="LiveId" clId="{FB42ACC7-AD83-4A98-925E-C4F001BF599A}" dt="2026-02-28T19:34:57.634" v="18" actId="478"/>
      <pc:docMkLst>
        <pc:docMk/>
      </pc:docMkLst>
      <pc:sldChg chg="delSp mod delAnim">
        <pc:chgData name="Shazad Shah" userId="b70f65ff0e1b64e2" providerId="LiveId" clId="{FB42ACC7-AD83-4A98-925E-C4F001BF599A}" dt="2026-02-28T14:15:04.247" v="0" actId="478"/>
        <pc:sldMkLst>
          <pc:docMk/>
          <pc:sldMk cId="4220416801" sldId="258"/>
        </pc:sldMkLst>
        <pc:picChg chg="del">
          <ac:chgData name="Shazad Shah" userId="b70f65ff0e1b64e2" providerId="LiveId" clId="{FB42ACC7-AD83-4A98-925E-C4F001BF599A}" dt="2026-02-28T14:15:04.247" v="0" actId="478"/>
          <ac:picMkLst>
            <pc:docMk/>
            <pc:sldMk cId="4220416801" sldId="258"/>
            <ac:picMk id="6" creationId="{6EA28C5D-8EDC-46DD-5448-6D9A146C7215}"/>
          </ac:picMkLst>
        </pc:picChg>
      </pc:sldChg>
      <pc:sldChg chg="addSp delSp mod addAnim delAnim">
        <pc:chgData name="Shazad Shah" userId="b70f65ff0e1b64e2" providerId="LiveId" clId="{FB42ACC7-AD83-4A98-925E-C4F001BF599A}" dt="2026-02-28T19:34:51.801" v="16" actId="478"/>
        <pc:sldMkLst>
          <pc:docMk/>
          <pc:sldMk cId="597374337" sldId="259"/>
        </pc:sldMkLst>
        <pc:picChg chg="del">
          <ac:chgData name="Shazad Shah" userId="b70f65ff0e1b64e2" providerId="LiveId" clId="{FB42ACC7-AD83-4A98-925E-C4F001BF599A}" dt="2026-02-28T14:15:07.678" v="1" actId="478"/>
          <ac:picMkLst>
            <pc:docMk/>
            <pc:sldMk cId="597374337" sldId="259"/>
            <ac:picMk id="3" creationId="{44721175-DF60-065A-AEB1-0407F22BF50A}"/>
          </ac:picMkLst>
        </pc:picChg>
        <pc:picChg chg="add del">
          <ac:chgData name="Shazad Shah" userId="b70f65ff0e1b64e2" providerId="LiveId" clId="{FB42ACC7-AD83-4A98-925E-C4F001BF599A}" dt="2026-02-28T19:34:51.801" v="16" actId="478"/>
          <ac:picMkLst>
            <pc:docMk/>
            <pc:sldMk cId="597374337" sldId="259"/>
            <ac:picMk id="4" creationId="{7F6679D7-A518-8A96-DADD-722188D311FE}"/>
          </ac:picMkLst>
        </pc:picChg>
      </pc:sldChg>
      <pc:sldChg chg="addSp delSp mod addAnim delAnim">
        <pc:chgData name="Shazad Shah" userId="b70f65ff0e1b64e2" providerId="LiveId" clId="{FB42ACC7-AD83-4A98-925E-C4F001BF599A}" dt="2026-02-28T19:34:57.634" v="18" actId="478"/>
        <pc:sldMkLst>
          <pc:docMk/>
          <pc:sldMk cId="584342346" sldId="263"/>
        </pc:sldMkLst>
        <pc:picChg chg="add del">
          <ac:chgData name="Shazad Shah" userId="b70f65ff0e1b64e2" providerId="LiveId" clId="{FB42ACC7-AD83-4A98-925E-C4F001BF599A}" dt="2026-02-28T19:34:57.634" v="18" actId="478"/>
          <ac:picMkLst>
            <pc:docMk/>
            <pc:sldMk cId="584342346" sldId="263"/>
            <ac:picMk id="6" creationId="{73A1D722-90C9-3E18-DA93-E90D5F68BF1C}"/>
          </ac:picMkLst>
        </pc:picChg>
        <pc:picChg chg="add del">
          <ac:chgData name="Shazad Shah" userId="b70f65ff0e1b64e2" providerId="LiveId" clId="{FB42ACC7-AD83-4A98-925E-C4F001BF599A}" dt="2026-02-28T19:34:55.107" v="17" actId="478"/>
          <ac:picMkLst>
            <pc:docMk/>
            <pc:sldMk cId="584342346" sldId="263"/>
            <ac:picMk id="7" creationId="{AF596230-C76D-3FA7-B367-FF3F6D0DA471}"/>
          </ac:picMkLst>
        </pc:picChg>
        <pc:picChg chg="del">
          <ac:chgData name="Shazad Shah" userId="b70f65ff0e1b64e2" providerId="LiveId" clId="{FB42ACC7-AD83-4A98-925E-C4F001BF599A}" dt="2026-02-28T19:33:40.078" v="9" actId="478"/>
          <ac:picMkLst>
            <pc:docMk/>
            <pc:sldMk cId="584342346" sldId="263"/>
            <ac:picMk id="8" creationId="{3091FEBD-92E9-62E6-2D8E-1C397213BCD6}"/>
          </ac:picMkLst>
        </pc:picChg>
        <pc:picChg chg="del">
          <ac:chgData name="Shazad Shah" userId="b70f65ff0e1b64e2" providerId="LiveId" clId="{FB42ACC7-AD83-4A98-925E-C4F001BF599A}" dt="2026-02-28T19:33:36.379" v="8" actId="21"/>
          <ac:picMkLst>
            <pc:docMk/>
            <pc:sldMk cId="584342346" sldId="263"/>
            <ac:picMk id="9" creationId="{FF5CB375-5D5B-9C05-53E0-61393A533A6A}"/>
          </ac:picMkLst>
        </pc:picChg>
        <pc:picChg chg="del">
          <ac:chgData name="Shazad Shah" userId="b70f65ff0e1b64e2" providerId="LiveId" clId="{FB42ACC7-AD83-4A98-925E-C4F001BF599A}" dt="2026-02-28T19:33:34.329" v="7" actId="21"/>
          <ac:picMkLst>
            <pc:docMk/>
            <pc:sldMk cId="584342346" sldId="263"/>
            <ac:picMk id="10" creationId="{F525680F-6B1F-9F14-D076-F47C3A375423}"/>
          </ac:picMkLst>
        </pc:picChg>
        <pc:picChg chg="del">
          <ac:chgData name="Shazad Shah" userId="b70f65ff0e1b64e2" providerId="LiveId" clId="{FB42ACC7-AD83-4A98-925E-C4F001BF599A}" dt="2026-02-28T19:33:20.568" v="6" actId="478"/>
          <ac:picMkLst>
            <pc:docMk/>
            <pc:sldMk cId="584342346" sldId="263"/>
            <ac:picMk id="11" creationId="{FC053C83-4DCE-C98E-54AB-414FE9BE0F38}"/>
          </ac:picMkLst>
        </pc:picChg>
        <pc:picChg chg="del">
          <ac:chgData name="Shazad Shah" userId="b70f65ff0e1b64e2" providerId="LiveId" clId="{FB42ACC7-AD83-4A98-925E-C4F001BF599A}" dt="2026-02-28T19:33:05.731" v="5" actId="478"/>
          <ac:picMkLst>
            <pc:docMk/>
            <pc:sldMk cId="584342346" sldId="263"/>
            <ac:picMk id="12" creationId="{804A6253-8413-DCED-B051-3F29B96033F8}"/>
          </ac:picMkLst>
        </pc:picChg>
        <pc:picChg chg="del">
          <ac:chgData name="Shazad Shah" userId="b70f65ff0e1b64e2" providerId="LiveId" clId="{FB42ACC7-AD83-4A98-925E-C4F001BF599A}" dt="2026-02-28T19:33:03.274" v="4" actId="478"/>
          <ac:picMkLst>
            <pc:docMk/>
            <pc:sldMk cId="584342346" sldId="263"/>
            <ac:picMk id="13" creationId="{CCA1AB84-7B63-68ED-3349-DD8E7B8AC5FF}"/>
          </ac:picMkLst>
        </pc:picChg>
        <pc:picChg chg="del">
          <ac:chgData name="Shazad Shah" userId="b70f65ff0e1b64e2" providerId="LiveId" clId="{FB42ACC7-AD83-4A98-925E-C4F001BF599A}" dt="2026-02-28T19:32:59.098" v="3" actId="478"/>
          <ac:picMkLst>
            <pc:docMk/>
            <pc:sldMk cId="584342346" sldId="263"/>
            <ac:picMk id="14" creationId="{1B1CC577-3162-52D9-6972-890A68BC1342}"/>
          </ac:picMkLst>
        </pc:picChg>
        <pc:picChg chg="del">
          <ac:chgData name="Shazad Shah" userId="b70f65ff0e1b64e2" providerId="LiveId" clId="{FB42ACC7-AD83-4A98-925E-C4F001BF599A}" dt="2026-02-28T19:32:56.736" v="2" actId="478"/>
          <ac:picMkLst>
            <pc:docMk/>
            <pc:sldMk cId="584342346" sldId="263"/>
            <ac:picMk id="15" creationId="{EC8710AF-C412-DEBC-1EF9-67DA6EE0900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746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4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77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646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802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759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60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716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150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26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405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2637B58-87C1-446D-BDA9-B06F4BCF7782}" type="datetimeFigureOut">
              <a:rPr lang="en-US" smtClean="0"/>
              <a:pPr/>
              <a:t>2/28/2026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159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F78974D-D690-F579-B2F8-8F687AF5B3BA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Name: Syeda Sadaf Jabeen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FEEE718-B9CA-96EA-011B-B26B11CA587D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Number: 2310935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135A14A-D810-8814-057E-5E9AAA6B0A7E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code: BMHP6027 – Component 1 – Presentation (PowerPoint with Voice-Over)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CEF1B5B-F152-A6D7-1C19-4D1F23225F88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2FDF0B-01AD-E7FB-4621-A66DC348DF79}"/>
              </a:ext>
            </a:extLst>
          </p:cNvPr>
          <p:cNvSpPr txBox="1"/>
          <p:nvPr/>
        </p:nvSpPr>
        <p:spPr>
          <a:xfrm>
            <a:off x="438912" y="3459218"/>
            <a:ext cx="6097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+mn-cs"/>
              </a:rPr>
              <a:t>Title: Empowering the Elderly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pic>
        <p:nvPicPr>
          <p:cNvPr id="8" name="Title">
            <a:hlinkClick r:id="" action="ppaction://media"/>
            <a:extLst>
              <a:ext uri="{FF2B5EF4-FFF2-40B4-BE49-F238E27FC236}">
                <a16:creationId xmlns:a16="http://schemas.microsoft.com/office/drawing/2014/main" id="{32D999AF-BEC3-409D-FC22-0B5A2D0DDB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416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7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6AF301B5-17A3-EE0D-12F9-2280FC116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D1F264A-7906-4873-76E4-18EE29874DF8}"/>
              </a:ext>
            </a:extLst>
          </p:cNvPr>
          <p:cNvSpPr txBox="1">
            <a:spLocks/>
          </p:cNvSpPr>
          <p:nvPr/>
        </p:nvSpPr>
        <p:spPr>
          <a:xfrm>
            <a:off x="0" y="154323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Calibri"/>
              </a:rPr>
              <a:t>1.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and approach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B8CC16D-1A01-4F3A-418D-EB28CA44C927}"/>
              </a:ext>
            </a:extLst>
          </p:cNvPr>
          <p:cNvSpPr txBox="1">
            <a:spLocks/>
          </p:cNvSpPr>
          <p:nvPr/>
        </p:nvSpPr>
        <p:spPr>
          <a:xfrm>
            <a:off x="252663" y="1421690"/>
            <a:ext cx="7628021" cy="3120232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Ageing = biological change + social experience (WHO, 2021)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Functional ability: what you can do and be in your environment (WHO, 2021)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Method: link theory → policy/law → UK services/tech → outcomes (DHSC, 2021; UK Gov, 2014)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931101-7C1E-B7C7-2ECC-065CF05A3BB0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28CEABD8-4D73-E63D-57FE-B22C438C34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374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4E0F6-243D-A7C5-B3FD-BF32CDA5D6A7}"/>
              </a:ext>
            </a:extLst>
          </p:cNvPr>
          <p:cNvSpPr txBox="1">
            <a:spLocks/>
          </p:cNvSpPr>
          <p:nvPr/>
        </p:nvSpPr>
        <p:spPr>
          <a:xfrm>
            <a:off x="0" y="238543"/>
            <a:ext cx="7477626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2. The ageing population: why empowerment matters</a:t>
            </a:r>
          </a:p>
        </p:txBody>
      </p:sp>
      <p:pic>
        <p:nvPicPr>
          <p:cNvPr id="3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4A9E4FDF-7434-62D3-8D3A-2501C9DEA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90355E2-0B68-6A29-36C2-7F428B1E302B}"/>
              </a:ext>
            </a:extLst>
          </p:cNvPr>
          <p:cNvSpPr txBox="1">
            <a:spLocks/>
          </p:cNvSpPr>
          <p:nvPr/>
        </p:nvSpPr>
        <p:spPr>
          <a:xfrm>
            <a:off x="0" y="1654342"/>
            <a:ext cx="8229600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UK population projected to rise to 72.5m by mid‑2032 (ONS,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People aged 85+ projected to almost double by 2047 (GAD,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More long‑term conditions + frailty → higher demand for support at home (NHS England, 2023; BGS,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Ageism reduces access/quality → policy must protect rights (WHO, 2021; UK Government, 2010, s.29)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3ADCE4-6DF5-C3BD-FB20-F7F434976BE7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16" name="Slide 2">
            <a:hlinkClick r:id="" action="ppaction://media"/>
            <a:extLst>
              <a:ext uri="{FF2B5EF4-FFF2-40B4-BE49-F238E27FC236}">
                <a16:creationId xmlns:a16="http://schemas.microsoft.com/office/drawing/2014/main" id="{D447D4B6-3CB5-E6C0-5A5D-DB06F24FB2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34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F7F823A9-9A2C-3BFC-603F-F07AD623D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F4CC1DD-872A-4785-CB99-9468B21E71DC}"/>
              </a:ext>
            </a:extLst>
          </p:cNvPr>
          <p:cNvSpPr txBox="1">
            <a:spLocks/>
          </p:cNvSpPr>
          <p:nvPr/>
        </p:nvSpPr>
        <p:spPr>
          <a:xfrm>
            <a:off x="0" y="160338"/>
            <a:ext cx="7880684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3. Theories of ageing: how they shape care and tech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565155-1A23-596D-5807-41D064B22934}"/>
              </a:ext>
            </a:extLst>
          </p:cNvPr>
          <p:cNvSpPr txBox="1">
            <a:spLocks/>
          </p:cNvSpPr>
          <p:nvPr/>
        </p:nvSpPr>
        <p:spPr>
          <a:xfrm>
            <a:off x="1" y="1618247"/>
            <a:ext cx="7880684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Activity theory: meaningful activity/roles → day services, social prescribing (Bishop, 2022)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Continuity theory: familiar routines/identity → care at home, consistent carers (Bishop, 2022; UK Government, 2014, s.1)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Life course: inequality accumulates → prevention, housing, digital inclusion (WHO, 2021; Age UK,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Care Act link: strengths‑based planning supports wellbeing and choice (UK Government, 2014, s.1)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C3C465-EAE2-D671-D5BE-14C556CC6E6E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B4B967-7EAC-F23F-0184-FA8C5D145D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22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5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BC4C2CD7-0869-4BA6-03B6-49C96AA01D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AD8804D-6D99-BD60-1F7B-8C6119B46834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7363326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4. Policy and legislation: what services must deliver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24D38D-C8D0-8DA5-4D2A-69DFC5D7390F}"/>
              </a:ext>
            </a:extLst>
          </p:cNvPr>
          <p:cNvSpPr txBox="1">
            <a:spLocks/>
          </p:cNvSpPr>
          <p:nvPr/>
        </p:nvSpPr>
        <p:spPr>
          <a:xfrm>
            <a:off x="0" y="1491916"/>
            <a:ext cx="7880684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Care Act 2014: wellbeing, personalisation, prevention, carers’ rights (UK Government, 2014, s.1; UK Government, 2014, s.2)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Equality Act 2010: anti‑discrimination → counters ageism/exclusion (UK Government, 2010, s.29; WHO, 2021)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2022: Integrated Care Systems → reduce fragmentation (UK Government, 2022, s.18)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DHSC reform: prevention, information, workforce and tech to support independence (DHSC,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CCD11C-B96C-B182-8362-28EF1A4E2722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AD6583-E722-135E-85F7-E22376B40F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87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8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6818AB7D-9C83-CD97-E307-5B192147D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B6A24B7-F43A-3473-85CF-A24184F3230E}"/>
              </a:ext>
            </a:extLst>
          </p:cNvPr>
          <p:cNvSpPr txBox="1">
            <a:spLocks/>
          </p:cNvSpPr>
          <p:nvPr/>
        </p:nvSpPr>
        <p:spPr>
          <a:xfrm>
            <a:off x="48127" y="95250"/>
            <a:ext cx="6533147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5. UK care and support: where needs are met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0A13EC1-FD6B-DC56-EB6E-498A30240F7A}"/>
              </a:ext>
            </a:extLst>
          </p:cNvPr>
          <p:cNvSpPr txBox="1">
            <a:spLocks/>
          </p:cNvSpPr>
          <p:nvPr/>
        </p:nvSpPr>
        <p:spPr>
          <a:xfrm>
            <a:off x="48127" y="1437773"/>
            <a:ext cx="7832557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NHS: primary care + community services for long‑term conditions/frailty (NHS England, 2023)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care: homecare, reablement, day services, residential/nursing care (CQC,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ICS working: policy expectation to join up care around the person (UK Government, 2022, s.18; NHS England, 2023)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Voluntary sector: advice + social connection supports participation (Reeves, Islam and Gentry, 2023; Bishop,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B5E9E8-25ED-D678-3D1F-73567DF15C6B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E03A02-E5DB-06B4-C47C-BF8F131B32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734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8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FA122BBA-E942-F79F-DC83-9CF1F16BD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9D9B42A-A4E8-EDED-D84C-319E9890925C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7781424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6. Focus setting: residential care homes (critical evaluation)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7984B5-04F4-E529-4F7A-94B0BB68164C}"/>
              </a:ext>
            </a:extLst>
          </p:cNvPr>
          <p:cNvSpPr txBox="1">
            <a:spLocks/>
          </p:cNvSpPr>
          <p:nvPr/>
        </p:nvSpPr>
        <p:spPr>
          <a:xfrm>
            <a:off x="0" y="1299411"/>
            <a:ext cx="7880684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Strengths: 24/7 support, safety, social contact; dementia care (CQC,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Limits: routines can reduce choice/identity (continuity theory) (Bishop, 2022; CQC,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practice: personalisation + activity meets Care Act wellbeing duty (UK Government, 2014, s.1; CQC,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EHCH: NHS model for proactive health care in care homes (NHS England,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B91510-9629-A6DC-9966-FD75FD92F13A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F5BDF3-9062-E6CD-6F5B-94AE437E8A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16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DCF91FC1-DABC-B96C-59E8-A01188A71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D9FB81B-51E5-A53A-713E-C37A19EDD40A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7880684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7. Barriers to independence and functional ability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5833227-6DBB-4665-BFFC-F85A3FE9EAD2}"/>
              </a:ext>
            </a:extLst>
          </p:cNvPr>
          <p:cNvSpPr txBox="1">
            <a:spLocks/>
          </p:cNvSpPr>
          <p:nvPr/>
        </p:nvSpPr>
        <p:spPr>
          <a:xfrm>
            <a:off x="0" y="1238250"/>
            <a:ext cx="7399421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Frailty and falls → fear of falling and reduced activity (NICE,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Multimorbidity → treatment burden and polypharmacy (NICE, 2016)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Unsuitable housing and slow adaptations limit daily living (CQC,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Loneliness/transport reduce participation (activity theory) (Age UK, 2024; Bishop, 2022)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Fragmented services and delays undermine choice and control (UK Government, 2022, s.18; UK Government, 2014, s.1)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C51ABD-310A-3DFE-4F01-4F8E49DFE177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DFCBC1-0F68-CA91-EA44-A53BF35915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79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CE441-A948-77CE-2D69-06D565FC3F90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7880684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8. Approaches that protect function: evidence and fit</a:t>
            </a:r>
          </a:p>
        </p:txBody>
      </p:sp>
      <p:pic>
        <p:nvPicPr>
          <p:cNvPr id="3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7E8286A6-53BD-4800-D1C6-1801584156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B6EFBD0-1258-CDFD-30D4-A76D7881DE03}"/>
              </a:ext>
            </a:extLst>
          </p:cNvPr>
          <p:cNvSpPr txBox="1">
            <a:spLocks/>
          </p:cNvSpPr>
          <p:nvPr/>
        </p:nvSpPr>
        <p:spPr>
          <a:xfrm>
            <a:off x="0" y="1569469"/>
            <a:ext cx="7880684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Reablement: short‑term, goal‑based support to regain skills (SCIE,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Falls prevention: strength/balance + hazard/meds review (NICE,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Proactive frailty care: identification + holistic assessment (BGS, 2024; NHS England, 2023)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Policy/theory fit: prevention + ‘what matters’ supports wellbeing/choice (UK Government, 2014, s.2; UK Government, 2014, s.1)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AD1FD1-28C6-F078-68AD-D1298BB4FB9B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AD9A5C-DBA3-FCB9-F6C2-95E4A6C9D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52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6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D305D742-5BB1-69CB-3CC2-557B32D2A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503EA44-A991-612C-6B6B-DC8801881001}"/>
              </a:ext>
            </a:extLst>
          </p:cNvPr>
          <p:cNvSpPr txBox="1">
            <a:spLocks/>
          </p:cNvSpPr>
          <p:nvPr/>
        </p:nvSpPr>
        <p:spPr>
          <a:xfrm>
            <a:off x="-1" y="95250"/>
            <a:ext cx="7339264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9. Technology: enabling independence (critical view)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B46734A-D4EA-E4B5-547C-C7BDFC8E7667}"/>
              </a:ext>
            </a:extLst>
          </p:cNvPr>
          <p:cNvSpPr txBox="1">
            <a:spLocks/>
          </p:cNvSpPr>
          <p:nvPr/>
        </p:nvSpPr>
        <p:spPr>
          <a:xfrm>
            <a:off x="-1" y="1467852"/>
            <a:ext cx="7676148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Telecare/AT: alarms, sensors, medication prompts, GPS (LGA,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Adoption depends on usability, trust and support (Malden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Virtual wards: acute care at home with monitoring (NHS England,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Theory/policy link: home care supports continuity; must protect consent/privacy (Bishop, 2022; UK Government, 2014, s.1; ICO,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8FEDB3-3F7A-BA29-949A-3DB33DFF5EC4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4D0527-6635-77ED-0D39-452C71A29E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6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B6DC9BEE-0CF5-E03D-9506-E13BAF5486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FBF1FA3-35E4-D4C9-1D38-657899FF6883}"/>
              </a:ext>
            </a:extLst>
          </p:cNvPr>
          <p:cNvSpPr txBox="1">
            <a:spLocks/>
          </p:cNvSpPr>
          <p:nvPr/>
        </p:nvSpPr>
        <p:spPr>
          <a:xfrm>
            <a:off x="-1" y="95250"/>
            <a:ext cx="7748337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10. Dementia tech and digital inclusion: links to law and theory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7B0CA5C-EE88-7FA2-81D8-7C152363608C}"/>
              </a:ext>
            </a:extLst>
          </p:cNvPr>
          <p:cNvSpPr txBox="1">
            <a:spLocks/>
          </p:cNvSpPr>
          <p:nvPr/>
        </p:nvSpPr>
        <p:spPr>
          <a:xfrm>
            <a:off x="48126" y="1846847"/>
            <a:ext cx="7832558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Dementia tech: prompts, trackers, safer walking, connection (Alzheimer’s Society, n.d.)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Ethics: least‑restrictive + safeguarding (Care Act) and data protection (UK Government, 2014, s.1; ICO, 2023)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Risk: digital exclusion → inequality in access (Age UK, 2024; WHO, 2021)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practice: keep non‑digital routes + skills support to protect choice (Age UK, 2024; UK Government, 2010, s.29)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B2F610-D0D3-D561-C6CC-EEF4006DC0D5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33C167-3E41-E64D-744C-396E1AD509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23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2A15EADD-34AD-F5C2-EC5A-CF1F68B3AA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485A22E-7021-7089-C294-1A80ADC85109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7261058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11. Case study: frailty virtual ward (‘hospital at home’)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C88BF9-987E-F1D6-7902-15B3AE195D1C}"/>
              </a:ext>
            </a:extLst>
          </p:cNvPr>
          <p:cNvSpPr txBox="1">
            <a:spLocks/>
          </p:cNvSpPr>
          <p:nvPr/>
        </p:nvSpPr>
        <p:spPr>
          <a:xfrm>
            <a:off x="0" y="1569469"/>
            <a:ext cx="7820526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NHS‑commissioned evaluation of patient/carer experience (Strategy Unit,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Benefits: comfort at home + family involvement (continuity theory) (Strategy Unit, 2025; Bishop, 2022)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Challenges: tech confidence, escalation plans, carer workload (Strategy Unit, 2025; Age UK,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Policy link: aligns with NHS framework + Care Act wellbeing; needs capacity (NHS England, 2024; UK Government, 2022, s.18)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BFEA4C-2211-1E6E-759D-5952E7BE4B85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9EFA2D-4564-6BC3-F7B0-AAB2EAB46B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11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7BCA4B5F-DDF4-7EBB-44BB-AE3BEF7D2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6A7F206-F4AC-3F14-F840-931E6BF3F842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6839953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12. Critical evaluation: what limits impact in the UK?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1FA9163-2A14-4395-A54B-BB7FFDF6C72A}"/>
              </a:ext>
            </a:extLst>
          </p:cNvPr>
          <p:cNvSpPr txBox="1">
            <a:spLocks/>
          </p:cNvSpPr>
          <p:nvPr/>
        </p:nvSpPr>
        <p:spPr>
          <a:xfrm>
            <a:off x="0" y="1858878"/>
            <a:ext cx="7605962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Effective: proactive frailty care + CGA and reablement (BGS, 2024; SCIE,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Quality depends on time, continuity and relationships (Hall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System limits: delayed reform funding + workforce shortages (Nuffield Trust, 2024; CQC, 2024)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Policy/theory tension: rights to choice exist, but delivery barriers reduce control (UK Government, 2014, s.1; WHO,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125D52-C57D-9999-6871-C7A952B5AE29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4821B8-3700-335B-DA67-2BEB87E1A1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96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363B1-162C-1922-3AC3-8D5371F4FA4A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6232358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13. Recommendations (barriers and solutions)</a:t>
            </a:r>
          </a:p>
        </p:txBody>
      </p:sp>
      <p:pic>
        <p:nvPicPr>
          <p:cNvPr id="3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6C8C6E42-81A6-8682-4842-AB73C965B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F959E7-008B-08CC-1D5C-FE041B49448F}"/>
              </a:ext>
            </a:extLst>
          </p:cNvPr>
          <p:cNvSpPr txBox="1">
            <a:spLocks/>
          </p:cNvSpPr>
          <p:nvPr/>
        </p:nvSpPr>
        <p:spPr>
          <a:xfrm>
            <a:off x="0" y="1701465"/>
            <a:ext cx="7285121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1) Scale prevention (falls exercise, nutrition, social connection) (NICE, 2025; WHO, 2021)</a:t>
            </a:r>
          </a:p>
          <a:p>
            <a:pPr>
              <a:defRPr sz="2400">
                <a:latin typeface="Calibri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2) Expand reablement + rapid home adaptations (SCIE, 2024; CQC, 2024)</a:t>
            </a:r>
          </a:p>
          <a:p>
            <a:pPr>
              <a:defRPr sz="2400">
                <a:latin typeface="Calibri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3) Invest in workforce stability/skills for personalisation (CQC, 2024; DHSC, 2021)</a:t>
            </a:r>
          </a:p>
          <a:p>
            <a:pPr>
              <a:defRPr sz="2400">
                <a:latin typeface="Calibri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4) Inclusive digital: co‑design + training + non‑digital options (Age UK, 2024; Malden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., 2025; UK Government, 2010, s.29)</a:t>
            </a:r>
          </a:p>
          <a:p>
            <a:pPr>
              <a:defRPr sz="2400">
                <a:latin typeface="Calibri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5) Barriers: cost, staff, data sharing → phase, evaluate, align ICS plans (Nuffield Trust, 2024; UK Government, 2022, s.18; NHS England,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804E5E-98E0-8177-5DDB-95FC1ED1A261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08F96B-6B78-F10D-FA2E-97C887159F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36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5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lderly Care Vector Art, Icons, and Graphics for Free Download">
            <a:extLst>
              <a:ext uri="{FF2B5EF4-FFF2-40B4-BE49-F238E27FC236}">
                <a16:creationId xmlns:a16="http://schemas.microsoft.com/office/drawing/2014/main" id="{3511C11C-428E-EF95-5C38-9E2C5C19A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684" y="95250"/>
            <a:ext cx="4212056" cy="294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3AD7224-5341-EACD-1D18-F99E5C8BDA38}"/>
              </a:ext>
            </a:extLst>
          </p:cNvPr>
          <p:cNvSpPr txBox="1">
            <a:spLocks/>
          </p:cNvSpPr>
          <p:nvPr/>
        </p:nvSpPr>
        <p:spPr>
          <a:xfrm>
            <a:off x="0" y="95250"/>
            <a:ext cx="4156911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14. Conclusion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B2B6DC-8882-1A67-0069-58AB05DDCF48}"/>
              </a:ext>
            </a:extLst>
          </p:cNvPr>
          <p:cNvSpPr txBox="1">
            <a:spLocks/>
          </p:cNvSpPr>
          <p:nvPr/>
        </p:nvSpPr>
        <p:spPr>
          <a:xfrm>
            <a:off x="0" y="709863"/>
            <a:ext cx="7790447" cy="4525963"/>
          </a:xfrm>
          <a:prstGeom prst="rect">
            <a:avLst/>
          </a:prstGeom>
        </p:spPr>
        <p:txBody>
          <a:bodyPr wrap="square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Empowerment = functional ability, dignity and real choice (WHO, 2021; UK Government, 2014, s.1)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Evidence supports reablement, proactive frailty care and falls prevention (SCIE, 2024; BGS, 2024; NICE,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Care can empower if person‑centred and staffed well (CQC, 2024; Hall </a:t>
            </a:r>
            <a:r>
              <a:rPr lang="en-GB" sz="2400" i="1" dirty="0">
                <a:latin typeface="Calibri"/>
              </a:rPr>
              <a:t>et al</a:t>
            </a:r>
            <a:r>
              <a:rPr lang="en-GB" sz="2400" dirty="0">
                <a:latin typeface="Calibri"/>
              </a:rPr>
              <a:t>., 2025)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Technology helps when it supports continuity and is inclusive/ethical (NHS England, 2024; Age UK, 2024; ICO, 2023)</a:t>
            </a:r>
          </a:p>
          <a:p>
            <a:pPr>
              <a:defRPr sz="2400">
                <a:latin typeface="Calibri"/>
              </a:defRPr>
            </a:pPr>
            <a:r>
              <a:rPr lang="en-GB" sz="2400" dirty="0">
                <a:latin typeface="Calibri"/>
              </a:rPr>
              <a:t>Outcomes improve with joined‑up systems and anti‑ageist practice (UK Government, 2022, s.18; WHO,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9BE660-43EC-C1D1-D0B5-0527E7C510F6}"/>
              </a:ext>
            </a:extLst>
          </p:cNvPr>
          <p:cNvSpPr txBox="1"/>
          <p:nvPr/>
        </p:nvSpPr>
        <p:spPr>
          <a:xfrm>
            <a:off x="10558713" y="3043689"/>
            <a:ext cx="153402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(Source: www.vecteezy.com)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D37769-6937-D05A-945F-D5AE46F86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70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7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A8D96-66E0-E40A-AAB7-073A773AF67F}"/>
              </a:ext>
            </a:extLst>
          </p:cNvPr>
          <p:cNvSpPr txBox="1">
            <a:spLocks/>
          </p:cNvSpPr>
          <p:nvPr/>
        </p:nvSpPr>
        <p:spPr>
          <a:xfrm>
            <a:off x="0" y="47123"/>
            <a:ext cx="4156911" cy="63266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15. 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94A109-25ED-457B-ED6C-AFFEE5E4B0E3}"/>
              </a:ext>
            </a:extLst>
          </p:cNvPr>
          <p:cNvSpPr txBox="1"/>
          <p:nvPr/>
        </p:nvSpPr>
        <p:spPr>
          <a:xfrm>
            <a:off x="144379" y="679784"/>
            <a:ext cx="9408695" cy="5650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Age UK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Offline and Overlooked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Age UK. Available at: https://www.ageuk.org.uk/siteassets/documents/reports-and-publications/reports-and-briefings/offline-and-overlooked-report.pdf (Accessed: 22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Alzheimer’s Society (n.d.)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technology can help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 https://www.alzheimers.org.uk/get-support/living-with-dementia/how-technology-can-help (Accessed: 22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Bishop, A. (2022) ‘Psychological and sociological theories of aging’, in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Successful Aging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Oklahoma State University Open Textbook. Available at: https://open.library.okstate.edu/successfulaging/chapter/chapter-3-psychological-and-sociological-theories-of-aging/ (Accessed: 22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British Geriatrics Society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 proactive: Delivering proactive care for older people with frailty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British Geriatrics Society.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Care Quality Commission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state of health care and adult social care in England 2023/24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Newcastle upon Tyne: Care Quality Commission.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of Health and Social Care (2021)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People at the Heart of Care: adult social care reform white paper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Department of Health and Social Care.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Government Actuary’s Department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2022-based population projections: a technical bulletin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Government Actuary’s Department. Available at: https://www.gov.uk/government/publications/2022-based-population-projections-a-gad-technical-bulletin/2022-based-population-projections-a-gad-technical-bulletin (Accessed: 22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Hall, A., Davey, V., McGarrigle, L., Astbury, J.,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Lazo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Green, K., Ahmed, N., Williams, O., Beyer, F., Hanratty, B. and Price, D. (2025). The meaning of ‘quality’ of homecare for older people: a scoping review. 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25(1).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Information Commissioner's Office (2023). 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protection and workers’ health information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ico.org.uk. Available at: https://ico.org.uk/for-organisations/uk-gdpr-guidance-and-resources/employment/information-about-workers-health/data-protection-and-workers-health-information/.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Local Government Association (2024). 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Best use of digital technology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https://www.local.gov.uk/our-support/partners-care-and-health/better-care-fund-support-programme-2023-25/high-impact-0.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Malden, S., McGill, K., Guthrie, B., Frost, H.,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Shenkin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S.D.,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Ezike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Bareham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B.K., Mercer, S.W., Pearce, C., Wilson, C., Underwood, I., Vines, J., Lewis, S. and O’Donnell, A. (2025). Patient and Carer-Related Facilitators and Barriers to the Adoption of Assistive Technologies for the Care of Older Adults: Systematic Review. 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JMIR aging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8, p.e73917.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://doi.org/10.2196/73917.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Institute for Health and Care Excellence (2016)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Multimorbidity: clinical assessment and management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(NG56). London: NICE. Available at: https://www.nice.org.uk/guidance/ng56/resources/multimorbidity-clinical-assessment-and-management-pdf-1837516654789 (Accessed: 19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Institute for Health and Care Excellence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Falls: assessment and prevention in older people and in people 50 and over at higher risk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(NG249). London: NICE. Available at https://www.nice.org.uk/guidance/ng249/resources/falls-assessment-and-prevention-in-older-people-and-in-people-50-and-over-at-higher-risk-pdf-66143964997573 (Accessed: 22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82898E-91E2-1B1C-FE3F-62FCC0F178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43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A8D96-66E0-E40A-AAB7-073A773AF67F}"/>
              </a:ext>
            </a:extLst>
          </p:cNvPr>
          <p:cNvSpPr txBox="1">
            <a:spLocks/>
          </p:cNvSpPr>
          <p:nvPr/>
        </p:nvSpPr>
        <p:spPr>
          <a:xfrm>
            <a:off x="0" y="47123"/>
            <a:ext cx="4156911" cy="63266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15. 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94A109-25ED-457B-ED6C-AFFEE5E4B0E3}"/>
              </a:ext>
            </a:extLst>
          </p:cNvPr>
          <p:cNvSpPr txBox="1"/>
          <p:nvPr/>
        </p:nvSpPr>
        <p:spPr>
          <a:xfrm>
            <a:off x="144379" y="679784"/>
            <a:ext cx="9408695" cy="5363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NFS Studio (n.d.)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Nurse Assisting Elderly Man with Walker in Cozy Room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Vecteezy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https://www.vecteezy.com/vector-art/72230679-nurse-assisting-elderly-man-with-walker-in-cozy-room (Accessed: 27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Proactive care: providing care and support for people living at home with moderate or severe frailty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(guidance). Available at: https://www.england.nhs.uk/long-read/proactive-care-providing-care-and-support-for-people-living-at-home-with-moderate-or-severe-frailty/ (Accessed: 22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Providing proactive care for people living in care homes: Enhanced Health in Care Homes (EHCH) framework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https://www.england.nhs.uk/long-read/providing-proactive-care-for-people-living-in-care-homes-enhanced-health-in-care-homes-framework/ (Accessed: 21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Virtual wards operational framework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https://www.england.nhs.uk/long-read/virtual-wards-operational-framework/ (Accessed: 19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Nuffield Trust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has happened to the funding earmarked for social care reform?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https://www.nuffieldtrust.org.uk/resource/what-has-happened-to-the-funding-earmarked-for-social-care-reform (Accessed: 19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Office for National Statistics 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population projections: 2022-based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(bulletin). Available at: https://www.ons.gov.uk/peoplepopulationandcommunity/populationandmigration/populationprojections/bulletins/nationalpopulationprojections/2022based (Accessed: 22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Reeves, C., Islam, A. and Gentry, T. (2023). 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State of Health and Care of Older People in England 2023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https://www.ageuk.org.uk/siteassets/documents/reports-and-publications/reports-and-briefings/health--wellbeing/age_uk_briefing_state_of_health_and_care_of_older_people_july2023.pdf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Social Care Institute for Excellence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Reablement: Supporting client and family engagement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https://www.scie.org.uk/integrated-care/intermediate-care-reablement/supporting-client-and-family-engagement/ (Accessed: 22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Strategy Unit (NHS Midlands and Lancashire CSU)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Virtual Wards Evaluation: Patients’ and unpaid carers’ experiences of “hospital at home” care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https://www.strategyunitwm.nhs.uk/sites/default/files/2025-06/1171_Virtual_wards_final_report_June2025.pdf (Accessed: 22 February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Government (2010)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Part 3, s.29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Provision of services, etc.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The Stationery Office. Available at: https://www.legislation.gov.uk/ukpga/2010/15/section/29 (Accessed: 20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Government (2014)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The Stationery Office. Available at: https://www.legislation.gov.uk/ukpga/2014/23/contents (Accessed: 20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Government (2022)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The Stationery Office. Available at: https://www.legislation.gov.uk/ukpga/2022/31/contents (Accessed: 20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Global report on ageism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Geneva: World Health Organization. Available at: https://www.who.int/publications/i/item/9789240016866 (Accessed: 19 February 2026)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99C133-8809-1446-7B19-69B91492A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02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{96194BCD-3874-4C55-A5D6-4C32FBF08A90}TFc986dd65-aaf0-4d5c-bef9-9c391ee05f7b738e0fce-4a319d133af4</Template>
  <TotalTime>579</TotalTime>
  <Words>2797</Words>
  <Application>Microsoft Office PowerPoint</Application>
  <PresentationFormat>Widescreen</PresentationFormat>
  <Paragraphs>118</Paragraphs>
  <Slides>17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 Nova Light</vt:lpstr>
      <vt:lpstr>Calibri</vt:lpstr>
      <vt:lpstr>Elephant</vt:lpstr>
      <vt:lpstr>ModOverlayVTI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Shazad Shah</dc:creator>
  <cp:lastModifiedBy>Shazad Shah</cp:lastModifiedBy>
  <cp:revision>2</cp:revision>
  <dcterms:created xsi:type="dcterms:W3CDTF">2026-02-25T18:57:52Z</dcterms:created>
  <dcterms:modified xsi:type="dcterms:W3CDTF">2026-02-28T20:40:55Z</dcterms:modified>
</cp:coreProperties>
</file>