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B4B48-1981-FF1E-B5B1-42B914133898}" v="53" dt="2026-02-21T06:48:01.950"/>
    <p1510:client id="{513F4E2D-96D2-68DD-5449-9F8E9A98B3DA}" v="71" dt="2026-02-21T07:06:48.526"/>
    <p1510:client id="{ED59BD9A-85D7-A27F-3F2C-6452AD33109D}" v="226" dt="2026-02-21T08:21:39.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7/s10212-024-00862-1" TargetMode="External"/><Relationship Id="rId3" Type="http://schemas.openxmlformats.org/officeDocument/2006/relationships/hyperlink" Target="https://books.google.com/books" TargetMode="External"/><Relationship Id="rId7" Type="http://schemas.openxmlformats.org/officeDocument/2006/relationships/hyperlink" Target="https://doi.org/10.3126/tutaj.v10i1.74328" TargetMode="External"/><Relationship Id="rId2" Type="http://schemas.openxmlformats.org/officeDocument/2006/relationships/hyperlink" Target="https://doi.org/10.1001/jamapediatrics.2021.2479" TargetMode="External"/><Relationship Id="rId1" Type="http://schemas.openxmlformats.org/officeDocument/2006/relationships/slideLayout" Target="../slideLayouts/slideLayout2.xml"/><Relationship Id="rId6" Type="http://schemas.openxmlformats.org/officeDocument/2006/relationships/hyperlink" Target="https://doi.org/10.1007/978-3-319-19650-3_3574" TargetMode="External"/><Relationship Id="rId5" Type="http://schemas.openxmlformats.org/officeDocument/2006/relationships/hyperlink" Target="https://doi.org/10.4337/9781035309269.00011" TargetMode="External"/><Relationship Id="rId4" Type="http://schemas.openxmlformats.org/officeDocument/2006/relationships/hyperlink" Target="https://doi.org/10.1007/978-3-319-19650-3_3593" TargetMode="External"/><Relationship Id="rId9" Type="http://schemas.openxmlformats.org/officeDocument/2006/relationships/hyperlink" Target="https://doi.org/10.1016/j.joim.2024.06.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child&#10;&#10;AI-generated content may be incorrect.">
            <a:extLst>
              <a:ext uri="{FF2B5EF4-FFF2-40B4-BE49-F238E27FC236}">
                <a16:creationId xmlns:a16="http://schemas.microsoft.com/office/drawing/2014/main" id="{2043EA42-E777-7C4F-E123-2BE44F69EB83}"/>
              </a:ext>
            </a:extLst>
          </p:cNvPr>
          <p:cNvPicPr>
            <a:picLocks noChangeAspect="1"/>
          </p:cNvPicPr>
          <p:nvPr/>
        </p:nvPicPr>
        <p:blipFill>
          <a:blip r:embed="rId2"/>
          <a:srcRect l="6576" r="28788" b="909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975310"/>
            <a:ext cx="5480517" cy="2027713"/>
          </a:xfrm>
        </p:spPr>
        <p:txBody>
          <a:bodyPr anchor="b">
            <a:normAutofit fontScale="90000"/>
          </a:bodyPr>
          <a:lstStyle/>
          <a:p>
            <a:pPr algn="l"/>
            <a:r>
              <a:rPr lang="en-US" sz="3600" b="1" dirty="0">
                <a:ea typeface="+mj-lt"/>
                <a:cs typeface="+mj-lt"/>
              </a:rPr>
              <a:t>Impact of Caregiving on Adolescent Development: An Attachment Theory Perspective</a:t>
            </a:r>
            <a:endParaRPr lang="en-US" sz="3600" b="1"/>
          </a:p>
        </p:txBody>
      </p:sp>
      <p:sp>
        <p:nvSpPr>
          <p:cNvPr id="3" name="Subtitle 2"/>
          <p:cNvSpPr>
            <a:spLocks noGrp="1"/>
          </p:cNvSpPr>
          <p:nvPr>
            <p:ph type="subTitle" idx="1"/>
          </p:nvPr>
        </p:nvSpPr>
        <p:spPr>
          <a:xfrm>
            <a:off x="477980" y="4405027"/>
            <a:ext cx="5226516" cy="1208141"/>
          </a:xfrm>
        </p:spPr>
        <p:txBody>
          <a:bodyPr vert="horz" lIns="91440" tIns="45720" rIns="91440" bIns="45720" rtlCol="0" anchor="t">
            <a:noAutofit/>
          </a:bodyPr>
          <a:lstStyle/>
          <a:p>
            <a:pPr algn="l"/>
            <a:r>
              <a:rPr lang="en-US" sz="1400" dirty="0">
                <a:latin typeface="Times New Roman"/>
                <a:ea typeface="+mn-lt"/>
                <a:cs typeface="Times New Roman"/>
              </a:rPr>
              <a:t>•    Module: Psychology in Health and Social Care (LCHS4010)</a:t>
            </a:r>
            <a:endParaRPr lang="en-US" sz="1400" dirty="0">
              <a:latin typeface="Times New Roman"/>
              <a:cs typeface="Times New Roman"/>
            </a:endParaRPr>
          </a:p>
          <a:p>
            <a:pPr algn="l"/>
            <a:r>
              <a:rPr lang="en-US" sz="1400" dirty="0">
                <a:latin typeface="Times New Roman"/>
                <a:ea typeface="+mn-lt"/>
                <a:cs typeface="Times New Roman"/>
              </a:rPr>
              <a:t>•    Individual Presentation: Developmental Impact and Support Plan</a:t>
            </a:r>
            <a:endParaRPr lang="en-US" sz="1400" dirty="0">
              <a:latin typeface="Times New Roman"/>
              <a:cs typeface="Times New Roman"/>
            </a:endParaRPr>
          </a:p>
          <a:p>
            <a:pPr algn="l"/>
            <a:r>
              <a:rPr lang="en-US" sz="1400" dirty="0">
                <a:latin typeface="Times New Roman"/>
                <a:ea typeface="+mn-lt"/>
                <a:cs typeface="Times New Roman"/>
              </a:rPr>
              <a:t>•    Case Subject: Jenny, a 16-year-old young carer</a:t>
            </a:r>
            <a:endParaRPr lang="en-US" sz="1400" dirty="0">
              <a:latin typeface="Times New Roman"/>
              <a:cs typeface="Times New Roman"/>
            </a:endParaRPr>
          </a:p>
          <a:p>
            <a:pPr algn="l"/>
            <a:r>
              <a:rPr lang="en-US" sz="1400" dirty="0">
                <a:latin typeface="Times New Roman"/>
                <a:ea typeface="+mn-lt"/>
                <a:cs typeface="Times New Roman"/>
              </a:rPr>
              <a:t>•    Lifespan Theory Applied: Bowlby’s Attachment Theory</a:t>
            </a:r>
            <a:endParaRPr lang="en-US" sz="1400" dirty="0">
              <a:latin typeface="Times New Roman"/>
              <a:cs typeface="Times New Roman"/>
            </a:endParaRPr>
          </a:p>
          <a:p>
            <a:pPr algn="l"/>
            <a:r>
              <a:rPr lang="en-US" sz="1400" dirty="0">
                <a:latin typeface="Times New Roman"/>
                <a:ea typeface="+mn-lt"/>
                <a:cs typeface="Times New Roman"/>
              </a:rPr>
              <a:t>•    Presented by: [Your Name]</a:t>
            </a:r>
            <a:endParaRPr lang="en-US" sz="1400" dirty="0">
              <a:latin typeface="Times New Roman"/>
              <a:cs typeface="Times New Roman"/>
            </a:endParaRPr>
          </a:p>
          <a:p>
            <a:pPr algn="l"/>
            <a:endParaRPr lang="en-US" sz="1400" dirty="0">
              <a:latin typeface="Times New Roman"/>
              <a:cs typeface="Times New Roman"/>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A5B4B-8A54-D732-4DD6-8BF2FFD51DC7}"/>
              </a:ext>
            </a:extLst>
          </p:cNvPr>
          <p:cNvSpPr>
            <a:spLocks noGrp="1"/>
          </p:cNvSpPr>
          <p:nvPr>
            <p:ph type="title"/>
          </p:nvPr>
        </p:nvSpPr>
        <p:spPr>
          <a:xfrm>
            <a:off x="871442" y="685800"/>
            <a:ext cx="4353116" cy="1474666"/>
          </a:xfrm>
        </p:spPr>
        <p:txBody>
          <a:bodyPr anchor="b">
            <a:normAutofit/>
          </a:bodyPr>
          <a:lstStyle/>
          <a:p>
            <a:pPr algn="ctr"/>
            <a:r>
              <a:rPr lang="en-US" sz="3600" b="1" dirty="0">
                <a:solidFill>
                  <a:srgbClr val="595959"/>
                </a:solidFill>
                <a:latin typeface="Times New Roman"/>
                <a:ea typeface="+mj-lt"/>
                <a:cs typeface="Times New Roman"/>
              </a:rPr>
              <a:t>Introduction to the Case</a:t>
            </a:r>
            <a:endParaRPr lang="en-US" sz="3600" b="1">
              <a:solidFill>
                <a:srgbClr val="595959"/>
              </a:solidFill>
              <a:latin typeface="Times New Roman"/>
              <a:cs typeface="Times New Roman"/>
            </a:endParaRPr>
          </a:p>
        </p:txBody>
      </p:sp>
      <p:sp>
        <p:nvSpPr>
          <p:cNvPr id="3" name="Content Placeholder 2">
            <a:extLst>
              <a:ext uri="{FF2B5EF4-FFF2-40B4-BE49-F238E27FC236}">
                <a16:creationId xmlns:a16="http://schemas.microsoft.com/office/drawing/2014/main" id="{0F51B325-162F-2541-95BD-AC32FFFF74D8}"/>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US" sz="1800" dirty="0">
                <a:solidFill>
                  <a:srgbClr val="595959"/>
                </a:solidFill>
                <a:latin typeface="Times New Roman"/>
                <a:ea typeface="+mn-lt"/>
                <a:cs typeface="Times New Roman"/>
              </a:rPr>
              <a:t>Jenny is a 16 years old teenager who has accepted the role of primary caregiver to the mother due to the death of her father 5 years ago.</a:t>
            </a:r>
            <a:endParaRPr lang="en-US" sz="1800" dirty="0">
              <a:solidFill>
                <a:srgbClr val="595959"/>
              </a:solidFill>
              <a:latin typeface="Times New Roman"/>
              <a:cs typeface="Times New Roman"/>
            </a:endParaRPr>
          </a:p>
          <a:p>
            <a:pPr algn="just"/>
            <a:r>
              <a:rPr lang="en-US" sz="1800" dirty="0">
                <a:solidFill>
                  <a:srgbClr val="595959"/>
                </a:solidFill>
                <a:latin typeface="Times New Roman"/>
                <a:ea typeface="+mn-lt"/>
                <a:cs typeface="Times New Roman"/>
              </a:rPr>
              <a:t>Her mother is highly impaired in terms of functional impairment since she lacks mobility, memory, low mood, and cannot perform her daily activities of living.</a:t>
            </a:r>
            <a:endParaRPr lang="en-US" sz="1800" dirty="0">
              <a:solidFill>
                <a:srgbClr val="595959"/>
              </a:solidFill>
              <a:latin typeface="Times New Roman"/>
              <a:cs typeface="Times New Roman"/>
            </a:endParaRPr>
          </a:p>
          <a:p>
            <a:pPr algn="just"/>
            <a:r>
              <a:rPr lang="en-US" sz="1800" dirty="0">
                <a:solidFill>
                  <a:srgbClr val="595959"/>
                </a:solidFill>
                <a:latin typeface="Times New Roman"/>
                <a:ea typeface="+mn-lt"/>
                <a:cs typeface="Times New Roman"/>
              </a:rPr>
              <a:t>The presentation will look at how the role of giving long-term care has impacted the psychological, emotional, social and cognitive areas that Jenny has experienced.</a:t>
            </a:r>
            <a:endParaRPr lang="en-US" sz="1800">
              <a:solidFill>
                <a:srgbClr val="595959"/>
              </a:solidFill>
              <a:latin typeface="Times New Roman"/>
              <a:cs typeface="Times New Roman"/>
            </a:endParaRPr>
          </a:p>
        </p:txBody>
      </p:sp>
      <p:pic>
        <p:nvPicPr>
          <p:cNvPr id="4" name="Picture 3" descr="A diagram of a health condition&#10;&#10;AI-generated content may be incorrect.">
            <a:extLst>
              <a:ext uri="{FF2B5EF4-FFF2-40B4-BE49-F238E27FC236}">
                <a16:creationId xmlns:a16="http://schemas.microsoft.com/office/drawing/2014/main" id="{99FE6CF7-C46A-9A16-4300-D8CA4F87084E}"/>
              </a:ext>
            </a:extLst>
          </p:cNvPr>
          <p:cNvPicPr>
            <a:picLocks noChangeAspect="1"/>
          </p:cNvPicPr>
          <p:nvPr/>
        </p:nvPicPr>
        <p:blipFill>
          <a:blip r:embed="rId2"/>
          <a:srcRect t="-77" r="-118" b="5235"/>
          <a:stretch>
            <a:fillRect/>
          </a:stretch>
        </p:blipFill>
        <p:spPr>
          <a:xfrm>
            <a:off x="6091688" y="1426090"/>
            <a:ext cx="6105395" cy="4482711"/>
          </a:xfrm>
          <a:prstGeom prst="rect">
            <a:avLst/>
          </a:prstGeom>
        </p:spPr>
      </p:pic>
    </p:spTree>
    <p:extLst>
      <p:ext uri="{BB962C8B-B14F-4D97-AF65-F5344CB8AC3E}">
        <p14:creationId xmlns:p14="http://schemas.microsoft.com/office/powerpoint/2010/main" val="2644541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0715-DAFC-461D-D1C4-CC74031856F8}"/>
              </a:ext>
            </a:extLst>
          </p:cNvPr>
          <p:cNvSpPr>
            <a:spLocks noGrp="1"/>
          </p:cNvSpPr>
          <p:nvPr>
            <p:ph type="title"/>
          </p:nvPr>
        </p:nvSpPr>
        <p:spPr>
          <a:xfrm>
            <a:off x="5590498" y="884036"/>
            <a:ext cx="6220502" cy="1250070"/>
          </a:xfrm>
        </p:spPr>
        <p:txBody>
          <a:bodyPr anchor="t">
            <a:normAutofit/>
          </a:bodyPr>
          <a:lstStyle/>
          <a:p>
            <a:r>
              <a:rPr lang="en-US" sz="3600" b="1" dirty="0">
                <a:latin typeface="Times New Roman"/>
                <a:ea typeface="+mj-lt"/>
                <a:cs typeface="Times New Roman"/>
              </a:rPr>
              <a:t>Rationale for Choosing Bowlby’s Attachment Theory</a:t>
            </a:r>
            <a:endParaRPr lang="en-US" sz="3600" b="1">
              <a:latin typeface="Times New Roman"/>
              <a:cs typeface="Times New Roman"/>
            </a:endParaRPr>
          </a:p>
        </p:txBody>
      </p:sp>
      <p:pic>
        <p:nvPicPr>
          <p:cNvPr id="4" name="Picture 3" descr="A diagram of a model of attachment&#10;&#10;AI-generated content may be incorrect.">
            <a:extLst>
              <a:ext uri="{FF2B5EF4-FFF2-40B4-BE49-F238E27FC236}">
                <a16:creationId xmlns:a16="http://schemas.microsoft.com/office/drawing/2014/main" id="{1836D6A4-CACA-4656-A5E6-788A8D2488C0}"/>
              </a:ext>
            </a:extLst>
          </p:cNvPr>
          <p:cNvPicPr>
            <a:picLocks noChangeAspect="1"/>
          </p:cNvPicPr>
          <p:nvPr/>
        </p:nvPicPr>
        <p:blipFill>
          <a:blip r:embed="rId2"/>
          <a:stretch>
            <a:fillRect/>
          </a:stretch>
        </p:blipFill>
        <p:spPr>
          <a:xfrm>
            <a:off x="742122" y="1106552"/>
            <a:ext cx="4365438" cy="4784041"/>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BC18F5-E82F-B14B-8432-9FC074C0432B}"/>
              </a:ext>
            </a:extLst>
          </p:cNvPr>
          <p:cNvSpPr>
            <a:spLocks noGrp="1"/>
          </p:cNvSpPr>
          <p:nvPr>
            <p:ph idx="1"/>
          </p:nvPr>
        </p:nvSpPr>
        <p:spPr>
          <a:xfrm>
            <a:off x="5590498" y="2132076"/>
            <a:ext cx="6219082" cy="3591207"/>
          </a:xfrm>
        </p:spPr>
        <p:txBody>
          <a:bodyPr vert="horz" lIns="91440" tIns="45720" rIns="91440" bIns="45720" rtlCol="0" anchor="t">
            <a:noAutofit/>
          </a:bodyPr>
          <a:lstStyle/>
          <a:p>
            <a:pPr algn="just"/>
            <a:r>
              <a:rPr lang="en-US" sz="1800" dirty="0">
                <a:latin typeface="Times New Roman"/>
                <a:ea typeface="+mn-lt"/>
                <a:cs typeface="Times New Roman"/>
              </a:rPr>
              <a:t>The Attachment Theory that was developed by Bowlby provides a thorough account in interpreting the role played by the early relational experiences when forming emotional security and internal working models in the lifetime (Forslund and Pehr Granqvist, 2021).</a:t>
            </a:r>
            <a:endParaRPr lang="en-US" sz="1800" dirty="0">
              <a:latin typeface="Times New Roman"/>
              <a:cs typeface="Times New Roman"/>
            </a:endParaRPr>
          </a:p>
          <a:p>
            <a:pPr algn="just"/>
            <a:r>
              <a:rPr lang="en-US" sz="1800" dirty="0">
                <a:latin typeface="Times New Roman"/>
                <a:ea typeface="+mn-lt"/>
                <a:cs typeface="Times New Roman"/>
              </a:rPr>
              <a:t>One of the major disruptions of attachment is the death of Jenny's father which most likely influenced her sense of safety, stability and premise of the possibility of care by the key personalities.</a:t>
            </a:r>
            <a:endParaRPr lang="en-US" sz="1800" dirty="0">
              <a:latin typeface="Times New Roman"/>
              <a:cs typeface="Times New Roman"/>
            </a:endParaRPr>
          </a:p>
          <a:p>
            <a:pPr algn="just"/>
            <a:r>
              <a:rPr lang="en-US" sz="1800" dirty="0">
                <a:latin typeface="Times New Roman"/>
                <a:ea typeface="+mn-lt"/>
                <a:cs typeface="Times New Roman"/>
              </a:rPr>
              <a:t>The allegations about the faulty caregiving service offered by her mother could have undermined the safe development of attachment moments with her at the most decisive stages of her development and result in role reversal or prettification.</a:t>
            </a:r>
            <a:endParaRPr lang="en-US" sz="1800" dirty="0">
              <a:latin typeface="Times New Roman"/>
              <a:cs typeface="Times New Roman"/>
            </a:endParaRPr>
          </a:p>
          <a:p>
            <a:pPr algn="just"/>
            <a:r>
              <a:rPr lang="en-US" sz="1800" dirty="0">
                <a:latin typeface="Times New Roman"/>
                <a:cs typeface="Times New Roman"/>
              </a:rPr>
              <a:t>Developmental psychology can also prove the Attachment Theory and directly use it in the health and social care case, like a bereavement, family stress, and young carers</a:t>
            </a:r>
          </a:p>
        </p:txBody>
      </p:sp>
    </p:spTree>
    <p:extLst>
      <p:ext uri="{BB962C8B-B14F-4D97-AF65-F5344CB8AC3E}">
        <p14:creationId xmlns:p14="http://schemas.microsoft.com/office/powerpoint/2010/main" val="1785809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70459-F404-C3E4-5D0A-3CF849D9EE60}"/>
              </a:ext>
            </a:extLst>
          </p:cNvPr>
          <p:cNvSpPr>
            <a:spLocks noGrp="1"/>
          </p:cNvSpPr>
          <p:nvPr>
            <p:ph type="title"/>
          </p:nvPr>
        </p:nvSpPr>
        <p:spPr>
          <a:xfrm>
            <a:off x="331193" y="657639"/>
            <a:ext cx="11018520" cy="761315"/>
          </a:xfrm>
        </p:spPr>
        <p:txBody>
          <a:bodyPr anchor="b">
            <a:normAutofit/>
          </a:bodyPr>
          <a:lstStyle/>
          <a:p>
            <a:r>
              <a:rPr lang="en-US" sz="3600" b="1">
                <a:latin typeface="Times New Roman"/>
                <a:ea typeface="+mj-lt"/>
                <a:cs typeface="Times New Roman"/>
              </a:rPr>
              <a:t>Core Concepts of Bowlby’s Attachment </a:t>
            </a:r>
            <a:r>
              <a:rPr lang="en-US" sz="3600" b="1" dirty="0">
                <a:latin typeface="Times New Roman"/>
                <a:ea typeface="+mj-lt"/>
                <a:cs typeface="Times New Roman"/>
              </a:rPr>
              <a:t>Theory</a:t>
            </a:r>
            <a:endParaRPr lang="en-US" sz="3600" b="1">
              <a:latin typeface="Times New Roman"/>
              <a:cs typeface="Times New Roman"/>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4B6571-80E5-A0B4-7E4C-29476C8A0F50}"/>
              </a:ext>
            </a:extLst>
          </p:cNvPr>
          <p:cNvSpPr>
            <a:spLocks noGrp="1"/>
          </p:cNvSpPr>
          <p:nvPr>
            <p:ph idx="1"/>
          </p:nvPr>
        </p:nvSpPr>
        <p:spPr>
          <a:xfrm>
            <a:off x="331193" y="1817316"/>
            <a:ext cx="6954852" cy="4119172"/>
          </a:xfrm>
        </p:spPr>
        <p:txBody>
          <a:bodyPr vert="horz" lIns="91440" tIns="45720" rIns="91440" bIns="45720" rtlCol="0" anchor="t">
            <a:noAutofit/>
          </a:bodyPr>
          <a:lstStyle/>
          <a:p>
            <a:pPr algn="just"/>
            <a:r>
              <a:rPr lang="en-US" sz="1800" dirty="0">
                <a:latin typeface="Times New Roman"/>
                <a:ea typeface="+mn-lt"/>
                <a:cs typeface="Times New Roman"/>
              </a:rPr>
              <a:t>Its method of attachment is a motivational system which has biological origins and it causes children and infants to require closeness and security by primary care givers especially in a situation of distress.</a:t>
            </a:r>
            <a:endParaRPr lang="en-US" sz="1800">
              <a:latin typeface="Times New Roman"/>
              <a:cs typeface="Times New Roman"/>
            </a:endParaRPr>
          </a:p>
          <a:p>
            <a:pPr algn="just"/>
            <a:r>
              <a:rPr lang="en-US" sz="1800" dirty="0">
                <a:latin typeface="Times New Roman"/>
                <a:ea typeface="+mn-lt"/>
                <a:cs typeface="Times New Roman"/>
              </a:rPr>
              <a:t>Internal working models Cognitive-affective concept of self and other, which are formed in early relational interaction, influence subsequent expectations in lifespan relationships (Khadka, 2022).</a:t>
            </a:r>
            <a:endParaRPr lang="en-US" sz="1800">
              <a:latin typeface="Times New Roman"/>
              <a:cs typeface="Times New Roman"/>
            </a:endParaRPr>
          </a:p>
          <a:p>
            <a:pPr algn="just"/>
            <a:r>
              <a:rPr lang="en-US" sz="1800" dirty="0">
                <a:latin typeface="Times New Roman"/>
                <a:ea typeface="+mn-lt"/>
                <a:cs typeface="Times New Roman"/>
              </a:rPr>
              <a:t>It is called a secure base and it suggests that a responsive caregiver may provide psychological security and allow exploration, learning and autonomy.</a:t>
            </a:r>
            <a:endParaRPr lang="en-US" sz="1800">
              <a:latin typeface="Times New Roman"/>
              <a:cs typeface="Times New Roman"/>
            </a:endParaRPr>
          </a:p>
          <a:p>
            <a:pPr algn="just"/>
            <a:r>
              <a:rPr lang="en-US" sz="1800" dirty="0">
                <a:latin typeface="Times New Roman"/>
                <a:ea typeface="+mn-lt"/>
                <a:cs typeface="Times New Roman"/>
              </a:rPr>
              <a:t>The attachment styles are founded on secure, insecure-avoidant, insecure-ambivalent and disordered exhibiting discrepancy in the caregiving responsiveness as well as signals that the caregivers offer protection.</a:t>
            </a:r>
            <a:endParaRPr lang="en-US" sz="1800">
              <a:latin typeface="Times New Roman"/>
              <a:cs typeface="Times New Roman"/>
            </a:endParaRPr>
          </a:p>
          <a:p>
            <a:pPr algn="just"/>
            <a:r>
              <a:rPr lang="en-US" sz="1800" dirty="0">
                <a:latin typeface="Times New Roman"/>
                <a:ea typeface="+mn-lt"/>
                <a:cs typeface="Times New Roman"/>
              </a:rPr>
              <a:t>Instances of distraction of attachment bonds, especially in the case of loss, separation, inconsistent care giving may result in emotional regulation, uncertain working model, and more vulnerable to any stressful events that occur throughout the adolescent phase.</a:t>
            </a:r>
            <a:endParaRPr lang="en-US" sz="1800">
              <a:latin typeface="Times New Roman"/>
              <a:cs typeface="Times New Roman"/>
            </a:endParaRPr>
          </a:p>
        </p:txBody>
      </p:sp>
      <p:pic>
        <p:nvPicPr>
          <p:cNvPr id="5" name="Picture 4" descr="A diagram of emotional distress&#10;&#10;AI-generated content may be incorrect.">
            <a:extLst>
              <a:ext uri="{FF2B5EF4-FFF2-40B4-BE49-F238E27FC236}">
                <a16:creationId xmlns:a16="http://schemas.microsoft.com/office/drawing/2014/main" id="{948BC56C-EDAA-09B7-10A2-EE3AA2F369B7}"/>
              </a:ext>
            </a:extLst>
          </p:cNvPr>
          <p:cNvPicPr>
            <a:picLocks noChangeAspect="1"/>
          </p:cNvPicPr>
          <p:nvPr/>
        </p:nvPicPr>
        <p:blipFill>
          <a:blip r:embed="rId2"/>
          <a:stretch>
            <a:fillRect/>
          </a:stretch>
        </p:blipFill>
        <p:spPr>
          <a:xfrm>
            <a:off x="7377166" y="2329132"/>
            <a:ext cx="4482573" cy="3292416"/>
          </a:xfrm>
          <a:prstGeom prst="rect">
            <a:avLst/>
          </a:prstGeom>
        </p:spPr>
      </p:pic>
    </p:spTree>
    <p:extLst>
      <p:ext uri="{BB962C8B-B14F-4D97-AF65-F5344CB8AC3E}">
        <p14:creationId xmlns:p14="http://schemas.microsoft.com/office/powerpoint/2010/main" val="3034554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02E4E-E4B5-CAAF-1B3D-B637E3F9DD3E}"/>
              </a:ext>
            </a:extLst>
          </p:cNvPr>
          <p:cNvSpPr>
            <a:spLocks noGrp="1"/>
          </p:cNvSpPr>
          <p:nvPr>
            <p:ph type="title"/>
          </p:nvPr>
        </p:nvSpPr>
        <p:spPr>
          <a:xfrm>
            <a:off x="572493" y="975139"/>
            <a:ext cx="11056620" cy="710515"/>
          </a:xfrm>
        </p:spPr>
        <p:txBody>
          <a:bodyPr anchor="b">
            <a:normAutofit/>
          </a:bodyPr>
          <a:lstStyle/>
          <a:p>
            <a:r>
              <a:rPr lang="en-US" sz="3600" b="1" dirty="0">
                <a:latin typeface="Times New Roman"/>
                <a:ea typeface="+mj-lt"/>
                <a:cs typeface="Times New Roman"/>
              </a:rPr>
              <a:t>Application of Attachment Theory to Jenny</a:t>
            </a:r>
            <a:endParaRPr lang="en-US" sz="3600" b="1">
              <a:latin typeface="Times New Roman"/>
              <a:cs typeface="Times New Roman"/>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12575C-73FF-4FE6-618E-6040BD69F51E}"/>
              </a:ext>
            </a:extLst>
          </p:cNvPr>
          <p:cNvSpPr>
            <a:spLocks noGrp="1"/>
          </p:cNvSpPr>
          <p:nvPr>
            <p:ph idx="1"/>
          </p:nvPr>
        </p:nvSpPr>
        <p:spPr>
          <a:xfrm>
            <a:off x="280393" y="1804616"/>
            <a:ext cx="7399352" cy="4119172"/>
          </a:xfrm>
        </p:spPr>
        <p:txBody>
          <a:bodyPr vert="horz" lIns="91440" tIns="45720" rIns="91440" bIns="45720" rtlCol="0" anchor="t">
            <a:noAutofit/>
          </a:bodyPr>
          <a:lstStyle/>
          <a:p>
            <a:pPr algn="just"/>
            <a:r>
              <a:rPr lang="en-US" sz="1800" dirty="0">
                <a:latin typeface="Times New Roman"/>
                <a:ea typeface="+mn-lt"/>
                <a:cs typeface="Times New Roman"/>
              </a:rPr>
              <a:t>The sorrow of having lost her father at such a young age, may have been a significant disturbance of a significant attachment figure and this influence Jenny in her newly acquired sense of safety and predictability.</a:t>
            </a:r>
            <a:endParaRPr lang="en-US" sz="1800" dirty="0">
              <a:latin typeface="Times New Roman"/>
              <a:cs typeface="Times New Roman"/>
            </a:endParaRPr>
          </a:p>
          <a:p>
            <a:pPr algn="just"/>
            <a:r>
              <a:rPr lang="en-US" sz="1800" dirty="0">
                <a:latin typeface="Times New Roman"/>
                <a:ea typeface="+mn-lt"/>
                <a:cs typeface="Times New Roman"/>
              </a:rPr>
              <a:t>Her mother has persisted with issues of memory, mood and ability to perform simple tasks and this could have affected a kind of skewed caregiving and, therefore, weakened opportunities of experiencing safe attachments.</a:t>
            </a:r>
            <a:endParaRPr lang="en-US" sz="1800" dirty="0">
              <a:latin typeface="Times New Roman"/>
              <a:cs typeface="Times New Roman"/>
            </a:endParaRPr>
          </a:p>
          <a:p>
            <a:pPr algn="just"/>
            <a:r>
              <a:rPr lang="en-US" sz="1800" dirty="0">
                <a:latin typeface="Times New Roman"/>
                <a:ea typeface="+mn-lt"/>
                <a:cs typeface="Times New Roman"/>
              </a:rPr>
              <a:t>The reversal of role or prettification in which the activities of caregiving predominate over the norms of autonomy and the exploration of adolescence could have occurred due to the reversal of Jenny to a caregiver.</a:t>
            </a:r>
            <a:endParaRPr lang="en-US" sz="1800" dirty="0">
              <a:latin typeface="Times New Roman"/>
              <a:cs typeface="Times New Roman"/>
            </a:endParaRPr>
          </a:p>
          <a:p>
            <a:pPr algn="just"/>
            <a:r>
              <a:rPr lang="en-US" sz="1800" dirty="0">
                <a:latin typeface="Times New Roman"/>
                <a:ea typeface="+mn-lt"/>
                <a:cs typeface="Times New Roman"/>
              </a:rPr>
              <a:t>Continuous fulfilment of caregiving can be a restraint of opportunity of good peer associations, involvement in extracurricular activities, and emotional exploration of oneself that is crucial during adolescent years.</a:t>
            </a:r>
            <a:endParaRPr lang="en-US" sz="1800" dirty="0">
              <a:latin typeface="Times New Roman"/>
              <a:cs typeface="Times New Roman"/>
            </a:endParaRPr>
          </a:p>
          <a:p>
            <a:pPr algn="just"/>
            <a:r>
              <a:rPr lang="en-US" sz="1800" dirty="0">
                <a:latin typeface="Times New Roman"/>
                <a:ea typeface="+mn-lt"/>
                <a:cs typeface="Times New Roman"/>
              </a:rPr>
              <a:t>Attention to the Attachment Theory can be applied to explain why Jenny is capable of having high-level anxiety, emotional burden, failure to foster trust, and difficulties fostering establishment of healthy peer relationships (</a:t>
            </a:r>
            <a:r>
              <a:rPr lang="en-US" sz="1800" dirty="0" err="1">
                <a:latin typeface="Times New Roman"/>
                <a:ea typeface="+mn-lt"/>
                <a:cs typeface="Times New Roman"/>
              </a:rPr>
              <a:t>Karbowa-Płowens</a:t>
            </a:r>
            <a:r>
              <a:rPr lang="en-US" sz="1800" dirty="0">
                <a:latin typeface="Times New Roman"/>
                <a:ea typeface="+mn-lt"/>
                <a:cs typeface="Times New Roman"/>
              </a:rPr>
              <a:t>, 2021).</a:t>
            </a:r>
            <a:endParaRPr lang="en-US" sz="1800" dirty="0">
              <a:latin typeface="Times New Roman"/>
              <a:cs typeface="Times New Roman"/>
            </a:endParaRPr>
          </a:p>
          <a:p>
            <a:pPr algn="just"/>
            <a:endParaRPr lang="en-US" sz="1800" dirty="0">
              <a:latin typeface="Times New Roman"/>
              <a:cs typeface="Times New Roman"/>
            </a:endParaRPr>
          </a:p>
        </p:txBody>
      </p:sp>
      <p:pic>
        <p:nvPicPr>
          <p:cNvPr id="4" name="Picture 3">
            <a:extLst>
              <a:ext uri="{FF2B5EF4-FFF2-40B4-BE49-F238E27FC236}">
                <a16:creationId xmlns:a16="http://schemas.microsoft.com/office/drawing/2014/main" id="{85EA19D5-4A1B-DAEF-055D-4030DC6AD91B}"/>
              </a:ext>
            </a:extLst>
          </p:cNvPr>
          <p:cNvPicPr>
            <a:picLocks noChangeAspect="1"/>
          </p:cNvPicPr>
          <p:nvPr/>
        </p:nvPicPr>
        <p:blipFill>
          <a:blip r:embed="rId2"/>
          <a:srcRect l="20942" r="21335" b="1"/>
          <a:stretch>
            <a:fillRect/>
          </a:stretch>
        </p:blipFill>
        <p:spPr>
          <a:xfrm>
            <a:off x="7955058" y="2144776"/>
            <a:ext cx="3941064" cy="4096512"/>
          </a:xfrm>
          <a:prstGeom prst="rect">
            <a:avLst/>
          </a:prstGeom>
        </p:spPr>
      </p:pic>
    </p:spTree>
    <p:extLst>
      <p:ext uri="{BB962C8B-B14F-4D97-AF65-F5344CB8AC3E}">
        <p14:creationId xmlns:p14="http://schemas.microsoft.com/office/powerpoint/2010/main" val="356897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D35D6-CEEA-6878-4E25-AEB12D431E9A}"/>
              </a:ext>
            </a:extLst>
          </p:cNvPr>
          <p:cNvSpPr>
            <a:spLocks noGrp="1"/>
          </p:cNvSpPr>
          <p:nvPr>
            <p:ph type="title"/>
          </p:nvPr>
        </p:nvSpPr>
        <p:spPr>
          <a:xfrm>
            <a:off x="546493" y="-5513"/>
            <a:ext cx="10161421" cy="739903"/>
          </a:xfrm>
        </p:spPr>
        <p:txBody>
          <a:bodyPr anchor="b">
            <a:noAutofit/>
          </a:bodyPr>
          <a:lstStyle/>
          <a:p>
            <a:r>
              <a:rPr lang="en-US" sz="3600" dirty="0">
                <a:latin typeface="Times New Roman"/>
                <a:ea typeface="+mj-lt"/>
                <a:cs typeface="Times New Roman"/>
              </a:rPr>
              <a:t>Developmental Influences: Nature and Nurture</a:t>
            </a:r>
            <a:endParaRPr lang="en-US" sz="3600" dirty="0">
              <a:latin typeface="Times New Roman"/>
              <a:cs typeface="Times New Roman"/>
            </a:endParaRPr>
          </a:p>
        </p:txBody>
      </p:sp>
      <p:sp>
        <p:nvSpPr>
          <p:cNvPr id="3" name="Content Placeholder 2">
            <a:extLst>
              <a:ext uri="{FF2B5EF4-FFF2-40B4-BE49-F238E27FC236}">
                <a16:creationId xmlns:a16="http://schemas.microsoft.com/office/drawing/2014/main" id="{8579AB1B-EB1C-FC92-3197-565360281FA2}"/>
              </a:ext>
            </a:extLst>
          </p:cNvPr>
          <p:cNvSpPr>
            <a:spLocks noGrp="1"/>
          </p:cNvSpPr>
          <p:nvPr>
            <p:ph idx="1"/>
          </p:nvPr>
        </p:nvSpPr>
        <p:spPr>
          <a:xfrm>
            <a:off x="393" y="907876"/>
            <a:ext cx="6237121" cy="3447832"/>
          </a:xfrm>
        </p:spPr>
        <p:txBody>
          <a:bodyPr vert="horz" lIns="91440" tIns="45720" rIns="91440" bIns="45720" rtlCol="0" anchor="t">
            <a:noAutofit/>
          </a:bodyPr>
          <a:lstStyle/>
          <a:p>
            <a:pPr algn="just"/>
            <a:r>
              <a:rPr lang="en-US" sz="1800" dirty="0">
                <a:latin typeface="Times New Roman"/>
                <a:ea typeface="+mn-lt"/>
                <a:cs typeface="Times New Roman"/>
              </a:rPr>
              <a:t>Biological ("Nature"):</a:t>
            </a:r>
            <a:endParaRPr lang="en-US" sz="1800" dirty="0">
              <a:latin typeface="Times New Roman"/>
              <a:cs typeface="Times New Roman"/>
            </a:endParaRPr>
          </a:p>
          <a:p>
            <a:pPr lvl="1" algn="just"/>
            <a:r>
              <a:rPr lang="en-US" sz="1800" dirty="0">
                <a:latin typeface="Times New Roman"/>
                <a:ea typeface="+mn-lt"/>
                <a:cs typeface="Times New Roman"/>
              </a:rPr>
              <a:t>It is a kind of chronic stress, which leads to the activation of the hypothalamic-pituitary-adrenal (HPA) axis and leads to the release of cortisol in the body that is able not only to change the emotional component but also to affect cognition in the organism (Zheng et al., 2024).</a:t>
            </a:r>
            <a:endParaRPr lang="en-US" sz="1800" dirty="0">
              <a:latin typeface="Times New Roman"/>
              <a:cs typeface="Times New Roman"/>
            </a:endParaRPr>
          </a:p>
          <a:p>
            <a:pPr lvl="1" algn="just"/>
            <a:r>
              <a:rPr lang="en-US" sz="1800" dirty="0">
                <a:latin typeface="Times New Roman"/>
                <a:ea typeface="+mn-lt"/>
                <a:cs typeface="Times New Roman"/>
              </a:rPr>
              <a:t>At this age, the brain of the adolescent has not been fully developed in the areas that deal with the executive functioning, consolidation of memories and in emotional regulation, thereby making it more prone to stress.</a:t>
            </a:r>
            <a:endParaRPr lang="en-US" sz="1800" dirty="0">
              <a:latin typeface="Times New Roman"/>
              <a:cs typeface="Times New Roman"/>
            </a:endParaRPr>
          </a:p>
          <a:p>
            <a:pPr algn="just"/>
            <a:r>
              <a:rPr lang="en-US" sz="1800" dirty="0">
                <a:latin typeface="Times New Roman"/>
                <a:ea typeface="+mn-lt"/>
                <a:cs typeface="Times New Roman"/>
              </a:rPr>
              <a:t>Environmental ("Nurture"):</a:t>
            </a:r>
            <a:endParaRPr lang="en-US" sz="1800" dirty="0">
              <a:latin typeface="Times New Roman"/>
              <a:cs typeface="Times New Roman"/>
            </a:endParaRPr>
          </a:p>
          <a:p>
            <a:pPr lvl="1" algn="just"/>
            <a:r>
              <a:rPr lang="en-US" sz="1800" dirty="0">
                <a:latin typeface="Times New Roman"/>
                <a:ea typeface="+mn-lt"/>
                <a:cs typeface="Times New Roman"/>
              </a:rPr>
              <a:t>Premature loss of emotions and routine caregiving </a:t>
            </a:r>
            <a:r>
              <a:rPr lang="en-US" sz="1800" err="1">
                <a:latin typeface="Times New Roman"/>
                <a:ea typeface="+mn-lt"/>
                <a:cs typeface="Times New Roman"/>
              </a:rPr>
              <a:t>behaviour</a:t>
            </a:r>
            <a:r>
              <a:rPr lang="en-US" sz="1800" dirty="0">
                <a:latin typeface="Times New Roman"/>
                <a:ea typeface="+mn-lt"/>
                <a:cs typeface="Times New Roman"/>
              </a:rPr>
              <a:t> may impact internal working models as insecurity and hyper-vigilance in relationships.</a:t>
            </a:r>
            <a:endParaRPr lang="en-US" sz="1800" dirty="0">
              <a:latin typeface="Times New Roman"/>
              <a:cs typeface="Times New Roman"/>
            </a:endParaRPr>
          </a:p>
          <a:p>
            <a:pPr lvl="1" algn="just"/>
            <a:r>
              <a:rPr lang="en-US" sz="1800" dirty="0">
                <a:latin typeface="Times New Roman"/>
                <a:ea typeface="+mn-lt"/>
                <a:cs typeface="Times New Roman"/>
              </a:rPr>
              <a:t>The caring environment Jenny finds herself in denies her an opportunity of normative peer interaction, exploration, and identity formation.</a:t>
            </a:r>
            <a:endParaRPr lang="en-US" sz="1800" dirty="0">
              <a:latin typeface="Times New Roman"/>
              <a:cs typeface="Times New Roman"/>
            </a:endParaRPr>
          </a:p>
          <a:p>
            <a:pPr lvl="1" algn="just"/>
            <a:r>
              <a:rPr lang="en-US" sz="1800" dirty="0">
                <a:latin typeface="Times New Roman"/>
                <a:ea typeface="+mn-lt"/>
                <a:cs typeface="Times New Roman"/>
              </a:rPr>
              <a:t>Family stress and role strain, reduced access to the systems of support, are helpful in the establishment of an environment facilitating the impact of emotional malpractice and growth constraints.</a:t>
            </a:r>
            <a:endParaRPr lang="en-US" sz="1800" dirty="0">
              <a:latin typeface="Times New Roman"/>
              <a:cs typeface="Times New Roman"/>
            </a:endParaRPr>
          </a:p>
          <a:p>
            <a:pPr algn="just"/>
            <a:endParaRPr lang="en-US" sz="1800" dirty="0">
              <a:latin typeface="Times New Roman"/>
              <a:cs typeface="Times New Roman"/>
            </a:endParaRPr>
          </a:p>
        </p:txBody>
      </p:sp>
      <p:pic>
        <p:nvPicPr>
          <p:cNvPr id="4" name="Picture 3" descr="A cartoon of a person and a child&#10;&#10;AI-generated content may be incorrect.">
            <a:extLst>
              <a:ext uri="{FF2B5EF4-FFF2-40B4-BE49-F238E27FC236}">
                <a16:creationId xmlns:a16="http://schemas.microsoft.com/office/drawing/2014/main" id="{B07790FA-9DEF-2524-252E-6F8751FF88FE}"/>
              </a:ext>
            </a:extLst>
          </p:cNvPr>
          <p:cNvPicPr>
            <a:picLocks noChangeAspect="1"/>
          </p:cNvPicPr>
          <p:nvPr/>
        </p:nvPicPr>
        <p:blipFill>
          <a:blip r:embed="rId2"/>
          <a:stretch>
            <a:fillRect/>
          </a:stretch>
        </p:blipFill>
        <p:spPr>
          <a:xfrm>
            <a:off x="6236106" y="1069944"/>
            <a:ext cx="5831026" cy="4908337"/>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Tree>
    <p:extLst>
      <p:ext uri="{BB962C8B-B14F-4D97-AF65-F5344CB8AC3E}">
        <p14:creationId xmlns:p14="http://schemas.microsoft.com/office/powerpoint/2010/main" val="1394560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0CEEA9-4B98-FD91-382D-AFEC0CAEE156}"/>
              </a:ext>
            </a:extLst>
          </p:cNvPr>
          <p:cNvSpPr>
            <a:spLocks noGrp="1"/>
          </p:cNvSpPr>
          <p:nvPr>
            <p:ph type="title"/>
          </p:nvPr>
        </p:nvSpPr>
        <p:spPr>
          <a:xfrm>
            <a:off x="1207944" y="479493"/>
            <a:ext cx="10145856" cy="1009262"/>
          </a:xfrm>
        </p:spPr>
        <p:txBody>
          <a:bodyPr>
            <a:normAutofit/>
          </a:bodyPr>
          <a:lstStyle/>
          <a:p>
            <a:r>
              <a:rPr lang="en-US" sz="3600" b="1" dirty="0">
                <a:latin typeface="Times New Roman"/>
                <a:ea typeface="+mj-lt"/>
                <a:cs typeface="Times New Roman"/>
              </a:rPr>
              <a:t>Emotional and Social Impact on Development</a:t>
            </a:r>
            <a:endParaRPr lang="en-US" sz="3600" b="1">
              <a:latin typeface="Times New Roman"/>
              <a:cs typeface="Times New Roman"/>
            </a:endParaRP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standing in a circle&#10;&#10;AI-generated content may be incorrect.">
            <a:extLst>
              <a:ext uri="{FF2B5EF4-FFF2-40B4-BE49-F238E27FC236}">
                <a16:creationId xmlns:a16="http://schemas.microsoft.com/office/drawing/2014/main" id="{FA76363C-798E-7FC4-D869-40575A894B53}"/>
              </a:ext>
            </a:extLst>
          </p:cNvPr>
          <p:cNvPicPr>
            <a:picLocks noChangeAspect="1"/>
          </p:cNvPicPr>
          <p:nvPr/>
        </p:nvPicPr>
        <p:blipFill>
          <a:blip r:embed="rId2"/>
          <a:srcRect r="16326"/>
          <a:stretch>
            <a:fillRect/>
          </a:stretch>
        </p:blipFill>
        <p:spPr>
          <a:xfrm>
            <a:off x="660050" y="1810922"/>
            <a:ext cx="4777381" cy="476293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27A6AB5-4AD2-EC0A-1114-F18527268E97}"/>
              </a:ext>
            </a:extLst>
          </p:cNvPr>
          <p:cNvSpPr>
            <a:spLocks noGrp="1"/>
          </p:cNvSpPr>
          <p:nvPr>
            <p:ph idx="1"/>
          </p:nvPr>
        </p:nvSpPr>
        <p:spPr>
          <a:xfrm>
            <a:off x="5894962" y="1984443"/>
            <a:ext cx="6195438" cy="4192520"/>
          </a:xfrm>
        </p:spPr>
        <p:txBody>
          <a:bodyPr vert="horz" lIns="91440" tIns="45720" rIns="91440" bIns="45720" rtlCol="0" anchor="t">
            <a:noAutofit/>
          </a:bodyPr>
          <a:lstStyle/>
          <a:p>
            <a:r>
              <a:rPr lang="en-US" sz="1800" dirty="0">
                <a:latin typeface="Times New Roman"/>
                <a:ea typeface="+mn-lt"/>
                <a:cs typeface="Times New Roman"/>
              </a:rPr>
              <a:t>Emotional Impact:</a:t>
            </a:r>
            <a:endParaRPr lang="en-US" sz="1800" dirty="0">
              <a:latin typeface="Times New Roman"/>
              <a:cs typeface="Times New Roman"/>
            </a:endParaRPr>
          </a:p>
          <a:p>
            <a:pPr lvl="1"/>
            <a:r>
              <a:rPr lang="en-US" sz="1800" dirty="0">
                <a:latin typeface="Times New Roman"/>
                <a:ea typeface="+mn-lt"/>
                <a:cs typeface="Times New Roman"/>
              </a:rPr>
              <a:t>The factors of the perpetuated anxiety (one is not sure about the trust in other people) or even the depressive symptoms the emotional burden produces can be caused by the prolonged stress and duty.</a:t>
            </a:r>
            <a:endParaRPr lang="en-US" sz="1800" dirty="0">
              <a:latin typeface="Times New Roman"/>
              <a:cs typeface="Times New Roman"/>
            </a:endParaRPr>
          </a:p>
          <a:p>
            <a:pPr lvl="1"/>
            <a:r>
              <a:rPr lang="en-US" sz="1800" dirty="0">
                <a:latin typeface="Times New Roman"/>
                <a:ea typeface="+mn-lt"/>
                <a:cs typeface="Times New Roman"/>
              </a:rPr>
              <a:t>The deprivation of emotional support and experience of secure base can impede the process of creating adaptive coping strategies and resilience .</a:t>
            </a:r>
            <a:endParaRPr lang="en-US" sz="1800" dirty="0">
              <a:latin typeface="Times New Roman"/>
              <a:cs typeface="Times New Roman"/>
            </a:endParaRPr>
          </a:p>
          <a:p>
            <a:r>
              <a:rPr lang="en-US" sz="1800" dirty="0">
                <a:latin typeface="Times New Roman"/>
                <a:ea typeface="+mn-lt"/>
                <a:cs typeface="Times New Roman"/>
              </a:rPr>
              <a:t>Social Impact:</a:t>
            </a:r>
            <a:endParaRPr lang="en-US" sz="1800" dirty="0">
              <a:latin typeface="Times New Roman"/>
              <a:cs typeface="Times New Roman"/>
            </a:endParaRPr>
          </a:p>
          <a:p>
            <a:pPr lvl="1"/>
            <a:r>
              <a:rPr lang="en-US" sz="1800" dirty="0">
                <a:latin typeface="Times New Roman"/>
                <a:ea typeface="+mn-lt"/>
                <a:cs typeface="Times New Roman"/>
              </a:rPr>
              <a:t>Inadequate time to interact with peers reduces exposure to the normative social learning environments, reduced mutual reciprocity and experiences.</a:t>
            </a:r>
            <a:endParaRPr lang="en-US" sz="1800" dirty="0">
              <a:latin typeface="Times New Roman"/>
              <a:cs typeface="Times New Roman"/>
            </a:endParaRPr>
          </a:p>
          <a:p>
            <a:pPr lvl="1"/>
            <a:r>
              <a:rPr lang="en-US" sz="1800" dirty="0">
                <a:latin typeface="Times New Roman"/>
                <a:ea typeface="+mn-lt"/>
                <a:cs typeface="Times New Roman"/>
              </a:rPr>
              <a:t>This is because teenagers depend on relationships with peers to establish who they are, caregivers may curb such significant relationships (Martinez-Yarza, </a:t>
            </a:r>
            <a:r>
              <a:rPr lang="en-US" sz="1800" err="1">
                <a:latin typeface="Times New Roman"/>
                <a:ea typeface="+mn-lt"/>
                <a:cs typeface="Times New Roman"/>
              </a:rPr>
              <a:t>Solabarrieta-Eizaguirre</a:t>
            </a:r>
            <a:r>
              <a:rPr lang="en-US" sz="1800" dirty="0">
                <a:latin typeface="Times New Roman"/>
                <a:ea typeface="+mn-lt"/>
                <a:cs typeface="Times New Roman"/>
              </a:rPr>
              <a:t> and </a:t>
            </a:r>
            <a:r>
              <a:rPr lang="en-US" sz="1800" err="1">
                <a:latin typeface="Times New Roman"/>
                <a:ea typeface="+mn-lt"/>
                <a:cs typeface="Times New Roman"/>
              </a:rPr>
              <a:t>Santibáñez</a:t>
            </a:r>
            <a:r>
              <a:rPr lang="en-US" sz="1800" dirty="0">
                <a:latin typeface="Times New Roman"/>
                <a:ea typeface="+mn-lt"/>
                <a:cs typeface="Times New Roman"/>
              </a:rPr>
              <a:t>-Gruber, 2024).</a:t>
            </a:r>
            <a:endParaRPr lang="en-US" sz="1800" dirty="0">
              <a:latin typeface="Times New Roman"/>
              <a:cs typeface="Times New Roman"/>
            </a:endParaRPr>
          </a:p>
          <a:p>
            <a:endParaRPr lang="en-US" sz="1800" dirty="0">
              <a:latin typeface="Times New Roman"/>
              <a:cs typeface="Times New Roman"/>
            </a:endParaRPr>
          </a:p>
        </p:txBody>
      </p:sp>
    </p:spTree>
    <p:extLst>
      <p:ext uri="{BB962C8B-B14F-4D97-AF65-F5344CB8AC3E}">
        <p14:creationId xmlns:p14="http://schemas.microsoft.com/office/powerpoint/2010/main" val="34951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378E6-1E43-11A9-F2EF-A97FD3D9B11E}"/>
              </a:ext>
            </a:extLst>
          </p:cNvPr>
          <p:cNvSpPr>
            <a:spLocks noGrp="1"/>
          </p:cNvSpPr>
          <p:nvPr>
            <p:ph type="title"/>
          </p:nvPr>
        </p:nvSpPr>
        <p:spPr>
          <a:xfrm>
            <a:off x="342901" y="149225"/>
            <a:ext cx="6051416" cy="778605"/>
          </a:xfrm>
        </p:spPr>
        <p:txBody>
          <a:bodyPr vert="horz" lIns="91440" tIns="45720" rIns="91440" bIns="45720" rtlCol="0" anchor="ctr">
            <a:noAutofit/>
          </a:bodyPr>
          <a:lstStyle/>
          <a:p>
            <a:r>
              <a:rPr lang="en-US" sz="4000" b="1" dirty="0">
                <a:latin typeface="Times New Roman"/>
                <a:ea typeface="+mj-lt"/>
                <a:cs typeface="Times New Roman"/>
              </a:rPr>
              <a:t>Cognitive and </a:t>
            </a:r>
            <a:r>
              <a:rPr lang="en-US" sz="4000" b="1" err="1">
                <a:latin typeface="Times New Roman"/>
                <a:ea typeface="+mj-lt"/>
                <a:cs typeface="Times New Roman"/>
              </a:rPr>
              <a:t>Behavioural</a:t>
            </a:r>
            <a:r>
              <a:rPr lang="en-US" sz="4000" b="1" dirty="0">
                <a:latin typeface="Times New Roman"/>
                <a:ea typeface="+mj-lt"/>
                <a:cs typeface="Times New Roman"/>
              </a:rPr>
              <a:t> Impact on Development</a:t>
            </a:r>
          </a:p>
        </p:txBody>
      </p:sp>
      <p:sp>
        <p:nvSpPr>
          <p:cNvPr id="3" name="Content Placeholder 2">
            <a:extLst>
              <a:ext uri="{FF2B5EF4-FFF2-40B4-BE49-F238E27FC236}">
                <a16:creationId xmlns:a16="http://schemas.microsoft.com/office/drawing/2014/main" id="{D57B3FD7-3E6D-DEED-3787-51A6A0D6DA28}"/>
              </a:ext>
            </a:extLst>
          </p:cNvPr>
          <p:cNvSpPr>
            <a:spLocks noGrp="1"/>
          </p:cNvSpPr>
          <p:nvPr>
            <p:ph idx="1"/>
          </p:nvPr>
        </p:nvSpPr>
        <p:spPr>
          <a:xfrm>
            <a:off x="342900" y="1139497"/>
            <a:ext cx="5584821" cy="4262766"/>
          </a:xfrm>
        </p:spPr>
        <p:txBody>
          <a:bodyPr vert="horz" lIns="91440" tIns="45720" rIns="91440" bIns="45720" rtlCol="0" anchor="t">
            <a:noAutofit/>
          </a:bodyPr>
          <a:lstStyle/>
          <a:p>
            <a:pPr algn="just"/>
            <a:r>
              <a:rPr lang="en-US" sz="1700" dirty="0">
                <a:latin typeface="Times New Roman"/>
                <a:ea typeface="+mn-lt"/>
                <a:cs typeface="Times New Roman"/>
              </a:rPr>
              <a:t>Cognitive Impact:</a:t>
            </a:r>
            <a:endParaRPr lang="en-US" sz="1700" dirty="0">
              <a:latin typeface="Times New Roman"/>
              <a:cs typeface="Times New Roman"/>
            </a:endParaRPr>
          </a:p>
          <a:p>
            <a:pPr lvl="1" algn="just">
              <a:buFont typeface="Courier New" panose="020B0604020202020204" pitchFamily="34" charset="0"/>
              <a:buChar char="o"/>
            </a:pPr>
            <a:r>
              <a:rPr lang="en-US" sz="1700" dirty="0">
                <a:latin typeface="Times New Roman"/>
                <a:ea typeface="+mn-lt"/>
                <a:cs typeface="Times New Roman"/>
              </a:rPr>
              <a:t>There is a possibility that the greater cognitive load due to possessing academic obligations and domestic management tasks will affect the working memory, attention, and capacity to solve problems.</a:t>
            </a:r>
            <a:endParaRPr lang="en-US" sz="1700" dirty="0">
              <a:latin typeface="Times New Roman"/>
              <a:cs typeface="Times New Roman"/>
            </a:endParaRPr>
          </a:p>
          <a:p>
            <a:pPr lvl="1" algn="just">
              <a:buFont typeface="Courier New" panose="020B0604020202020204" pitchFamily="34" charset="0"/>
              <a:buChar char="o"/>
            </a:pPr>
            <a:r>
              <a:rPr lang="en-US" sz="1700" dirty="0">
                <a:latin typeface="Times New Roman"/>
                <a:ea typeface="+mn-lt"/>
                <a:cs typeface="Times New Roman"/>
              </a:rPr>
              <a:t>The neural networks of the executive functions as well as the learning process have been reported to be affected by chronic stress (Bjorklund , 2022).</a:t>
            </a:r>
            <a:endParaRPr lang="en-US" sz="1700" dirty="0">
              <a:latin typeface="Times New Roman"/>
              <a:cs typeface="Times New Roman"/>
            </a:endParaRPr>
          </a:p>
          <a:p>
            <a:pPr lvl="1" algn="just">
              <a:buFont typeface="Courier New" panose="020B0604020202020204" pitchFamily="34" charset="0"/>
              <a:buChar char="o"/>
            </a:pPr>
            <a:r>
              <a:rPr lang="en-US" sz="1700" dirty="0">
                <a:latin typeface="Times New Roman"/>
                <a:ea typeface="+mn-lt"/>
                <a:cs typeface="Times New Roman"/>
              </a:rPr>
              <a:t>Family responsibilities like caretaking can interrupt examination or academic preparation, and reduce the opportunities of education achievement</a:t>
            </a:r>
          </a:p>
          <a:p>
            <a:pPr algn="just"/>
            <a:r>
              <a:rPr lang="en-US" sz="1700" err="1">
                <a:latin typeface="Times New Roman"/>
                <a:ea typeface="+mn-lt"/>
                <a:cs typeface="Times New Roman"/>
              </a:rPr>
              <a:t>Behavioural</a:t>
            </a:r>
            <a:r>
              <a:rPr lang="en-US" sz="1700" dirty="0">
                <a:latin typeface="Times New Roman"/>
                <a:ea typeface="+mn-lt"/>
                <a:cs typeface="Times New Roman"/>
              </a:rPr>
              <a:t> Impact:</a:t>
            </a:r>
            <a:endParaRPr lang="en-US" sz="1700" dirty="0">
              <a:latin typeface="Times New Roman"/>
              <a:cs typeface="Times New Roman"/>
            </a:endParaRPr>
          </a:p>
          <a:p>
            <a:pPr lvl="1" algn="just">
              <a:buFont typeface="Courier New" panose="020B0604020202020204" pitchFamily="34" charset="0"/>
              <a:buChar char="o"/>
            </a:pPr>
            <a:r>
              <a:rPr lang="en-US" sz="1700" dirty="0">
                <a:latin typeface="Times New Roman"/>
                <a:ea typeface="+mn-lt"/>
                <a:cs typeface="Times New Roman"/>
              </a:rPr>
              <a:t>Adaptive </a:t>
            </a:r>
            <a:r>
              <a:rPr lang="en-US" sz="1700" dirty="0" err="1">
                <a:latin typeface="Times New Roman"/>
                <a:ea typeface="+mn-lt"/>
                <a:cs typeface="Times New Roman"/>
              </a:rPr>
              <a:t>behaviours</a:t>
            </a:r>
            <a:r>
              <a:rPr lang="en-US" sz="1700" dirty="0">
                <a:latin typeface="Times New Roman"/>
                <a:ea typeface="+mn-lt"/>
                <a:cs typeface="Times New Roman"/>
              </a:rPr>
              <a:t> may be: compliance, perfection, or extent of the individual's needs in order to secure the stability at home as Jenny did.</a:t>
            </a:r>
            <a:endParaRPr lang="en-US" sz="1700" dirty="0">
              <a:latin typeface="Times New Roman"/>
              <a:cs typeface="Times New Roman"/>
            </a:endParaRPr>
          </a:p>
          <a:p>
            <a:pPr lvl="1" algn="just">
              <a:buFont typeface="Courier New" panose="020B0604020202020204" pitchFamily="34" charset="0"/>
              <a:buChar char="o"/>
            </a:pPr>
            <a:r>
              <a:rPr lang="en-US" sz="1700" err="1">
                <a:latin typeface="Times New Roman"/>
                <a:ea typeface="+mn-lt"/>
                <a:cs typeface="Times New Roman"/>
              </a:rPr>
              <a:t>Internalised</a:t>
            </a:r>
            <a:r>
              <a:rPr lang="en-US" sz="1700" dirty="0">
                <a:latin typeface="Times New Roman"/>
                <a:ea typeface="+mn-lt"/>
                <a:cs typeface="Times New Roman"/>
              </a:rPr>
              <a:t> caregiving roles can be manifested with </a:t>
            </a:r>
            <a:r>
              <a:rPr lang="en-US" sz="1700" err="1">
                <a:latin typeface="Times New Roman"/>
                <a:ea typeface="+mn-lt"/>
                <a:cs typeface="Times New Roman"/>
              </a:rPr>
              <a:t>behavioural</a:t>
            </a:r>
            <a:r>
              <a:rPr lang="en-US" sz="1700" dirty="0">
                <a:latin typeface="Times New Roman"/>
                <a:ea typeface="+mn-lt"/>
                <a:cs typeface="Times New Roman"/>
              </a:rPr>
              <a:t> patterns of avoidance of help seeking, hyper-responsibility/low assertiveness.</a:t>
            </a:r>
            <a:endParaRPr lang="en-US" sz="1700" dirty="0">
              <a:latin typeface="Times New Roman"/>
              <a:cs typeface="Times New Roman"/>
            </a:endParaRPr>
          </a:p>
          <a:p>
            <a:pPr lvl="1" algn="just">
              <a:buFont typeface="Courier New" panose="020B0604020202020204" pitchFamily="34" charset="0"/>
              <a:buChar char="o"/>
            </a:pPr>
            <a:r>
              <a:rPr lang="en-US" sz="1700" dirty="0">
                <a:latin typeface="Times New Roman"/>
                <a:ea typeface="+mn-lt"/>
                <a:cs typeface="Times New Roman"/>
              </a:rPr>
              <a:t>Reduced participation in age related activities of recreation activities may cut short on exploration of interest and self-efficacy on other areas that are not entailed in care giving.</a:t>
            </a:r>
            <a:endParaRPr lang="en-US" sz="1700" dirty="0">
              <a:latin typeface="Times New Roman"/>
              <a:cs typeface="Times New Roman"/>
            </a:endParaRPr>
          </a:p>
          <a:p>
            <a:pPr lvl="1" algn="just">
              <a:buFont typeface="Courier New" panose="020B0604020202020204" pitchFamily="34" charset="0"/>
              <a:buChar char="o"/>
            </a:pPr>
            <a:endParaRPr lang="en-US" sz="1700" dirty="0">
              <a:latin typeface="Times New Roman"/>
              <a:cs typeface="Times New Roman"/>
            </a:endParaRPr>
          </a:p>
        </p:txBody>
      </p:sp>
      <p:pic>
        <p:nvPicPr>
          <p:cNvPr id="4" name="Picture 3" descr="A silhouette of a person&amp;#39;s head with a brain&#10;&#10;AI-generated content may be incorrect.">
            <a:extLst>
              <a:ext uri="{FF2B5EF4-FFF2-40B4-BE49-F238E27FC236}">
                <a16:creationId xmlns:a16="http://schemas.microsoft.com/office/drawing/2014/main" id="{0A329BB4-1351-DF0C-3FE8-9DFC45A30C1E}"/>
              </a:ext>
            </a:extLst>
          </p:cNvPr>
          <p:cNvPicPr>
            <a:picLocks noChangeAspect="1"/>
          </p:cNvPicPr>
          <p:nvPr/>
        </p:nvPicPr>
        <p:blipFill>
          <a:blip r:embed="rId2"/>
          <a:srcRect r="29139" b="1"/>
          <a:stretch>
            <a:fillRect/>
          </a:stretch>
        </p:blipFill>
        <p:spPr>
          <a:xfrm>
            <a:off x="6724515" y="10"/>
            <a:ext cx="5454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05175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5C1CC-2386-AEC6-0198-B1FD1104A9DE}"/>
              </a:ext>
            </a:extLst>
          </p:cNvPr>
          <p:cNvSpPr>
            <a:spLocks noGrp="1"/>
          </p:cNvSpPr>
          <p:nvPr>
            <p:ph type="title"/>
          </p:nvPr>
        </p:nvSpPr>
        <p:spPr>
          <a:xfrm>
            <a:off x="795528" y="386930"/>
            <a:ext cx="10141799" cy="1300554"/>
          </a:xfrm>
        </p:spPr>
        <p:txBody>
          <a:bodyPr anchor="b">
            <a:normAutofit/>
          </a:bodyPr>
          <a:lstStyle/>
          <a:p>
            <a:r>
              <a:rPr lang="en-US" sz="3600" b="1" dirty="0">
                <a:latin typeface="Times New Roman"/>
                <a:ea typeface="+mj-lt"/>
                <a:cs typeface="Times New Roman"/>
              </a:rPr>
              <a:t>Support Plan: Attachment Theory Informed</a:t>
            </a:r>
            <a:endParaRPr lang="en-US" sz="3600" b="1">
              <a:latin typeface="Times New Roman"/>
              <a:cs typeface="Times New Roman"/>
            </a:endParaRP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amp;#39;s hands with painted faces&#10;&#10;AI-generated content may be incorrect.">
            <a:extLst>
              <a:ext uri="{FF2B5EF4-FFF2-40B4-BE49-F238E27FC236}">
                <a16:creationId xmlns:a16="http://schemas.microsoft.com/office/drawing/2014/main" id="{95EC74BD-1F1E-0C4A-27D7-207E4D0A6411}"/>
              </a:ext>
            </a:extLst>
          </p:cNvPr>
          <p:cNvPicPr>
            <a:picLocks noChangeAspect="1"/>
          </p:cNvPicPr>
          <p:nvPr/>
        </p:nvPicPr>
        <p:blipFill>
          <a:blip r:embed="rId2"/>
          <a:stretch>
            <a:fillRect/>
          </a:stretch>
        </p:blipFill>
        <p:spPr>
          <a:xfrm>
            <a:off x="635295" y="2933322"/>
            <a:ext cx="5150277" cy="2897030"/>
          </a:xfrm>
          <a:prstGeom prst="rect">
            <a:avLst/>
          </a:prstGeom>
        </p:spPr>
      </p:pic>
      <p:sp>
        <p:nvSpPr>
          <p:cNvPr id="3" name="Content Placeholder 2">
            <a:extLst>
              <a:ext uri="{FF2B5EF4-FFF2-40B4-BE49-F238E27FC236}">
                <a16:creationId xmlns:a16="http://schemas.microsoft.com/office/drawing/2014/main" id="{E31DCF2B-664D-025A-36BC-22AB241F3B53}"/>
              </a:ext>
            </a:extLst>
          </p:cNvPr>
          <p:cNvSpPr>
            <a:spLocks noGrp="1"/>
          </p:cNvSpPr>
          <p:nvPr>
            <p:ph idx="1"/>
          </p:nvPr>
        </p:nvSpPr>
        <p:spPr>
          <a:xfrm>
            <a:off x="6406429" y="2599509"/>
            <a:ext cx="4530898" cy="3639450"/>
          </a:xfrm>
        </p:spPr>
        <p:txBody>
          <a:bodyPr vert="horz" lIns="91440" tIns="45720" rIns="91440" bIns="45720" rtlCol="0" anchor="ctr">
            <a:normAutofit/>
          </a:bodyPr>
          <a:lstStyle/>
          <a:p>
            <a:pPr algn="just"/>
            <a:r>
              <a:rPr lang="en-US" sz="1800" dirty="0">
                <a:latin typeface="Times New Roman"/>
                <a:ea typeface="+mn-lt"/>
                <a:cs typeface="Times New Roman"/>
              </a:rPr>
              <a:t>A positive adult to develop Jenny with regularly and positively (e.g. youth mentor, trained social worker) so as to provide Jenny with the consistent relational experiences and corrective secure base.</a:t>
            </a:r>
            <a:endParaRPr lang="en-US" sz="1800" dirty="0">
              <a:latin typeface="Times New Roman"/>
              <a:cs typeface="Times New Roman"/>
            </a:endParaRPr>
          </a:p>
          <a:p>
            <a:pPr algn="just"/>
            <a:r>
              <a:rPr lang="en-US" sz="1800" dirty="0">
                <a:latin typeface="Times New Roman"/>
                <a:ea typeface="+mn-lt"/>
                <a:cs typeface="Times New Roman"/>
              </a:rPr>
              <a:t>Child and Adolescent Mental Health Services (CAMHS) can be used in order to support counselling to cope with grief, stress management and internal working model consolidation (Benton, Boyd and Njoroge, 2021).</a:t>
            </a:r>
            <a:endParaRPr lang="en-US" sz="1800" dirty="0">
              <a:latin typeface="Times New Roman"/>
              <a:cs typeface="Times New Roman"/>
            </a:endParaRPr>
          </a:p>
          <a:p>
            <a:pPr algn="just"/>
            <a:endParaRPr lang="en-US" sz="1800" dirty="0">
              <a:latin typeface="Times New Roman"/>
              <a:cs typeface="Times New Roman"/>
            </a:endParaRP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1124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62B91-4C15-242E-9AF3-7AF419C30734}"/>
              </a:ext>
            </a:extLst>
          </p:cNvPr>
          <p:cNvSpPr>
            <a:spLocks noGrp="1"/>
          </p:cNvSpPr>
          <p:nvPr>
            <p:ph type="title"/>
          </p:nvPr>
        </p:nvSpPr>
        <p:spPr>
          <a:xfrm>
            <a:off x="630936" y="640080"/>
            <a:ext cx="5555488" cy="1481328"/>
          </a:xfrm>
        </p:spPr>
        <p:txBody>
          <a:bodyPr anchor="b">
            <a:noAutofit/>
          </a:bodyPr>
          <a:lstStyle/>
          <a:p>
            <a:r>
              <a:rPr lang="en-US" sz="3600" b="1" dirty="0">
                <a:latin typeface="Times New Roman"/>
                <a:ea typeface="+mj-lt"/>
                <a:cs typeface="Times New Roman"/>
              </a:rPr>
              <a:t>Critical Evaluation of Bowlby’s Attachment Theory</a:t>
            </a:r>
            <a:endParaRPr lang="en-US" sz="3600" b="1">
              <a:latin typeface="Times New Roman"/>
              <a:cs typeface="Times New Roman"/>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81C9-7B23-ED08-2FFD-CB86B26AA365}"/>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r>
              <a:rPr lang="en-US" sz="1800" dirty="0">
                <a:latin typeface="Times New Roman"/>
                <a:ea typeface="+mn-lt"/>
                <a:cs typeface="Times New Roman"/>
              </a:rPr>
              <a:t>Strengths: useful empirical support; explains emotional security and type of relationships; applicable well in care-giving and bereavement cases, applicable well in the planning of interventions in health and social care (Groh, Patrick and Liu, 2025).</a:t>
            </a:r>
            <a:endParaRPr lang="en-US" sz="1800" dirty="0">
              <a:latin typeface="Times New Roman"/>
              <a:cs typeface="Times New Roman"/>
            </a:endParaRPr>
          </a:p>
          <a:p>
            <a:pPr algn="just"/>
            <a:r>
              <a:rPr lang="en-US" sz="1800" dirty="0">
                <a:latin typeface="Times New Roman"/>
                <a:ea typeface="+mn-lt"/>
                <a:cs typeface="Times New Roman"/>
              </a:rPr>
              <a:t>Shortcomings: Sensitivity to mother-child dyad, less to significant social/cultural factors, may overlook the resiliency of the adolescents, and the compensating relationships; poor integration of socioeconomic factors that affect the caregiving roles.</a:t>
            </a:r>
            <a:endParaRPr lang="en-US" sz="1800" dirty="0">
              <a:latin typeface="Times New Roman"/>
              <a:cs typeface="Times New Roman"/>
            </a:endParaRPr>
          </a:p>
          <a:p>
            <a:pPr algn="just"/>
            <a:endParaRPr lang="en-US" sz="1800" dirty="0">
              <a:latin typeface="Times New Roman"/>
              <a:cs typeface="Times New Roman"/>
            </a:endParaRPr>
          </a:p>
        </p:txBody>
      </p:sp>
      <p:pic>
        <p:nvPicPr>
          <p:cNvPr id="4" name="Picture 3" descr="A diagram of a grief&#10;&#10;AI-generated content may be incorrect.">
            <a:extLst>
              <a:ext uri="{FF2B5EF4-FFF2-40B4-BE49-F238E27FC236}">
                <a16:creationId xmlns:a16="http://schemas.microsoft.com/office/drawing/2014/main" id="{64152167-237F-697C-70B9-6F5E287A72CA}"/>
              </a:ext>
            </a:extLst>
          </p:cNvPr>
          <p:cNvPicPr>
            <a:picLocks noChangeAspect="1"/>
          </p:cNvPicPr>
          <p:nvPr/>
        </p:nvPicPr>
        <p:blipFill>
          <a:blip r:embed="rId2"/>
          <a:srcRect l="-210" b="3781"/>
          <a:stretch>
            <a:fillRect/>
          </a:stretch>
        </p:blipFill>
        <p:spPr>
          <a:xfrm>
            <a:off x="6099048" y="808222"/>
            <a:ext cx="5458968" cy="5241556"/>
          </a:xfrm>
          <a:prstGeom prst="rect">
            <a:avLst/>
          </a:prstGeom>
        </p:spPr>
      </p:pic>
    </p:spTree>
    <p:extLst>
      <p:ext uri="{BB962C8B-B14F-4D97-AF65-F5344CB8AC3E}">
        <p14:creationId xmlns:p14="http://schemas.microsoft.com/office/powerpoint/2010/main" val="649518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hands holding each other&#10;&#10;AI-generated content may be incorrect.">
            <a:extLst>
              <a:ext uri="{FF2B5EF4-FFF2-40B4-BE49-F238E27FC236}">
                <a16:creationId xmlns:a16="http://schemas.microsoft.com/office/drawing/2014/main" id="{94330888-9615-27ED-0AF8-43B2C2E4763D}"/>
              </a:ext>
            </a:extLst>
          </p:cNvPr>
          <p:cNvPicPr>
            <a:picLocks noChangeAspect="1"/>
          </p:cNvPicPr>
          <p:nvPr/>
        </p:nvPicPr>
        <p:blipFill>
          <a:blip r:embed="rId2"/>
          <a:srcRect t="16259" b="12818"/>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43E9AC-EBF9-18AF-2F77-E60E00D40FF3}"/>
              </a:ext>
            </a:extLst>
          </p:cNvPr>
          <p:cNvSpPr>
            <a:spLocks noGrp="1"/>
          </p:cNvSpPr>
          <p:nvPr>
            <p:ph type="title"/>
          </p:nvPr>
        </p:nvSpPr>
        <p:spPr>
          <a:xfrm>
            <a:off x="838200" y="365125"/>
            <a:ext cx="3822189" cy="1899912"/>
          </a:xfrm>
        </p:spPr>
        <p:txBody>
          <a:bodyPr>
            <a:normAutofit/>
          </a:bodyPr>
          <a:lstStyle/>
          <a:p>
            <a:r>
              <a:rPr lang="en-US" sz="3600" b="1" dirty="0">
                <a:latin typeface="Times New Roman"/>
                <a:ea typeface="+mj-lt"/>
                <a:cs typeface="Times New Roman"/>
              </a:rPr>
              <a:t>Conclusion</a:t>
            </a:r>
            <a:endParaRPr lang="en-US" sz="3600" b="1">
              <a:latin typeface="Times New Roman"/>
              <a:cs typeface="Times New Roman"/>
            </a:endParaRPr>
          </a:p>
        </p:txBody>
      </p:sp>
      <p:sp>
        <p:nvSpPr>
          <p:cNvPr id="3" name="Content Placeholder 2">
            <a:extLst>
              <a:ext uri="{FF2B5EF4-FFF2-40B4-BE49-F238E27FC236}">
                <a16:creationId xmlns:a16="http://schemas.microsoft.com/office/drawing/2014/main" id="{3B8C4E89-3551-6ED3-C699-7EA81A82641A}"/>
              </a:ext>
            </a:extLst>
          </p:cNvPr>
          <p:cNvSpPr>
            <a:spLocks noGrp="1"/>
          </p:cNvSpPr>
          <p:nvPr>
            <p:ph idx="1"/>
          </p:nvPr>
        </p:nvSpPr>
        <p:spPr>
          <a:xfrm>
            <a:off x="838200" y="2434201"/>
            <a:ext cx="3822189" cy="3742762"/>
          </a:xfrm>
        </p:spPr>
        <p:txBody>
          <a:bodyPr vert="horz" lIns="91440" tIns="45720" rIns="91440" bIns="45720" rtlCol="0" anchor="t">
            <a:normAutofit/>
          </a:bodyPr>
          <a:lstStyle/>
          <a:p>
            <a:pPr algn="just"/>
            <a:r>
              <a:rPr lang="en-US" sz="1800" dirty="0">
                <a:latin typeface="Times New Roman"/>
                <a:ea typeface="+mn-lt"/>
                <a:cs typeface="Times New Roman"/>
              </a:rPr>
              <a:t>Likely the years of taking care of Jenny have impacted her feelings, social, and cognitive developments. The Attachment Theory proposed by Bowlby can explain these effects and that is why a support plan involving the security, relationships, and resilience. </a:t>
            </a:r>
            <a:endParaRPr lang="en-US"/>
          </a:p>
          <a:p>
            <a:pPr algn="just"/>
            <a:r>
              <a:rPr lang="en-US" sz="1800" dirty="0">
                <a:latin typeface="Times New Roman"/>
                <a:ea typeface="+mn-lt"/>
                <a:cs typeface="Times New Roman"/>
              </a:rPr>
              <a:t>The interventions of the multiple agencies should be based on theory to support her well-being and development in the future.</a:t>
            </a:r>
            <a:endParaRPr lang="en-US" sz="1800" dirty="0">
              <a:latin typeface="Times New Roman"/>
              <a:cs typeface="Times New Roman"/>
            </a:endParaRPr>
          </a:p>
          <a:p>
            <a:pPr algn="just"/>
            <a:endParaRPr lang="en-US" sz="1800" dirty="0">
              <a:latin typeface="Times New Roman"/>
              <a:cs typeface="Times New Roman"/>
            </a:endParaRPr>
          </a:p>
        </p:txBody>
      </p:sp>
    </p:spTree>
    <p:extLst>
      <p:ext uri="{BB962C8B-B14F-4D97-AF65-F5344CB8AC3E}">
        <p14:creationId xmlns:p14="http://schemas.microsoft.com/office/powerpoint/2010/main" val="77377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6735E-33C9-0888-2339-160082D9CFC1}"/>
              </a:ext>
            </a:extLst>
          </p:cNvPr>
          <p:cNvSpPr>
            <a:spLocks noGrp="1"/>
          </p:cNvSpPr>
          <p:nvPr>
            <p:ph type="title"/>
          </p:nvPr>
        </p:nvSpPr>
        <p:spPr>
          <a:xfrm>
            <a:off x="838200" y="365125"/>
            <a:ext cx="10515600" cy="1325563"/>
          </a:xfrm>
        </p:spPr>
        <p:txBody>
          <a:bodyPr>
            <a:normAutofit/>
          </a:bodyPr>
          <a:lstStyle/>
          <a:p>
            <a:r>
              <a:rPr lang="en-US" sz="540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F530FB-9CE1-A228-EA10-87B9E6B192A5}"/>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1400" dirty="0">
                <a:ea typeface="+mn-lt"/>
                <a:cs typeface="+mn-lt"/>
              </a:rPr>
              <a:t>Benton, T.D., Boyd, R.C. and Njoroge, W.F.M. (2021). Addressing the Global Crisis of Child and Adolescent Mental Health. </a:t>
            </a:r>
            <a:r>
              <a:rPr lang="en-US" sz="1400" i="1" dirty="0">
                <a:ea typeface="+mn-lt"/>
                <a:cs typeface="+mn-lt"/>
              </a:rPr>
              <a:t>JAMA Pediatrics</a:t>
            </a:r>
            <a:r>
              <a:rPr lang="en-US" sz="1400" dirty="0">
                <a:ea typeface="+mn-lt"/>
                <a:cs typeface="+mn-lt"/>
              </a:rPr>
              <a:t>, [online] 175(11), pp.1108–1110. </a:t>
            </a:r>
            <a:r>
              <a:rPr lang="en-US" sz="1400" dirty="0" err="1">
                <a:ea typeface="+mn-lt"/>
                <a:cs typeface="+mn-lt"/>
              </a:rPr>
              <a:t>doi</a:t>
            </a:r>
            <a:r>
              <a:rPr lang="en-US" sz="1400" dirty="0">
                <a:ea typeface="+mn-lt"/>
                <a:cs typeface="+mn-lt"/>
              </a:rPr>
              <a:t>: </a:t>
            </a:r>
            <a:r>
              <a:rPr lang="en-US" sz="1400" dirty="0">
                <a:ea typeface="+mn-lt"/>
                <a:cs typeface="+mn-lt"/>
                <a:hlinkClick r:id="rId2"/>
              </a:rPr>
              <a:t>https://doi.org/10.1001/jamapediatrics.2021.2479</a:t>
            </a:r>
            <a:r>
              <a:rPr lang="en-US" sz="1400" dirty="0">
                <a:ea typeface="+mn-lt"/>
                <a:cs typeface="+mn-lt"/>
              </a:rPr>
              <a:t>. </a:t>
            </a:r>
            <a:endParaRPr lang="en-US" sz="1400" dirty="0"/>
          </a:p>
          <a:p>
            <a:r>
              <a:rPr lang="en-US" sz="1400" dirty="0">
                <a:ea typeface="+mn-lt"/>
                <a:cs typeface="+mn-lt"/>
              </a:rPr>
              <a:t>Bjorklund , D. (2022). </a:t>
            </a:r>
            <a:r>
              <a:rPr lang="en-US" sz="1400" i="1" dirty="0">
                <a:ea typeface="+mn-lt"/>
                <a:cs typeface="+mn-lt"/>
              </a:rPr>
              <a:t>Children′s Thinking</a:t>
            </a:r>
            <a:r>
              <a:rPr lang="en-US" sz="1400" dirty="0">
                <a:ea typeface="+mn-lt"/>
                <a:cs typeface="+mn-lt"/>
              </a:rPr>
              <a:t>. [online] Google Books. Available at: </a:t>
            </a:r>
            <a:r>
              <a:rPr lang="en-US" sz="1400" dirty="0">
                <a:ea typeface="+mn-lt"/>
                <a:cs typeface="+mn-lt"/>
                <a:hlinkClick r:id="rId3"/>
              </a:rPr>
              <a:t>https://books.google.com/books</a:t>
            </a:r>
            <a:r>
              <a:rPr lang="en-US" sz="1400" dirty="0">
                <a:ea typeface="+mn-lt"/>
                <a:cs typeface="+mn-lt"/>
              </a:rPr>
              <a:t>.</a:t>
            </a:r>
            <a:endParaRPr lang="en-US" sz="1400" dirty="0"/>
          </a:p>
          <a:p>
            <a:r>
              <a:rPr lang="en-US" sz="1400">
                <a:ea typeface="+mn-lt"/>
                <a:cs typeface="+mn-lt"/>
              </a:rPr>
              <a:t>Forslund, T. and Pehr Granqvist (2021). John Bowlby: Pioneer of Attachment Theory. </a:t>
            </a:r>
            <a:r>
              <a:rPr lang="en-US" sz="1400" i="1">
                <a:ea typeface="+mn-lt"/>
                <a:cs typeface="+mn-lt"/>
              </a:rPr>
              <a:t>Springer eBooks</a:t>
            </a:r>
            <a:r>
              <a:rPr lang="en-US" sz="1400">
                <a:ea typeface="+mn-lt"/>
                <a:cs typeface="+mn-lt"/>
              </a:rPr>
              <a:t>, pp.4289–4296. </a:t>
            </a:r>
            <a:r>
              <a:rPr lang="en-US" sz="1400" err="1">
                <a:ea typeface="+mn-lt"/>
                <a:cs typeface="+mn-lt"/>
              </a:rPr>
              <a:t>doi</a:t>
            </a:r>
            <a:r>
              <a:rPr lang="en-US" sz="1400">
                <a:ea typeface="+mn-lt"/>
                <a:cs typeface="+mn-lt"/>
              </a:rPr>
              <a:t>: </a:t>
            </a:r>
            <a:r>
              <a:rPr lang="en-US" sz="1400" dirty="0">
                <a:ea typeface="+mn-lt"/>
                <a:cs typeface="+mn-lt"/>
                <a:hlinkClick r:id="rId4"/>
              </a:rPr>
              <a:t>https://doi.org/10.1007/978-3-319-19650-3_3593</a:t>
            </a:r>
            <a:r>
              <a:rPr lang="en-US" sz="1400" dirty="0">
                <a:ea typeface="+mn-lt"/>
                <a:cs typeface="+mn-lt"/>
              </a:rPr>
              <a:t>. </a:t>
            </a:r>
            <a:endParaRPr lang="en-US" sz="1400" dirty="0"/>
          </a:p>
          <a:p>
            <a:r>
              <a:rPr lang="en-US" sz="1400">
                <a:ea typeface="+mn-lt"/>
                <a:cs typeface="+mn-lt"/>
              </a:rPr>
              <a:t>Groh, A.M., Patrick, M.M. and Liu, T. (2025). Attachment in family relationships: an overview and appreciative critique of theory and research. </a:t>
            </a:r>
            <a:r>
              <a:rPr lang="en-US" sz="1400" i="1">
                <a:ea typeface="+mn-lt"/>
                <a:cs typeface="+mn-lt"/>
              </a:rPr>
              <a:t>Edward Elgar Publishing eBooks</a:t>
            </a:r>
            <a:r>
              <a:rPr lang="en-US" sz="1400">
                <a:ea typeface="+mn-lt"/>
                <a:cs typeface="+mn-lt"/>
              </a:rPr>
              <a:t>, pp.25–40. </a:t>
            </a:r>
            <a:r>
              <a:rPr lang="en-US" sz="1400" err="1">
                <a:ea typeface="+mn-lt"/>
                <a:cs typeface="+mn-lt"/>
              </a:rPr>
              <a:t>doi</a:t>
            </a:r>
            <a:r>
              <a:rPr lang="en-US" sz="1400">
                <a:ea typeface="+mn-lt"/>
                <a:cs typeface="+mn-lt"/>
              </a:rPr>
              <a:t>: </a:t>
            </a:r>
            <a:r>
              <a:rPr lang="en-US" sz="1400" dirty="0">
                <a:ea typeface="+mn-lt"/>
                <a:cs typeface="+mn-lt"/>
                <a:hlinkClick r:id="rId5"/>
              </a:rPr>
              <a:t>https://doi.org/10.4337/9781035309269.00011</a:t>
            </a:r>
            <a:r>
              <a:rPr lang="en-US" sz="1400" dirty="0">
                <a:ea typeface="+mn-lt"/>
                <a:cs typeface="+mn-lt"/>
              </a:rPr>
              <a:t>. </a:t>
            </a:r>
            <a:endParaRPr lang="en-US" sz="1400" dirty="0"/>
          </a:p>
          <a:p>
            <a:r>
              <a:rPr lang="en-US" sz="1400" err="1">
                <a:ea typeface="+mn-lt"/>
                <a:cs typeface="+mn-lt"/>
              </a:rPr>
              <a:t>Karbowa-Płowens</a:t>
            </a:r>
            <a:r>
              <a:rPr lang="en-US" sz="1400">
                <a:ea typeface="+mn-lt"/>
                <a:cs typeface="+mn-lt"/>
              </a:rPr>
              <a:t>, M. (2021). John Bowlby and Attachment Theory. </a:t>
            </a:r>
            <a:r>
              <a:rPr lang="en-US" sz="1400" i="1">
                <a:ea typeface="+mn-lt"/>
                <a:cs typeface="+mn-lt"/>
              </a:rPr>
              <a:t>Encyclopedia of Evolutionary Psychological Science</a:t>
            </a:r>
            <a:r>
              <a:rPr lang="en-US" sz="1400">
                <a:ea typeface="+mn-lt"/>
                <a:cs typeface="+mn-lt"/>
              </a:rPr>
              <a:t>, [online] pp.4286–4289. </a:t>
            </a:r>
            <a:r>
              <a:rPr lang="en-US" sz="1400" err="1">
                <a:ea typeface="+mn-lt"/>
                <a:cs typeface="+mn-lt"/>
              </a:rPr>
              <a:t>doi</a:t>
            </a:r>
            <a:r>
              <a:rPr lang="en-US" sz="1400">
                <a:ea typeface="+mn-lt"/>
                <a:cs typeface="+mn-lt"/>
              </a:rPr>
              <a:t>: </a:t>
            </a:r>
            <a:r>
              <a:rPr lang="en-US" sz="1400" dirty="0">
                <a:ea typeface="+mn-lt"/>
                <a:cs typeface="+mn-lt"/>
                <a:hlinkClick r:id="rId6"/>
              </a:rPr>
              <a:t>https://doi.org/10.1007/978-3-319-19650-3_3574</a:t>
            </a:r>
            <a:r>
              <a:rPr lang="en-US" sz="1400" dirty="0">
                <a:ea typeface="+mn-lt"/>
                <a:cs typeface="+mn-lt"/>
              </a:rPr>
              <a:t>. </a:t>
            </a:r>
            <a:endParaRPr lang="en-US" sz="1400" dirty="0"/>
          </a:p>
          <a:p>
            <a:r>
              <a:rPr lang="en-US" sz="1400">
                <a:ea typeface="+mn-lt"/>
                <a:cs typeface="+mn-lt"/>
              </a:rPr>
              <a:t>Khadka, C. (2022). The Evolution of Attachment Theory: From Bowlby to Modern Perspectives. </a:t>
            </a:r>
            <a:r>
              <a:rPr lang="en-US" sz="1400" i="1">
                <a:ea typeface="+mn-lt"/>
                <a:cs typeface="+mn-lt"/>
              </a:rPr>
              <a:t>TUTA Journal</a:t>
            </a:r>
            <a:r>
              <a:rPr lang="en-US" sz="1400">
                <a:ea typeface="+mn-lt"/>
                <a:cs typeface="+mn-lt"/>
              </a:rPr>
              <a:t>, 10(1), pp.125–140. </a:t>
            </a:r>
            <a:r>
              <a:rPr lang="en-US" sz="1400" err="1">
                <a:ea typeface="+mn-lt"/>
                <a:cs typeface="+mn-lt"/>
              </a:rPr>
              <a:t>doi</a:t>
            </a:r>
            <a:r>
              <a:rPr lang="en-US" sz="1400">
                <a:ea typeface="+mn-lt"/>
                <a:cs typeface="+mn-lt"/>
              </a:rPr>
              <a:t>: </a:t>
            </a:r>
            <a:r>
              <a:rPr lang="en-US" sz="1400" dirty="0">
                <a:ea typeface="+mn-lt"/>
                <a:cs typeface="+mn-lt"/>
                <a:hlinkClick r:id="rId7"/>
              </a:rPr>
              <a:t>https://doi.org/10.3126/tutaj.v10i1.74328</a:t>
            </a:r>
            <a:r>
              <a:rPr lang="en-US" sz="1400" dirty="0">
                <a:ea typeface="+mn-lt"/>
                <a:cs typeface="+mn-lt"/>
              </a:rPr>
              <a:t>. </a:t>
            </a:r>
            <a:endParaRPr lang="en-US" sz="1400" dirty="0"/>
          </a:p>
          <a:p>
            <a:r>
              <a:rPr lang="en-US" sz="1400" dirty="0">
                <a:ea typeface="+mn-lt"/>
                <a:cs typeface="+mn-lt"/>
              </a:rPr>
              <a:t>Martinez-Yarza, N., </a:t>
            </a:r>
            <a:r>
              <a:rPr lang="en-US" sz="1400" dirty="0" err="1">
                <a:ea typeface="+mn-lt"/>
                <a:cs typeface="+mn-lt"/>
              </a:rPr>
              <a:t>Solabarrieta-Eizaguirre</a:t>
            </a:r>
            <a:r>
              <a:rPr lang="en-US" sz="1400" dirty="0">
                <a:ea typeface="+mn-lt"/>
                <a:cs typeface="+mn-lt"/>
              </a:rPr>
              <a:t>, J. and </a:t>
            </a:r>
            <a:r>
              <a:rPr lang="en-US" sz="1400" dirty="0" err="1">
                <a:ea typeface="+mn-lt"/>
                <a:cs typeface="+mn-lt"/>
              </a:rPr>
              <a:t>Santibáñez</a:t>
            </a:r>
            <a:r>
              <a:rPr lang="en-US" sz="1400" dirty="0">
                <a:ea typeface="+mn-lt"/>
                <a:cs typeface="+mn-lt"/>
              </a:rPr>
              <a:t>-Gruber, R. (2024). The impact of family involvement on students’ social-emotional development: The mediational role of school engagement. </a:t>
            </a:r>
            <a:r>
              <a:rPr lang="en-US" sz="1400" i="1" dirty="0">
                <a:ea typeface="+mn-lt"/>
                <a:cs typeface="+mn-lt"/>
              </a:rPr>
              <a:t>European Journal of Psychology of Education</a:t>
            </a:r>
            <a:r>
              <a:rPr lang="en-US" sz="1400" dirty="0">
                <a:ea typeface="+mn-lt"/>
                <a:cs typeface="+mn-lt"/>
              </a:rPr>
              <a:t>, 39(4). </a:t>
            </a:r>
            <a:r>
              <a:rPr lang="en-US" sz="1400" dirty="0" err="1">
                <a:ea typeface="+mn-lt"/>
                <a:cs typeface="+mn-lt"/>
              </a:rPr>
              <a:t>doi</a:t>
            </a:r>
            <a:r>
              <a:rPr lang="en-US" sz="1400" dirty="0">
                <a:ea typeface="+mn-lt"/>
                <a:cs typeface="+mn-lt"/>
              </a:rPr>
              <a:t>: </a:t>
            </a:r>
            <a:r>
              <a:rPr lang="en-US" sz="1400" dirty="0">
                <a:ea typeface="+mn-lt"/>
                <a:cs typeface="+mn-lt"/>
                <a:hlinkClick r:id="rId8"/>
              </a:rPr>
              <a:t>https://doi.org/10.1007/s10212-024-00862-1</a:t>
            </a:r>
            <a:r>
              <a:rPr lang="en-US" sz="1400" dirty="0">
                <a:ea typeface="+mn-lt"/>
                <a:cs typeface="+mn-lt"/>
              </a:rPr>
              <a:t>. </a:t>
            </a:r>
            <a:endParaRPr lang="en-US" sz="1400" dirty="0"/>
          </a:p>
          <a:p>
            <a:r>
              <a:rPr lang="en-US" sz="1400" dirty="0">
                <a:ea typeface="+mn-lt"/>
                <a:cs typeface="+mn-lt"/>
              </a:rPr>
              <a:t>Zheng, J., Zhu, J., Wang, Y. and Tian, Z. (2024). Effects of acupuncture on hypothalamic–pituitary–adrenal axis: Current status and future perspectives. </a:t>
            </a:r>
            <a:r>
              <a:rPr lang="en-US" sz="1400" i="1" dirty="0">
                <a:ea typeface="+mn-lt"/>
                <a:cs typeface="+mn-lt"/>
              </a:rPr>
              <a:t>Journal of Integrative Medicine</a:t>
            </a:r>
            <a:r>
              <a:rPr lang="en-US" sz="1400" dirty="0">
                <a:ea typeface="+mn-lt"/>
                <a:cs typeface="+mn-lt"/>
              </a:rPr>
              <a:t>, [online] 22(4), pp.445–458. </a:t>
            </a:r>
            <a:r>
              <a:rPr lang="en-US" sz="1400" dirty="0" err="1">
                <a:ea typeface="+mn-lt"/>
                <a:cs typeface="+mn-lt"/>
              </a:rPr>
              <a:t>doi</a:t>
            </a:r>
            <a:r>
              <a:rPr lang="en-US" sz="1400" dirty="0">
                <a:ea typeface="+mn-lt"/>
                <a:cs typeface="+mn-lt"/>
              </a:rPr>
              <a:t>: </a:t>
            </a:r>
            <a:r>
              <a:rPr lang="en-US" sz="1400" dirty="0">
                <a:ea typeface="+mn-lt"/>
                <a:cs typeface="+mn-lt"/>
                <a:hlinkClick r:id="rId9"/>
              </a:rPr>
              <a:t>https://doi.org/10.1016/j.joim.2024.06.004</a:t>
            </a:r>
            <a:r>
              <a:rPr lang="en-US" sz="1400" dirty="0">
                <a:ea typeface="+mn-lt"/>
                <a:cs typeface="+mn-lt"/>
              </a:rPr>
              <a:t>. </a:t>
            </a:r>
            <a:endParaRPr lang="en-US" sz="1400" dirty="0"/>
          </a:p>
        </p:txBody>
      </p:sp>
    </p:spTree>
    <p:extLst>
      <p:ext uri="{BB962C8B-B14F-4D97-AF65-F5344CB8AC3E}">
        <p14:creationId xmlns:p14="http://schemas.microsoft.com/office/powerpoint/2010/main" val="2175348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Impact of Caregiving on Adolescent Development: An Attachment Theory Perspective</vt:lpstr>
      <vt:lpstr>Introduction to the Case</vt:lpstr>
      <vt:lpstr>Rationale for Choosing Bowlby’s Attachment Theory</vt:lpstr>
      <vt:lpstr>Core Concepts of Bowlby’s Attachment Theory</vt:lpstr>
      <vt:lpstr>Application of Attachment Theory to Jenny</vt:lpstr>
      <vt:lpstr>Developmental Influences: Nature and Nurture</vt:lpstr>
      <vt:lpstr>Emotional and Social Impact on Development</vt:lpstr>
      <vt:lpstr>Cognitive and Behavioural Impact on Development</vt:lpstr>
      <vt:lpstr>Support Plan: Attachment Theory Informed</vt:lpstr>
      <vt:lpstr>Critical Evaluation of Bowlby’s Attachment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183</cp:revision>
  <dcterms:created xsi:type="dcterms:W3CDTF">2026-02-21T06:37:19Z</dcterms:created>
  <dcterms:modified xsi:type="dcterms:W3CDTF">2026-02-21T08:22:39Z</dcterms:modified>
</cp:coreProperties>
</file>