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4"/>
  </p:handoutMasterIdLst>
  <p:sldIdLst>
    <p:sldId id="256" r:id="rId2"/>
    <p:sldId id="257" r:id="rId3"/>
    <p:sldId id="258" r:id="rId4"/>
    <p:sldId id="259" r:id="rId5"/>
    <p:sldId id="260" r:id="rId6"/>
    <p:sldId id="261" r:id="rId7"/>
    <p:sldId id="262" r:id="rId8"/>
    <p:sldId id="266" r:id="rId9"/>
    <p:sldId id="263" r:id="rId10"/>
    <p:sldId id="267" r:id="rId11"/>
    <p:sldId id="264" r:id="rId12"/>
    <p:sldId id="265" r:id="rId1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EC5A8F-0689-40A5-B33A-6EB63B1071F3}">
          <p14:sldIdLst>
            <p14:sldId id="256"/>
            <p14:sldId id="257"/>
            <p14:sldId id="258"/>
            <p14:sldId id="259"/>
            <p14:sldId id="260"/>
            <p14:sldId id="261"/>
            <p14:sldId id="262"/>
            <p14:sldId id="266"/>
            <p14:sldId id="263"/>
            <p14:sldId id="267"/>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6FB2C76-4568-4C44-9B66-F8B9821AA479}" type="datetimeFigureOut">
              <a:rPr lang="en-GB" smtClean="0"/>
              <a:t>22/02/2018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932674E-D692-480B-B4D6-E1A2C814733C}" type="slidenum">
              <a:rPr lang="en-GB" smtClean="0"/>
              <a:t>‹#›</a:t>
            </a:fld>
            <a:endParaRPr lang="en-GB"/>
          </a:p>
        </p:txBody>
      </p:sp>
    </p:spTree>
    <p:extLst>
      <p:ext uri="{BB962C8B-B14F-4D97-AF65-F5344CB8AC3E}">
        <p14:creationId xmlns:p14="http://schemas.microsoft.com/office/powerpoint/2010/main" val="226063373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244B6A94-727D-4E1B-8D5B-7495C65E1A24}" type="datetimeFigureOut">
              <a:rPr lang="en-GB" smtClean="0"/>
              <a:t>22/02/2018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E2AC92A3-3C74-472C-B735-A9DB6C248D4C}"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94937696"/>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4B6A94-727D-4E1B-8D5B-7495C65E1A24}" type="datetimeFigureOut">
              <a:rPr lang="en-GB" smtClean="0"/>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2070899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244B6A94-727D-4E1B-8D5B-7495C65E1A24}" type="datetimeFigureOut">
              <a:rPr lang="en-GB" smtClean="0"/>
              <a:t>22/02/2018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E2AC92A3-3C74-472C-B735-A9DB6C248D4C}"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48522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44B6A94-727D-4E1B-8D5B-7495C65E1A24}" type="datetimeFigureOut">
              <a:rPr lang="en-GB" smtClean="0"/>
              <a:t>22/02/2018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3544844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44B6A94-727D-4E1B-8D5B-7495C65E1A24}" type="datetimeFigureOut">
              <a:rPr lang="en-GB" smtClean="0"/>
              <a:t>22/02/2018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2471711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44B6A94-727D-4E1B-8D5B-7495C65E1A24}" type="datetimeFigureOut">
              <a:rPr lang="en-GB" smtClean="0"/>
              <a:t>22/02/2018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3263845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244B6A94-727D-4E1B-8D5B-7495C65E1A24}" type="datetimeFigureOut">
              <a:rPr lang="en-GB" smtClean="0"/>
              <a:t>22/02/2018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216423400"/>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244B6A94-727D-4E1B-8D5B-7495C65E1A24}" type="datetimeFigureOut">
              <a:rPr lang="en-GB" smtClean="0"/>
              <a:t>22/02/2018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E2AC92A3-3C74-472C-B735-A9DB6C248D4C}" type="slidenum">
              <a:rPr lang="en-GB" smtClean="0"/>
              <a:t>‹#›</a:t>
            </a:fld>
            <a:endParaRPr lang="en-GB"/>
          </a:p>
        </p:txBody>
      </p:sp>
    </p:spTree>
    <p:extLst>
      <p:ext uri="{BB962C8B-B14F-4D97-AF65-F5344CB8AC3E}">
        <p14:creationId xmlns:p14="http://schemas.microsoft.com/office/powerpoint/2010/main" val="276343334"/>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244B6A94-727D-4E1B-8D5B-7495C65E1A24}" type="datetimeFigureOut">
              <a:rPr lang="en-GB" smtClean="0"/>
              <a:t>22/02/2018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E2AC92A3-3C74-472C-B735-A9DB6C248D4C}" type="slidenum">
              <a:rPr lang="en-GB" smtClean="0"/>
              <a:t>‹#›</a:t>
            </a:fld>
            <a:endParaRPr lang="en-GB"/>
          </a:p>
        </p:txBody>
      </p:sp>
    </p:spTree>
    <p:extLst>
      <p:ext uri="{BB962C8B-B14F-4D97-AF65-F5344CB8AC3E}">
        <p14:creationId xmlns:p14="http://schemas.microsoft.com/office/powerpoint/2010/main" val="120341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4B6A94-727D-4E1B-8D5B-7495C65E1A24}" type="datetimeFigureOut">
              <a:rPr lang="en-GB" smtClean="0"/>
              <a:t>22/02/2018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AC92A3-3C74-472C-B735-A9DB6C248D4C}" type="slidenum">
              <a:rPr lang="en-GB" smtClean="0"/>
              <a:t>‹#›</a:t>
            </a:fld>
            <a:endParaRPr lang="en-GB"/>
          </a:p>
        </p:txBody>
      </p:sp>
    </p:spTree>
    <p:extLst>
      <p:ext uri="{BB962C8B-B14F-4D97-AF65-F5344CB8AC3E}">
        <p14:creationId xmlns:p14="http://schemas.microsoft.com/office/powerpoint/2010/main" val="1564146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4B6A94-727D-4E1B-8D5B-7495C65E1A24}" type="datetimeFigureOut">
              <a:rPr lang="en-GB" smtClean="0"/>
              <a:t>22/02/2018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E2AC92A3-3C74-472C-B735-A9DB6C248D4C}"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834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244B6A94-727D-4E1B-8D5B-7495C65E1A24}" type="datetimeFigureOut">
              <a:rPr lang="en-GB" smtClean="0"/>
              <a:t>22/02/2018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E2AC92A3-3C74-472C-B735-A9DB6C248D4C}"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41965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 Described</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3539225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 The Trait Perspective</a:t>
            </a:r>
            <a:endParaRPr lang="en-GB" dirty="0"/>
          </a:p>
        </p:txBody>
      </p:sp>
      <p:sp>
        <p:nvSpPr>
          <p:cNvPr id="3" name="Content Placeholder 2"/>
          <p:cNvSpPr>
            <a:spLocks noGrp="1"/>
          </p:cNvSpPr>
          <p:nvPr>
            <p:ph sz="half" idx="1"/>
          </p:nvPr>
        </p:nvSpPr>
        <p:spPr/>
        <p:txBody>
          <a:bodyPr/>
          <a:lstStyle/>
          <a:p>
            <a:pPr marL="0" indent="0" algn="ctr">
              <a:buNone/>
            </a:pPr>
            <a:r>
              <a:rPr lang="en-GB" sz="2400" dirty="0" smtClean="0"/>
              <a:t>“He is a born Leader”</a:t>
            </a:r>
          </a:p>
          <a:p>
            <a:pPr marL="0" indent="0" algn="ctr">
              <a:buNone/>
            </a:pPr>
            <a:endParaRPr lang="en-GB" sz="2400" dirty="0" smtClean="0"/>
          </a:p>
          <a:p>
            <a:r>
              <a:rPr lang="en-GB" sz="2400" dirty="0" smtClean="0"/>
              <a:t>Believe that certain individuals have special innate or inborn characteristics or qualities that make them leaders,</a:t>
            </a:r>
          </a:p>
          <a:p>
            <a:endParaRPr lang="en-GB" dirty="0" smtClean="0"/>
          </a:p>
          <a:p>
            <a:endParaRPr lang="en-GB" dirty="0"/>
          </a:p>
        </p:txBody>
      </p:sp>
      <p:pic>
        <p:nvPicPr>
          <p:cNvPr id="5" name="Content Placeholder 4"/>
          <p:cNvPicPr>
            <a:picLocks noGrp="1" noChangeAspect="1"/>
          </p:cNvPicPr>
          <p:nvPr>
            <p:ph sz="half" idx="2"/>
          </p:nvPr>
        </p:nvPicPr>
        <p:blipFill>
          <a:blip r:embed="rId2"/>
          <a:stretch>
            <a:fillRect/>
          </a:stretch>
        </p:blipFill>
        <p:spPr>
          <a:xfrm>
            <a:off x="7980070" y="2780455"/>
            <a:ext cx="3321119" cy="2646309"/>
          </a:xfrm>
          <a:prstGeom prst="rect">
            <a:avLst/>
          </a:prstGeom>
        </p:spPr>
      </p:pic>
    </p:spTree>
    <p:extLst>
      <p:ext uri="{BB962C8B-B14F-4D97-AF65-F5344CB8AC3E}">
        <p14:creationId xmlns:p14="http://schemas.microsoft.com/office/powerpoint/2010/main" val="2346065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Qualities of ‘born’ leaders</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Physical (e.g. height)</a:t>
            </a:r>
          </a:p>
          <a:p>
            <a:endParaRPr lang="en-GB" sz="2400" dirty="0" smtClean="0"/>
          </a:p>
          <a:p>
            <a:r>
              <a:rPr lang="en-GB" sz="2400" dirty="0" smtClean="0"/>
              <a:t>Personality (e.g. extraversion)</a:t>
            </a:r>
          </a:p>
          <a:p>
            <a:endParaRPr lang="en-GB" sz="2400" dirty="0" smtClean="0"/>
          </a:p>
          <a:p>
            <a:r>
              <a:rPr lang="en-GB" sz="2400" dirty="0" smtClean="0"/>
              <a:t>‘Other’ qualities (e.g. Intelligence, self-confidence, dominance, fluency) (Bryman, 1992)</a:t>
            </a:r>
            <a:endParaRPr lang="en-GB" sz="2400" dirty="0"/>
          </a:p>
        </p:txBody>
      </p:sp>
    </p:spTree>
    <p:extLst>
      <p:ext uri="{BB962C8B-B14F-4D97-AF65-F5344CB8AC3E}">
        <p14:creationId xmlns:p14="http://schemas.microsoft.com/office/powerpoint/2010/main" val="2809174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 The Process Perspective </a:t>
            </a:r>
            <a:endParaRPr lang="en-GB" dirty="0"/>
          </a:p>
        </p:txBody>
      </p:sp>
      <p:sp>
        <p:nvSpPr>
          <p:cNvPr id="3" name="Content Placeholder 2"/>
          <p:cNvSpPr>
            <a:spLocks noGrp="1"/>
          </p:cNvSpPr>
          <p:nvPr>
            <p:ph idx="1"/>
          </p:nvPr>
        </p:nvSpPr>
        <p:spPr/>
        <p:txBody>
          <a:bodyPr>
            <a:normAutofit/>
          </a:bodyPr>
          <a:lstStyle/>
          <a:p>
            <a:r>
              <a:rPr lang="en-GB" sz="2400" dirty="0" smtClean="0"/>
              <a:t>Leadership is a phenomenon that resides in the context of the interactions between ‘leaders’ and ‘followers’ and is available to all. </a:t>
            </a:r>
          </a:p>
          <a:p>
            <a:r>
              <a:rPr lang="en-GB" sz="2400" dirty="0" smtClean="0"/>
              <a:t>Leadership ‘Process’ can be observed as a set of behaviours which can be learned (</a:t>
            </a:r>
            <a:r>
              <a:rPr lang="en-GB" sz="2400" dirty="0" err="1" smtClean="0"/>
              <a:t>Jago</a:t>
            </a:r>
            <a:r>
              <a:rPr lang="en-GB" sz="2400" dirty="0" smtClean="0"/>
              <a:t>, 1982) (See also Adair, 1972)</a:t>
            </a:r>
            <a:endParaRPr lang="en-GB" sz="2400" dirty="0"/>
          </a:p>
        </p:txBody>
      </p:sp>
    </p:spTree>
    <p:extLst>
      <p:ext uri="{BB962C8B-B14F-4D97-AF65-F5344CB8AC3E}">
        <p14:creationId xmlns:p14="http://schemas.microsoft.com/office/powerpoint/2010/main" val="244227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Assigned and Emergent Leadership</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Some people are ‘Leaders’ because of their position in an organisation (Assigned Leaders), e.g. Departmental Heads, Directors, Administrators)</a:t>
            </a:r>
          </a:p>
          <a:p>
            <a:pPr marL="0" indent="0">
              <a:buNone/>
            </a:pPr>
            <a:endParaRPr lang="en-GB" sz="2400" dirty="0" smtClean="0"/>
          </a:p>
          <a:p>
            <a:pPr marL="0" indent="0">
              <a:buNone/>
            </a:pPr>
            <a:r>
              <a:rPr lang="en-GB" sz="2400" dirty="0" smtClean="0"/>
              <a:t>whereas </a:t>
            </a:r>
          </a:p>
          <a:p>
            <a:pPr marL="0" indent="0">
              <a:buNone/>
            </a:pPr>
            <a:endParaRPr lang="en-GB" sz="2400" dirty="0" smtClean="0"/>
          </a:p>
          <a:p>
            <a:r>
              <a:rPr lang="en-GB" sz="2400" dirty="0" smtClean="0"/>
              <a:t>others are ‘leaders because of the way that those around them respond to them (Emergent Leaders).</a:t>
            </a:r>
          </a:p>
          <a:p>
            <a:endParaRPr lang="en-GB" dirty="0"/>
          </a:p>
        </p:txBody>
      </p:sp>
    </p:spTree>
    <p:extLst>
      <p:ext uri="{BB962C8B-B14F-4D97-AF65-F5344CB8AC3E}">
        <p14:creationId xmlns:p14="http://schemas.microsoft.com/office/powerpoint/2010/main" val="549876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Emergent Leaders</a:t>
            </a:r>
            <a:endParaRPr lang="en-GB" dirty="0"/>
          </a:p>
        </p:txBody>
      </p:sp>
      <p:sp>
        <p:nvSpPr>
          <p:cNvPr id="3" name="Content Placeholder 2"/>
          <p:cNvSpPr>
            <a:spLocks noGrp="1"/>
          </p:cNvSpPr>
          <p:nvPr>
            <p:ph idx="1"/>
          </p:nvPr>
        </p:nvSpPr>
        <p:spPr/>
        <p:txBody>
          <a:bodyPr/>
          <a:lstStyle/>
          <a:p>
            <a:r>
              <a:rPr lang="en-GB" sz="2400" dirty="0" smtClean="0"/>
              <a:t>When others see an individual as the most influential member of a group regardless of the individuals title the person is exhibiting ‘Emergent Leadership’.</a:t>
            </a:r>
          </a:p>
          <a:p>
            <a:r>
              <a:rPr lang="en-GB" sz="2400" dirty="0" smtClean="0"/>
              <a:t>This type of leadership is acquired through the people of the group or organisation supporting and accepting the ‘leaders’ behaviour i.e. the leadership ‘emerges’ over a period through communication.</a:t>
            </a:r>
          </a:p>
          <a:p>
            <a:endParaRPr lang="en-GB" dirty="0"/>
          </a:p>
        </p:txBody>
      </p:sp>
    </p:spTree>
    <p:extLst>
      <p:ext uri="{BB962C8B-B14F-4D97-AF65-F5344CB8AC3E}">
        <p14:creationId xmlns:p14="http://schemas.microsoft.com/office/powerpoint/2010/main" val="2517438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Emergent Leaders Behaviours</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Verbally Involved</a:t>
            </a:r>
          </a:p>
          <a:p>
            <a:r>
              <a:rPr lang="en-GB" sz="2400" dirty="0" smtClean="0"/>
              <a:t>Informed</a:t>
            </a:r>
          </a:p>
          <a:p>
            <a:r>
              <a:rPr lang="en-GB" sz="2400" dirty="0" smtClean="0"/>
              <a:t>Seeking opinions of ‘team’</a:t>
            </a:r>
          </a:p>
          <a:p>
            <a:r>
              <a:rPr lang="en-GB" sz="2400" dirty="0" smtClean="0"/>
              <a:t>Being firm but not rigid</a:t>
            </a:r>
          </a:p>
          <a:p>
            <a:endParaRPr lang="en-GB" sz="2400" dirty="0"/>
          </a:p>
          <a:p>
            <a:pPr marL="0" indent="0">
              <a:buNone/>
            </a:pPr>
            <a:r>
              <a:rPr lang="en-GB" sz="2400" dirty="0" smtClean="0"/>
              <a:t>(Fisher, 1974) </a:t>
            </a:r>
            <a:endParaRPr lang="en-GB" sz="2400" dirty="0"/>
          </a:p>
        </p:txBody>
      </p:sp>
    </p:spTree>
    <p:extLst>
      <p:ext uri="{BB962C8B-B14F-4D97-AF65-F5344CB8AC3E}">
        <p14:creationId xmlns:p14="http://schemas.microsoft.com/office/powerpoint/2010/main" val="92618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37842" y="273326"/>
            <a:ext cx="2857500" cy="1600200"/>
          </a:xfrm>
          <a:prstGeom prst="rect">
            <a:avLst/>
          </a:prstGeom>
        </p:spPr>
      </p:pic>
      <p:pic>
        <p:nvPicPr>
          <p:cNvPr id="5" name="Picture 4"/>
          <p:cNvPicPr>
            <a:picLocks noChangeAspect="1"/>
          </p:cNvPicPr>
          <p:nvPr/>
        </p:nvPicPr>
        <p:blipFill>
          <a:blip r:embed="rId3"/>
          <a:stretch>
            <a:fillRect/>
          </a:stretch>
        </p:blipFill>
        <p:spPr>
          <a:xfrm>
            <a:off x="6144660" y="1322318"/>
            <a:ext cx="2466975" cy="1847850"/>
          </a:xfrm>
          <a:prstGeom prst="rect">
            <a:avLst/>
          </a:prstGeom>
        </p:spPr>
      </p:pic>
      <p:pic>
        <p:nvPicPr>
          <p:cNvPr id="7" name="Picture 6"/>
          <p:cNvPicPr>
            <a:picLocks noChangeAspect="1"/>
          </p:cNvPicPr>
          <p:nvPr/>
        </p:nvPicPr>
        <p:blipFill>
          <a:blip r:embed="rId4"/>
          <a:stretch>
            <a:fillRect/>
          </a:stretch>
        </p:blipFill>
        <p:spPr>
          <a:xfrm>
            <a:off x="8611635" y="273326"/>
            <a:ext cx="3202884" cy="1601442"/>
          </a:xfrm>
          <a:prstGeom prst="rect">
            <a:avLst/>
          </a:prstGeom>
        </p:spPr>
      </p:pic>
      <p:pic>
        <p:nvPicPr>
          <p:cNvPr id="8" name="Picture 7"/>
          <p:cNvPicPr>
            <a:picLocks noChangeAspect="1"/>
          </p:cNvPicPr>
          <p:nvPr/>
        </p:nvPicPr>
        <p:blipFill>
          <a:blip r:embed="rId5"/>
          <a:stretch>
            <a:fillRect/>
          </a:stretch>
        </p:blipFill>
        <p:spPr>
          <a:xfrm>
            <a:off x="8757165" y="2746098"/>
            <a:ext cx="3057354" cy="1984928"/>
          </a:xfrm>
          <a:prstGeom prst="rect">
            <a:avLst/>
          </a:prstGeom>
        </p:spPr>
      </p:pic>
      <p:pic>
        <p:nvPicPr>
          <p:cNvPr id="9" name="Picture 8"/>
          <p:cNvPicPr>
            <a:picLocks noChangeAspect="1"/>
          </p:cNvPicPr>
          <p:nvPr/>
        </p:nvPicPr>
        <p:blipFill>
          <a:blip r:embed="rId6"/>
          <a:stretch>
            <a:fillRect/>
          </a:stretch>
        </p:blipFill>
        <p:spPr>
          <a:xfrm>
            <a:off x="5314913" y="4544987"/>
            <a:ext cx="3442252" cy="1624313"/>
          </a:xfrm>
          <a:prstGeom prst="rect">
            <a:avLst/>
          </a:prstGeom>
        </p:spPr>
      </p:pic>
      <p:pic>
        <p:nvPicPr>
          <p:cNvPr id="10" name="Picture 9"/>
          <p:cNvPicPr>
            <a:picLocks noChangeAspect="1"/>
          </p:cNvPicPr>
          <p:nvPr/>
        </p:nvPicPr>
        <p:blipFill>
          <a:blip r:embed="rId7"/>
          <a:stretch>
            <a:fillRect/>
          </a:stretch>
        </p:blipFill>
        <p:spPr>
          <a:xfrm>
            <a:off x="1826889" y="2647121"/>
            <a:ext cx="3472767" cy="2182882"/>
          </a:xfrm>
          <a:prstGeom prst="rect">
            <a:avLst/>
          </a:prstGeom>
        </p:spPr>
      </p:pic>
    </p:spTree>
    <p:extLst>
      <p:ext uri="{BB962C8B-B14F-4D97-AF65-F5344CB8AC3E}">
        <p14:creationId xmlns:p14="http://schemas.microsoft.com/office/powerpoint/2010/main" val="3827200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and Leadership</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2400" dirty="0" smtClean="0"/>
              <a:t>In a study by Watson and Hoffman (2004) it was found that women performed equally as well as men as leaders, however, they were rated significantly lower, and less likeable suggesting that there still exists some barriers to the emergence of women as leaders. </a:t>
            </a:r>
            <a:endParaRPr lang="en-GB" sz="2400" dirty="0"/>
          </a:p>
        </p:txBody>
      </p:sp>
    </p:spTree>
    <p:extLst>
      <p:ext uri="{BB962C8B-B14F-4D97-AF65-F5344CB8AC3E}">
        <p14:creationId xmlns:p14="http://schemas.microsoft.com/office/powerpoint/2010/main" val="2620862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and Leadership</a:t>
            </a:r>
            <a:endParaRPr lang="en-GB" dirty="0"/>
          </a:p>
        </p:txBody>
      </p:sp>
      <p:pic>
        <p:nvPicPr>
          <p:cNvPr id="8" name="Content Placeholder 7"/>
          <p:cNvPicPr>
            <a:picLocks noGrp="1" noChangeAspect="1"/>
          </p:cNvPicPr>
          <p:nvPr>
            <p:ph idx="1"/>
          </p:nvPr>
        </p:nvPicPr>
        <p:blipFill>
          <a:blip r:embed="rId2"/>
          <a:stretch>
            <a:fillRect/>
          </a:stretch>
        </p:blipFill>
        <p:spPr>
          <a:xfrm>
            <a:off x="4020379" y="4161597"/>
            <a:ext cx="1943100" cy="2362200"/>
          </a:xfrm>
          <a:prstGeom prst="rect">
            <a:avLst/>
          </a:prstGeom>
        </p:spPr>
      </p:pic>
      <p:pic>
        <p:nvPicPr>
          <p:cNvPr id="9" name="Picture 8"/>
          <p:cNvPicPr>
            <a:picLocks noChangeAspect="1"/>
          </p:cNvPicPr>
          <p:nvPr/>
        </p:nvPicPr>
        <p:blipFill>
          <a:blip r:embed="rId3"/>
          <a:stretch>
            <a:fillRect/>
          </a:stretch>
        </p:blipFill>
        <p:spPr>
          <a:xfrm>
            <a:off x="3973070" y="2129061"/>
            <a:ext cx="2705100" cy="1685925"/>
          </a:xfrm>
          <a:prstGeom prst="rect">
            <a:avLst/>
          </a:prstGeom>
        </p:spPr>
      </p:pic>
      <p:pic>
        <p:nvPicPr>
          <p:cNvPr id="10" name="Picture 9"/>
          <p:cNvPicPr>
            <a:picLocks noChangeAspect="1"/>
          </p:cNvPicPr>
          <p:nvPr/>
        </p:nvPicPr>
        <p:blipFill>
          <a:blip r:embed="rId4"/>
          <a:stretch>
            <a:fillRect/>
          </a:stretch>
        </p:blipFill>
        <p:spPr>
          <a:xfrm>
            <a:off x="7256179" y="2129061"/>
            <a:ext cx="2857500" cy="1714500"/>
          </a:xfrm>
          <a:prstGeom prst="rect">
            <a:avLst/>
          </a:prstGeom>
        </p:spPr>
      </p:pic>
      <p:pic>
        <p:nvPicPr>
          <p:cNvPr id="11" name="Picture 10"/>
          <p:cNvPicPr>
            <a:picLocks noChangeAspect="1"/>
          </p:cNvPicPr>
          <p:nvPr/>
        </p:nvPicPr>
        <p:blipFill>
          <a:blip r:embed="rId5"/>
          <a:stretch>
            <a:fillRect/>
          </a:stretch>
        </p:blipFill>
        <p:spPr>
          <a:xfrm>
            <a:off x="10440330" y="3168461"/>
            <a:ext cx="1628578" cy="2174236"/>
          </a:xfrm>
          <a:prstGeom prst="rect">
            <a:avLst/>
          </a:prstGeom>
        </p:spPr>
      </p:pic>
      <p:pic>
        <p:nvPicPr>
          <p:cNvPr id="12" name="Picture 11"/>
          <p:cNvPicPr>
            <a:picLocks noChangeAspect="1"/>
          </p:cNvPicPr>
          <p:nvPr/>
        </p:nvPicPr>
        <p:blipFill>
          <a:blip r:embed="rId6"/>
          <a:stretch>
            <a:fillRect/>
          </a:stretch>
        </p:blipFill>
        <p:spPr>
          <a:xfrm>
            <a:off x="6678170" y="4866447"/>
            <a:ext cx="2762250" cy="1657350"/>
          </a:xfrm>
          <a:prstGeom prst="rect">
            <a:avLst/>
          </a:prstGeom>
        </p:spPr>
      </p:pic>
    </p:spTree>
    <p:extLst>
      <p:ext uri="{BB962C8B-B14F-4D97-AF65-F5344CB8AC3E}">
        <p14:creationId xmlns:p14="http://schemas.microsoft.com/office/powerpoint/2010/main" val="4256483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Identity Theory</a:t>
            </a:r>
            <a:endParaRPr lang="en-GB" dirty="0"/>
          </a:p>
        </p:txBody>
      </p:sp>
      <p:sp>
        <p:nvSpPr>
          <p:cNvPr id="3" name="Content Placeholder 2"/>
          <p:cNvSpPr>
            <a:spLocks noGrp="1"/>
          </p:cNvSpPr>
          <p:nvPr>
            <p:ph idx="1"/>
          </p:nvPr>
        </p:nvSpPr>
        <p:spPr/>
        <p:txBody>
          <a:bodyPr>
            <a:normAutofit/>
          </a:bodyPr>
          <a:lstStyle/>
          <a:p>
            <a:r>
              <a:rPr lang="en-GB" sz="2400" dirty="0" smtClean="0"/>
              <a:t>According to Hogg (2001) leadership emergence is the degree to which a person fits with the identity of the group as a whole.</a:t>
            </a:r>
          </a:p>
          <a:p>
            <a:r>
              <a:rPr lang="en-GB" sz="2400" dirty="0" smtClean="0"/>
              <a:t>As groups develop a group prototype develops and individuals emerge as leaders in the group when they become most like the group prototype. </a:t>
            </a:r>
          </a:p>
          <a:p>
            <a:r>
              <a:rPr lang="en-GB" sz="2400" dirty="0" smtClean="0"/>
              <a:t>Being similar to this prototype makes leaders attractive to the group and gives them influence over it. </a:t>
            </a:r>
            <a:endParaRPr lang="en-GB" sz="2400" dirty="0"/>
          </a:p>
        </p:txBody>
      </p:sp>
    </p:spTree>
    <p:extLst>
      <p:ext uri="{BB962C8B-B14F-4D97-AF65-F5344CB8AC3E}">
        <p14:creationId xmlns:p14="http://schemas.microsoft.com/office/powerpoint/2010/main" val="3543892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1298690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34</TotalTime>
  <Words>394</Words>
  <Application>Microsoft Office PowerPoint</Application>
  <PresentationFormat>Widescreen</PresentationFormat>
  <Paragraphs>43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Schoolbook</vt:lpstr>
      <vt:lpstr>Corbel</vt:lpstr>
      <vt:lpstr>Feathered</vt:lpstr>
      <vt:lpstr>Leadership Described</vt:lpstr>
      <vt:lpstr>Leadership : The Trait Perspective</vt:lpstr>
      <vt:lpstr>Personal Qualities of ‘born’ leaders</vt:lpstr>
      <vt:lpstr>Leadership : The Process Perspective </vt:lpstr>
      <vt:lpstr>Assigned and Emergent Leadership</vt:lpstr>
      <vt:lpstr>Emergent Leaders</vt:lpstr>
      <vt:lpstr>Emergent Leaders Behaviours</vt:lpstr>
      <vt:lpstr>PowerPoint Presentation</vt:lpstr>
      <vt:lpstr>Women and Leadership</vt:lpstr>
      <vt:lpstr>Women and Leadership</vt:lpstr>
      <vt:lpstr>Social Identity Theory</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Described</dc:title>
  <dc:creator>Wynne Jones (Business &amp; Management)</dc:creator>
  <cp:lastModifiedBy>Wynne Jones (Business &amp; Management)</cp:lastModifiedBy>
  <cp:revision>3</cp:revision>
  <cp:lastPrinted>2018-02-22T07:50:05Z</cp:lastPrinted>
  <dcterms:created xsi:type="dcterms:W3CDTF">2018-02-21T11:04:22Z</dcterms:created>
  <dcterms:modified xsi:type="dcterms:W3CDTF">2018-02-22T07:50:54Z</dcterms:modified>
</cp:coreProperties>
</file>