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charts/chart2.xml" ContentType="application/vnd.openxmlformats-officedocument.drawingml.chart+xml"/>
  <Override PartName="/ppt/notesSlides/notesSlide11.xml" ContentType="application/vnd.openxmlformats-officedocument.presentationml.notesSlide+xml"/>
  <Override PartName="/ppt/charts/chart3.xml" ContentType="application/vnd.openxmlformats-officedocument.drawingml.chart+xml"/>
  <Override PartName="/ppt/notesSlides/notesSlide12.xml" ContentType="application/vnd.openxmlformats-officedocument.presentationml.notesSlide+xml"/>
  <Override PartName="/ppt/charts/chart4.xml" ContentType="application/vnd.openxmlformats-officedocument.drawingml.chart+xml"/>
  <Override PartName="/ppt/notesSlides/notesSlide13.xml" ContentType="application/vnd.openxmlformats-officedocument.presentationml.notesSlide+xml"/>
  <Override PartName="/ppt/charts/chart5.xml" ContentType="application/vnd.openxmlformats-officedocument.drawingml.chart+xml"/>
  <Override PartName="/ppt/notesSlides/notesSlide14.xml" ContentType="application/vnd.openxmlformats-officedocument.presentationml.notesSlide+xml"/>
  <Override PartName="/ppt/charts/chart6.xml" ContentType="application/vnd.openxmlformats-officedocument.drawingml.chart+xml"/>
  <Override PartName="/ppt/notesSlides/notesSlide15.xml" ContentType="application/vnd.openxmlformats-officedocument.presentationml.notesSlide+xml"/>
  <Override PartName="/ppt/charts/chart7.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9E8BA929-EEFC-0977-2D87-C349DAB4727E}">
          <p14:sldIdLst>
            <p14:sldId id="256"/>
            <p14:sldId id="257"/>
            <p14:sldId id="258"/>
          </p14:sldIdLst>
        </p14:section>
        <p14:section name="01 Understanding Culture" id="{31C2167C-E5B3-E206-9FB3-F8779256AA34}">
          <p14:sldIdLst>
            <p14:sldId id="259"/>
            <p14:sldId id="260"/>
          </p14:sldIdLst>
        </p14:section>
        <p14:section name="02 Hofstede's Cultural Dimensions" id="{C9CEC098-E4BF-1AA3-F3D8-49838A4A589E}">
          <p14:sldIdLst>
            <p14:sldId id="261"/>
            <p14:sldId id="262"/>
            <p14:sldId id="263"/>
            <p14:sldId id="264"/>
            <p14:sldId id="265"/>
            <p14:sldId id="266"/>
            <p14:sldId id="267"/>
            <p14:sldId id="268"/>
            <p14:sldId id="269"/>
            <p14:sldId id="270"/>
            <p14:sldId id="271"/>
          </p14:sldIdLst>
        </p14:section>
        <p14:section name="03 Trompenaars' Seven Dimensions" id="{A9FEC4BC-A259-5F2E-3DD7-58C05FCB2084}">
          <p14:sldIdLst>
            <p14:sldId id="272"/>
            <p14:sldId id="273"/>
            <p14:sldId id="274"/>
            <p14:sldId id="275"/>
            <p14:sldId id="276"/>
            <p14:sldId id="277"/>
            <p14:sldId id="278"/>
            <p14:sldId id="279"/>
            <p14:sldId id="280"/>
            <p14:sldId id="281"/>
            <p14:sldId id="282"/>
          </p14:sldIdLst>
        </p14:section>
        <p14:section name="04 Comparing the Frameworks" id="{68677425-5EEC-1BE6-E283-AB9710727A3E}">
          <p14:sldIdLst>
            <p14:sldId id="283"/>
            <p14:sldId id="284"/>
            <p14:sldId id="285"/>
          </p14:sldIdLst>
        </p14:section>
        <p14:section name="05 Applying the Frameworks" id="{98242F47-B17F-E73C-5AB9-AC43D20F6044}">
          <p14:sldIdLst>
            <p14:sldId id="286"/>
            <p14:sldId id="287"/>
            <p14:sldId id="288"/>
            <p14:sldId id="289"/>
            <p14:sldId id="290"/>
          </p14:sldIdLst>
        </p14:section>
        <p14:section name="References" id="{5BD3EA09-8C20-050D-5A9F-034899DFF9C7}">
          <p14:sldIdLst>
            <p14:sldId id="291"/>
            <p14:sldId id="292"/>
            <p14:sldId id="2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29" d="100"/>
          <a:sy n="129" d="100"/>
        </p:scale>
        <p:origin x="132" y="5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Power distance index</a:t>
            </a:r>
          </a:p>
        </c:rich>
      </c:tx>
      <c:overlay val="0"/>
    </c:title>
    <c:autoTitleDeleted val="0"/>
    <c:plotArea>
      <c:layout/>
      <c:barChart>
        <c:barDir val="bar"/>
        <c:grouping val="clustered"/>
        <c:varyColors val="0"/>
        <c:ser>
          <c:idx val="0"/>
          <c:order val="0"/>
          <c:tx>
            <c:strRef>
              <c:f>Sheet1!$B$1</c:f>
              <c:strCache>
                <c:ptCount val="1"/>
                <c:pt idx="0">
                  <c:v>Power distance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35</c:v>
                </c:pt>
                <c:pt idx="1">
                  <c:v>40</c:v>
                </c:pt>
                <c:pt idx="2">
                  <c:v>35</c:v>
                </c:pt>
                <c:pt idx="3">
                  <c:v>77</c:v>
                </c:pt>
                <c:pt idx="4">
                  <c:v>80</c:v>
                </c:pt>
                <c:pt idx="5">
                  <c:v>54</c:v>
                </c:pt>
              </c:numCache>
            </c:numRef>
          </c:val>
          <c:extLst>
            <c:ext xmlns:c16="http://schemas.microsoft.com/office/drawing/2014/chart" uri="{C3380CC4-5D6E-409C-BE32-E72D297353CC}">
              <c16:uniqueId val="{00000000-3876-43B7-8E1E-14C7C49ED466}"/>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Individualism index</a:t>
            </a:r>
          </a:p>
        </c:rich>
      </c:tx>
      <c:overlay val="0"/>
    </c:title>
    <c:autoTitleDeleted val="0"/>
    <c:plotArea>
      <c:layout/>
      <c:barChart>
        <c:barDir val="bar"/>
        <c:grouping val="clustered"/>
        <c:varyColors val="0"/>
        <c:ser>
          <c:idx val="0"/>
          <c:order val="0"/>
          <c:tx>
            <c:strRef>
              <c:f>Sheet1!$B$1</c:f>
              <c:strCache>
                <c:ptCount val="1"/>
                <c:pt idx="0">
                  <c:v>Individualism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89</c:v>
                </c:pt>
                <c:pt idx="1">
                  <c:v>91</c:v>
                </c:pt>
                <c:pt idx="2">
                  <c:v>67</c:v>
                </c:pt>
                <c:pt idx="3">
                  <c:v>48</c:v>
                </c:pt>
                <c:pt idx="4">
                  <c:v>20</c:v>
                </c:pt>
                <c:pt idx="5">
                  <c:v>46</c:v>
                </c:pt>
              </c:numCache>
            </c:numRef>
          </c:val>
          <c:extLst>
            <c:ext xmlns:c16="http://schemas.microsoft.com/office/drawing/2014/chart" uri="{C3380CC4-5D6E-409C-BE32-E72D297353CC}">
              <c16:uniqueId val="{00000000-03FA-41F8-AD1C-FAC247DD5266}"/>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Masculinity index</a:t>
            </a:r>
          </a:p>
        </c:rich>
      </c:tx>
      <c:overlay val="0"/>
    </c:title>
    <c:autoTitleDeleted val="0"/>
    <c:plotArea>
      <c:layout/>
      <c:barChart>
        <c:barDir val="bar"/>
        <c:grouping val="clustered"/>
        <c:varyColors val="0"/>
        <c:ser>
          <c:idx val="0"/>
          <c:order val="0"/>
          <c:tx>
            <c:strRef>
              <c:f>Sheet1!$B$1</c:f>
              <c:strCache>
                <c:ptCount val="1"/>
                <c:pt idx="0">
                  <c:v>Masculinity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66</c:v>
                </c:pt>
                <c:pt idx="1">
                  <c:v>62</c:v>
                </c:pt>
                <c:pt idx="2">
                  <c:v>66</c:v>
                </c:pt>
                <c:pt idx="3">
                  <c:v>56</c:v>
                </c:pt>
                <c:pt idx="4">
                  <c:v>66</c:v>
                </c:pt>
                <c:pt idx="5">
                  <c:v>95</c:v>
                </c:pt>
              </c:numCache>
            </c:numRef>
          </c:val>
          <c:extLst>
            <c:ext xmlns:c16="http://schemas.microsoft.com/office/drawing/2014/chart" uri="{C3380CC4-5D6E-409C-BE32-E72D297353CC}">
              <c16:uniqueId val="{00000000-F6BC-443A-A1FD-7D9AF68BF20D}"/>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Uncertainty avoidance index</a:t>
            </a:r>
          </a:p>
        </c:rich>
      </c:tx>
      <c:overlay val="0"/>
    </c:title>
    <c:autoTitleDeleted val="0"/>
    <c:plotArea>
      <c:layout/>
      <c:barChart>
        <c:barDir val="bar"/>
        <c:grouping val="clustered"/>
        <c:varyColors val="0"/>
        <c:ser>
          <c:idx val="0"/>
          <c:order val="0"/>
          <c:tx>
            <c:strRef>
              <c:f>Sheet1!$B$1</c:f>
              <c:strCache>
                <c:ptCount val="1"/>
                <c:pt idx="0">
                  <c:v>Uncertainty avoidance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35</c:v>
                </c:pt>
                <c:pt idx="1">
                  <c:v>46</c:v>
                </c:pt>
                <c:pt idx="2">
                  <c:v>65</c:v>
                </c:pt>
                <c:pt idx="3">
                  <c:v>40</c:v>
                </c:pt>
                <c:pt idx="4">
                  <c:v>30</c:v>
                </c:pt>
                <c:pt idx="5">
                  <c:v>92</c:v>
                </c:pt>
              </c:numCache>
            </c:numRef>
          </c:val>
          <c:extLst>
            <c:ext xmlns:c16="http://schemas.microsoft.com/office/drawing/2014/chart" uri="{C3380CC4-5D6E-409C-BE32-E72D297353CC}">
              <c16:uniqueId val="{00000000-E2AF-483E-82CB-EDB0B6F9ED92}"/>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Long term orientation index</a:t>
            </a:r>
          </a:p>
        </c:rich>
      </c:tx>
      <c:overlay val="0"/>
    </c:title>
    <c:autoTitleDeleted val="0"/>
    <c:plotArea>
      <c:layout/>
      <c:barChart>
        <c:barDir val="bar"/>
        <c:grouping val="clustered"/>
        <c:varyColors val="0"/>
        <c:ser>
          <c:idx val="0"/>
          <c:order val="0"/>
          <c:tx>
            <c:strRef>
              <c:f>Sheet1!$B$1</c:f>
              <c:strCache>
                <c:ptCount val="1"/>
                <c:pt idx="0">
                  <c:v>Long term orientation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51</c:v>
                </c:pt>
                <c:pt idx="1">
                  <c:v>26</c:v>
                </c:pt>
                <c:pt idx="2">
                  <c:v>83</c:v>
                </c:pt>
                <c:pt idx="3">
                  <c:v>51</c:v>
                </c:pt>
                <c:pt idx="4">
                  <c:v>87</c:v>
                </c:pt>
                <c:pt idx="5">
                  <c:v>88</c:v>
                </c:pt>
              </c:numCache>
            </c:numRef>
          </c:val>
          <c:extLst>
            <c:ext xmlns:c16="http://schemas.microsoft.com/office/drawing/2014/chart" uri="{C3380CC4-5D6E-409C-BE32-E72D297353CC}">
              <c16:uniqueId val="{00000000-72D6-408C-8061-2A1BF4D1F263}"/>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B2A4A"/>
                </a:solidFill>
                <a:latin typeface="+mj-lt"/>
              </a:defRPr>
            </a:pPr>
            <a:r>
              <a:rPr sz="1100" b="0" i="0" u="none" strike="noStrike">
                <a:solidFill>
                  <a:srgbClr val="1B2A4A"/>
                </a:solidFill>
                <a:latin typeface="+mj-lt"/>
              </a:rPr>
              <a:t>Indulgence index</a:t>
            </a:r>
          </a:p>
        </c:rich>
      </c:tx>
      <c:overlay val="0"/>
    </c:title>
    <c:autoTitleDeleted val="0"/>
    <c:plotArea>
      <c:layout/>
      <c:barChart>
        <c:barDir val="bar"/>
        <c:grouping val="clustered"/>
        <c:varyColors val="0"/>
        <c:ser>
          <c:idx val="0"/>
          <c:order val="0"/>
          <c:tx>
            <c:strRef>
              <c:f>Sheet1!$B$1</c:f>
              <c:strCache>
                <c:ptCount val="1"/>
                <c:pt idx="0">
                  <c:v>Indulgence index</c:v>
                </c:pt>
              </c:strCache>
            </c:strRef>
          </c:tx>
          <c:spPr>
            <a:solidFill>
              <a:srgbClr val="2E6F95"/>
            </a:solidFill>
            <a:effectLst/>
          </c:spPr>
          <c:invertIfNegative val="0"/>
          <c:dLbls>
            <c:numFmt formatCode="#,##0" sourceLinked="0"/>
            <c:spPr>
              <a:noFill/>
              <a:ln>
                <a:noFill/>
              </a:ln>
              <a:effectLst/>
            </c:spPr>
            <c:txPr>
              <a:bodyPr/>
              <a:lstStyle/>
              <a:p>
                <a:pPr>
                  <a:defRPr sz="1000" b="0" i="0" u="none" strike="noStrike">
                    <a:solidFill>
                      <a:srgbClr val="1F2937"/>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UK</c:v>
                </c:pt>
                <c:pt idx="1">
                  <c:v>USA</c:v>
                </c:pt>
                <c:pt idx="2">
                  <c:v>Germany</c:v>
                </c:pt>
                <c:pt idx="3">
                  <c:v>India</c:v>
                </c:pt>
                <c:pt idx="4">
                  <c:v>China</c:v>
                </c:pt>
                <c:pt idx="5">
                  <c:v>Japan</c:v>
                </c:pt>
              </c:strCache>
            </c:strRef>
          </c:cat>
          <c:val>
            <c:numRef>
              <c:f>Sheet1!$B$2:$B$7</c:f>
              <c:numCache>
                <c:formatCode>General</c:formatCode>
                <c:ptCount val="6"/>
                <c:pt idx="0">
                  <c:v>69</c:v>
                </c:pt>
                <c:pt idx="1">
                  <c:v>68</c:v>
                </c:pt>
                <c:pt idx="2">
                  <c:v>40</c:v>
                </c:pt>
                <c:pt idx="3">
                  <c:v>26</c:v>
                </c:pt>
                <c:pt idx="4">
                  <c:v>24</c:v>
                </c:pt>
                <c:pt idx="5">
                  <c:v>42</c:v>
                </c:pt>
              </c:numCache>
            </c:numRef>
          </c:val>
          <c:extLst>
            <c:ext xmlns:c16="http://schemas.microsoft.com/office/drawing/2014/chart" uri="{C3380CC4-5D6E-409C-BE32-E72D297353CC}">
              <c16:uniqueId val="{00000000-4581-482B-BADA-60F8381BD1F4}"/>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15"/>
          <c:min val="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UK</c:v>
                </c:pt>
              </c:strCache>
            </c:strRef>
          </c:tx>
          <c:spPr>
            <a:solidFill>
              <a:srgbClr val="1B2A4A"/>
            </a:solidFill>
            <a:effectLst/>
          </c:spPr>
          <c:invertIfNegative val="0"/>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Sheet1!$B$2:$B$7</c:f>
              <c:numCache>
                <c:formatCode>General</c:formatCode>
                <c:ptCount val="6"/>
                <c:pt idx="0">
                  <c:v>35</c:v>
                </c:pt>
                <c:pt idx="1">
                  <c:v>89</c:v>
                </c:pt>
                <c:pt idx="2">
                  <c:v>66</c:v>
                </c:pt>
                <c:pt idx="3">
                  <c:v>35</c:v>
                </c:pt>
                <c:pt idx="4">
                  <c:v>51</c:v>
                </c:pt>
                <c:pt idx="5">
                  <c:v>69</c:v>
                </c:pt>
              </c:numCache>
            </c:numRef>
          </c:val>
          <c:extLst>
            <c:ext xmlns:c16="http://schemas.microsoft.com/office/drawing/2014/chart" uri="{C3380CC4-5D6E-409C-BE32-E72D297353CC}">
              <c16:uniqueId val="{00000000-6619-4066-BD3D-09CA6DFBBAA5}"/>
            </c:ext>
          </c:extLst>
        </c:ser>
        <c:ser>
          <c:idx val="1"/>
          <c:order val="1"/>
          <c:tx>
            <c:strRef>
              <c:f>Sheet1!$C$1</c:f>
              <c:strCache>
                <c:ptCount val="1"/>
                <c:pt idx="0">
                  <c:v>China</c:v>
                </c:pt>
              </c:strCache>
            </c:strRef>
          </c:tx>
          <c:spPr>
            <a:solidFill>
              <a:srgbClr val="F2A541"/>
            </a:solidFill>
            <a:effectLst/>
          </c:spPr>
          <c:invertIfNegative val="0"/>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Sheet1!$C$2:$C$7</c:f>
              <c:numCache>
                <c:formatCode>General</c:formatCode>
                <c:ptCount val="6"/>
                <c:pt idx="0">
                  <c:v>80</c:v>
                </c:pt>
                <c:pt idx="1">
                  <c:v>20</c:v>
                </c:pt>
                <c:pt idx="2">
                  <c:v>66</c:v>
                </c:pt>
                <c:pt idx="3">
                  <c:v>30</c:v>
                </c:pt>
                <c:pt idx="4">
                  <c:v>87</c:v>
                </c:pt>
                <c:pt idx="5">
                  <c:v>24</c:v>
                </c:pt>
              </c:numCache>
            </c:numRef>
          </c:val>
          <c:extLst>
            <c:ext xmlns:c16="http://schemas.microsoft.com/office/drawing/2014/chart" uri="{C3380CC4-5D6E-409C-BE32-E72D297353CC}">
              <c16:uniqueId val="{00000001-6619-4066-BD3D-09CA6DFBBAA5}"/>
            </c:ext>
          </c:extLst>
        </c:ser>
        <c:ser>
          <c:idx val="2"/>
          <c:order val="2"/>
          <c:tx>
            <c:strRef>
              <c:f>Sheet1!$D$1</c:f>
              <c:strCache>
                <c:ptCount val="1"/>
                <c:pt idx="0">
                  <c:v>India</c:v>
                </c:pt>
              </c:strCache>
            </c:strRef>
          </c:tx>
          <c:spPr>
            <a:solidFill>
              <a:srgbClr val="2E6F95"/>
            </a:solidFill>
            <a:effectLst/>
          </c:spPr>
          <c:invertIfNegative val="0"/>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Sheet1!$D$2:$D$7</c:f>
              <c:numCache>
                <c:formatCode>General</c:formatCode>
                <c:ptCount val="6"/>
                <c:pt idx="0">
                  <c:v>77</c:v>
                </c:pt>
                <c:pt idx="1">
                  <c:v>48</c:v>
                </c:pt>
                <c:pt idx="2">
                  <c:v>56</c:v>
                </c:pt>
                <c:pt idx="3">
                  <c:v>40</c:v>
                </c:pt>
                <c:pt idx="4">
                  <c:v>51</c:v>
                </c:pt>
                <c:pt idx="5">
                  <c:v>26</c:v>
                </c:pt>
              </c:numCache>
            </c:numRef>
          </c:val>
          <c:extLst>
            <c:ext xmlns:c16="http://schemas.microsoft.com/office/drawing/2014/chart" uri="{C3380CC4-5D6E-409C-BE32-E72D297353CC}">
              <c16:uniqueId val="{00000002-6619-4066-BD3D-09CA6DFBBAA5}"/>
            </c:ext>
          </c:extLst>
        </c:ser>
        <c:dLbls>
          <c:showLegendKey val="0"/>
          <c:showVal val="0"/>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1F2937"/>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9525" cap="flat">
              <a:solidFill>
                <a:srgbClr val="DCE8F5"/>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50" b="0" i="0" u="none" strike="noStrike">
                <a:solidFill>
                  <a:srgbClr val="5B6B82"/>
                </a:solidFill>
                <a:latin typeface="+mn-lt"/>
              </a:defRPr>
            </a:pPr>
            <a:endParaRPr lang="en-US"/>
          </a:p>
        </c:txPr>
        <c:crossAx val="2094734554"/>
        <c:crosses val="autoZero"/>
        <c:crossBetween val="between"/>
        <c:majorUnit val="20"/>
      </c:valAx>
      <c:spPr>
        <a:noFill/>
        <a:ln>
          <a:noFill/>
        </a:ln>
        <a:effectLst/>
      </c:spPr>
    </c:plotArea>
    <c:legend>
      <c:legendPos val="t"/>
      <c:overlay val="0"/>
      <c:txPr>
        <a:bodyPr/>
        <a:lstStyle/>
        <a:p>
          <a:pPr>
            <a:defRPr sz="1050">
              <a:solidFill>
                <a:srgbClr val="1F2937"/>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12877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In earlier sessions we looked at how communication works, at Hall's high and low context cultures, and at the self reference criterion: the habit of judging other people through our own cultural lens. Today we take the next step and look at the two most widely used frameworks for comparing national cultures, Geert Hofstede's cultural dimensions and Fons Trompenaars and Charles Hampden-Turner's seven dimensions of culture. By the end you should be able to use both as practical tools for anticipating communication problems, and also to criticise them, which matters for your analytical report and reflective essay. Throughout, we will keep returning to hospitality, because hotels and restaurants are some of the most culturally diverse workplaces in the world.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through the outcomes briefly. Emphasise outcome four: description alone will not earn high marks at Level 6. Students need to show they can compare the two frameworks, weigh their strengths and weaknesses, and apply them carefully to real situations without falling into stereotyping. Ask students to note which outcome they feel least confident about now, and revisit it at the end of the session.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route through the session. Sections two and three introduce each framework in turn, with one slide per dimension so students can see the definition, the communication implications, and a hospitality example together. Section four is where the critical thinking happens. Section five closes with a group activity and an exam style practice question. Suggested timing for a two hour session: about fifteen minutes on section one, thirty five on Hofstede, thirty five on Trompenaars, fifteen on comparison, and twenty on the activity.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begin by reminding ourselves what we mean by culture, because both frameworks rest on particular assumptions about it. Hofstede in particular treats culture as something deep, learned early and slow to change.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Hofstede describes culture as a kind of shared mental programming. It is learned, not inherited, and it distinguishes one group of people from another. The computer metaphor is deliberately simple: just as software shapes what a computer does without changing its hardware, culture shapes how people think, feel and act without determining every individual choice. The onion model, from Hofstede, Hofstede and Minkov (2010), shows four layers. Symbols are the outermost layer: words, gestures, dress, logos and brand colours. They change quickly and are easily copied. Heroes are people, real or imaginary, who model admired behaviour. Rituals are collective activities that are socially essential but technically unnecessary, such as greetings, the way a meeting is opened, or the order in which a VIP guest is welcomed. These three outer layers are practices; we can observe them. At the core are values, broad preferences for some states of affairs over others, such as what is good or bad, clean or dirty, polite or rude. Values are learned in early childhood and are largely unconscious. The key message for communication is that most of what we see in an intercultural encounter sits on the outer layers, while the reasons behind it sit in the core. A hotel can train staff to bow, to use two hands when handing over a business card, or to avoid certain colours in table settings, but unless staff understand the values underneath, these gestures remain surface politeness. Ask students: which layer does a hotel brand standard usually address, and which layer does a guest actually react to?</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Hofstede's model is the most cited framework in cross cultural management research. It is also one of the most criticised. We will look at both sides.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Geert Hofstede was a Dutch social psychologist working in personnel research at IBM. Between roughly 1967 and 1973 IBM ran employee attitude surveys across its subsidiaries worldwide, producing more than 100,000 questionnaires from over 70 countries. Because the respondents worked for the same company, in similar jobs, the main remaining difference between them was nationality, which Hofstede argued made the data a good basis for comparing national cultures. His 1980 book Culture's Consequences identified four dimensions. A fifth, long term orientation, came from work with Michael Bond, whose Chinese Value Survey was designed by Chinese researchers specifically to reduce Western bias (Hofstede and Bond, 1988). A sixth, indulgence versus restraint, was added in 2010 from Michael Minkov's analysis of World Values Survey data. Stress to students that the scores are relative. A score of 35 means nothing on its own; it only means something when compared with another country. And the scores describe national averages, so they cannot tell you how a particular guest or colleague will behave.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a quick tour before we look at each dimension in detail. A useful way to remember them: power distance is about hierarchy, individualism about the self and the group, masculinity about achievement versus care, uncertainty avoidance about rules and ambiguity, long term orientation about time and tradition, and indulgence about enjoyment and self control. Each of these has visible effects on communication: who speaks in a meeting, how directly disagreement is expressed, how much detail people expect in writing, and how emotions are shown.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Power distance concerns hierarchy and how people relate to authority. In the UK and Germany, both scoring 35, staff generally expect managers to be accessible, to consult them, and to accept being questioned. In China (80) and India (77), hierarchy is more readily accepted as natural; the manager is expected to decide and to give clear instructions, and juniors may avoid contradicting them in public. For communication this affects meeting behaviour, the use of titles, who signs off decisions and how feedback is given. A useful discussion point: many UK hotels employ staff from higher power distance countries and are led by managers who assume an open door policy works for everyone. When nobody speaks up in a briefing, the manager may wrongly conclude that everyone agrees. The practical response is to create other channels: one to one conversations, anonymous suggestion forms or asking supervisors to collect views. Ask students whether they have seen this in their own workplaces.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dimension most strongly linked to communication style, and it connects directly to Hall's work from last week. The UK (89) and USA (91) are among the most individualist countries in the data, while China (20) is strongly collectivist. In individualist cultures people are expected to speak their mind, take personal credit and personal responsibility, and keep task and relationship fairly separate. In collectivist cultures, preserving harmony within the group matters more than being right in public, so disagreement tends to be indirect and face saving is important. A note for students who read the latest country comparison websites: in 2023 the organisation that maintains Hofstede's scores revised the individualism scores for several countries using newer data, so figures online may differ from the 2010 figures on this slide. This is itself a good critical point: the scores are not fixed facts. Hospitality example to expand on: employee of the month schemes that single out one person are popular in UK and US chains but can be uncomfortable for staff from collectivist backgrounds.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label is unfortunate and students often misread it as being about men and women. It is really about the values a society rewards: achievement, assertiveness and material success at the masculine end, and care, cooperation and quality of life at the feminine end. Japan (95) is the highest scoring country in the dataset, while the Nordic countries and the Netherlands score very low. Notice that the six countries on this chart are fairly similar apart from Japan, which is a good reminder to choose comparisons carefully. For communication, high scoring cultures tend to reward confident self presentation and decisive language, while low scoring cultures value modesty and may see boasting as off putting. In negotiations, a confident sales pitch that works in the US may come across as aggressive in Sweden or Denmark. Some recent publications rename this dimension in more neutral terms, such as motivation towards achievement and success; encourage students to use whichever label their source uses but to explain what it measures.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Uncertainty avoidance is not the same as risk avoidance. It is about how comfortable people feel with ambiguity. Japan scores 92 and Germany 65, while the UK (35) and China (30) are relatively comfortable with uncertainty. In high scoring cultures people tend to want rules, detailed contracts, clear procedures and specialists who can be trusted to know the answer. In low scoring cultures people are more willing to improvise and may find excessive rules frustrating. For hospitality, this affects pre arrival communication, contracts for groups and events, signage and written information, and how complaints are handled. A Japanese group will often appreciate a printed schedule with exact times, names of contact people and what will happen if something goes wrong. A British manager's instinct to keep things flexible can be read as a lack of preparation. Ask students to think of a policy or document in their workplace that would need to change for a high uncertainty avoidance market.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dimension came from Michael Bond's Chinese Value Survey, which was designed by Chinese researchers to capture values that Western questionnaires might miss. It was originally called Confucian dynamism. East Asian countries such as China (87) and Japan (88), and also Germany (83), score high, while the USA (26) scores low. Long term cultures value persistence, saving and adapting traditions to new circumstances. Short term cultures value quick results, respect for tradition as it is, and fulfilling social obligations now. In business communication, the difference shows up in negotiation timelines and in what each side treats as success. A US hotel investor may report quarterly and want results fast; a Chinese or Japanese partner may be more interested in whether the relationship will last. Point out that India and the UK both score 51 here, which is a useful reminder that countries we might assume to be very different can be similar on particular dimensions.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newest dimension, added in 2010 from Michael Minkov's analysis of World Values Survey data. It looks at how far people feel free to enjoy life, spend on leisure and express happiness. The UK (69) and USA (68) are relatively indulgent; China (24) and India (26) are relatively restrained. In communication, this links to how openly positive emotion is shown and to the tone that feels appropriate in advertising and service. For tourism and hospitality marketing this is especially relevant: the language of pampering, treating yourself and letting go is very common in UK spa and leisure marketing, but may not resonate with every market. Encourage students to look critically at a hotel website and ask which cultural assumptions are built into its language and imagery. Also note this dimension is the least researched of the six, so evidence for it is thinner.</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chart brings the six dimensions together for three countries so students can practise reading a profile. The point is to look at the gaps rather than single scores. The UK and China differ most on individualism (89 and 20), power distance (35 and 80), indulgence (69 and 24) and long term orientation (51 and 87), and these are the areas where communication problems are most likely between British managers and Chinese guests or colleagues. India shares China's high power distance and restraint, but matches the UK on long term orientation and sits in the middle on individualism. A quick task: ask students to predict, in pairs, two communication problems a British hotel manager might face when leading a team that includes colleagues from China and India, and which dimensions explain them. Then ask what the profile cannot tell us, which leads into the critique on the next slide.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essential for assessment. Hofstede's model has been criticised from several angles. McSweeney (2002) argued that the model assumes each nation has a single uniform culture and that a sample of IBM employees can reveal it; he called this a triumph of faith over analysis. Baskerville (2003) argued that Hofstede measured nations rather than cultures, and that the two are not the same: think of Wales and England, or the many cultures within India or Sri Lanka. Ailon (2008) turned Hofstede's own dimensions on his work and argued that the framework carries Western, particularly managerial, assumptions. Minkov (2018) used newer data to revise the model and suggested some dimensions should be merged or redefined. The ecological fallacy is perhaps the most practical point for students: national averages tell us nothing reliable about any one person. Osland and Bird (2000) described the risk of sophisticated stereotyping, where people use frameworks to replace simple stereotypes with more academic sounding ones. On the positive side, the model is supported by a very large body of research. Kirkman, Lowe and Gibson (2006) reviewed 25 years of studies and found it continued to be widely used and useful, and in tourism research it remains the most applied national culture framework (Reisinger and Crotts, 2010). The best student answers will use the framework while acknowledging these limits.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now turn to the second framework. Trompenaars and Hampden-Turner start from a different question: not how cultures score on fixed scales, but how they solve recurring dilemmas.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Fons Trompenaars is a Dutch consultant and Charles Hampden-Turner a British management philosopher. Their framework grew from questionnaires used with managers on cross cultural training programmes. Rather than asking people to rate statements, the questionnaire presents dilemmas and asks which solution the respondent prefers. Over time the database grew to tens of thousands of respondents in more than 40 countries; precise figures vary between editions. The framework builds on earlier sociological work, especially Parsons and Shils' (1951) pattern variables, which already contrasted universalism with particularism and specificity with diffuseness, and Kluckhohn and Strodtbeck's (1961) value orientations, which addressed time and the relationship with nature. Their central idea is that every culture must solve three universal problems: how we relate to other people, how we deal with time, and how we relate to the natural environment. The most distinctive feature is reconciliation. They argue that effective international managers do not simply choose one side of a dilemma but find ways to combine both, for example by applying a rule consistently while showing respect for a long standing relationship. This makes the framework more practical and managerially oriented than Hofstede's, but, as we will see, less statistically robust.</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the seven dimensions grouped by the universal problem they address. Five concern how we relate to other people, one concerns time and one concerns our relationship with the environment. Point out to students that two of these, individualism versus communitarianism and the time dimension, overlap with ideas they already know from Hofstede and Hall. The others, especially universalism versus particularism, specific versus diffuse, and achievement versus ascription, add something Hofstede does not cover directly, and are often the most useful in practice for understanding business relationships.</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Trompenaars illustrates this dimension with a well known dilemma. You are a passenger in a car driven by a close friend who hits a pedestrian while driving well above the speed limit. There are no other witnesses, and the friend's lawyer says that if you testify the friend was driving within the limit, it may save them from serious consequences. Does your friend have a right to expect you to protect them? Respondents from universalist cultures mostly say no: the law applies equally. Respondents from particularist cultures are more likely to say a friend has a right to expect support. Run this as a quick show of hands, then discuss. In business, universalists rely on detailed contracts and see deviations as unfair; particularists see the contract as a starting point and the relationship as the real guarantee. Universalists may view particularists as untrustworthy because they bend rules for friends; particularists may view universalists as cold and untrustworthy because they would not even help a friend. In hospitality, this explains tensions over rate agreements, rules on upgrades and cancellation policies with loyal corporate clients. Reconciliation, in Trompenaars' terms, means finding a solution that keeps the rule but honours the relationship.</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dimension closely mirrors Hofstede's individualism versus collectivism, so you can move through it fairly quickly and focus on what Trompenaars adds, which is the practical consequence for decision making and negotiation. Individualist negotiators are often sent alone, are authorised to decide, and expect quick answers. Communitarian negotiators may arrive as a team, need to consult others and reach consensus, and may see a lone negotiator as a sign that the other party is not serious. Trompenaars also found some surprising country positions; for example, France sometimes appears more communitarian than expected, which reminds us that dimensions do not always line up neatly across frameworks. Ask students: if you were the director of sales at a UK hotel negotiating with a Japanese company, how would you structure the meetings and who would you bring?</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dimension draws on Kurt Lewin's (1936) idea of personal life spaces. Lewin described people from specific cultures as having a large public space that others can easily enter, and a small, guarded private space; they are friendly and open with strangers, but this does not mean a close relationship. People from diffuse cultures have a smaller public space that is harder to enter, but once someone is admitted, the relationship covers much more of life. Trainers often use the image of the peach and the coconut: specific cultures are like a peach, soft on the outside with a hard stone inside; diffuse cultures are like a coconut, hard to get into, but once inside you are in. In communication, specific cultures prefer directness and clear, separate topics; diffuse cultures prefer context, indirectness and relationship building first. This links back to Hall's high and low context communication. For hotel sales and events teams, it explains why some clients want long lunches, gifts and personal connection before signing anything.</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Neutral cultures value emotional control in professional settings; affective cultures see open emotional expression as natural and even as a sign of honesty. This matters enormously in service recovery. Staff trained in one style can misread the other. A front desk agent from a neutral culture may feel that an affective guest is being aggressive and become defensive, while the guest feels the agent is cold and uninterested. Equally, staff may underestimate the problem when a neutral guest calmly mentions an issue and then never returns. Link this to Mehrabian's work from earlier sessions: tone and nonverbal cues carry much of the emotional meaning, but how those cues are read depends on cultural expectations. It also links loosely to Hofstede's indulgence dimension. A good classroom exercise is to role play the same complaint delivered in a neutral and an affective style and discuss how staff should respond to each.</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achievement oriented cultures, you are judged on what you have done recently. In ascription oriented cultures, status is attributed because of who you are: your age, gender, family, connections, educational background or position. This has very practical consequences for communication: who should lead a meeting, how people should be addressed, who signs letters and how organisational charts are read. Achievement cultures may see ascription as unfair or as nepotism; ascription cultures may see achievement cultures as disrespectful to experience and seniority. It overlaps partly with Hofstede's power distance. In hospitality, the general manager greeting a VIP personally, the use of honorifics and correct titles, and matching seniority in negotiations are all ways of respecting ascribed status. Ask students to reflect on how their own career paths might be read in each type of culture.</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Trompenaars' time dimension has two parts: whether time is seen sequentially or synchronically, and whether a culture is oriented more to the past, present or future. The sequential versus synchronic distinction closely matches Edward Hall's monochronic and polychronic time, which students may meet in other readings. In sequential cultures, being late signals disrespect, meetings follow agendas, and interruptions are unwelcome. In synchronic cultures, people may handle several conversations at once, plans are more flexible, and stopping to talk to someone important is more polite than keeping to the schedule. In hospitality, this affects event planning, check in expectations, restaurant service pacing and even how long guests expect to linger at a table. Trompenaars also suggests a simple exercise: ask people to draw the past, present and future as circles. How they size and overlap the circles shows how they relate time periods. You could try this with the class.</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dimension asks where people locate control. Internally directed cultures believe people can shape their environment and destiny; they value assertiveness, conflict as a sign of conviction and a focus on one's own goals. Externally directed cultures believe in adapting to the environment, other people and circumstances; they value harmony, patience and responsiveness. Some writers link this to the psychological idea of locus of control. In business communication, internally directed people may push hard for their position and see compromise as weakness, while externally directed people may prioritise keeping the relationship smooth and adapting to the other party. In hospitality, this is visible in service design. Self service technology, customisable menus and apps appeal strongly to internally directed guests, while anticipatory, attentive service, where staff notice and respond without being asked, is often valued by externally directed guests. Ask students which approach their own workplace emphasises.</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with Hofstede, students should be able to evaluate Trompenaars critically. Strengths: the dilemma method feels realistic to managers and produces vivid examples; the framework adds dimensions Hofstede does not cover, such as specific versus diffuse and achievement versus ascription; and it treats culture as something people work with rather than a fixed score, with its emphasis on reconciling opposites. Limitations: Hofstede (1996) reanalysed data published by Trompenaars and argued that it supported only a small number of independent dimensions, mainly related to individualism and achievement, rather than seven. Trompenaars and Hampden-Turner (1997) replied that Hofstede had forced their circular, dilemma based view into his own linear, bipolar logic. This public exchange is excellent material for a critical discussion. Other limitations include the sample, which is mainly managers attending training, the limited transparency of the underlying data, and country placements that vary between editions and secondary sources. And like any national framework, it carries the risk of stereotyping. A balanced conclusion: Trompenaars is often more useful for practical training and reflection, while Hofstede is more established as a research tool.</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Having looked at both frameworks, we now put them side by side. This is where students can show the analytical and evaluative skills that the assessment rewards.</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table row by row. The key contrasts: Hofstede uses value statements and produces country index scores; Trompenaars uses dilemmas and reports the percentage of respondents choosing each option. Hofstede's original sample was employees of one company, which he argued controlled for other differences; Trompenaars' sample was managers from many organisations attending training. Hofstede treats cultures as positions on bipolar scales; Trompenaars sees each dimension as a dilemma that cultures resolve in different ways and that can be reconciled. Hofstede's framework is more widely used in academic research; Trompenaars' is more often used in management training and consultancy. Ask students: if you were writing a research report comparing UK and Chinese hotel guests, which would you use, and why? If you were designing a training session for front office staff, would your choice change?</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conceptual overlaps between the two models. Make clear these are not statistical equivalences; they are areas where the frameworks address similar questions. The strongest overlap is between Hofstede's individualism and Trompenaars' individualism versus communitarianism, which measure very similar ideas. Power distance and achievement versus ascription both concern status and hierarchy, but from different angles: power distance is about accepting unequal power, while ascription is about where status comes from. Long term orientation and sequential versus synchronic time both concern time, but in different ways. Indulgence and neutral versus affective both touch on emotional expression. Uncertainty avoidance and universalism both involve a preference for rules, but the reasons differ: anxiety about ambiguity in one, a belief in fairness through consistency in the other. Some dimensions have no real counterpart: Hofstede's masculinity, and Trompenaars' specific versus diffuse and internal versus external direction. This is a strong argument for using the frameworks together rather than choosing one. Ask students to argue for or against one of the weaker links.</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we turn to practice: how to use these frameworks responsibly, followed by a group activity and an exam style question.</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offers a simple four step approach to using the frameworks without stereotyping. First, start with yourself. Recall the self reference criterion from earlier in the module: we tend to judge others through our own cultural assumptions, so the first step is to know where your own culture sits. Second, treat scores and categories as hypotheses, not facts. A profile tells you what might be different, not what will be. Osland and Bird (2000) call this moving beyond sophisticated stereotyping. Third, observe and ask. Watch how the individual actually communicates and, where appropriate, ask about preferences, for example how a group leader would like information to be shared. Fourth, adapt and reconcile. Trompenaars' idea of reconciliation is useful here: rather than simply adopting the other side's style or insisting on your own, look for a solution that respects both. Connect this to hotel practice: brand standards provide consistency, which is universalist, but excellent service requires reading the individual guest, which is closer to particularism. Great hospitality managers reconcile the two.</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Allow about twenty minutes for group work and ten for feedback. Possible answers for task one: the UK and Japan differ most on uncertainty avoidance (35 against 92), long term orientation (51 against 88), individualism (89 against 46) and masculinity (66 against 95). High uncertainty avoidance suggests the Japanese team will want detailed information and will be uncomfortable with a short email and a standard contract. Long term orientation suggests they will be thinking about a relationship over several years, so a Friday deadline may feel like pressure. Lower individualism suggests decisions will be made collectively, and the director may need to consult colleagues in Japan. For task two, likely points: ascription, because a senior director may expect to meet someone of similar seniority, not a 28 year old graduate; communitarianism, since the decision will involve the group; neutral, so a casual drinks reception with loud, informal socialising may not suit; and diffuse, because relationship building matters, though in a more formal style. For task three, good answers might include: a more detailed written proposal with timings and contingencies; a meeting led or attended by the general manager; flexible decision timescales; correct titles and formal language; and a welcome reception designed with the group's preferences in mind, ideally after asking the client. Push groups to explain why, using the frameworks, and to note where they might be stereotyping.</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Answer guide. A strong answer would begin by briefly defining culture and explaining why frameworks are used in international business communication. It would outline Hofstede's six dimensions and Trompenaars and Hampden-Turner's seven, without spending too long on description. The analysis should then apply both to hospitality, for example power distance and staff briefings, uncertainty avoidance and pre arrival information, universalism and room rate policies, neutral versus affective and complaint handling, achievement versus ascription and VIP or group negotiations. The critical evaluation should draw on McSweeney (2002), Baskerville (2003) and Ailon (2008) for Hofstede, and on Hofstede (1996) and the reply by Hampden-Turner and Trompenaars (1997) for Trompenaars. It should discuss the ecological fallacy and the risk of sophisticated stereotyping (Osland and Bird, 2000), the dated nature of some data and the fact that scores have been revised, and the value of using the two frameworks together, given that they overlap only partly. A strong conclusion would argue that the frameworks are useful as starting points and as tools for reflection, especially for managers and front line staff in culturally diverse hotels, but must be combined with observation, questioning and individual judgement. The best answers would include a short real or realistic hospitality example and evidence from tourism research such as Reisinger and Crotts (2010).</a:t>
            </a: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by summarising the key points. Then return to the learning outcomes and ask students which one they now feel most and least confident about. Suggested reading before next session: chapter four of Luthans and Doh (2018), which covers both frameworks, and McSweeney (2002) for the critical perspective.</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Full references for the session in Harvard style. Encourage students to read McSweeney (2002) and the Hofstede (1996) and Hampden-Turner and Trompenaars (1997) exchange for the critical perspective, and Reisinger and Crotts (2010) for application to tourism.</a:t>
            </a:r>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Full references for the session in Harvard style. Encourage students to read McSweeney (2002) and the Hofstede (1996) and Hampden-Turner and Trompenaars (1997) exchange for the critical perspective, and Reisinger and Crotts (2010) for application to tourism.</a:t>
            </a: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the floor for questions. If discussion is slow, use the prompt on the slide and ask two or three students to share an example from a hotel, restaurant or other workplace where cultural differences affected communication, and which dimension best explains it.</a:t>
            </a:r>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1417320"/>
            <a:ext cx="7863840" cy="1234440"/>
          </a:xfrm>
          <a:prstGeom prst="rect">
            <a:avLst/>
          </a:prstGeom>
          <a:noFill/>
          <a:ln/>
        </p:spPr>
        <p:txBody>
          <a:bodyPr wrap="square" rtlCol="0"/>
          <a:lstStyle>
            <a:lvl1pPr marL="0" indent="0" algn="l">
              <a:buNone/>
              <a:defRPr lang="en-US" sz="40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4000" dirty="0"/>
          </a:p>
        </p:txBody>
      </p:sp>
      <p:sp>
        <p:nvSpPr>
          <p:cNvPr id="3" name="Text 0"/>
          <p:cNvSpPr>
            <a:spLocks noGrp="1"/>
          </p:cNvSpPr>
          <p:nvPr>
            <p:ph type="body" idx="101" hasCustomPrompt="1"/>
          </p:nvPr>
        </p:nvSpPr>
        <p:spPr>
          <a:xfrm>
            <a:off x="640080" y="2743200"/>
            <a:ext cx="7863840" cy="457200"/>
          </a:xfrm>
          <a:prstGeom prst="rect">
            <a:avLst/>
          </a:prstGeom>
          <a:noFill/>
          <a:ln/>
        </p:spPr>
        <p:txBody>
          <a:bodyPr wrap="square" rtlCol="0"/>
          <a:lstStyle>
            <a:lvl1pPr marL="0" indent="0" algn="l">
              <a:buNone/>
              <a:defRPr lang="en-US" sz="1800" dirty="0">
                <a:solidFill>
                  <a:schemeClr val="accent1"/>
                </a:solidFill>
              </a:defRPr>
            </a:lvl1pPr>
          </a:lstStyle>
          <a:p>
            <a:pPr marL="0" indent="0" algn="l">
              <a:buNone/>
            </a:pPr>
            <a:endParaRPr lang="en-US" sz="18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2331720"/>
            <a:ext cx="7680960" cy="1097280"/>
          </a:xfrm>
          <a:prstGeom prst="rect">
            <a:avLst/>
          </a:prstGeom>
          <a:noFill/>
          <a:ln/>
        </p:spPr>
        <p:txBody>
          <a:bodyPr wrap="square" rtlCol="0"/>
          <a:lstStyle>
            <a:lvl1pPr marL="0" indent="0" algn="l">
              <a:buNone/>
              <a:defRPr lang="en-US" sz="36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3600" dirty="0"/>
          </a:p>
        </p:txBody>
      </p:sp>
      <p:sp>
        <p:nvSpPr>
          <p:cNvPr id="3" name="Text 0"/>
          <p:cNvSpPr>
            <a:spLocks noGrp="1"/>
          </p:cNvSpPr>
          <p:nvPr>
            <p:ph type="body" idx="101" hasCustomPrompt="1"/>
          </p:nvPr>
        </p:nvSpPr>
        <p:spPr>
          <a:xfrm>
            <a:off x="731520" y="1234440"/>
            <a:ext cx="2743200" cy="1005840"/>
          </a:xfrm>
          <a:prstGeom prst="rect">
            <a:avLst/>
          </a:prstGeom>
          <a:noFill/>
          <a:ln/>
        </p:spPr>
        <p:txBody>
          <a:bodyPr wrap="square" rtlCol="0"/>
          <a:lstStyle>
            <a:lvl1pPr marL="0" indent="0" algn="l">
              <a:buNone/>
              <a:defRPr lang="en-US" sz="6000" b="1" dirty="0">
                <a:solidFill>
                  <a:schemeClr val="accent1"/>
                </a:solidFill>
                <a:latin typeface="Cambria" pitchFamily="34" charset="0"/>
                <a:ea typeface="Cambria" pitchFamily="34" charset="-122"/>
                <a:cs typeface="Cambria" pitchFamily="34" charset="-120"/>
              </a:defRPr>
            </a:lvl1pPr>
          </a:lstStyle>
          <a:p>
            <a:pPr marL="0" indent="0" algn="l">
              <a:buNone/>
            </a:pPr>
            <a:endParaRPr lang="en-US" sz="600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NTENT">
    <p:bg>
      <p:bgPr>
        <a:solidFill>
          <a:schemeClr val="bg1"/>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rtlCol="0"/>
          <a:lstStyle>
            <a:lvl1pPr marL="0" indent="0" algn="l">
              <a:buNone/>
              <a:defRPr lang="en-US" sz="2600" b="1" dirty="0">
                <a:solidFill>
                  <a:schemeClr val="tx2"/>
                </a:solidFill>
                <a:latin typeface="Cambria" pitchFamily="34" charset="0"/>
                <a:ea typeface="Cambria" pitchFamily="34" charset="-122"/>
                <a:cs typeface="Cambria" pitchFamily="34" charset="-120"/>
              </a:defRPr>
            </a:lvl1pPr>
          </a:lstStyle>
          <a:p>
            <a:pPr marL="0" indent="0" algn="l">
              <a:buNone/>
            </a:pPr>
            <a:endParaRPr lang="en-US" sz="2600" dirty="0"/>
          </a:p>
        </p:txBody>
      </p:sp>
      <p:sp>
        <p:nvSpPr>
          <p:cNvPr id="3" name="Text 0"/>
          <p:cNvSpPr/>
          <p:nvPr/>
        </p:nvSpPr>
        <p:spPr>
          <a:xfrm>
            <a:off x="457200" y="4754880"/>
            <a:ext cx="6400800" cy="256032"/>
          </a:xfrm>
          <a:prstGeom prst="rect">
            <a:avLst/>
          </a:prstGeom>
          <a:noFill/>
          <a:ln/>
        </p:spPr>
        <p:txBody>
          <a:bodyPr wrap="square" lIns="0" tIns="0" rIns="0" bIns="0" rtlCol="0" anchor="ctr"/>
          <a:lstStyle/>
          <a:p>
            <a:pPr marL="0" indent="0">
              <a:buNone/>
            </a:pPr>
            <a:r>
              <a:rPr lang="en-US" sz="900" dirty="0">
                <a:solidFill>
                  <a:schemeClr val="accent3"/>
                </a:solidFill>
              </a:rPr>
              <a:t>BMBM6021 International Business Communication  |  Jaliya de Silva, UWTSD</a:t>
            </a:r>
            <a:endParaRPr lang="en-US" sz="9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QUESTION">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2377440"/>
            <a:ext cx="7680960" cy="1463040"/>
          </a:xfrm>
          <a:prstGeom prst="rect">
            <a:avLst/>
          </a:prstGeom>
          <a:noFill/>
          <a:ln/>
        </p:spPr>
        <p:txBody>
          <a:bodyPr wrap="square" rtlCol="0"/>
          <a:lstStyle>
            <a:lvl1pPr marL="0" indent="0" algn="l">
              <a:buNone/>
              <a:defRPr lang="en-US" sz="34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34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bg2"/>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5.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chart" Target="../charts/chart6.xml"/></Relationships>
</file>

<file path=ppt/slides/_rels/slide15.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38.png"/></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image" Target="../media/image25.png"/><Relationship Id="rId5" Type="http://schemas.openxmlformats.org/officeDocument/2006/relationships/image" Target="../media/image45.png"/><Relationship Id="rId4" Type="http://schemas.openxmlformats.org/officeDocument/2006/relationships/image" Target="../media/image44.png"/></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1417320"/>
            <a:ext cx="7863840" cy="1234440"/>
          </a:xfrm>
          <a:prstGeom prst="rect">
            <a:avLst/>
          </a:prstGeom>
          <a:noFill/>
          <a:ln/>
        </p:spPr>
        <p:txBody>
          <a:bodyPr wrap="square" rtlCol="0" anchor="b"/>
          <a:lstStyle/>
          <a:p>
            <a:pPr marL="0" indent="0" algn="l">
              <a:buNone/>
            </a:pPr>
            <a:r>
              <a:rPr lang="en-US" sz="4000" b="1" dirty="0">
                <a:solidFill>
                  <a:schemeClr val="bg1"/>
                </a:solidFill>
                <a:latin typeface="Cambria" pitchFamily="34" charset="0"/>
                <a:ea typeface="Cambria" pitchFamily="34" charset="-122"/>
                <a:cs typeface="Cambria" pitchFamily="34" charset="-120"/>
              </a:rPr>
              <a:t>International Business Communication</a:t>
            </a:r>
            <a:endParaRPr lang="en-US" sz="4000" dirty="0"/>
          </a:p>
        </p:txBody>
      </p:sp>
      <p:sp>
        <p:nvSpPr>
          <p:cNvPr id="3" name="Text 0"/>
          <p:cNvSpPr>
            <a:spLocks noGrp="1"/>
          </p:cNvSpPr>
          <p:nvPr>
            <p:ph type="body" idx="101" hasCustomPrompt="1"/>
          </p:nvPr>
        </p:nvSpPr>
        <p:spPr>
          <a:xfrm>
            <a:off x="640080" y="2743200"/>
            <a:ext cx="7863840" cy="457200"/>
          </a:xfrm>
          <a:prstGeom prst="rect">
            <a:avLst/>
          </a:prstGeom>
          <a:noFill/>
          <a:ln/>
        </p:spPr>
        <p:txBody>
          <a:bodyPr wrap="square" rtlCol="0" anchor="t"/>
          <a:lstStyle/>
          <a:p>
            <a:pPr marL="0" indent="0" algn="l">
              <a:buNone/>
            </a:pPr>
            <a:r>
              <a:rPr lang="en-US" sz="1800" dirty="0">
                <a:solidFill>
                  <a:schemeClr val="accent1"/>
                </a:solidFill>
              </a:rPr>
              <a:t>BMBM6021  |  Cultural Dimensions: Hofstede and Trompenaars</a:t>
            </a:r>
            <a:endParaRPr lang="en-US" sz="1800" dirty="0"/>
          </a:p>
        </p:txBody>
      </p:sp>
      <p:sp>
        <p:nvSpPr>
          <p:cNvPr id="6" name="Lecturer details"/>
          <p:cNvSpPr txBox="1"/>
          <p:nvPr/>
        </p:nvSpPr>
        <p:spPr>
          <a:xfrm>
            <a:off x="640080" y="3657600"/>
            <a:ext cx="7863840" cy="1097280"/>
          </a:xfrm>
          <a:prstGeom prst="rect">
            <a:avLst/>
          </a:prstGeom>
          <a:noFill/>
          <a:ln/>
        </p:spPr>
        <p:txBody>
          <a:bodyPr wrap="square" lIns="0" tIns="0" rIns="0" bIns="0" rtlCol="0" anchor="t"/>
          <a:lstStyle/>
          <a:p>
            <a:pPr marL="0" indent="0">
              <a:buNone/>
            </a:pPr>
            <a:r>
              <a:rPr lang="en-US" sz="1600" b="1" dirty="0">
                <a:solidFill>
                  <a:schemeClr val="bg1"/>
                </a:solidFill>
              </a:rPr>
              <a:t>Jaliya de Silva</a:t>
            </a:r>
            <a:endParaRPr lang="en-US" sz="1600" dirty="0"/>
          </a:p>
          <a:p>
            <a:pPr marL="0" indent="0">
              <a:buNone/>
            </a:pPr>
            <a:r>
              <a:rPr lang="en-US" sz="1250" dirty="0">
                <a:solidFill>
                  <a:schemeClr val="bg1"/>
                </a:solidFill>
              </a:rPr>
              <a:t>Lecturer</a:t>
            </a:r>
            <a:endParaRPr lang="en-US" sz="1600" dirty="0"/>
          </a:p>
          <a:p>
            <a:pPr marL="0" indent="0">
              <a:buNone/>
            </a:pPr>
            <a:r>
              <a:rPr lang="en-US" sz="1150" dirty="0">
                <a:solidFill>
                  <a:schemeClr val="bg2"/>
                </a:solidFill>
              </a:rPr>
              <a:t>BA, MBA, MSc, PgCert THE, FHEA, AFRGS, MIH</a:t>
            </a:r>
            <a:endParaRPr lang="en-US" sz="1600" dirty="0"/>
          </a:p>
          <a:p>
            <a:pPr marL="0" indent="0">
              <a:buNone/>
            </a:pPr>
            <a:r>
              <a:rPr lang="en-US" sz="1150" dirty="0">
                <a:solidFill>
                  <a:schemeClr val="bg2"/>
                </a:solidFill>
              </a:rPr>
              <a:t>University of Wales Trinity Saint David</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Learning Outcomes</a:t>
            </a:r>
            <a:endParaRPr lang="en-US" sz="2600" dirty="0"/>
          </a:p>
        </p:txBody>
      </p:sp>
      <p:sp>
        <p:nvSpPr>
          <p:cNvPr id="4" name="Text 1"/>
          <p:cNvSpPr txBox="1"/>
          <p:nvPr/>
        </p:nvSpPr>
        <p:spPr>
          <a:xfrm>
            <a:off x="457200" y="1005840"/>
            <a:ext cx="8229600" cy="365760"/>
          </a:xfrm>
          <a:prstGeom prst="rect">
            <a:avLst/>
          </a:prstGeom>
          <a:noFill/>
          <a:ln/>
        </p:spPr>
        <p:txBody>
          <a:bodyPr wrap="square" lIns="0" tIns="0" rIns="0" bIns="0" rtlCol="0" anchor="t"/>
          <a:lstStyle/>
          <a:p>
            <a:pPr marL="0" indent="0">
              <a:buNone/>
            </a:pPr>
            <a:r>
              <a:rPr lang="en-US" sz="1400" dirty="0">
                <a:solidFill>
                  <a:schemeClr val="accent3"/>
                </a:solidFill>
              </a:rPr>
              <a:t>By the end of this session you should be able to:</a:t>
            </a:r>
            <a:endParaRPr lang="en-US" sz="1400" dirty="0"/>
          </a:p>
        </p:txBody>
      </p:sp>
      <p:sp>
        <p:nvSpPr>
          <p:cNvPr id="5" name="Outcome 1"/>
          <p:cNvSpPr/>
          <p:nvPr/>
        </p:nvSpPr>
        <p:spPr>
          <a:xfrm>
            <a:off x="457200" y="1554480"/>
            <a:ext cx="4023360" cy="1188720"/>
          </a:xfrm>
          <a:prstGeom prst="roundRect">
            <a:avLst>
              <a:gd name="adj" fmla="val 6154"/>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6" name="Outcome 1 icon circle"/>
          <p:cNvSpPr/>
          <p:nvPr/>
        </p:nvSpPr>
        <p:spPr>
          <a:xfrm>
            <a:off x="658368" y="1856232"/>
            <a:ext cx="585216" cy="585216"/>
          </a:xfrm>
          <a:prstGeom prst="ellipse">
            <a:avLst/>
          </a:prstGeom>
          <a:solidFill>
            <a:schemeClr val="tx2"/>
          </a:solidFill>
          <a:ln w="12700">
            <a:solidFill>
              <a:schemeClr val="tx2"/>
            </a:solidFill>
            <a:prstDash val="solid"/>
          </a:ln>
        </p:spPr>
        <p:txBody>
          <a:bodyPr/>
          <a:lstStyle/>
          <a:p>
            <a:endParaRPr lang="en-GB"/>
          </a:p>
        </p:txBody>
      </p:sp>
      <p:pic>
        <p:nvPicPr>
          <p:cNvPr id="7" name="Image 0" descr="Outcome 1"/>
          <p:cNvPicPr>
            <a:picLocks noChangeAspect="1"/>
          </p:cNvPicPr>
          <p:nvPr/>
        </p:nvPicPr>
        <p:blipFill>
          <a:blip r:embed="rId3"/>
          <a:stretch>
            <a:fillRect/>
          </a:stretch>
        </p:blipFill>
        <p:spPr>
          <a:xfrm>
            <a:off x="798820" y="1996684"/>
            <a:ext cx="304312" cy="304312"/>
          </a:xfrm>
          <a:prstGeom prst="rect">
            <a:avLst/>
          </a:prstGeom>
        </p:spPr>
      </p:pic>
      <p:sp>
        <p:nvSpPr>
          <p:cNvPr id="8" name="Text 4"/>
          <p:cNvSpPr txBox="1"/>
          <p:nvPr/>
        </p:nvSpPr>
        <p:spPr>
          <a:xfrm>
            <a:off x="1417320" y="1691640"/>
            <a:ext cx="2880360" cy="914400"/>
          </a:xfrm>
          <a:prstGeom prst="rect">
            <a:avLst/>
          </a:prstGeom>
          <a:noFill/>
          <a:ln/>
        </p:spPr>
        <p:txBody>
          <a:bodyPr wrap="square" lIns="0" tIns="0" rIns="0" bIns="0" rtlCol="0" anchor="ctr"/>
          <a:lstStyle/>
          <a:p>
            <a:pPr marL="0" indent="0">
              <a:buNone/>
            </a:pPr>
            <a:r>
              <a:rPr lang="en-US" sz="1800" b="1" dirty="0">
                <a:solidFill>
                  <a:schemeClr val="accent1"/>
                </a:solidFill>
                <a:latin typeface="Cambria" pitchFamily="34" charset="0"/>
                <a:ea typeface="Cambria" pitchFamily="34" charset="-122"/>
                <a:cs typeface="Cambria" pitchFamily="34" charset="-120"/>
              </a:rPr>
              <a:t>1  </a:t>
            </a:r>
            <a:r>
              <a:rPr lang="en-US" sz="1300" dirty="0">
                <a:solidFill>
                  <a:schemeClr val="tx1"/>
                </a:solidFill>
              </a:rPr>
              <a:t>Explain how national culture shapes the way people communicate at work.</a:t>
            </a:r>
            <a:endParaRPr lang="en-US" sz="1300" dirty="0"/>
          </a:p>
        </p:txBody>
      </p:sp>
      <p:sp>
        <p:nvSpPr>
          <p:cNvPr id="9" name="Outcome 2"/>
          <p:cNvSpPr/>
          <p:nvPr/>
        </p:nvSpPr>
        <p:spPr>
          <a:xfrm>
            <a:off x="4663440" y="1554480"/>
            <a:ext cx="4023360" cy="1188720"/>
          </a:xfrm>
          <a:prstGeom prst="roundRect">
            <a:avLst>
              <a:gd name="adj" fmla="val 6154"/>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Outcome 2 icon circle"/>
          <p:cNvSpPr/>
          <p:nvPr/>
        </p:nvSpPr>
        <p:spPr>
          <a:xfrm>
            <a:off x="4864608" y="1856232"/>
            <a:ext cx="585216" cy="585216"/>
          </a:xfrm>
          <a:prstGeom prst="ellipse">
            <a:avLst/>
          </a:prstGeom>
          <a:solidFill>
            <a:schemeClr val="tx2"/>
          </a:solidFill>
          <a:ln w="12700">
            <a:solidFill>
              <a:schemeClr val="tx2"/>
            </a:solidFill>
            <a:prstDash val="solid"/>
          </a:ln>
        </p:spPr>
        <p:txBody>
          <a:bodyPr/>
          <a:lstStyle/>
          <a:p>
            <a:endParaRPr lang="en-GB"/>
          </a:p>
        </p:txBody>
      </p:sp>
      <p:pic>
        <p:nvPicPr>
          <p:cNvPr id="11" name="Image 1" descr="Outcome 2"/>
          <p:cNvPicPr>
            <a:picLocks noChangeAspect="1"/>
          </p:cNvPicPr>
          <p:nvPr/>
        </p:nvPicPr>
        <p:blipFill>
          <a:blip r:embed="rId4"/>
          <a:stretch>
            <a:fillRect/>
          </a:stretch>
        </p:blipFill>
        <p:spPr>
          <a:xfrm>
            <a:off x="5005060" y="1996684"/>
            <a:ext cx="304312" cy="304312"/>
          </a:xfrm>
          <a:prstGeom prst="rect">
            <a:avLst/>
          </a:prstGeom>
        </p:spPr>
      </p:pic>
      <p:sp>
        <p:nvSpPr>
          <p:cNvPr id="12" name="Text 7"/>
          <p:cNvSpPr txBox="1"/>
          <p:nvPr/>
        </p:nvSpPr>
        <p:spPr>
          <a:xfrm>
            <a:off x="5623560" y="1691640"/>
            <a:ext cx="2880360" cy="914400"/>
          </a:xfrm>
          <a:prstGeom prst="rect">
            <a:avLst/>
          </a:prstGeom>
          <a:noFill/>
          <a:ln/>
        </p:spPr>
        <p:txBody>
          <a:bodyPr wrap="square" lIns="0" tIns="0" rIns="0" bIns="0" rtlCol="0" anchor="ctr"/>
          <a:lstStyle/>
          <a:p>
            <a:pPr marL="0" indent="0">
              <a:buNone/>
            </a:pPr>
            <a:r>
              <a:rPr lang="en-US" sz="1800" b="1" dirty="0">
                <a:solidFill>
                  <a:schemeClr val="accent1"/>
                </a:solidFill>
                <a:latin typeface="Cambria" pitchFamily="34" charset="0"/>
                <a:ea typeface="Cambria" pitchFamily="34" charset="-122"/>
                <a:cs typeface="Cambria" pitchFamily="34" charset="-120"/>
              </a:rPr>
              <a:t>2  </a:t>
            </a:r>
            <a:r>
              <a:rPr lang="en-US" sz="1300" dirty="0">
                <a:solidFill>
                  <a:schemeClr val="tx1"/>
                </a:solidFill>
              </a:rPr>
              <a:t>Describe Hofstede's six cultural dimensions and interpret country scores.</a:t>
            </a:r>
            <a:endParaRPr lang="en-US" sz="1300" dirty="0"/>
          </a:p>
        </p:txBody>
      </p:sp>
      <p:sp>
        <p:nvSpPr>
          <p:cNvPr id="13" name="Outcome 3"/>
          <p:cNvSpPr/>
          <p:nvPr/>
        </p:nvSpPr>
        <p:spPr>
          <a:xfrm>
            <a:off x="457200" y="2971800"/>
            <a:ext cx="4023360" cy="1188720"/>
          </a:xfrm>
          <a:prstGeom prst="roundRect">
            <a:avLst>
              <a:gd name="adj" fmla="val 6154"/>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4" name="Outcome 3 icon circle"/>
          <p:cNvSpPr/>
          <p:nvPr/>
        </p:nvSpPr>
        <p:spPr>
          <a:xfrm>
            <a:off x="658368" y="3273552"/>
            <a:ext cx="585216" cy="585216"/>
          </a:xfrm>
          <a:prstGeom prst="ellipse">
            <a:avLst/>
          </a:prstGeom>
          <a:solidFill>
            <a:schemeClr val="tx2"/>
          </a:solidFill>
          <a:ln w="12700">
            <a:solidFill>
              <a:schemeClr val="tx2"/>
            </a:solidFill>
            <a:prstDash val="solid"/>
          </a:ln>
        </p:spPr>
        <p:txBody>
          <a:bodyPr/>
          <a:lstStyle/>
          <a:p>
            <a:endParaRPr lang="en-GB"/>
          </a:p>
        </p:txBody>
      </p:sp>
      <p:pic>
        <p:nvPicPr>
          <p:cNvPr id="15" name="Image 2" descr="Outcome 3"/>
          <p:cNvPicPr>
            <a:picLocks noChangeAspect="1"/>
          </p:cNvPicPr>
          <p:nvPr/>
        </p:nvPicPr>
        <p:blipFill>
          <a:blip r:embed="rId5"/>
          <a:stretch>
            <a:fillRect/>
          </a:stretch>
        </p:blipFill>
        <p:spPr>
          <a:xfrm>
            <a:off x="798820" y="3414004"/>
            <a:ext cx="304312" cy="304312"/>
          </a:xfrm>
          <a:prstGeom prst="rect">
            <a:avLst/>
          </a:prstGeom>
        </p:spPr>
      </p:pic>
      <p:sp>
        <p:nvSpPr>
          <p:cNvPr id="16" name="Text 10"/>
          <p:cNvSpPr txBox="1"/>
          <p:nvPr/>
        </p:nvSpPr>
        <p:spPr>
          <a:xfrm>
            <a:off x="1417320" y="3108960"/>
            <a:ext cx="2880360" cy="914400"/>
          </a:xfrm>
          <a:prstGeom prst="rect">
            <a:avLst/>
          </a:prstGeom>
          <a:noFill/>
          <a:ln/>
        </p:spPr>
        <p:txBody>
          <a:bodyPr wrap="square" lIns="0" tIns="0" rIns="0" bIns="0" rtlCol="0" anchor="ctr"/>
          <a:lstStyle/>
          <a:p>
            <a:pPr marL="0" indent="0">
              <a:buNone/>
            </a:pPr>
            <a:r>
              <a:rPr lang="en-US" sz="1800" b="1" dirty="0">
                <a:solidFill>
                  <a:schemeClr val="accent1"/>
                </a:solidFill>
                <a:latin typeface="Cambria" pitchFamily="34" charset="0"/>
                <a:ea typeface="Cambria" pitchFamily="34" charset="-122"/>
                <a:cs typeface="Cambria" pitchFamily="34" charset="-120"/>
              </a:rPr>
              <a:t>3  </a:t>
            </a:r>
            <a:r>
              <a:rPr lang="en-US" sz="1300" dirty="0">
                <a:solidFill>
                  <a:schemeClr val="tx1"/>
                </a:solidFill>
              </a:rPr>
              <a:t>Describe Trompenaars and Hampden-Turner's seven dimensions of culture.</a:t>
            </a:r>
            <a:endParaRPr lang="en-US" sz="1300" dirty="0"/>
          </a:p>
        </p:txBody>
      </p:sp>
      <p:sp>
        <p:nvSpPr>
          <p:cNvPr id="17" name="Outcome 4"/>
          <p:cNvSpPr/>
          <p:nvPr/>
        </p:nvSpPr>
        <p:spPr>
          <a:xfrm>
            <a:off x="4663440" y="2971800"/>
            <a:ext cx="4023360" cy="1188720"/>
          </a:xfrm>
          <a:prstGeom prst="roundRect">
            <a:avLst>
              <a:gd name="adj" fmla="val 6154"/>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8" name="Outcome 4 icon circle"/>
          <p:cNvSpPr/>
          <p:nvPr/>
        </p:nvSpPr>
        <p:spPr>
          <a:xfrm>
            <a:off x="4864608" y="3273552"/>
            <a:ext cx="585216" cy="585216"/>
          </a:xfrm>
          <a:prstGeom prst="ellipse">
            <a:avLst/>
          </a:prstGeom>
          <a:solidFill>
            <a:schemeClr val="tx2"/>
          </a:solidFill>
          <a:ln w="12700">
            <a:solidFill>
              <a:schemeClr val="tx2"/>
            </a:solidFill>
            <a:prstDash val="solid"/>
          </a:ln>
        </p:spPr>
        <p:txBody>
          <a:bodyPr/>
          <a:lstStyle/>
          <a:p>
            <a:endParaRPr lang="en-GB"/>
          </a:p>
        </p:txBody>
      </p:sp>
      <p:pic>
        <p:nvPicPr>
          <p:cNvPr id="19" name="Image 3" descr="Outcome 4"/>
          <p:cNvPicPr>
            <a:picLocks noChangeAspect="1"/>
          </p:cNvPicPr>
          <p:nvPr/>
        </p:nvPicPr>
        <p:blipFill>
          <a:blip r:embed="rId6"/>
          <a:stretch>
            <a:fillRect/>
          </a:stretch>
        </p:blipFill>
        <p:spPr>
          <a:xfrm>
            <a:off x="5005060" y="3414004"/>
            <a:ext cx="304312" cy="304312"/>
          </a:xfrm>
          <a:prstGeom prst="rect">
            <a:avLst/>
          </a:prstGeom>
        </p:spPr>
      </p:pic>
      <p:sp>
        <p:nvSpPr>
          <p:cNvPr id="20" name="Text 13"/>
          <p:cNvSpPr txBox="1"/>
          <p:nvPr/>
        </p:nvSpPr>
        <p:spPr>
          <a:xfrm>
            <a:off x="5623560" y="3108960"/>
            <a:ext cx="2880360" cy="914400"/>
          </a:xfrm>
          <a:prstGeom prst="rect">
            <a:avLst/>
          </a:prstGeom>
          <a:noFill/>
          <a:ln/>
        </p:spPr>
        <p:txBody>
          <a:bodyPr wrap="square" lIns="0" tIns="0" rIns="0" bIns="0" rtlCol="0" anchor="ctr"/>
          <a:lstStyle/>
          <a:p>
            <a:pPr marL="0" indent="0">
              <a:buNone/>
            </a:pPr>
            <a:r>
              <a:rPr lang="en-US" sz="1800" b="1" dirty="0">
                <a:solidFill>
                  <a:schemeClr val="accent1"/>
                </a:solidFill>
                <a:latin typeface="Cambria" pitchFamily="34" charset="0"/>
                <a:ea typeface="Cambria" pitchFamily="34" charset="-122"/>
                <a:cs typeface="Cambria" pitchFamily="34" charset="-120"/>
              </a:rPr>
              <a:t>4  </a:t>
            </a:r>
            <a:r>
              <a:rPr lang="en-US" sz="1300" dirty="0">
                <a:solidFill>
                  <a:schemeClr val="tx1"/>
                </a:solidFill>
              </a:rPr>
              <a:t>Compare and critically evaluate both frameworks and apply them to international business and hospitality.</a:t>
            </a:r>
            <a:endParaRPr lang="en-US" sz="13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Session Overview</a:t>
            </a:r>
            <a:endParaRPr lang="en-US" sz="2600" dirty="0"/>
          </a:p>
        </p:txBody>
      </p:sp>
      <p:sp>
        <p:nvSpPr>
          <p:cNvPr id="4" name="Text 1"/>
          <p:cNvSpPr txBox="1"/>
          <p:nvPr/>
        </p:nvSpPr>
        <p:spPr>
          <a:xfrm>
            <a:off x="457200" y="1024128"/>
            <a:ext cx="822960" cy="566928"/>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01</a:t>
            </a:r>
            <a:endParaRPr lang="en-US" sz="2800" dirty="0"/>
          </a:p>
        </p:txBody>
      </p:sp>
      <p:sp>
        <p:nvSpPr>
          <p:cNvPr id="5" name="Agenda item 01"/>
          <p:cNvSpPr/>
          <p:nvPr/>
        </p:nvSpPr>
        <p:spPr>
          <a:xfrm>
            <a:off x="1325880" y="1024128"/>
            <a:ext cx="7360920" cy="566928"/>
          </a:xfrm>
          <a:prstGeom prst="roundRect">
            <a:avLst>
              <a:gd name="adj" fmla="val 12903"/>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6" name="Text 3"/>
          <p:cNvSpPr txBox="1"/>
          <p:nvPr/>
        </p:nvSpPr>
        <p:spPr>
          <a:xfrm>
            <a:off x="1554480" y="1024128"/>
            <a:ext cx="7040880" cy="566928"/>
          </a:xfrm>
          <a:prstGeom prst="rect">
            <a:avLst/>
          </a:prstGeom>
          <a:noFill/>
          <a:ln/>
        </p:spPr>
        <p:txBody>
          <a:bodyPr wrap="square" lIns="0" tIns="0" rIns="0" bIns="0" rtlCol="0" anchor="ctr"/>
          <a:lstStyle/>
          <a:p>
            <a:pPr marL="0" indent="0">
              <a:buNone/>
            </a:pPr>
            <a:r>
              <a:rPr lang="en-US" sz="1400" b="1" dirty="0">
                <a:solidFill>
                  <a:schemeClr val="tx2"/>
                </a:solidFill>
              </a:rPr>
              <a:t>Understanding culture</a:t>
            </a:r>
            <a:r>
              <a:rPr lang="en-US" sz="1200" dirty="0">
                <a:solidFill>
                  <a:schemeClr val="accent3"/>
                </a:solidFill>
              </a:rPr>
              <a:t>    Culture as learned programming and the onion model</a:t>
            </a:r>
            <a:endParaRPr lang="en-US" sz="1400" dirty="0"/>
          </a:p>
        </p:txBody>
      </p:sp>
      <p:sp>
        <p:nvSpPr>
          <p:cNvPr id="7" name="Text 4"/>
          <p:cNvSpPr txBox="1"/>
          <p:nvPr/>
        </p:nvSpPr>
        <p:spPr>
          <a:xfrm>
            <a:off x="457200" y="1700784"/>
            <a:ext cx="822960" cy="566928"/>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02</a:t>
            </a:r>
            <a:endParaRPr lang="en-US" sz="2800" dirty="0"/>
          </a:p>
        </p:txBody>
      </p:sp>
      <p:sp>
        <p:nvSpPr>
          <p:cNvPr id="8" name="Agenda item 02"/>
          <p:cNvSpPr/>
          <p:nvPr/>
        </p:nvSpPr>
        <p:spPr>
          <a:xfrm>
            <a:off x="1325880" y="1700784"/>
            <a:ext cx="7360920" cy="566928"/>
          </a:xfrm>
          <a:prstGeom prst="roundRect">
            <a:avLst>
              <a:gd name="adj" fmla="val 12903"/>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9" name="Text 6"/>
          <p:cNvSpPr txBox="1"/>
          <p:nvPr/>
        </p:nvSpPr>
        <p:spPr>
          <a:xfrm>
            <a:off x="1554480" y="1700784"/>
            <a:ext cx="7040880" cy="566928"/>
          </a:xfrm>
          <a:prstGeom prst="rect">
            <a:avLst/>
          </a:prstGeom>
          <a:noFill/>
          <a:ln/>
        </p:spPr>
        <p:txBody>
          <a:bodyPr wrap="square" lIns="0" tIns="0" rIns="0" bIns="0" rtlCol="0" anchor="ctr"/>
          <a:lstStyle/>
          <a:p>
            <a:pPr marL="0" indent="0">
              <a:buNone/>
            </a:pPr>
            <a:r>
              <a:rPr lang="en-US" sz="1400" b="1" dirty="0">
                <a:solidFill>
                  <a:schemeClr val="tx2"/>
                </a:solidFill>
              </a:rPr>
              <a:t>Hofstede's cultural dimensions</a:t>
            </a:r>
            <a:r>
              <a:rPr lang="en-US" sz="1200" dirty="0">
                <a:solidFill>
                  <a:schemeClr val="accent3"/>
                </a:solidFill>
              </a:rPr>
              <a:t>    Origins, the six dimensions, country profiles and critique</a:t>
            </a:r>
            <a:endParaRPr lang="en-US" sz="1400" dirty="0"/>
          </a:p>
        </p:txBody>
      </p:sp>
      <p:sp>
        <p:nvSpPr>
          <p:cNvPr id="10" name="Text 7"/>
          <p:cNvSpPr txBox="1"/>
          <p:nvPr/>
        </p:nvSpPr>
        <p:spPr>
          <a:xfrm>
            <a:off x="457200" y="2377440"/>
            <a:ext cx="822960" cy="566928"/>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03</a:t>
            </a:r>
            <a:endParaRPr lang="en-US" sz="2800" dirty="0"/>
          </a:p>
        </p:txBody>
      </p:sp>
      <p:sp>
        <p:nvSpPr>
          <p:cNvPr id="11" name="Agenda item 03"/>
          <p:cNvSpPr/>
          <p:nvPr/>
        </p:nvSpPr>
        <p:spPr>
          <a:xfrm>
            <a:off x="1325880" y="2377440"/>
            <a:ext cx="7360920" cy="566928"/>
          </a:xfrm>
          <a:prstGeom prst="roundRect">
            <a:avLst>
              <a:gd name="adj" fmla="val 12903"/>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2" name="Text 9"/>
          <p:cNvSpPr txBox="1"/>
          <p:nvPr/>
        </p:nvSpPr>
        <p:spPr>
          <a:xfrm>
            <a:off x="1554480" y="2377440"/>
            <a:ext cx="7040880" cy="566928"/>
          </a:xfrm>
          <a:prstGeom prst="rect">
            <a:avLst/>
          </a:prstGeom>
          <a:noFill/>
          <a:ln/>
        </p:spPr>
        <p:txBody>
          <a:bodyPr wrap="square" lIns="0" tIns="0" rIns="0" bIns="0" rtlCol="0" anchor="ctr"/>
          <a:lstStyle/>
          <a:p>
            <a:pPr marL="0" indent="0">
              <a:buNone/>
            </a:pPr>
            <a:r>
              <a:rPr lang="en-US" sz="1400" b="1" dirty="0">
                <a:solidFill>
                  <a:schemeClr val="tx2"/>
                </a:solidFill>
              </a:rPr>
              <a:t>Trompenaars' seven dimensions</a:t>
            </a:r>
            <a:r>
              <a:rPr lang="en-US" sz="1200" dirty="0">
                <a:solidFill>
                  <a:schemeClr val="accent3"/>
                </a:solidFill>
              </a:rPr>
              <a:t>    Dilemmas, the seven dimensions and evaluation</a:t>
            </a:r>
            <a:endParaRPr lang="en-US" sz="1400" dirty="0"/>
          </a:p>
        </p:txBody>
      </p:sp>
      <p:sp>
        <p:nvSpPr>
          <p:cNvPr id="13" name="Text 10"/>
          <p:cNvSpPr txBox="1"/>
          <p:nvPr/>
        </p:nvSpPr>
        <p:spPr>
          <a:xfrm>
            <a:off x="457200" y="3054096"/>
            <a:ext cx="822960" cy="566928"/>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04</a:t>
            </a:r>
            <a:endParaRPr lang="en-US" sz="2800" dirty="0"/>
          </a:p>
        </p:txBody>
      </p:sp>
      <p:sp>
        <p:nvSpPr>
          <p:cNvPr id="14" name="Agenda item 04"/>
          <p:cNvSpPr/>
          <p:nvPr/>
        </p:nvSpPr>
        <p:spPr>
          <a:xfrm>
            <a:off x="1325880" y="3054096"/>
            <a:ext cx="7360920" cy="566928"/>
          </a:xfrm>
          <a:prstGeom prst="roundRect">
            <a:avLst>
              <a:gd name="adj" fmla="val 12903"/>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5" name="Text 12"/>
          <p:cNvSpPr txBox="1"/>
          <p:nvPr/>
        </p:nvSpPr>
        <p:spPr>
          <a:xfrm>
            <a:off x="1554480" y="3054096"/>
            <a:ext cx="7040880" cy="566928"/>
          </a:xfrm>
          <a:prstGeom prst="rect">
            <a:avLst/>
          </a:prstGeom>
          <a:noFill/>
          <a:ln/>
        </p:spPr>
        <p:txBody>
          <a:bodyPr wrap="square" lIns="0" tIns="0" rIns="0" bIns="0" rtlCol="0" anchor="ctr"/>
          <a:lstStyle/>
          <a:p>
            <a:pPr marL="0" indent="0">
              <a:buNone/>
            </a:pPr>
            <a:r>
              <a:rPr lang="en-US" sz="1400" b="1" dirty="0">
                <a:solidFill>
                  <a:schemeClr val="tx2"/>
                </a:solidFill>
              </a:rPr>
              <a:t>Comparing the frameworks</a:t>
            </a:r>
            <a:r>
              <a:rPr lang="en-US" sz="1200" dirty="0">
                <a:solidFill>
                  <a:schemeClr val="accent3"/>
                </a:solidFill>
              </a:rPr>
              <a:t>    Method, data, overlaps and debate</a:t>
            </a:r>
            <a:endParaRPr lang="en-US" sz="1400" dirty="0"/>
          </a:p>
        </p:txBody>
      </p:sp>
      <p:sp>
        <p:nvSpPr>
          <p:cNvPr id="16" name="Text 13"/>
          <p:cNvSpPr txBox="1"/>
          <p:nvPr/>
        </p:nvSpPr>
        <p:spPr>
          <a:xfrm>
            <a:off x="457200" y="3730752"/>
            <a:ext cx="822960" cy="566928"/>
          </a:xfrm>
          <a:prstGeom prst="rect">
            <a:avLst/>
          </a:prstGeom>
          <a:noFill/>
          <a:ln/>
        </p:spPr>
        <p:txBody>
          <a:bodyPr wrap="square" lIns="0" tIns="0" rIns="0" bIns="0" rtlCol="0" anchor="ctr"/>
          <a:lstStyle/>
          <a:p>
            <a:pPr marL="0" indent="0">
              <a:buNone/>
            </a:pPr>
            <a:r>
              <a:rPr lang="en-US" sz="2800" b="1" dirty="0">
                <a:solidFill>
                  <a:schemeClr val="accent1"/>
                </a:solidFill>
                <a:latin typeface="Cambria" pitchFamily="34" charset="0"/>
                <a:ea typeface="Cambria" pitchFamily="34" charset="-122"/>
                <a:cs typeface="Cambria" pitchFamily="34" charset="-120"/>
              </a:rPr>
              <a:t>05</a:t>
            </a:r>
            <a:endParaRPr lang="en-US" sz="2800" dirty="0"/>
          </a:p>
        </p:txBody>
      </p:sp>
      <p:sp>
        <p:nvSpPr>
          <p:cNvPr id="17" name="Agenda item 05"/>
          <p:cNvSpPr/>
          <p:nvPr/>
        </p:nvSpPr>
        <p:spPr>
          <a:xfrm>
            <a:off x="1325880" y="3730752"/>
            <a:ext cx="7360920" cy="566928"/>
          </a:xfrm>
          <a:prstGeom prst="roundRect">
            <a:avLst>
              <a:gd name="adj" fmla="val 12903"/>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8" name="Text 15"/>
          <p:cNvSpPr txBox="1"/>
          <p:nvPr/>
        </p:nvSpPr>
        <p:spPr>
          <a:xfrm>
            <a:off x="1554480" y="3730752"/>
            <a:ext cx="7040880" cy="566928"/>
          </a:xfrm>
          <a:prstGeom prst="rect">
            <a:avLst/>
          </a:prstGeom>
          <a:noFill/>
          <a:ln/>
        </p:spPr>
        <p:txBody>
          <a:bodyPr wrap="square" lIns="0" tIns="0" rIns="0" bIns="0" rtlCol="0" anchor="ctr"/>
          <a:lstStyle/>
          <a:p>
            <a:pPr marL="0" indent="0">
              <a:buNone/>
            </a:pPr>
            <a:r>
              <a:rPr lang="en-US" sz="1400" b="1" dirty="0">
                <a:solidFill>
                  <a:schemeClr val="tx2"/>
                </a:solidFill>
              </a:rPr>
              <a:t>Applying the frameworks</a:t>
            </a:r>
            <a:r>
              <a:rPr lang="en-US" sz="1200" dirty="0">
                <a:solidFill>
                  <a:schemeClr val="accent3"/>
                </a:solidFill>
              </a:rPr>
              <a:t>    Using them well, group activity and practice question</a:t>
            </a:r>
            <a:endParaRPr lang="en-US" sz="14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01</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Understanding Culture</a:t>
            </a:r>
            <a:endParaRPr lang="en-US" sz="3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Culture as Software of the Mind</a:t>
            </a:r>
            <a:endParaRPr lang="en-US" sz="2600" dirty="0"/>
          </a:p>
        </p:txBody>
      </p:sp>
      <p:sp>
        <p:nvSpPr>
          <p:cNvPr id="4" name="Text 1"/>
          <p:cNvSpPr txBox="1"/>
          <p:nvPr/>
        </p:nvSpPr>
        <p:spPr>
          <a:xfrm>
            <a:off x="457200" y="1097280"/>
            <a:ext cx="4023360" cy="3200400"/>
          </a:xfrm>
          <a:prstGeom prst="rect">
            <a:avLst/>
          </a:prstGeom>
          <a:noFill/>
          <a:ln/>
        </p:spPr>
        <p:txBody>
          <a:bodyPr wrap="square" lIns="0" tIns="0" rIns="0" bIns="0" rtlCol="0" anchor="t"/>
          <a:lstStyle/>
          <a:p>
            <a:pPr marL="0" indent="0">
              <a:spcAft>
                <a:spcPts val="1000"/>
              </a:spcAft>
              <a:buNone/>
            </a:pPr>
            <a:r>
              <a:rPr lang="en-US" sz="1300" dirty="0">
                <a:solidFill>
                  <a:schemeClr val="tx1"/>
                </a:solidFill>
              </a:rPr>
              <a:t>Hofstede sees culture as shared mental programming: learned rather than inherited, and distinguishing one group of people from another (Hofstede, Hofstede and Minkov (2010)).</a:t>
            </a:r>
            <a:endParaRPr lang="en-US" sz="1300" dirty="0"/>
          </a:p>
          <a:p>
            <a:pPr marL="0" indent="0">
              <a:buNone/>
            </a:pPr>
            <a:r>
              <a:rPr lang="en-US" sz="1300" b="1" dirty="0">
                <a:solidFill>
                  <a:schemeClr val="accent2"/>
                </a:solidFill>
              </a:rPr>
              <a:t>Visible practices </a:t>
            </a:r>
            <a:r>
              <a:rPr lang="en-US" sz="1300" dirty="0">
                <a:solidFill>
                  <a:schemeClr val="tx1"/>
                </a:solidFill>
              </a:rPr>
              <a:t>(symbols, heroes and rituals) sit on the surface and change quickly.</a:t>
            </a:r>
            <a:endParaRPr lang="en-US" sz="1300" dirty="0"/>
          </a:p>
          <a:p>
            <a:pPr marL="0" indent="0">
              <a:buNone/>
            </a:pPr>
            <a:r>
              <a:rPr lang="en-US" sz="1300" b="1" dirty="0">
                <a:solidFill>
                  <a:schemeClr val="accent2"/>
                </a:solidFill>
              </a:rPr>
              <a:t>Values </a:t>
            </a:r>
            <a:r>
              <a:rPr lang="en-US" sz="1300" dirty="0">
                <a:solidFill>
                  <a:schemeClr val="tx1"/>
                </a:solidFill>
              </a:rPr>
              <a:t>form the core. They are learned early, are largely unconscious and change slowly.</a:t>
            </a:r>
            <a:endParaRPr lang="en-US" sz="1300" dirty="0"/>
          </a:p>
          <a:p>
            <a:pPr marL="0" indent="0">
              <a:buNone/>
            </a:pPr>
            <a:r>
              <a:rPr lang="en-US" sz="1300" i="1" dirty="0">
                <a:solidFill>
                  <a:schemeClr val="tx2"/>
                </a:solidFill>
              </a:rPr>
              <a:t>For communicators, what we see and hear is only the outer layer of what a message means.</a:t>
            </a:r>
            <a:endParaRPr lang="en-US" sz="1300" dirty="0"/>
          </a:p>
        </p:txBody>
      </p:sp>
      <p:sp>
        <p:nvSpPr>
          <p:cNvPr id="5" name="Symbols ring"/>
          <p:cNvSpPr/>
          <p:nvPr/>
        </p:nvSpPr>
        <p:spPr>
          <a:xfrm>
            <a:off x="4983480" y="1074420"/>
            <a:ext cx="3383280" cy="3246120"/>
          </a:xfrm>
          <a:prstGeom prst="ellipse">
            <a:avLst/>
          </a:prstGeom>
          <a:solidFill>
            <a:schemeClr val="bg2"/>
          </a:solidFill>
          <a:ln w="19050">
            <a:solidFill>
              <a:schemeClr val="bg1"/>
            </a:solidFill>
            <a:prstDash val="solid"/>
          </a:ln>
        </p:spPr>
        <p:txBody>
          <a:bodyPr/>
          <a:lstStyle/>
          <a:p>
            <a:endParaRPr lang="en-GB"/>
          </a:p>
        </p:txBody>
      </p:sp>
      <p:sp>
        <p:nvSpPr>
          <p:cNvPr id="6" name="Heroes ring"/>
          <p:cNvSpPr/>
          <p:nvPr/>
        </p:nvSpPr>
        <p:spPr>
          <a:xfrm>
            <a:off x="5394960" y="1485900"/>
            <a:ext cx="2560320" cy="2423160"/>
          </a:xfrm>
          <a:prstGeom prst="ellipse">
            <a:avLst/>
          </a:prstGeom>
          <a:solidFill>
            <a:schemeClr val="accent5"/>
          </a:solidFill>
          <a:ln w="19050">
            <a:solidFill>
              <a:schemeClr val="bg1"/>
            </a:solidFill>
            <a:prstDash val="solid"/>
          </a:ln>
        </p:spPr>
        <p:txBody>
          <a:bodyPr/>
          <a:lstStyle/>
          <a:p>
            <a:endParaRPr lang="en-GB"/>
          </a:p>
        </p:txBody>
      </p:sp>
      <p:sp>
        <p:nvSpPr>
          <p:cNvPr id="7" name="Rituals ring"/>
          <p:cNvSpPr/>
          <p:nvPr/>
        </p:nvSpPr>
        <p:spPr>
          <a:xfrm>
            <a:off x="5783580" y="1851660"/>
            <a:ext cx="1783080" cy="1691640"/>
          </a:xfrm>
          <a:prstGeom prst="ellipse">
            <a:avLst/>
          </a:prstGeom>
          <a:solidFill>
            <a:schemeClr val="accent2"/>
          </a:solidFill>
          <a:ln w="19050">
            <a:solidFill>
              <a:schemeClr val="bg1"/>
            </a:solidFill>
            <a:prstDash val="solid"/>
          </a:ln>
        </p:spPr>
        <p:txBody>
          <a:bodyPr/>
          <a:lstStyle/>
          <a:p>
            <a:endParaRPr lang="en-GB"/>
          </a:p>
        </p:txBody>
      </p:sp>
      <p:sp>
        <p:nvSpPr>
          <p:cNvPr id="8" name="Values ring"/>
          <p:cNvSpPr/>
          <p:nvPr/>
        </p:nvSpPr>
        <p:spPr>
          <a:xfrm>
            <a:off x="6172200" y="2217420"/>
            <a:ext cx="1005840" cy="960120"/>
          </a:xfrm>
          <a:prstGeom prst="ellipse">
            <a:avLst/>
          </a:prstGeom>
          <a:solidFill>
            <a:schemeClr val="tx2"/>
          </a:solidFill>
          <a:ln w="19050">
            <a:solidFill>
              <a:schemeClr val="bg1"/>
            </a:solidFill>
            <a:prstDash val="solid"/>
          </a:ln>
        </p:spPr>
        <p:txBody>
          <a:bodyPr/>
          <a:lstStyle/>
          <a:p>
            <a:endParaRPr lang="en-GB"/>
          </a:p>
        </p:txBody>
      </p:sp>
      <p:sp>
        <p:nvSpPr>
          <p:cNvPr id="9" name="Text 6"/>
          <p:cNvSpPr txBox="1"/>
          <p:nvPr/>
        </p:nvSpPr>
        <p:spPr>
          <a:xfrm>
            <a:off x="5943600" y="1129284"/>
            <a:ext cx="1463040" cy="365760"/>
          </a:xfrm>
          <a:prstGeom prst="rect">
            <a:avLst/>
          </a:prstGeom>
          <a:noFill/>
          <a:ln/>
        </p:spPr>
        <p:txBody>
          <a:bodyPr wrap="square" lIns="0" tIns="0" rIns="0" bIns="0" rtlCol="0" anchor="ctr"/>
          <a:lstStyle/>
          <a:p>
            <a:pPr marL="0" indent="0" algn="ctr">
              <a:buNone/>
            </a:pPr>
            <a:r>
              <a:rPr lang="en-US" sz="1200" b="1" dirty="0">
                <a:solidFill>
                  <a:schemeClr val="tx2"/>
                </a:solidFill>
              </a:rPr>
              <a:t>Symbols</a:t>
            </a:r>
            <a:endParaRPr lang="en-US" sz="1200" dirty="0"/>
          </a:p>
        </p:txBody>
      </p:sp>
      <p:sp>
        <p:nvSpPr>
          <p:cNvPr id="10" name="Text 7"/>
          <p:cNvSpPr txBox="1"/>
          <p:nvPr/>
        </p:nvSpPr>
        <p:spPr>
          <a:xfrm>
            <a:off x="5943600" y="1540764"/>
            <a:ext cx="1463040" cy="365760"/>
          </a:xfrm>
          <a:prstGeom prst="rect">
            <a:avLst/>
          </a:prstGeom>
          <a:noFill/>
          <a:ln/>
        </p:spPr>
        <p:txBody>
          <a:bodyPr wrap="square" lIns="0" tIns="0" rIns="0" bIns="0" rtlCol="0" anchor="ctr"/>
          <a:lstStyle/>
          <a:p>
            <a:pPr marL="0" indent="0" algn="ctr">
              <a:buNone/>
            </a:pPr>
            <a:r>
              <a:rPr lang="en-US" sz="1200" b="1" dirty="0">
                <a:solidFill>
                  <a:schemeClr val="tx2"/>
                </a:solidFill>
              </a:rPr>
              <a:t>Heroes</a:t>
            </a:r>
            <a:endParaRPr lang="en-US" sz="1200" dirty="0"/>
          </a:p>
        </p:txBody>
      </p:sp>
      <p:sp>
        <p:nvSpPr>
          <p:cNvPr id="11" name="Text 8"/>
          <p:cNvSpPr txBox="1"/>
          <p:nvPr/>
        </p:nvSpPr>
        <p:spPr>
          <a:xfrm>
            <a:off x="5943600" y="1906524"/>
            <a:ext cx="1463040" cy="365760"/>
          </a:xfrm>
          <a:prstGeom prst="rect">
            <a:avLst/>
          </a:prstGeom>
          <a:noFill/>
          <a:ln/>
        </p:spPr>
        <p:txBody>
          <a:bodyPr wrap="square" lIns="0" tIns="0" rIns="0" bIns="0" rtlCol="0" anchor="ctr"/>
          <a:lstStyle/>
          <a:p>
            <a:pPr marL="0" indent="0" algn="ctr">
              <a:buNone/>
            </a:pPr>
            <a:r>
              <a:rPr lang="en-US" sz="1200" b="1" dirty="0">
                <a:solidFill>
                  <a:schemeClr val="bg1"/>
                </a:solidFill>
              </a:rPr>
              <a:t>Rituals</a:t>
            </a:r>
            <a:endParaRPr lang="en-US" sz="1200" dirty="0"/>
          </a:p>
        </p:txBody>
      </p:sp>
      <p:sp>
        <p:nvSpPr>
          <p:cNvPr id="12" name="Text 9"/>
          <p:cNvSpPr txBox="1"/>
          <p:nvPr/>
        </p:nvSpPr>
        <p:spPr>
          <a:xfrm>
            <a:off x="5943600" y="2514600"/>
            <a:ext cx="1463040" cy="365760"/>
          </a:xfrm>
          <a:prstGeom prst="rect">
            <a:avLst/>
          </a:prstGeom>
          <a:noFill/>
          <a:ln/>
        </p:spPr>
        <p:txBody>
          <a:bodyPr wrap="square" lIns="0" tIns="0" rIns="0" bIns="0" rtlCol="0" anchor="ctr"/>
          <a:lstStyle/>
          <a:p>
            <a:pPr marL="0" indent="0" algn="ctr">
              <a:buNone/>
            </a:pPr>
            <a:r>
              <a:rPr lang="en-US" sz="1300" b="1" dirty="0">
                <a:solidFill>
                  <a:schemeClr val="bg1"/>
                </a:solidFill>
              </a:rPr>
              <a:t>Values</a:t>
            </a:r>
            <a:endParaRPr lang="en-US" sz="1300" dirty="0"/>
          </a:p>
        </p:txBody>
      </p:sp>
      <p:sp>
        <p:nvSpPr>
          <p:cNvPr id="13" name="Text 10"/>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The onion model of culture, adapted from Hofstede, Hofstede and Minkov (2010). The three outer layers are practices; values form the core.</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02</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Hofstede's Cultural Dimensions</a:t>
            </a:r>
            <a:endParaRPr lang="en-US" sz="3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Where the Model Came From</a:t>
            </a:r>
            <a:endParaRPr lang="en-US" sz="2600" dirty="0"/>
          </a:p>
        </p:txBody>
      </p:sp>
      <p:sp>
        <p:nvSpPr>
          <p:cNvPr id="4" name="Timeline line"/>
          <p:cNvSpPr/>
          <p:nvPr/>
        </p:nvSpPr>
        <p:spPr>
          <a:xfrm>
            <a:off x="1280160" y="1783080"/>
            <a:ext cx="6583680" cy="0"/>
          </a:xfrm>
          <a:prstGeom prst="line">
            <a:avLst/>
          </a:prstGeom>
          <a:noFill/>
          <a:ln w="25400">
            <a:solidFill>
              <a:schemeClr val="accent5"/>
            </a:solidFill>
            <a:prstDash val="solid"/>
          </a:ln>
        </p:spPr>
        <p:txBody>
          <a:bodyPr/>
          <a:lstStyle/>
          <a:p>
            <a:endParaRPr lang="en-GB"/>
          </a:p>
        </p:txBody>
      </p:sp>
      <p:sp>
        <p:nvSpPr>
          <p:cNvPr id="5" name="1967 to 1973 icon circle"/>
          <p:cNvSpPr/>
          <p:nvPr/>
        </p:nvSpPr>
        <p:spPr>
          <a:xfrm>
            <a:off x="1115568" y="1463040"/>
            <a:ext cx="640080" cy="640080"/>
          </a:xfrm>
          <a:prstGeom prst="ellipse">
            <a:avLst/>
          </a:prstGeom>
          <a:solidFill>
            <a:schemeClr val="tx2"/>
          </a:solidFill>
          <a:ln w="12700">
            <a:solidFill>
              <a:schemeClr val="tx2"/>
            </a:solidFill>
            <a:prstDash val="solid"/>
          </a:ln>
        </p:spPr>
        <p:txBody>
          <a:bodyPr/>
          <a:lstStyle/>
          <a:p>
            <a:endParaRPr lang="en-GB"/>
          </a:p>
        </p:txBody>
      </p:sp>
      <p:pic>
        <p:nvPicPr>
          <p:cNvPr id="6" name="Image 0" descr="1967 to 1973"/>
          <p:cNvPicPr>
            <a:picLocks noChangeAspect="1"/>
          </p:cNvPicPr>
          <p:nvPr/>
        </p:nvPicPr>
        <p:blipFill>
          <a:blip r:embed="rId3"/>
          <a:stretch>
            <a:fillRect/>
          </a:stretch>
        </p:blipFill>
        <p:spPr>
          <a:xfrm>
            <a:off x="1269187" y="1616659"/>
            <a:ext cx="332842" cy="332842"/>
          </a:xfrm>
          <a:prstGeom prst="rect">
            <a:avLst/>
          </a:prstGeom>
        </p:spPr>
      </p:pic>
      <p:sp>
        <p:nvSpPr>
          <p:cNvPr id="7" name="Text 3"/>
          <p:cNvSpPr txBox="1"/>
          <p:nvPr/>
        </p:nvSpPr>
        <p:spPr>
          <a:xfrm>
            <a:off x="457200" y="2212848"/>
            <a:ext cx="1965960" cy="365760"/>
          </a:xfrm>
          <a:prstGeom prst="rect">
            <a:avLst/>
          </a:prstGeom>
          <a:noFill/>
          <a:ln/>
        </p:spPr>
        <p:txBody>
          <a:bodyPr wrap="square" lIns="0" tIns="0" rIns="0" bIns="0" rtlCol="0" anchor="t"/>
          <a:lstStyle/>
          <a:p>
            <a:pPr marL="0" indent="0" algn="ctr">
              <a:buNone/>
            </a:pPr>
            <a:r>
              <a:rPr lang="en-US" sz="1500" b="1" dirty="0">
                <a:solidFill>
                  <a:schemeClr val="tx2"/>
                </a:solidFill>
                <a:latin typeface="Cambria" pitchFamily="34" charset="0"/>
                <a:ea typeface="Cambria" pitchFamily="34" charset="-122"/>
                <a:cs typeface="Cambria" pitchFamily="34" charset="-120"/>
              </a:rPr>
              <a:t>1967 to 1973</a:t>
            </a:r>
            <a:endParaRPr lang="en-US" sz="1500" dirty="0"/>
          </a:p>
        </p:txBody>
      </p:sp>
      <p:sp>
        <p:nvSpPr>
          <p:cNvPr id="8" name="Text 4"/>
          <p:cNvSpPr txBox="1"/>
          <p:nvPr/>
        </p:nvSpPr>
        <p:spPr>
          <a:xfrm>
            <a:off x="502920" y="2606040"/>
            <a:ext cx="1874520" cy="868680"/>
          </a:xfrm>
          <a:prstGeom prst="rect">
            <a:avLst/>
          </a:prstGeom>
          <a:noFill/>
          <a:ln/>
        </p:spPr>
        <p:txBody>
          <a:bodyPr wrap="square" lIns="0" tIns="0" rIns="0" bIns="0" rtlCol="0" anchor="t"/>
          <a:lstStyle/>
          <a:p>
            <a:pPr marL="0" indent="0" algn="ctr">
              <a:buNone/>
            </a:pPr>
            <a:r>
              <a:rPr lang="en-US" sz="1150" dirty="0">
                <a:solidFill>
                  <a:schemeClr val="tx1"/>
                </a:solidFill>
              </a:rPr>
              <a:t>IBM employee surveys: over 100,000 questionnaires in more than 70 countries</a:t>
            </a:r>
            <a:endParaRPr lang="en-US" sz="1150" dirty="0"/>
          </a:p>
        </p:txBody>
      </p:sp>
      <p:sp>
        <p:nvSpPr>
          <p:cNvPr id="9" name="1980 icon circle"/>
          <p:cNvSpPr/>
          <p:nvPr/>
        </p:nvSpPr>
        <p:spPr>
          <a:xfrm>
            <a:off x="3218688" y="146304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10" name="Image 1" descr="1980"/>
          <p:cNvPicPr>
            <a:picLocks noChangeAspect="1"/>
          </p:cNvPicPr>
          <p:nvPr/>
        </p:nvPicPr>
        <p:blipFill>
          <a:blip r:embed="rId4"/>
          <a:stretch>
            <a:fillRect/>
          </a:stretch>
        </p:blipFill>
        <p:spPr>
          <a:xfrm>
            <a:off x="3372307" y="1616659"/>
            <a:ext cx="332842" cy="332842"/>
          </a:xfrm>
          <a:prstGeom prst="rect">
            <a:avLst/>
          </a:prstGeom>
        </p:spPr>
      </p:pic>
      <p:sp>
        <p:nvSpPr>
          <p:cNvPr id="11" name="Text 6"/>
          <p:cNvSpPr txBox="1"/>
          <p:nvPr/>
        </p:nvSpPr>
        <p:spPr>
          <a:xfrm>
            <a:off x="2560320" y="2212848"/>
            <a:ext cx="1965960" cy="365760"/>
          </a:xfrm>
          <a:prstGeom prst="rect">
            <a:avLst/>
          </a:prstGeom>
          <a:noFill/>
          <a:ln/>
        </p:spPr>
        <p:txBody>
          <a:bodyPr wrap="square" lIns="0" tIns="0" rIns="0" bIns="0" rtlCol="0" anchor="t"/>
          <a:lstStyle/>
          <a:p>
            <a:pPr marL="0" indent="0" algn="ctr">
              <a:buNone/>
            </a:pPr>
            <a:r>
              <a:rPr lang="en-US" sz="1500" b="1" dirty="0">
                <a:solidFill>
                  <a:schemeClr val="tx2"/>
                </a:solidFill>
                <a:latin typeface="Cambria" pitchFamily="34" charset="0"/>
                <a:ea typeface="Cambria" pitchFamily="34" charset="-122"/>
                <a:cs typeface="Cambria" pitchFamily="34" charset="-120"/>
              </a:rPr>
              <a:t>1980</a:t>
            </a:r>
            <a:endParaRPr lang="en-US" sz="1500" dirty="0"/>
          </a:p>
        </p:txBody>
      </p:sp>
      <p:sp>
        <p:nvSpPr>
          <p:cNvPr id="12" name="Text 7"/>
          <p:cNvSpPr txBox="1"/>
          <p:nvPr/>
        </p:nvSpPr>
        <p:spPr>
          <a:xfrm>
            <a:off x="2606040" y="2606040"/>
            <a:ext cx="1874520" cy="868680"/>
          </a:xfrm>
          <a:prstGeom prst="rect">
            <a:avLst/>
          </a:prstGeom>
          <a:noFill/>
          <a:ln/>
        </p:spPr>
        <p:txBody>
          <a:bodyPr wrap="square" lIns="0" tIns="0" rIns="0" bIns="0" rtlCol="0" anchor="t"/>
          <a:lstStyle/>
          <a:p>
            <a:pPr marL="0" indent="0" algn="ctr">
              <a:buNone/>
            </a:pPr>
            <a:r>
              <a:rPr lang="en-US" sz="1150" dirty="0">
                <a:solidFill>
                  <a:schemeClr val="tx1"/>
                </a:solidFill>
              </a:rPr>
              <a:t>Culture's Consequences sets out four dimensions</a:t>
            </a:r>
            <a:endParaRPr lang="en-US" sz="1150" dirty="0"/>
          </a:p>
        </p:txBody>
      </p:sp>
      <p:sp>
        <p:nvSpPr>
          <p:cNvPr id="13" name="1991 icon circle"/>
          <p:cNvSpPr/>
          <p:nvPr/>
        </p:nvSpPr>
        <p:spPr>
          <a:xfrm>
            <a:off x="5321808" y="1463040"/>
            <a:ext cx="640080" cy="640080"/>
          </a:xfrm>
          <a:prstGeom prst="ellipse">
            <a:avLst/>
          </a:prstGeom>
          <a:solidFill>
            <a:schemeClr val="tx2"/>
          </a:solidFill>
          <a:ln w="12700">
            <a:solidFill>
              <a:schemeClr val="tx2"/>
            </a:solidFill>
            <a:prstDash val="solid"/>
          </a:ln>
        </p:spPr>
        <p:txBody>
          <a:bodyPr/>
          <a:lstStyle/>
          <a:p>
            <a:endParaRPr lang="en-GB"/>
          </a:p>
        </p:txBody>
      </p:sp>
      <p:pic>
        <p:nvPicPr>
          <p:cNvPr id="14" name="Image 2" descr="1991"/>
          <p:cNvPicPr>
            <a:picLocks noChangeAspect="1"/>
          </p:cNvPicPr>
          <p:nvPr/>
        </p:nvPicPr>
        <p:blipFill>
          <a:blip r:embed="rId5"/>
          <a:stretch>
            <a:fillRect/>
          </a:stretch>
        </p:blipFill>
        <p:spPr>
          <a:xfrm>
            <a:off x="5475427" y="1616659"/>
            <a:ext cx="332842" cy="332842"/>
          </a:xfrm>
          <a:prstGeom prst="rect">
            <a:avLst/>
          </a:prstGeom>
        </p:spPr>
      </p:pic>
      <p:sp>
        <p:nvSpPr>
          <p:cNvPr id="15" name="Text 9"/>
          <p:cNvSpPr txBox="1"/>
          <p:nvPr/>
        </p:nvSpPr>
        <p:spPr>
          <a:xfrm>
            <a:off x="4663440" y="2212848"/>
            <a:ext cx="1965960" cy="365760"/>
          </a:xfrm>
          <a:prstGeom prst="rect">
            <a:avLst/>
          </a:prstGeom>
          <a:noFill/>
          <a:ln/>
        </p:spPr>
        <p:txBody>
          <a:bodyPr wrap="square" lIns="0" tIns="0" rIns="0" bIns="0" rtlCol="0" anchor="t"/>
          <a:lstStyle/>
          <a:p>
            <a:pPr marL="0" indent="0" algn="ctr">
              <a:buNone/>
            </a:pPr>
            <a:r>
              <a:rPr lang="en-US" sz="1500" b="1" dirty="0">
                <a:solidFill>
                  <a:schemeClr val="tx2"/>
                </a:solidFill>
                <a:latin typeface="Cambria" pitchFamily="34" charset="0"/>
                <a:ea typeface="Cambria" pitchFamily="34" charset="-122"/>
                <a:cs typeface="Cambria" pitchFamily="34" charset="-120"/>
              </a:rPr>
              <a:t>1991</a:t>
            </a:r>
            <a:endParaRPr lang="en-US" sz="1500" dirty="0"/>
          </a:p>
        </p:txBody>
      </p:sp>
      <p:sp>
        <p:nvSpPr>
          <p:cNvPr id="16" name="Text 10"/>
          <p:cNvSpPr txBox="1"/>
          <p:nvPr/>
        </p:nvSpPr>
        <p:spPr>
          <a:xfrm>
            <a:off x="4709160" y="2606040"/>
            <a:ext cx="1874520" cy="868680"/>
          </a:xfrm>
          <a:prstGeom prst="rect">
            <a:avLst/>
          </a:prstGeom>
          <a:noFill/>
          <a:ln/>
        </p:spPr>
        <p:txBody>
          <a:bodyPr wrap="square" lIns="0" tIns="0" rIns="0" bIns="0" rtlCol="0" anchor="t"/>
          <a:lstStyle/>
          <a:p>
            <a:pPr marL="0" indent="0" algn="ctr">
              <a:buNone/>
            </a:pPr>
            <a:r>
              <a:rPr lang="en-US" sz="1150" dirty="0">
                <a:solidFill>
                  <a:schemeClr val="tx1"/>
                </a:solidFill>
              </a:rPr>
              <a:t>Long term orientation added, drawing on Bond's Chinese Value Survey</a:t>
            </a:r>
            <a:endParaRPr lang="en-US" sz="1150" dirty="0"/>
          </a:p>
        </p:txBody>
      </p:sp>
      <p:sp>
        <p:nvSpPr>
          <p:cNvPr id="17" name="2010 icon circle"/>
          <p:cNvSpPr/>
          <p:nvPr/>
        </p:nvSpPr>
        <p:spPr>
          <a:xfrm>
            <a:off x="7424928" y="146304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18" name="Image 3" descr="2010"/>
          <p:cNvPicPr>
            <a:picLocks noChangeAspect="1"/>
          </p:cNvPicPr>
          <p:nvPr/>
        </p:nvPicPr>
        <p:blipFill>
          <a:blip r:embed="rId6"/>
          <a:stretch>
            <a:fillRect/>
          </a:stretch>
        </p:blipFill>
        <p:spPr>
          <a:xfrm>
            <a:off x="7578547" y="1616659"/>
            <a:ext cx="332842" cy="332842"/>
          </a:xfrm>
          <a:prstGeom prst="rect">
            <a:avLst/>
          </a:prstGeom>
        </p:spPr>
      </p:pic>
      <p:sp>
        <p:nvSpPr>
          <p:cNvPr id="19" name="Text 12"/>
          <p:cNvSpPr txBox="1"/>
          <p:nvPr/>
        </p:nvSpPr>
        <p:spPr>
          <a:xfrm>
            <a:off x="6766560" y="2212848"/>
            <a:ext cx="1965960" cy="365760"/>
          </a:xfrm>
          <a:prstGeom prst="rect">
            <a:avLst/>
          </a:prstGeom>
          <a:noFill/>
          <a:ln/>
        </p:spPr>
        <p:txBody>
          <a:bodyPr wrap="square" lIns="0" tIns="0" rIns="0" bIns="0" rtlCol="0" anchor="t"/>
          <a:lstStyle/>
          <a:p>
            <a:pPr marL="0" indent="0" algn="ctr">
              <a:buNone/>
            </a:pPr>
            <a:r>
              <a:rPr lang="en-US" sz="1500" b="1" dirty="0">
                <a:solidFill>
                  <a:schemeClr val="tx2"/>
                </a:solidFill>
                <a:latin typeface="Cambria" pitchFamily="34" charset="0"/>
                <a:ea typeface="Cambria" pitchFamily="34" charset="-122"/>
                <a:cs typeface="Cambria" pitchFamily="34" charset="-120"/>
              </a:rPr>
              <a:t>2010</a:t>
            </a:r>
            <a:endParaRPr lang="en-US" sz="1500" dirty="0"/>
          </a:p>
        </p:txBody>
      </p:sp>
      <p:sp>
        <p:nvSpPr>
          <p:cNvPr id="20" name="Text 13"/>
          <p:cNvSpPr txBox="1"/>
          <p:nvPr/>
        </p:nvSpPr>
        <p:spPr>
          <a:xfrm>
            <a:off x="6812280" y="2606040"/>
            <a:ext cx="1874520" cy="868680"/>
          </a:xfrm>
          <a:prstGeom prst="rect">
            <a:avLst/>
          </a:prstGeom>
          <a:noFill/>
          <a:ln/>
        </p:spPr>
        <p:txBody>
          <a:bodyPr wrap="square" lIns="0" tIns="0" rIns="0" bIns="0" rtlCol="0" anchor="t"/>
          <a:lstStyle/>
          <a:p>
            <a:pPr marL="0" indent="0" algn="ctr">
              <a:buNone/>
            </a:pPr>
            <a:r>
              <a:rPr lang="en-US" sz="1150" dirty="0">
                <a:solidFill>
                  <a:schemeClr val="tx1"/>
                </a:solidFill>
              </a:rPr>
              <a:t>Indulgence versus restraint added from Minkov's World Values Survey analysis</a:t>
            </a:r>
            <a:endParaRPr lang="en-US" sz="1150" dirty="0"/>
          </a:p>
        </p:txBody>
      </p:sp>
      <p:sp>
        <p:nvSpPr>
          <p:cNvPr id="21" name="Scores note"/>
          <p:cNvSpPr/>
          <p:nvPr/>
        </p:nvSpPr>
        <p:spPr>
          <a:xfrm>
            <a:off x="457200" y="3611880"/>
            <a:ext cx="8229600" cy="713232"/>
          </a:xfrm>
          <a:prstGeom prst="roundRect">
            <a:avLst>
              <a:gd name="adj" fmla="val 1025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2" name="Text 15"/>
          <p:cNvSpPr txBox="1"/>
          <p:nvPr/>
        </p:nvSpPr>
        <p:spPr>
          <a:xfrm>
            <a:off x="685800" y="3639312"/>
            <a:ext cx="7772400" cy="658368"/>
          </a:xfrm>
          <a:prstGeom prst="rect">
            <a:avLst/>
          </a:prstGeom>
          <a:noFill/>
          <a:ln/>
        </p:spPr>
        <p:txBody>
          <a:bodyPr wrap="square" lIns="0" tIns="0" rIns="0" bIns="0" rtlCol="0" anchor="ctr"/>
          <a:lstStyle/>
          <a:p>
            <a:pPr marL="0" indent="0">
              <a:buNone/>
            </a:pPr>
            <a:r>
              <a:rPr lang="en-US" sz="1200" b="1" dirty="0">
                <a:solidFill>
                  <a:schemeClr val="tx2"/>
                </a:solidFill>
              </a:rPr>
              <a:t>Reading the scores: </a:t>
            </a:r>
            <a:r>
              <a:rPr lang="en-US" sz="1200" dirty="0">
                <a:solidFill>
                  <a:schemeClr val="tx1"/>
                </a:solidFill>
              </a:rPr>
              <a:t>indices run roughly from 0 to 100 and compare countries with one another. They describe national averages, not the individual in front of you.</a:t>
            </a:r>
            <a:endParaRPr lang="en-US" sz="1200" dirty="0"/>
          </a:p>
        </p:txBody>
      </p:sp>
      <p:sp>
        <p:nvSpPr>
          <p:cNvPr id="23" name="Text 16"/>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Sources: Hofstede (1980); Hofstede and Bond (1988); Hofstede, Hofstede and Minkov (2010).</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Six Dimensions at a Glance</a:t>
            </a:r>
            <a:endParaRPr lang="en-US" sz="2600" dirty="0"/>
          </a:p>
        </p:txBody>
      </p:sp>
      <p:sp>
        <p:nvSpPr>
          <p:cNvPr id="4" name="Power distance card"/>
          <p:cNvSpPr/>
          <p:nvPr/>
        </p:nvSpPr>
        <p:spPr>
          <a:xfrm>
            <a:off x="457200" y="1024128"/>
            <a:ext cx="2651760" cy="1554480"/>
          </a:xfrm>
          <a:prstGeom prst="roundRect">
            <a:avLst>
              <a:gd name="adj" fmla="val 4706"/>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5" name="Power distance icon circle"/>
          <p:cNvSpPr/>
          <p:nvPr/>
        </p:nvSpPr>
        <p:spPr>
          <a:xfrm>
            <a:off x="621792" y="1188720"/>
            <a:ext cx="502920" cy="502920"/>
          </a:xfrm>
          <a:prstGeom prst="ellipse">
            <a:avLst/>
          </a:prstGeom>
          <a:solidFill>
            <a:schemeClr val="tx2"/>
          </a:solidFill>
          <a:ln w="12700">
            <a:solidFill>
              <a:schemeClr val="tx2"/>
            </a:solidFill>
            <a:prstDash val="solid"/>
          </a:ln>
        </p:spPr>
        <p:txBody>
          <a:bodyPr/>
          <a:lstStyle/>
          <a:p>
            <a:endParaRPr lang="en-GB"/>
          </a:p>
        </p:txBody>
      </p:sp>
      <p:pic>
        <p:nvPicPr>
          <p:cNvPr id="6" name="Image 0" descr="Power distance"/>
          <p:cNvPicPr>
            <a:picLocks noChangeAspect="1"/>
          </p:cNvPicPr>
          <p:nvPr/>
        </p:nvPicPr>
        <p:blipFill>
          <a:blip r:embed="rId3"/>
          <a:stretch>
            <a:fillRect/>
          </a:stretch>
        </p:blipFill>
        <p:spPr>
          <a:xfrm>
            <a:off x="742493" y="1309421"/>
            <a:ext cx="261518" cy="261518"/>
          </a:xfrm>
          <a:prstGeom prst="rect">
            <a:avLst/>
          </a:prstGeom>
        </p:spPr>
      </p:pic>
      <p:sp>
        <p:nvSpPr>
          <p:cNvPr id="7" name="Text 3"/>
          <p:cNvSpPr txBox="1"/>
          <p:nvPr/>
        </p:nvSpPr>
        <p:spPr>
          <a:xfrm>
            <a:off x="1234440" y="118872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Power distance</a:t>
            </a:r>
            <a:endParaRPr lang="en-US" sz="1350" dirty="0"/>
          </a:p>
        </p:txBody>
      </p:sp>
      <p:sp>
        <p:nvSpPr>
          <p:cNvPr id="8" name="Text 4"/>
          <p:cNvSpPr txBox="1"/>
          <p:nvPr/>
        </p:nvSpPr>
        <p:spPr>
          <a:xfrm>
            <a:off x="621792" y="1801368"/>
            <a:ext cx="2331720" cy="731520"/>
          </a:xfrm>
          <a:prstGeom prst="rect">
            <a:avLst/>
          </a:prstGeom>
          <a:noFill/>
          <a:ln/>
        </p:spPr>
        <p:txBody>
          <a:bodyPr wrap="square" lIns="0" tIns="0" rIns="0" bIns="0" rtlCol="0" anchor="t"/>
          <a:lstStyle/>
          <a:p>
            <a:pPr marL="0" indent="0">
              <a:buNone/>
            </a:pPr>
            <a:r>
              <a:rPr lang="en-US" sz="1100" dirty="0">
                <a:solidFill>
                  <a:schemeClr val="tx1"/>
                </a:solidFill>
              </a:rPr>
              <a:t>How far people with less power accept and expect that power is shared unequally.</a:t>
            </a:r>
            <a:endParaRPr lang="en-US" sz="1100" dirty="0"/>
          </a:p>
        </p:txBody>
      </p:sp>
      <p:sp>
        <p:nvSpPr>
          <p:cNvPr id="9" name="Individualism card"/>
          <p:cNvSpPr/>
          <p:nvPr/>
        </p:nvSpPr>
        <p:spPr>
          <a:xfrm>
            <a:off x="3246120" y="1024128"/>
            <a:ext cx="2651760" cy="1554480"/>
          </a:xfrm>
          <a:prstGeom prst="roundRect">
            <a:avLst>
              <a:gd name="adj" fmla="val 470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Individualism icon circle"/>
          <p:cNvSpPr/>
          <p:nvPr/>
        </p:nvSpPr>
        <p:spPr>
          <a:xfrm>
            <a:off x="3410712" y="1188720"/>
            <a:ext cx="502920" cy="502920"/>
          </a:xfrm>
          <a:prstGeom prst="ellipse">
            <a:avLst/>
          </a:prstGeom>
          <a:solidFill>
            <a:schemeClr val="tx2"/>
          </a:solidFill>
          <a:ln w="12700">
            <a:solidFill>
              <a:schemeClr val="tx2"/>
            </a:solidFill>
            <a:prstDash val="solid"/>
          </a:ln>
        </p:spPr>
        <p:txBody>
          <a:bodyPr/>
          <a:lstStyle/>
          <a:p>
            <a:endParaRPr lang="en-GB"/>
          </a:p>
        </p:txBody>
      </p:sp>
      <p:pic>
        <p:nvPicPr>
          <p:cNvPr id="11" name="Image 1" descr="Individualism"/>
          <p:cNvPicPr>
            <a:picLocks noChangeAspect="1"/>
          </p:cNvPicPr>
          <p:nvPr/>
        </p:nvPicPr>
        <p:blipFill>
          <a:blip r:embed="rId4"/>
          <a:stretch>
            <a:fillRect/>
          </a:stretch>
        </p:blipFill>
        <p:spPr>
          <a:xfrm>
            <a:off x="3531413" y="1309421"/>
            <a:ext cx="261518" cy="261518"/>
          </a:xfrm>
          <a:prstGeom prst="rect">
            <a:avLst/>
          </a:prstGeom>
        </p:spPr>
      </p:pic>
      <p:sp>
        <p:nvSpPr>
          <p:cNvPr id="12" name="Text 7"/>
          <p:cNvSpPr txBox="1"/>
          <p:nvPr/>
        </p:nvSpPr>
        <p:spPr>
          <a:xfrm>
            <a:off x="4023360" y="118872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Individualism</a:t>
            </a:r>
            <a:endParaRPr lang="en-US" sz="1350" dirty="0"/>
          </a:p>
        </p:txBody>
      </p:sp>
      <p:sp>
        <p:nvSpPr>
          <p:cNvPr id="13" name="Text 8"/>
          <p:cNvSpPr txBox="1"/>
          <p:nvPr/>
        </p:nvSpPr>
        <p:spPr>
          <a:xfrm>
            <a:off x="3410712" y="1801368"/>
            <a:ext cx="2331720" cy="731520"/>
          </a:xfrm>
          <a:prstGeom prst="rect">
            <a:avLst/>
          </a:prstGeom>
          <a:noFill/>
          <a:ln/>
        </p:spPr>
        <p:txBody>
          <a:bodyPr wrap="square" lIns="0" tIns="0" rIns="0" bIns="0" rtlCol="0" anchor="t"/>
          <a:lstStyle/>
          <a:p>
            <a:pPr marL="0" indent="0">
              <a:buNone/>
            </a:pPr>
            <a:r>
              <a:rPr lang="en-US" sz="1100" dirty="0">
                <a:solidFill>
                  <a:schemeClr val="tx1"/>
                </a:solidFill>
              </a:rPr>
              <a:t>Whether people see themselves mainly as an independent "I" or as part of a "we".</a:t>
            </a:r>
            <a:endParaRPr lang="en-US" sz="1100" dirty="0"/>
          </a:p>
        </p:txBody>
      </p:sp>
      <p:sp>
        <p:nvSpPr>
          <p:cNvPr id="14" name="Masculinity card"/>
          <p:cNvSpPr/>
          <p:nvPr/>
        </p:nvSpPr>
        <p:spPr>
          <a:xfrm>
            <a:off x="6035040" y="1024128"/>
            <a:ext cx="2651760" cy="1554480"/>
          </a:xfrm>
          <a:prstGeom prst="roundRect">
            <a:avLst>
              <a:gd name="adj" fmla="val 4706"/>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15" name="Masculinity icon circle"/>
          <p:cNvSpPr/>
          <p:nvPr/>
        </p:nvSpPr>
        <p:spPr>
          <a:xfrm>
            <a:off x="6199632" y="1188720"/>
            <a:ext cx="502920" cy="502920"/>
          </a:xfrm>
          <a:prstGeom prst="ellipse">
            <a:avLst/>
          </a:prstGeom>
          <a:solidFill>
            <a:schemeClr val="tx2"/>
          </a:solidFill>
          <a:ln w="12700">
            <a:solidFill>
              <a:schemeClr val="tx2"/>
            </a:solidFill>
            <a:prstDash val="solid"/>
          </a:ln>
        </p:spPr>
        <p:txBody>
          <a:bodyPr/>
          <a:lstStyle/>
          <a:p>
            <a:endParaRPr lang="en-GB"/>
          </a:p>
        </p:txBody>
      </p:sp>
      <p:pic>
        <p:nvPicPr>
          <p:cNvPr id="16" name="Image 2" descr="Masculinity"/>
          <p:cNvPicPr>
            <a:picLocks noChangeAspect="1"/>
          </p:cNvPicPr>
          <p:nvPr/>
        </p:nvPicPr>
        <p:blipFill>
          <a:blip r:embed="rId5"/>
          <a:stretch>
            <a:fillRect/>
          </a:stretch>
        </p:blipFill>
        <p:spPr>
          <a:xfrm>
            <a:off x="6320333" y="1309421"/>
            <a:ext cx="261518" cy="261518"/>
          </a:xfrm>
          <a:prstGeom prst="rect">
            <a:avLst/>
          </a:prstGeom>
        </p:spPr>
      </p:pic>
      <p:sp>
        <p:nvSpPr>
          <p:cNvPr id="17" name="Text 11"/>
          <p:cNvSpPr txBox="1"/>
          <p:nvPr/>
        </p:nvSpPr>
        <p:spPr>
          <a:xfrm>
            <a:off x="6812280" y="118872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Masculinity</a:t>
            </a:r>
            <a:endParaRPr lang="en-US" sz="1350" dirty="0"/>
          </a:p>
        </p:txBody>
      </p:sp>
      <p:sp>
        <p:nvSpPr>
          <p:cNvPr id="18" name="Text 12"/>
          <p:cNvSpPr txBox="1"/>
          <p:nvPr/>
        </p:nvSpPr>
        <p:spPr>
          <a:xfrm>
            <a:off x="6199632" y="1801368"/>
            <a:ext cx="2331720" cy="731520"/>
          </a:xfrm>
          <a:prstGeom prst="rect">
            <a:avLst/>
          </a:prstGeom>
          <a:noFill/>
          <a:ln/>
        </p:spPr>
        <p:txBody>
          <a:bodyPr wrap="square" lIns="0" tIns="0" rIns="0" bIns="0" rtlCol="0" anchor="t"/>
          <a:lstStyle/>
          <a:p>
            <a:pPr marL="0" indent="0">
              <a:buNone/>
            </a:pPr>
            <a:r>
              <a:rPr lang="en-US" sz="1100" dirty="0">
                <a:solidFill>
                  <a:schemeClr val="tx1"/>
                </a:solidFill>
              </a:rPr>
              <a:t>Whether society is driven by competition and success or by caring and quality of life.</a:t>
            </a:r>
            <a:endParaRPr lang="en-US" sz="1100" dirty="0"/>
          </a:p>
        </p:txBody>
      </p:sp>
      <p:sp>
        <p:nvSpPr>
          <p:cNvPr id="19" name="Uncertainty avoidance card"/>
          <p:cNvSpPr/>
          <p:nvPr/>
        </p:nvSpPr>
        <p:spPr>
          <a:xfrm>
            <a:off x="457200" y="2715768"/>
            <a:ext cx="2651760" cy="1554480"/>
          </a:xfrm>
          <a:prstGeom prst="roundRect">
            <a:avLst>
              <a:gd name="adj" fmla="val 470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0" name="Uncertainty avoidance icon circle"/>
          <p:cNvSpPr/>
          <p:nvPr/>
        </p:nvSpPr>
        <p:spPr>
          <a:xfrm>
            <a:off x="621792" y="2880360"/>
            <a:ext cx="502920" cy="502920"/>
          </a:xfrm>
          <a:prstGeom prst="ellipse">
            <a:avLst/>
          </a:prstGeom>
          <a:solidFill>
            <a:schemeClr val="tx2"/>
          </a:solidFill>
          <a:ln w="12700">
            <a:solidFill>
              <a:schemeClr val="tx2"/>
            </a:solidFill>
            <a:prstDash val="solid"/>
          </a:ln>
        </p:spPr>
        <p:txBody>
          <a:bodyPr/>
          <a:lstStyle/>
          <a:p>
            <a:endParaRPr lang="en-GB"/>
          </a:p>
        </p:txBody>
      </p:sp>
      <p:pic>
        <p:nvPicPr>
          <p:cNvPr id="21" name="Image 3" descr="Uncertainty avoidance"/>
          <p:cNvPicPr>
            <a:picLocks noChangeAspect="1"/>
          </p:cNvPicPr>
          <p:nvPr/>
        </p:nvPicPr>
        <p:blipFill>
          <a:blip r:embed="rId6"/>
          <a:stretch>
            <a:fillRect/>
          </a:stretch>
        </p:blipFill>
        <p:spPr>
          <a:xfrm>
            <a:off x="742493" y="3001061"/>
            <a:ext cx="261518" cy="261518"/>
          </a:xfrm>
          <a:prstGeom prst="rect">
            <a:avLst/>
          </a:prstGeom>
        </p:spPr>
      </p:pic>
      <p:sp>
        <p:nvSpPr>
          <p:cNvPr id="22" name="Text 15"/>
          <p:cNvSpPr txBox="1"/>
          <p:nvPr/>
        </p:nvSpPr>
        <p:spPr>
          <a:xfrm>
            <a:off x="1234440" y="288036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Uncertainty avoidance</a:t>
            </a:r>
            <a:endParaRPr lang="en-US" sz="1350" dirty="0"/>
          </a:p>
        </p:txBody>
      </p:sp>
      <p:sp>
        <p:nvSpPr>
          <p:cNvPr id="23" name="Text 16"/>
          <p:cNvSpPr txBox="1"/>
          <p:nvPr/>
        </p:nvSpPr>
        <p:spPr>
          <a:xfrm>
            <a:off x="621792" y="3493008"/>
            <a:ext cx="2331720" cy="731520"/>
          </a:xfrm>
          <a:prstGeom prst="rect">
            <a:avLst/>
          </a:prstGeom>
          <a:noFill/>
          <a:ln/>
        </p:spPr>
        <p:txBody>
          <a:bodyPr wrap="square" lIns="0" tIns="0" rIns="0" bIns="0" rtlCol="0" anchor="t"/>
          <a:lstStyle/>
          <a:p>
            <a:pPr marL="0" indent="0">
              <a:buNone/>
            </a:pPr>
            <a:r>
              <a:rPr lang="en-US" sz="1100" dirty="0">
                <a:solidFill>
                  <a:schemeClr val="tx1"/>
                </a:solidFill>
              </a:rPr>
              <a:t>How comfortable people feel with ambiguity and the unknown.</a:t>
            </a:r>
            <a:endParaRPr lang="en-US" sz="1100" dirty="0"/>
          </a:p>
        </p:txBody>
      </p:sp>
      <p:sp>
        <p:nvSpPr>
          <p:cNvPr id="24" name="Long term orientation card"/>
          <p:cNvSpPr/>
          <p:nvPr/>
        </p:nvSpPr>
        <p:spPr>
          <a:xfrm>
            <a:off x="3246120" y="2715768"/>
            <a:ext cx="2651760" cy="1554480"/>
          </a:xfrm>
          <a:prstGeom prst="roundRect">
            <a:avLst>
              <a:gd name="adj" fmla="val 4706"/>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25" name="Long term orientation icon circle"/>
          <p:cNvSpPr/>
          <p:nvPr/>
        </p:nvSpPr>
        <p:spPr>
          <a:xfrm>
            <a:off x="3410712" y="2880360"/>
            <a:ext cx="502920" cy="502920"/>
          </a:xfrm>
          <a:prstGeom prst="ellipse">
            <a:avLst/>
          </a:prstGeom>
          <a:solidFill>
            <a:schemeClr val="tx2"/>
          </a:solidFill>
          <a:ln w="12700">
            <a:solidFill>
              <a:schemeClr val="tx2"/>
            </a:solidFill>
            <a:prstDash val="solid"/>
          </a:ln>
        </p:spPr>
        <p:txBody>
          <a:bodyPr/>
          <a:lstStyle/>
          <a:p>
            <a:endParaRPr lang="en-GB"/>
          </a:p>
        </p:txBody>
      </p:sp>
      <p:pic>
        <p:nvPicPr>
          <p:cNvPr id="26" name="Image 4" descr="Long term orientation"/>
          <p:cNvPicPr>
            <a:picLocks noChangeAspect="1"/>
          </p:cNvPicPr>
          <p:nvPr/>
        </p:nvPicPr>
        <p:blipFill>
          <a:blip r:embed="rId7"/>
          <a:stretch>
            <a:fillRect/>
          </a:stretch>
        </p:blipFill>
        <p:spPr>
          <a:xfrm>
            <a:off x="3531413" y="3001061"/>
            <a:ext cx="261518" cy="261518"/>
          </a:xfrm>
          <a:prstGeom prst="rect">
            <a:avLst/>
          </a:prstGeom>
        </p:spPr>
      </p:pic>
      <p:sp>
        <p:nvSpPr>
          <p:cNvPr id="27" name="Text 19"/>
          <p:cNvSpPr txBox="1"/>
          <p:nvPr/>
        </p:nvSpPr>
        <p:spPr>
          <a:xfrm>
            <a:off x="4023360" y="288036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Long term orientation</a:t>
            </a:r>
            <a:endParaRPr lang="en-US" sz="1350" dirty="0"/>
          </a:p>
        </p:txBody>
      </p:sp>
      <p:sp>
        <p:nvSpPr>
          <p:cNvPr id="28" name="Text 20"/>
          <p:cNvSpPr txBox="1"/>
          <p:nvPr/>
        </p:nvSpPr>
        <p:spPr>
          <a:xfrm>
            <a:off x="3410712" y="3493008"/>
            <a:ext cx="2331720" cy="731520"/>
          </a:xfrm>
          <a:prstGeom prst="rect">
            <a:avLst/>
          </a:prstGeom>
          <a:noFill/>
          <a:ln/>
        </p:spPr>
        <p:txBody>
          <a:bodyPr wrap="square" lIns="0" tIns="0" rIns="0" bIns="0" rtlCol="0" anchor="t"/>
          <a:lstStyle/>
          <a:p>
            <a:pPr marL="0" indent="0">
              <a:buNone/>
            </a:pPr>
            <a:r>
              <a:rPr lang="en-US" sz="1100" dirty="0">
                <a:solidFill>
                  <a:schemeClr val="tx1"/>
                </a:solidFill>
              </a:rPr>
              <a:t>Focus on future rewards and adaptation, or on tradition and the present.</a:t>
            </a:r>
            <a:endParaRPr lang="en-US" sz="1100" dirty="0"/>
          </a:p>
        </p:txBody>
      </p:sp>
      <p:sp>
        <p:nvSpPr>
          <p:cNvPr id="29" name="Indulgence card"/>
          <p:cNvSpPr/>
          <p:nvPr/>
        </p:nvSpPr>
        <p:spPr>
          <a:xfrm>
            <a:off x="6035040" y="2715768"/>
            <a:ext cx="2651760" cy="1554480"/>
          </a:xfrm>
          <a:prstGeom prst="roundRect">
            <a:avLst>
              <a:gd name="adj" fmla="val 470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30" name="Indulgence icon circle"/>
          <p:cNvSpPr/>
          <p:nvPr/>
        </p:nvSpPr>
        <p:spPr>
          <a:xfrm>
            <a:off x="6199632" y="2880360"/>
            <a:ext cx="502920" cy="502920"/>
          </a:xfrm>
          <a:prstGeom prst="ellipse">
            <a:avLst/>
          </a:prstGeom>
          <a:solidFill>
            <a:schemeClr val="tx2"/>
          </a:solidFill>
          <a:ln w="12700">
            <a:solidFill>
              <a:schemeClr val="tx2"/>
            </a:solidFill>
            <a:prstDash val="solid"/>
          </a:ln>
        </p:spPr>
        <p:txBody>
          <a:bodyPr/>
          <a:lstStyle/>
          <a:p>
            <a:endParaRPr lang="en-GB"/>
          </a:p>
        </p:txBody>
      </p:sp>
      <p:pic>
        <p:nvPicPr>
          <p:cNvPr id="31" name="Image 5" descr="Indulgence"/>
          <p:cNvPicPr>
            <a:picLocks noChangeAspect="1"/>
          </p:cNvPicPr>
          <p:nvPr/>
        </p:nvPicPr>
        <p:blipFill>
          <a:blip r:embed="rId8"/>
          <a:stretch>
            <a:fillRect/>
          </a:stretch>
        </p:blipFill>
        <p:spPr>
          <a:xfrm>
            <a:off x="6320333" y="3001061"/>
            <a:ext cx="261518" cy="261518"/>
          </a:xfrm>
          <a:prstGeom prst="rect">
            <a:avLst/>
          </a:prstGeom>
        </p:spPr>
      </p:pic>
      <p:sp>
        <p:nvSpPr>
          <p:cNvPr id="32" name="Text 23"/>
          <p:cNvSpPr txBox="1"/>
          <p:nvPr/>
        </p:nvSpPr>
        <p:spPr>
          <a:xfrm>
            <a:off x="6812280" y="2880360"/>
            <a:ext cx="1783080" cy="502920"/>
          </a:xfrm>
          <a:prstGeom prst="rect">
            <a:avLst/>
          </a:prstGeom>
          <a:noFill/>
          <a:ln/>
        </p:spPr>
        <p:txBody>
          <a:bodyPr wrap="square" lIns="0" tIns="0" rIns="0" bIns="0" rtlCol="0" anchor="ctr"/>
          <a:lstStyle/>
          <a:p>
            <a:pPr marL="0" indent="0">
              <a:buNone/>
            </a:pPr>
            <a:r>
              <a:rPr lang="en-US" sz="1350" b="1" dirty="0">
                <a:solidFill>
                  <a:schemeClr val="tx2"/>
                </a:solidFill>
              </a:rPr>
              <a:t>Indulgence</a:t>
            </a:r>
            <a:endParaRPr lang="en-US" sz="1350" dirty="0"/>
          </a:p>
        </p:txBody>
      </p:sp>
      <p:sp>
        <p:nvSpPr>
          <p:cNvPr id="33" name="Text 24"/>
          <p:cNvSpPr txBox="1"/>
          <p:nvPr/>
        </p:nvSpPr>
        <p:spPr>
          <a:xfrm>
            <a:off x="6199632" y="3493008"/>
            <a:ext cx="2331720" cy="731520"/>
          </a:xfrm>
          <a:prstGeom prst="rect">
            <a:avLst/>
          </a:prstGeom>
          <a:noFill/>
          <a:ln/>
        </p:spPr>
        <p:txBody>
          <a:bodyPr wrap="square" lIns="0" tIns="0" rIns="0" bIns="0" rtlCol="0" anchor="t"/>
          <a:lstStyle/>
          <a:p>
            <a:pPr marL="0" indent="0">
              <a:buNone/>
            </a:pPr>
            <a:r>
              <a:rPr lang="en-US" sz="1100" dirty="0">
                <a:solidFill>
                  <a:schemeClr val="tx1"/>
                </a:solidFill>
              </a:rPr>
              <a:t>How freely people satisfy desires for enjoyment and fun.</a:t>
            </a:r>
            <a:endParaRPr lang="en-US" sz="110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Power Distance</a:t>
            </a:r>
            <a:endParaRPr lang="en-US" sz="2600" dirty="0"/>
          </a:p>
        </p:txBody>
      </p:sp>
      <p:sp>
        <p:nvSpPr>
          <p:cNvPr id="4" name="Power Distance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5" name="Image 0" descr="Power Distance"/>
          <p:cNvPicPr>
            <a:picLocks noChangeAspect="1"/>
          </p:cNvPicPr>
          <p:nvPr/>
        </p:nvPicPr>
        <p:blipFill>
          <a:blip r:embed="rId3"/>
          <a:stretch>
            <a:fillRect/>
          </a:stretch>
        </p:blipFill>
        <p:spPr>
          <a:xfrm>
            <a:off x="566928" y="1133856"/>
            <a:ext cx="237744" cy="237744"/>
          </a:xfrm>
          <a:prstGeom prst="rect">
            <a:avLst/>
          </a:prstGeom>
        </p:spPr>
      </p:pic>
      <p:sp>
        <p:nvSpPr>
          <p:cNvPr id="6"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7"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How far the less powerful members of organisations and institutions accept and expect that power is distributed unequally.</a:t>
            </a:r>
            <a:endParaRPr lang="en-US" sz="1200" dirty="0"/>
          </a:p>
          <a:p>
            <a:pPr marL="0" indent="0">
              <a:buNone/>
            </a:pPr>
            <a:r>
              <a:rPr lang="en-US" sz="1200" b="1" dirty="0">
                <a:solidFill>
                  <a:schemeClr val="accent2"/>
                </a:solidFill>
              </a:rPr>
              <a:t>In communication: </a:t>
            </a:r>
            <a:r>
              <a:rPr lang="en-US" sz="1200" dirty="0">
                <a:solidFill>
                  <a:schemeClr val="tx1"/>
                </a:solidFill>
              </a:rPr>
              <a:t>high scores bring top down messages, formal titles and reluctance to contradict a manager in public. Low scores bring consultation, first names and open challenge.</a:t>
            </a:r>
            <a:endParaRPr lang="en-US" sz="1200" dirty="0"/>
          </a:p>
        </p:txBody>
      </p:sp>
      <p:graphicFrame>
        <p:nvGraphicFramePr>
          <p:cNvPr id="8"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9"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1"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2"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a British manager asks the team for ideas in the morning briefing. Colleagues from higher power distance backgrounds may stay silent, not because they lack ideas but because offering them unprompted feels disrespectful. Ask individually or in writing instead.</a:t>
            </a:r>
            <a:endParaRPr lang="en-US" sz="1150" dirty="0"/>
          </a:p>
        </p:txBody>
      </p:sp>
      <p:sp>
        <p:nvSpPr>
          <p:cNvPr id="13"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Individualism versus Collectivism</a:t>
            </a:r>
            <a:endParaRPr lang="en-US" sz="2600" dirty="0"/>
          </a:p>
        </p:txBody>
      </p:sp>
      <p:sp>
        <p:nvSpPr>
          <p:cNvPr id="4" name="Individualism versus Collectivism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5" name="Image 0" descr="Individualism versus Collectivism"/>
          <p:cNvPicPr>
            <a:picLocks noChangeAspect="1"/>
          </p:cNvPicPr>
          <p:nvPr/>
        </p:nvPicPr>
        <p:blipFill>
          <a:blip r:embed="rId3"/>
          <a:stretch>
            <a:fillRect/>
          </a:stretch>
        </p:blipFill>
        <p:spPr>
          <a:xfrm>
            <a:off x="566928" y="1133856"/>
            <a:ext cx="237744" cy="237744"/>
          </a:xfrm>
          <a:prstGeom prst="rect">
            <a:avLst/>
          </a:prstGeom>
        </p:spPr>
      </p:pic>
      <p:sp>
        <p:nvSpPr>
          <p:cNvPr id="6"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7"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Whether people see themselves as independent individuals who look after themselves and their close family, or as members of cohesive in groups that offer loyalty and protection.</a:t>
            </a:r>
            <a:endParaRPr lang="en-US" sz="1200" dirty="0"/>
          </a:p>
          <a:p>
            <a:pPr marL="0" indent="0">
              <a:buNone/>
            </a:pPr>
            <a:r>
              <a:rPr lang="en-US" sz="1200" b="1" dirty="0">
                <a:solidFill>
                  <a:schemeClr val="accent2"/>
                </a:solidFill>
              </a:rPr>
              <a:t>In communication: </a:t>
            </a:r>
            <a:r>
              <a:rPr lang="en-US" sz="1200" dirty="0">
                <a:solidFill>
                  <a:schemeClr val="tx1"/>
                </a:solidFill>
              </a:rPr>
              <a:t>individualist cultures favour direct, explicit messages and personal credit. Collectivist cultures protect harmony and face, and build relationships before business. This links closely to Hall's low and high context communication.</a:t>
            </a:r>
            <a:endParaRPr lang="en-US" sz="1200" dirty="0"/>
          </a:p>
        </p:txBody>
      </p:sp>
      <p:graphicFrame>
        <p:nvGraphicFramePr>
          <p:cNvPr id="8"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9"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1"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2"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praising one Chinese team member in front of everyone can cause embarrassment; recognising the whole shift may land better. Group bookings from collectivist markets often expect one person to speak and decide for the party.</a:t>
            </a:r>
            <a:endParaRPr lang="en-US" sz="1150" dirty="0"/>
          </a:p>
        </p:txBody>
      </p:sp>
      <p:sp>
        <p:nvSpPr>
          <p:cNvPr id="13"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Masculinity versus Femininity</a:t>
            </a:r>
            <a:endParaRPr lang="en-US" sz="2600" dirty="0"/>
          </a:p>
        </p:txBody>
      </p:sp>
      <p:sp>
        <p:nvSpPr>
          <p:cNvPr id="4" name="Masculinity versus Femininity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5" name="Image 0" descr="Masculinity versus Femininity"/>
          <p:cNvPicPr>
            <a:picLocks noChangeAspect="1"/>
          </p:cNvPicPr>
          <p:nvPr/>
        </p:nvPicPr>
        <p:blipFill>
          <a:blip r:embed="rId3"/>
          <a:stretch>
            <a:fillRect/>
          </a:stretch>
        </p:blipFill>
        <p:spPr>
          <a:xfrm>
            <a:off x="566928" y="1133856"/>
            <a:ext cx="237744" cy="237744"/>
          </a:xfrm>
          <a:prstGeom prst="rect">
            <a:avLst/>
          </a:prstGeom>
        </p:spPr>
      </p:pic>
      <p:sp>
        <p:nvSpPr>
          <p:cNvPr id="6"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7"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Whether a society is driven by competition, achievement and success, or by caring for others and quality of life. It also reflects how distinct gender roles are.</a:t>
            </a:r>
            <a:endParaRPr lang="en-US" sz="1200" dirty="0"/>
          </a:p>
          <a:p>
            <a:pPr marL="0" indent="0">
              <a:buNone/>
            </a:pPr>
            <a:r>
              <a:rPr lang="en-US" sz="1200" b="1" dirty="0">
                <a:solidFill>
                  <a:schemeClr val="accent2"/>
                </a:solidFill>
              </a:rPr>
              <a:t>In communication: </a:t>
            </a:r>
            <a:r>
              <a:rPr lang="en-US" sz="1200" dirty="0">
                <a:solidFill>
                  <a:schemeClr val="tx1"/>
                </a:solidFill>
              </a:rPr>
              <a:t>high scoring cultures reward confident, assertive presentation and talk of winning. Low scoring cultures, such as Sweden (5), prefer consensus, modesty and negotiated agreement.</a:t>
            </a:r>
            <a:endParaRPr lang="en-US" sz="1200" dirty="0"/>
          </a:p>
        </p:txBody>
      </p:sp>
      <p:graphicFrame>
        <p:nvGraphicFramePr>
          <p:cNvPr id="8"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9"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1"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2"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sales leaderboards and target driven bonuses motivate many staff in high scoring cultures but can feel divisive in Nordic teams, where shared goals and work life balance carry more weight.</a:t>
            </a:r>
            <a:endParaRPr lang="en-US" sz="1150" dirty="0"/>
          </a:p>
        </p:txBody>
      </p:sp>
      <p:sp>
        <p:nvSpPr>
          <p:cNvPr id="13"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Uncertainty Avoidance</a:t>
            </a:r>
            <a:endParaRPr lang="en-US" sz="2600" dirty="0"/>
          </a:p>
        </p:txBody>
      </p:sp>
      <p:sp>
        <p:nvSpPr>
          <p:cNvPr id="4" name="Uncertainty Avoidance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5" name="Image 0" descr="Uncertainty Avoidance"/>
          <p:cNvPicPr>
            <a:picLocks noChangeAspect="1"/>
          </p:cNvPicPr>
          <p:nvPr/>
        </p:nvPicPr>
        <p:blipFill>
          <a:blip r:embed="rId3"/>
          <a:stretch>
            <a:fillRect/>
          </a:stretch>
        </p:blipFill>
        <p:spPr>
          <a:xfrm>
            <a:off x="566928" y="1133856"/>
            <a:ext cx="237744" cy="237744"/>
          </a:xfrm>
          <a:prstGeom prst="rect">
            <a:avLst/>
          </a:prstGeom>
        </p:spPr>
      </p:pic>
      <p:sp>
        <p:nvSpPr>
          <p:cNvPr id="6"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7"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How far people feel threatened by ambiguous or unknown situations, and create rules, structures and certainty to avoid them.</a:t>
            </a:r>
            <a:endParaRPr lang="en-US" sz="1200" dirty="0"/>
          </a:p>
          <a:p>
            <a:pPr marL="0" indent="0">
              <a:buNone/>
            </a:pPr>
            <a:r>
              <a:rPr lang="en-US" sz="1200" b="1" dirty="0">
                <a:solidFill>
                  <a:schemeClr val="accent2"/>
                </a:solidFill>
              </a:rPr>
              <a:t>In communication: </a:t>
            </a:r>
            <a:r>
              <a:rPr lang="en-US" sz="1200" dirty="0">
                <a:solidFill>
                  <a:schemeClr val="tx1"/>
                </a:solidFill>
              </a:rPr>
              <a:t>high scoring cultures expect detailed written information, clear procedures, expert credentials and punctuality. Low scoring cultures are comfortable with improvisation and fewer rules.</a:t>
            </a:r>
            <a:endParaRPr lang="en-US" sz="1200" dirty="0"/>
          </a:p>
        </p:txBody>
      </p:sp>
      <p:graphicFrame>
        <p:nvGraphicFramePr>
          <p:cNvPr id="8"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9"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1"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2"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Japanese tour operators (92) typically ask for detailed itineraries, exact timings and contingency plans well in advance. A relaxed reply that you will sort it out on the day damages trust, while many British guests (35) would find it perfectly acceptable.</a:t>
            </a:r>
            <a:endParaRPr lang="en-US" sz="1150" dirty="0"/>
          </a:p>
        </p:txBody>
      </p:sp>
      <p:sp>
        <p:nvSpPr>
          <p:cNvPr id="13"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Long Term versus Short Term Orientation</a:t>
            </a:r>
            <a:endParaRPr lang="en-US" sz="2600" dirty="0"/>
          </a:p>
        </p:txBody>
      </p:sp>
      <p:sp>
        <p:nvSpPr>
          <p:cNvPr id="4" name="Long Term versus Short Term Orientation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5" name="Image 0" descr="Long Term versus Short Term Orientation"/>
          <p:cNvPicPr>
            <a:picLocks noChangeAspect="1"/>
          </p:cNvPicPr>
          <p:nvPr/>
        </p:nvPicPr>
        <p:blipFill>
          <a:blip r:embed="rId3"/>
          <a:stretch>
            <a:fillRect/>
          </a:stretch>
        </p:blipFill>
        <p:spPr>
          <a:xfrm>
            <a:off x="566928" y="1133856"/>
            <a:ext cx="237744" cy="237744"/>
          </a:xfrm>
          <a:prstGeom prst="rect">
            <a:avLst/>
          </a:prstGeom>
        </p:spPr>
      </p:pic>
      <p:sp>
        <p:nvSpPr>
          <p:cNvPr id="6"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7"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Whether a society encourages virtues aimed at future rewards, such as perseverance and thrift, or virtues linked to past and present, such as tradition, social obligations and protecting face.</a:t>
            </a:r>
            <a:endParaRPr lang="en-US" sz="1200" dirty="0"/>
          </a:p>
          <a:p>
            <a:pPr marL="0" indent="0">
              <a:buNone/>
            </a:pPr>
            <a:r>
              <a:rPr lang="en-US" sz="1200" b="1" dirty="0">
                <a:solidFill>
                  <a:schemeClr val="accent2"/>
                </a:solidFill>
              </a:rPr>
              <a:t>In communication: </a:t>
            </a:r>
            <a:r>
              <a:rPr lang="en-US" sz="1200" dirty="0">
                <a:solidFill>
                  <a:schemeClr val="tx1"/>
                </a:solidFill>
              </a:rPr>
              <a:t>long term cultures build relationships slowly and accept that agreements take time. Short term cultures expect quick results, fast answers and a focus on this year's figures.</a:t>
            </a:r>
            <a:endParaRPr lang="en-US" sz="1200" dirty="0"/>
          </a:p>
        </p:txBody>
      </p:sp>
      <p:graphicFrame>
        <p:nvGraphicFramePr>
          <p:cNvPr id="8"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9"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1"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2"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a Chinese partner may value a relationship with a hotel group lasting several years above the cheapest rate this season, while a US partner may focus on this year's numbers. Negotiations need to be framed accordingly.</a:t>
            </a:r>
            <a:endParaRPr lang="en-US" sz="1150" dirty="0"/>
          </a:p>
        </p:txBody>
      </p:sp>
      <p:sp>
        <p:nvSpPr>
          <p:cNvPr id="13"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Indulgence versus Restraint</a:t>
            </a:r>
            <a:endParaRPr lang="en-US" sz="2600" dirty="0"/>
          </a:p>
        </p:txBody>
      </p:sp>
      <p:sp>
        <p:nvSpPr>
          <p:cNvPr id="4" name="Indulgence versus Restraint icon circle"/>
          <p:cNvSpPr/>
          <p:nvPr/>
        </p:nvSpPr>
        <p:spPr>
          <a:xfrm>
            <a:off x="457200" y="1024128"/>
            <a:ext cx="457200" cy="457200"/>
          </a:xfrm>
          <a:prstGeom prst="ellipse">
            <a:avLst/>
          </a:prstGeom>
          <a:solidFill>
            <a:schemeClr val="tx2"/>
          </a:solidFill>
          <a:ln w="12700">
            <a:solidFill>
              <a:schemeClr val="tx2"/>
            </a:solidFill>
            <a:prstDash val="solid"/>
          </a:ln>
        </p:spPr>
        <p:txBody>
          <a:bodyPr/>
          <a:lstStyle/>
          <a:p>
            <a:endParaRPr lang="en-GB"/>
          </a:p>
        </p:txBody>
      </p:sp>
      <p:pic>
        <p:nvPicPr>
          <p:cNvPr id="5" name="Image 0" descr="Indulgence versus Restraint"/>
          <p:cNvPicPr>
            <a:picLocks noChangeAspect="1"/>
          </p:cNvPicPr>
          <p:nvPr/>
        </p:nvPicPr>
        <p:blipFill>
          <a:blip r:embed="rId3"/>
          <a:stretch>
            <a:fillRect/>
          </a:stretch>
        </p:blipFill>
        <p:spPr>
          <a:xfrm>
            <a:off x="566928" y="1133856"/>
            <a:ext cx="237744" cy="237744"/>
          </a:xfrm>
          <a:prstGeom prst="rect">
            <a:avLst/>
          </a:prstGeom>
        </p:spPr>
      </p:pic>
      <p:sp>
        <p:nvSpPr>
          <p:cNvPr id="6" name="Text 2"/>
          <p:cNvSpPr txBox="1"/>
          <p:nvPr/>
        </p:nvSpPr>
        <p:spPr>
          <a:xfrm>
            <a:off x="1051560" y="1024128"/>
            <a:ext cx="3474720" cy="457200"/>
          </a:xfrm>
          <a:prstGeom prst="rect">
            <a:avLst/>
          </a:prstGeom>
          <a:noFill/>
          <a:ln/>
        </p:spPr>
        <p:txBody>
          <a:bodyPr wrap="square" lIns="0" tIns="0" rIns="0" bIns="0" rtlCol="0" anchor="ctr"/>
          <a:lstStyle/>
          <a:p>
            <a:pPr marL="0" indent="0">
              <a:buNone/>
            </a:pPr>
            <a:r>
              <a:rPr lang="en-US" sz="1400" b="1" dirty="0">
                <a:solidFill>
                  <a:schemeClr val="tx2"/>
                </a:solidFill>
              </a:rPr>
              <a:t>What it measures</a:t>
            </a:r>
            <a:endParaRPr lang="en-US" sz="1400" dirty="0"/>
          </a:p>
        </p:txBody>
      </p:sp>
      <p:sp>
        <p:nvSpPr>
          <p:cNvPr id="7" name="Text 3"/>
          <p:cNvSpPr txBox="1"/>
          <p:nvPr/>
        </p:nvSpPr>
        <p:spPr>
          <a:xfrm>
            <a:off x="457200" y="1572768"/>
            <a:ext cx="4069080" cy="1783080"/>
          </a:xfrm>
          <a:prstGeom prst="rect">
            <a:avLst/>
          </a:prstGeom>
          <a:noFill/>
          <a:ln/>
        </p:spPr>
        <p:txBody>
          <a:bodyPr wrap="square" lIns="0" tIns="0" rIns="0" bIns="0" rtlCol="0" anchor="t"/>
          <a:lstStyle/>
          <a:p>
            <a:pPr marL="0" indent="0">
              <a:spcAft>
                <a:spcPts val="800"/>
              </a:spcAft>
              <a:buNone/>
            </a:pPr>
            <a:r>
              <a:rPr lang="en-US" sz="1200" dirty="0">
                <a:solidFill>
                  <a:schemeClr val="tx1"/>
                </a:solidFill>
              </a:rPr>
              <a:t>How far a society allows relatively free satisfaction of natural desires related to enjoying life and having fun, rather than controlling them through strict social norms.</a:t>
            </a:r>
            <a:endParaRPr lang="en-US" sz="1200" dirty="0"/>
          </a:p>
          <a:p>
            <a:pPr marL="0" indent="0">
              <a:buNone/>
            </a:pPr>
            <a:r>
              <a:rPr lang="en-US" sz="1200" b="1" dirty="0">
                <a:solidFill>
                  <a:schemeClr val="accent2"/>
                </a:solidFill>
              </a:rPr>
              <a:t>In communication: </a:t>
            </a:r>
            <a:r>
              <a:rPr lang="en-US" sz="1200" dirty="0">
                <a:solidFill>
                  <a:schemeClr val="tx1"/>
                </a:solidFill>
              </a:rPr>
              <a:t>indulgent cultures are more open about positive emotion, leisure and optimism. In more restrained cultures, open displays of enjoyment in professional settings can seem inappropriate.</a:t>
            </a:r>
            <a:endParaRPr lang="en-US" sz="1200" dirty="0"/>
          </a:p>
        </p:txBody>
      </p:sp>
      <p:graphicFrame>
        <p:nvGraphicFramePr>
          <p:cNvPr id="8" name="Chart 0"/>
          <p:cNvGraphicFramePr/>
          <p:nvPr/>
        </p:nvGraphicFramePr>
        <p:xfrm>
          <a:off x="4754880" y="960120"/>
          <a:ext cx="39319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9" name="Hospitality example card"/>
          <p:cNvSpPr/>
          <p:nvPr/>
        </p:nvSpPr>
        <p:spPr>
          <a:xfrm>
            <a:off x="457200" y="3493008"/>
            <a:ext cx="8229600" cy="841248"/>
          </a:xfrm>
          <a:prstGeom prst="roundRect">
            <a:avLst>
              <a:gd name="adj" fmla="val 8696"/>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Hospitality example icon circle"/>
          <p:cNvSpPr/>
          <p:nvPr/>
        </p:nvSpPr>
        <p:spPr>
          <a:xfrm>
            <a:off x="621792" y="3657600"/>
            <a:ext cx="512064" cy="512064"/>
          </a:xfrm>
          <a:prstGeom prst="ellipse">
            <a:avLst/>
          </a:prstGeom>
          <a:solidFill>
            <a:schemeClr val="accent1"/>
          </a:solidFill>
          <a:ln w="12700">
            <a:solidFill>
              <a:schemeClr val="accent1"/>
            </a:solidFill>
            <a:prstDash val="solid"/>
          </a:ln>
        </p:spPr>
        <p:txBody>
          <a:bodyPr/>
          <a:lstStyle/>
          <a:p>
            <a:endParaRPr lang="en-GB"/>
          </a:p>
        </p:txBody>
      </p:sp>
      <p:pic>
        <p:nvPicPr>
          <p:cNvPr id="11" name="Image 1" descr="Hospitality example"/>
          <p:cNvPicPr>
            <a:picLocks noChangeAspect="1"/>
          </p:cNvPicPr>
          <p:nvPr/>
        </p:nvPicPr>
        <p:blipFill>
          <a:blip r:embed="rId5"/>
          <a:stretch>
            <a:fillRect/>
          </a:stretch>
        </p:blipFill>
        <p:spPr>
          <a:xfrm>
            <a:off x="744687" y="3780495"/>
            <a:ext cx="266273" cy="266273"/>
          </a:xfrm>
          <a:prstGeom prst="rect">
            <a:avLst/>
          </a:prstGeom>
        </p:spPr>
      </p:pic>
      <p:sp>
        <p:nvSpPr>
          <p:cNvPr id="12" name="Text 6"/>
          <p:cNvSpPr txBox="1"/>
          <p:nvPr/>
        </p:nvSpPr>
        <p:spPr>
          <a:xfrm>
            <a:off x="1298448" y="3566160"/>
            <a:ext cx="7223760" cy="713232"/>
          </a:xfrm>
          <a:prstGeom prst="rect">
            <a:avLst/>
          </a:prstGeom>
          <a:noFill/>
          <a:ln/>
        </p:spPr>
        <p:txBody>
          <a:bodyPr wrap="square" lIns="0" tIns="0" rIns="0" bIns="0" rtlCol="0" anchor="ctr"/>
          <a:lstStyle/>
          <a:p>
            <a:pPr marL="0" indent="0">
              <a:buNone/>
            </a:pPr>
            <a:r>
              <a:rPr lang="en-US" sz="1150" b="1" dirty="0">
                <a:solidFill>
                  <a:schemeClr val="tx2"/>
                </a:solidFill>
              </a:rPr>
              <a:t>In the hotel: </a:t>
            </a:r>
            <a:r>
              <a:rPr lang="en-US" sz="1150" dirty="0">
                <a:solidFill>
                  <a:schemeClr val="tx1"/>
                </a:solidFill>
              </a:rPr>
              <a:t>upbeat marketing that tells guests to treat themselves may suit UK and US markets but feel frivolous to guests from more restrained societies, for whom quality, value and status may be stronger appeals.</a:t>
            </a:r>
            <a:endParaRPr lang="en-US" sz="1150" dirty="0"/>
          </a:p>
        </p:txBody>
      </p:sp>
      <p:sp>
        <p:nvSpPr>
          <p:cNvPr id="13" name="Text 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Country scores from Hofstede, Hofstede and Minkov (2010). Scores compare national averages, not individuals.</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Comparing Country Profiles</a:t>
            </a:r>
            <a:endParaRPr lang="en-US" sz="2600" dirty="0"/>
          </a:p>
        </p:txBody>
      </p:sp>
      <p:graphicFrame>
        <p:nvGraphicFramePr>
          <p:cNvPr id="4" name="Chart 0"/>
          <p:cNvGraphicFramePr/>
          <p:nvPr/>
        </p:nvGraphicFramePr>
        <p:xfrm>
          <a:off x="365760" y="960120"/>
          <a:ext cx="5760720" cy="3429000"/>
        </p:xfrm>
        <a:graphic>
          <a:graphicData uri="http://schemas.openxmlformats.org/drawingml/2006/chart">
            <c:chart xmlns:c="http://schemas.openxmlformats.org/drawingml/2006/chart" xmlns:r="http://schemas.openxmlformats.org/officeDocument/2006/relationships" r:id="rId3"/>
          </a:graphicData>
        </a:graphic>
      </p:graphicFrame>
      <p:sp>
        <p:nvSpPr>
          <p:cNvPr id="5" name="Reading the profile card"/>
          <p:cNvSpPr/>
          <p:nvPr/>
        </p:nvSpPr>
        <p:spPr>
          <a:xfrm>
            <a:off x="6355080" y="1005840"/>
            <a:ext cx="2331720" cy="3337560"/>
          </a:xfrm>
          <a:prstGeom prst="roundRect">
            <a:avLst>
              <a:gd name="adj" fmla="val 3137"/>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6" name="Reading the profile icon circle"/>
          <p:cNvSpPr/>
          <p:nvPr/>
        </p:nvSpPr>
        <p:spPr>
          <a:xfrm>
            <a:off x="6537960" y="1161288"/>
            <a:ext cx="457200" cy="457200"/>
          </a:xfrm>
          <a:prstGeom prst="ellipse">
            <a:avLst/>
          </a:prstGeom>
          <a:solidFill>
            <a:schemeClr val="tx2"/>
          </a:solidFill>
          <a:ln w="12700">
            <a:solidFill>
              <a:schemeClr val="tx2"/>
            </a:solidFill>
            <a:prstDash val="solid"/>
          </a:ln>
        </p:spPr>
        <p:txBody>
          <a:bodyPr/>
          <a:lstStyle/>
          <a:p>
            <a:endParaRPr lang="en-GB"/>
          </a:p>
        </p:txBody>
      </p:sp>
      <p:pic>
        <p:nvPicPr>
          <p:cNvPr id="7" name="Image 0" descr="Reading the profile"/>
          <p:cNvPicPr>
            <a:picLocks noChangeAspect="1"/>
          </p:cNvPicPr>
          <p:nvPr/>
        </p:nvPicPr>
        <p:blipFill>
          <a:blip r:embed="rId4"/>
          <a:stretch>
            <a:fillRect/>
          </a:stretch>
        </p:blipFill>
        <p:spPr>
          <a:xfrm>
            <a:off x="6647688" y="1271016"/>
            <a:ext cx="237744" cy="237744"/>
          </a:xfrm>
          <a:prstGeom prst="rect">
            <a:avLst/>
          </a:prstGeom>
        </p:spPr>
      </p:pic>
      <p:sp>
        <p:nvSpPr>
          <p:cNvPr id="8" name="Text 3"/>
          <p:cNvSpPr txBox="1"/>
          <p:nvPr/>
        </p:nvSpPr>
        <p:spPr>
          <a:xfrm>
            <a:off x="7086600" y="1161288"/>
            <a:ext cx="1554480" cy="457200"/>
          </a:xfrm>
          <a:prstGeom prst="rect">
            <a:avLst/>
          </a:prstGeom>
          <a:noFill/>
          <a:ln/>
        </p:spPr>
        <p:txBody>
          <a:bodyPr wrap="square" lIns="0" tIns="0" rIns="0" bIns="0" rtlCol="0" anchor="ctr"/>
          <a:lstStyle/>
          <a:p>
            <a:pPr marL="0" indent="0">
              <a:buNone/>
            </a:pPr>
            <a:r>
              <a:rPr lang="en-US" sz="1300" b="1" dirty="0">
                <a:solidFill>
                  <a:schemeClr val="tx2"/>
                </a:solidFill>
              </a:rPr>
              <a:t>Reading the profile</a:t>
            </a:r>
            <a:endParaRPr lang="en-US" sz="1300" dirty="0"/>
          </a:p>
        </p:txBody>
      </p:sp>
      <p:sp>
        <p:nvSpPr>
          <p:cNvPr id="9" name="Text 4"/>
          <p:cNvSpPr txBox="1"/>
          <p:nvPr/>
        </p:nvSpPr>
        <p:spPr>
          <a:xfrm>
            <a:off x="6537960" y="1755648"/>
            <a:ext cx="2011680" cy="2514600"/>
          </a:xfrm>
          <a:prstGeom prst="rect">
            <a:avLst/>
          </a:prstGeom>
          <a:noFill/>
          <a:ln/>
        </p:spPr>
        <p:txBody>
          <a:bodyPr wrap="square" lIns="0" tIns="0" rIns="0" bIns="0" rtlCol="0" anchor="t"/>
          <a:lstStyle/>
          <a:p>
            <a:pPr marL="0" indent="0">
              <a:spcAft>
                <a:spcPts val="800"/>
              </a:spcAft>
              <a:buNone/>
            </a:pPr>
            <a:r>
              <a:rPr lang="en-US" sz="1100" dirty="0">
                <a:solidFill>
                  <a:schemeClr val="tx1"/>
                </a:solidFill>
              </a:rPr>
              <a:t>Look at the gaps, not single scores.</a:t>
            </a:r>
            <a:endParaRPr lang="en-US" sz="1100" dirty="0"/>
          </a:p>
          <a:p>
            <a:pPr marL="0" indent="0">
              <a:spcAft>
                <a:spcPts val="800"/>
              </a:spcAft>
              <a:buNone/>
            </a:pPr>
            <a:r>
              <a:rPr lang="en-US" sz="1100" dirty="0">
                <a:solidFill>
                  <a:schemeClr val="tx1"/>
                </a:solidFill>
              </a:rPr>
              <a:t>The UK and China differ most on individualism, power distance, indulgence and long term orientation.</a:t>
            </a:r>
            <a:endParaRPr lang="en-US" sz="1100" dirty="0"/>
          </a:p>
          <a:p>
            <a:pPr marL="0" indent="0">
              <a:buNone/>
            </a:pPr>
            <a:r>
              <a:rPr lang="en-US" sz="1100" dirty="0">
                <a:solidFill>
                  <a:schemeClr val="tx1"/>
                </a:solidFill>
              </a:rPr>
              <a:t>India shares China's high power distance but matches the UK on long term orientation.</a:t>
            </a:r>
            <a:endParaRPr lang="en-US" sz="1100" dirty="0"/>
          </a:p>
        </p:txBody>
      </p:sp>
      <p:sp>
        <p:nvSpPr>
          <p:cNvPr id="10" name="Text 5"/>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Hofstede scores for the UK, China and India. Data from Hofstede, Hofstede and Minkov (2010).</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Critiquing Hofstede</a:t>
            </a:r>
            <a:endParaRPr lang="en-US" sz="2600" dirty="0"/>
          </a:p>
        </p:txBody>
      </p:sp>
      <p:sp>
        <p:nvSpPr>
          <p:cNvPr id="4" name="Nation equals culture? card"/>
          <p:cNvSpPr/>
          <p:nvPr/>
        </p:nvSpPr>
        <p:spPr>
          <a:xfrm>
            <a:off x="457200" y="1005840"/>
            <a:ext cx="4023360" cy="1143000"/>
          </a:xfrm>
          <a:prstGeom prst="roundRect">
            <a:avLst>
              <a:gd name="adj" fmla="val 6400"/>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5" name="Nation equals culture? outline"/>
          <p:cNvSpPr/>
          <p:nvPr/>
        </p:nvSpPr>
        <p:spPr>
          <a:xfrm>
            <a:off x="457200" y="1005840"/>
            <a:ext cx="4023360" cy="1143000"/>
          </a:xfrm>
          <a:prstGeom prst="roundRect">
            <a:avLst>
              <a:gd name="adj" fmla="val 6400"/>
            </a:avLst>
          </a:prstGeom>
          <a:solidFill>
            <a:schemeClr val="bg1"/>
          </a:solidFill>
          <a:ln w="12700">
            <a:solidFill>
              <a:schemeClr val="bg2"/>
            </a:solidFill>
            <a:prstDash val="solid"/>
          </a:ln>
        </p:spPr>
        <p:txBody>
          <a:bodyPr/>
          <a:lstStyle/>
          <a:p>
            <a:endParaRPr lang="en-GB"/>
          </a:p>
        </p:txBody>
      </p:sp>
      <p:sp>
        <p:nvSpPr>
          <p:cNvPr id="6" name="Nation equals culture? icon circle"/>
          <p:cNvSpPr/>
          <p:nvPr/>
        </p:nvSpPr>
        <p:spPr>
          <a:xfrm>
            <a:off x="621792" y="1170432"/>
            <a:ext cx="457200" cy="457200"/>
          </a:xfrm>
          <a:prstGeom prst="ellipse">
            <a:avLst/>
          </a:prstGeom>
          <a:solidFill>
            <a:schemeClr val="accent4"/>
          </a:solidFill>
          <a:ln w="12700">
            <a:solidFill>
              <a:schemeClr val="accent4"/>
            </a:solidFill>
            <a:prstDash val="solid"/>
          </a:ln>
        </p:spPr>
        <p:txBody>
          <a:bodyPr/>
          <a:lstStyle/>
          <a:p>
            <a:endParaRPr lang="en-GB"/>
          </a:p>
        </p:txBody>
      </p:sp>
      <p:pic>
        <p:nvPicPr>
          <p:cNvPr id="7" name="Image 0" descr="Nation equals culture?"/>
          <p:cNvPicPr>
            <a:picLocks noChangeAspect="1"/>
          </p:cNvPicPr>
          <p:nvPr/>
        </p:nvPicPr>
        <p:blipFill>
          <a:blip r:embed="rId3"/>
          <a:stretch>
            <a:fillRect/>
          </a:stretch>
        </p:blipFill>
        <p:spPr>
          <a:xfrm>
            <a:off x="731520" y="1280160"/>
            <a:ext cx="237744" cy="237744"/>
          </a:xfrm>
          <a:prstGeom prst="rect">
            <a:avLst/>
          </a:prstGeom>
        </p:spPr>
      </p:pic>
      <p:sp>
        <p:nvSpPr>
          <p:cNvPr id="8" name="Text 4"/>
          <p:cNvSpPr txBox="1"/>
          <p:nvPr/>
        </p:nvSpPr>
        <p:spPr>
          <a:xfrm>
            <a:off x="1207008" y="1170432"/>
            <a:ext cx="3108960" cy="457200"/>
          </a:xfrm>
          <a:prstGeom prst="rect">
            <a:avLst/>
          </a:prstGeom>
          <a:noFill/>
          <a:ln/>
        </p:spPr>
        <p:txBody>
          <a:bodyPr wrap="square" lIns="0" tIns="0" rIns="0" bIns="0" rtlCol="0" anchor="ctr"/>
          <a:lstStyle/>
          <a:p>
            <a:pPr marL="0" indent="0">
              <a:buNone/>
            </a:pPr>
            <a:r>
              <a:rPr lang="en-US" sz="1350" b="1" dirty="0">
                <a:solidFill>
                  <a:schemeClr val="tx2"/>
                </a:solidFill>
              </a:rPr>
              <a:t>Nation equals culture?</a:t>
            </a:r>
            <a:endParaRPr lang="en-US" sz="1350" dirty="0"/>
          </a:p>
        </p:txBody>
      </p:sp>
      <p:sp>
        <p:nvSpPr>
          <p:cNvPr id="9" name="Text 5"/>
          <p:cNvSpPr txBox="1"/>
          <p:nvPr/>
        </p:nvSpPr>
        <p:spPr>
          <a:xfrm>
            <a:off x="621792" y="1664208"/>
            <a:ext cx="3703320" cy="457200"/>
          </a:xfrm>
          <a:prstGeom prst="rect">
            <a:avLst/>
          </a:prstGeom>
          <a:noFill/>
          <a:ln/>
        </p:spPr>
        <p:txBody>
          <a:bodyPr wrap="square" lIns="0" tIns="0" rIns="0" bIns="0" rtlCol="0" anchor="t"/>
          <a:lstStyle/>
          <a:p>
            <a:pPr marL="0" indent="0">
              <a:buNone/>
            </a:pPr>
            <a:r>
              <a:rPr lang="en-US" sz="1050" dirty="0">
                <a:solidFill>
                  <a:schemeClr val="tx1"/>
                </a:solidFill>
              </a:rPr>
              <a:t>Treats countries as uniform and overlooks regional, ethnic and organisational variation (McSweeney, 2002; Baskerville, 2003).</a:t>
            </a:r>
            <a:endParaRPr lang="en-US" sz="1050" dirty="0"/>
          </a:p>
        </p:txBody>
      </p:sp>
      <p:sp>
        <p:nvSpPr>
          <p:cNvPr id="10" name="One company, one era card"/>
          <p:cNvSpPr/>
          <p:nvPr/>
        </p:nvSpPr>
        <p:spPr>
          <a:xfrm>
            <a:off x="4663440" y="1005840"/>
            <a:ext cx="4023360" cy="1143000"/>
          </a:xfrm>
          <a:prstGeom prst="roundRect">
            <a:avLst>
              <a:gd name="adj" fmla="val 6400"/>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1" name="One company, one era outline"/>
          <p:cNvSpPr/>
          <p:nvPr/>
        </p:nvSpPr>
        <p:spPr>
          <a:xfrm>
            <a:off x="4663440" y="1005840"/>
            <a:ext cx="4023360" cy="1143000"/>
          </a:xfrm>
          <a:prstGeom prst="roundRect">
            <a:avLst>
              <a:gd name="adj" fmla="val 6400"/>
            </a:avLst>
          </a:prstGeom>
          <a:solidFill>
            <a:schemeClr val="bg1"/>
          </a:solidFill>
          <a:ln w="12700">
            <a:solidFill>
              <a:schemeClr val="bg2"/>
            </a:solidFill>
            <a:prstDash val="solid"/>
          </a:ln>
        </p:spPr>
        <p:txBody>
          <a:bodyPr/>
          <a:lstStyle/>
          <a:p>
            <a:endParaRPr lang="en-GB"/>
          </a:p>
        </p:txBody>
      </p:sp>
      <p:sp>
        <p:nvSpPr>
          <p:cNvPr id="12" name="One company, one era icon circle"/>
          <p:cNvSpPr/>
          <p:nvPr/>
        </p:nvSpPr>
        <p:spPr>
          <a:xfrm>
            <a:off x="4828032" y="1170432"/>
            <a:ext cx="457200" cy="457200"/>
          </a:xfrm>
          <a:prstGeom prst="ellipse">
            <a:avLst/>
          </a:prstGeom>
          <a:solidFill>
            <a:schemeClr val="accent4"/>
          </a:solidFill>
          <a:ln w="12700">
            <a:solidFill>
              <a:schemeClr val="accent4"/>
            </a:solidFill>
            <a:prstDash val="solid"/>
          </a:ln>
        </p:spPr>
        <p:txBody>
          <a:bodyPr/>
          <a:lstStyle/>
          <a:p>
            <a:endParaRPr lang="en-GB"/>
          </a:p>
        </p:txBody>
      </p:sp>
      <p:pic>
        <p:nvPicPr>
          <p:cNvPr id="13" name="Image 1" descr="One company, one era"/>
          <p:cNvPicPr>
            <a:picLocks noChangeAspect="1"/>
          </p:cNvPicPr>
          <p:nvPr/>
        </p:nvPicPr>
        <p:blipFill>
          <a:blip r:embed="rId4"/>
          <a:stretch>
            <a:fillRect/>
          </a:stretch>
        </p:blipFill>
        <p:spPr>
          <a:xfrm>
            <a:off x="4937760" y="1280160"/>
            <a:ext cx="237744" cy="237744"/>
          </a:xfrm>
          <a:prstGeom prst="rect">
            <a:avLst/>
          </a:prstGeom>
        </p:spPr>
      </p:pic>
      <p:sp>
        <p:nvSpPr>
          <p:cNvPr id="14" name="Text 9"/>
          <p:cNvSpPr txBox="1"/>
          <p:nvPr/>
        </p:nvSpPr>
        <p:spPr>
          <a:xfrm>
            <a:off x="5413248" y="1170432"/>
            <a:ext cx="3108960" cy="457200"/>
          </a:xfrm>
          <a:prstGeom prst="rect">
            <a:avLst/>
          </a:prstGeom>
          <a:noFill/>
          <a:ln/>
        </p:spPr>
        <p:txBody>
          <a:bodyPr wrap="square" lIns="0" tIns="0" rIns="0" bIns="0" rtlCol="0" anchor="ctr"/>
          <a:lstStyle/>
          <a:p>
            <a:pPr marL="0" indent="0">
              <a:buNone/>
            </a:pPr>
            <a:r>
              <a:rPr lang="en-US" sz="1350" b="1" dirty="0">
                <a:solidFill>
                  <a:schemeClr val="tx2"/>
                </a:solidFill>
              </a:rPr>
              <a:t>One company, one era</a:t>
            </a:r>
            <a:endParaRPr lang="en-US" sz="1350" dirty="0"/>
          </a:p>
        </p:txBody>
      </p:sp>
      <p:sp>
        <p:nvSpPr>
          <p:cNvPr id="15" name="Text 10"/>
          <p:cNvSpPr txBox="1"/>
          <p:nvPr/>
        </p:nvSpPr>
        <p:spPr>
          <a:xfrm>
            <a:off x="4828032" y="1664208"/>
            <a:ext cx="3703320" cy="457200"/>
          </a:xfrm>
          <a:prstGeom prst="rect">
            <a:avLst/>
          </a:prstGeom>
          <a:noFill/>
          <a:ln/>
        </p:spPr>
        <p:txBody>
          <a:bodyPr wrap="square" lIns="0" tIns="0" rIns="0" bIns="0" rtlCol="0" anchor="t"/>
          <a:lstStyle/>
          <a:p>
            <a:pPr marL="0" indent="0">
              <a:buNone/>
            </a:pPr>
            <a:r>
              <a:rPr lang="en-US" sz="1050" dirty="0">
                <a:solidFill>
                  <a:schemeClr val="tx1"/>
                </a:solidFill>
              </a:rPr>
              <a:t>Original data came from IBM employees surveyed over fifty years ago; later revisions show scores shift (Minkov, 2018).</a:t>
            </a:r>
            <a:endParaRPr lang="en-US" sz="1050" dirty="0"/>
          </a:p>
        </p:txBody>
      </p:sp>
      <p:sp>
        <p:nvSpPr>
          <p:cNvPr id="16" name="Built in bias card"/>
          <p:cNvSpPr/>
          <p:nvPr/>
        </p:nvSpPr>
        <p:spPr>
          <a:xfrm>
            <a:off x="457200" y="2267712"/>
            <a:ext cx="4023360" cy="1143000"/>
          </a:xfrm>
          <a:prstGeom prst="roundRect">
            <a:avLst>
              <a:gd name="adj" fmla="val 6400"/>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7" name="Built in bias outline"/>
          <p:cNvSpPr/>
          <p:nvPr/>
        </p:nvSpPr>
        <p:spPr>
          <a:xfrm>
            <a:off x="457200" y="2267712"/>
            <a:ext cx="4023360" cy="1143000"/>
          </a:xfrm>
          <a:prstGeom prst="roundRect">
            <a:avLst>
              <a:gd name="adj" fmla="val 6400"/>
            </a:avLst>
          </a:prstGeom>
          <a:solidFill>
            <a:schemeClr val="bg1"/>
          </a:solidFill>
          <a:ln w="12700">
            <a:solidFill>
              <a:schemeClr val="bg2"/>
            </a:solidFill>
            <a:prstDash val="solid"/>
          </a:ln>
        </p:spPr>
        <p:txBody>
          <a:bodyPr/>
          <a:lstStyle/>
          <a:p>
            <a:endParaRPr lang="en-GB"/>
          </a:p>
        </p:txBody>
      </p:sp>
      <p:sp>
        <p:nvSpPr>
          <p:cNvPr id="18" name="Built in bias icon circle"/>
          <p:cNvSpPr/>
          <p:nvPr/>
        </p:nvSpPr>
        <p:spPr>
          <a:xfrm>
            <a:off x="621792" y="2432304"/>
            <a:ext cx="457200" cy="457200"/>
          </a:xfrm>
          <a:prstGeom prst="ellipse">
            <a:avLst/>
          </a:prstGeom>
          <a:solidFill>
            <a:schemeClr val="accent4"/>
          </a:solidFill>
          <a:ln w="12700">
            <a:solidFill>
              <a:schemeClr val="accent4"/>
            </a:solidFill>
            <a:prstDash val="solid"/>
          </a:ln>
        </p:spPr>
        <p:txBody>
          <a:bodyPr/>
          <a:lstStyle/>
          <a:p>
            <a:endParaRPr lang="en-GB"/>
          </a:p>
        </p:txBody>
      </p:sp>
      <p:pic>
        <p:nvPicPr>
          <p:cNvPr id="19" name="Image 2" descr="Built in bias"/>
          <p:cNvPicPr>
            <a:picLocks noChangeAspect="1"/>
          </p:cNvPicPr>
          <p:nvPr/>
        </p:nvPicPr>
        <p:blipFill>
          <a:blip r:embed="rId5"/>
          <a:stretch>
            <a:fillRect/>
          </a:stretch>
        </p:blipFill>
        <p:spPr>
          <a:xfrm>
            <a:off x="731520" y="2542032"/>
            <a:ext cx="237744" cy="237744"/>
          </a:xfrm>
          <a:prstGeom prst="rect">
            <a:avLst/>
          </a:prstGeom>
        </p:spPr>
      </p:pic>
      <p:sp>
        <p:nvSpPr>
          <p:cNvPr id="20" name="Text 14"/>
          <p:cNvSpPr txBox="1"/>
          <p:nvPr/>
        </p:nvSpPr>
        <p:spPr>
          <a:xfrm>
            <a:off x="1207008" y="2432304"/>
            <a:ext cx="3108960" cy="457200"/>
          </a:xfrm>
          <a:prstGeom prst="rect">
            <a:avLst/>
          </a:prstGeom>
          <a:noFill/>
          <a:ln/>
        </p:spPr>
        <p:txBody>
          <a:bodyPr wrap="square" lIns="0" tIns="0" rIns="0" bIns="0" rtlCol="0" anchor="ctr"/>
          <a:lstStyle/>
          <a:p>
            <a:pPr marL="0" indent="0">
              <a:buNone/>
            </a:pPr>
            <a:r>
              <a:rPr lang="en-US" sz="1350" b="1" dirty="0">
                <a:solidFill>
                  <a:schemeClr val="tx2"/>
                </a:solidFill>
              </a:rPr>
              <a:t>Built in bias</a:t>
            </a:r>
            <a:endParaRPr lang="en-US" sz="1350" dirty="0"/>
          </a:p>
        </p:txBody>
      </p:sp>
      <p:sp>
        <p:nvSpPr>
          <p:cNvPr id="21" name="Text 15"/>
          <p:cNvSpPr txBox="1"/>
          <p:nvPr/>
        </p:nvSpPr>
        <p:spPr>
          <a:xfrm>
            <a:off x="621792" y="2926080"/>
            <a:ext cx="3703320" cy="457200"/>
          </a:xfrm>
          <a:prstGeom prst="rect">
            <a:avLst/>
          </a:prstGeom>
          <a:noFill/>
          <a:ln/>
        </p:spPr>
        <p:txBody>
          <a:bodyPr wrap="square" lIns="0" tIns="0" rIns="0" bIns="0" rtlCol="0" anchor="t"/>
          <a:lstStyle/>
          <a:p>
            <a:pPr marL="0" indent="0">
              <a:buNone/>
            </a:pPr>
            <a:r>
              <a:rPr lang="en-US" sz="1050" dirty="0">
                <a:solidFill>
                  <a:schemeClr val="tx1"/>
                </a:solidFill>
              </a:rPr>
              <a:t>Survey items and interpretations reflect Western managerial assumptions (Ailon, 2008).</a:t>
            </a:r>
            <a:endParaRPr lang="en-US" sz="1050" dirty="0"/>
          </a:p>
        </p:txBody>
      </p:sp>
      <p:sp>
        <p:nvSpPr>
          <p:cNvPr id="22" name="Risk of stereotyping card"/>
          <p:cNvSpPr/>
          <p:nvPr/>
        </p:nvSpPr>
        <p:spPr>
          <a:xfrm>
            <a:off x="4663440" y="2267712"/>
            <a:ext cx="4023360" cy="1143000"/>
          </a:xfrm>
          <a:prstGeom prst="roundRect">
            <a:avLst>
              <a:gd name="adj" fmla="val 6400"/>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23" name="Risk of stereotyping outline"/>
          <p:cNvSpPr/>
          <p:nvPr/>
        </p:nvSpPr>
        <p:spPr>
          <a:xfrm>
            <a:off x="4663440" y="2267712"/>
            <a:ext cx="4023360" cy="1143000"/>
          </a:xfrm>
          <a:prstGeom prst="roundRect">
            <a:avLst>
              <a:gd name="adj" fmla="val 6400"/>
            </a:avLst>
          </a:prstGeom>
          <a:solidFill>
            <a:schemeClr val="bg1"/>
          </a:solidFill>
          <a:ln w="12700">
            <a:solidFill>
              <a:schemeClr val="bg2"/>
            </a:solidFill>
            <a:prstDash val="solid"/>
          </a:ln>
        </p:spPr>
        <p:txBody>
          <a:bodyPr/>
          <a:lstStyle/>
          <a:p>
            <a:endParaRPr lang="en-GB"/>
          </a:p>
        </p:txBody>
      </p:sp>
      <p:sp>
        <p:nvSpPr>
          <p:cNvPr id="24" name="Risk of stereotyping icon circle"/>
          <p:cNvSpPr/>
          <p:nvPr/>
        </p:nvSpPr>
        <p:spPr>
          <a:xfrm>
            <a:off x="4828032" y="2432304"/>
            <a:ext cx="457200" cy="457200"/>
          </a:xfrm>
          <a:prstGeom prst="ellipse">
            <a:avLst/>
          </a:prstGeom>
          <a:solidFill>
            <a:schemeClr val="accent4"/>
          </a:solidFill>
          <a:ln w="12700">
            <a:solidFill>
              <a:schemeClr val="accent4"/>
            </a:solidFill>
            <a:prstDash val="solid"/>
          </a:ln>
        </p:spPr>
        <p:txBody>
          <a:bodyPr/>
          <a:lstStyle/>
          <a:p>
            <a:endParaRPr lang="en-GB"/>
          </a:p>
        </p:txBody>
      </p:sp>
      <p:pic>
        <p:nvPicPr>
          <p:cNvPr id="25" name="Image 3" descr="Risk of stereotyping"/>
          <p:cNvPicPr>
            <a:picLocks noChangeAspect="1"/>
          </p:cNvPicPr>
          <p:nvPr/>
        </p:nvPicPr>
        <p:blipFill>
          <a:blip r:embed="rId6"/>
          <a:stretch>
            <a:fillRect/>
          </a:stretch>
        </p:blipFill>
        <p:spPr>
          <a:xfrm>
            <a:off x="4937760" y="2542032"/>
            <a:ext cx="237744" cy="237744"/>
          </a:xfrm>
          <a:prstGeom prst="rect">
            <a:avLst/>
          </a:prstGeom>
        </p:spPr>
      </p:pic>
      <p:sp>
        <p:nvSpPr>
          <p:cNvPr id="26" name="Text 19"/>
          <p:cNvSpPr txBox="1"/>
          <p:nvPr/>
        </p:nvSpPr>
        <p:spPr>
          <a:xfrm>
            <a:off x="5413248" y="2432304"/>
            <a:ext cx="3108960" cy="457200"/>
          </a:xfrm>
          <a:prstGeom prst="rect">
            <a:avLst/>
          </a:prstGeom>
          <a:noFill/>
          <a:ln/>
        </p:spPr>
        <p:txBody>
          <a:bodyPr wrap="square" lIns="0" tIns="0" rIns="0" bIns="0" rtlCol="0" anchor="ctr"/>
          <a:lstStyle/>
          <a:p>
            <a:pPr marL="0" indent="0">
              <a:buNone/>
            </a:pPr>
            <a:r>
              <a:rPr lang="en-US" sz="1350" b="1" dirty="0">
                <a:solidFill>
                  <a:schemeClr val="tx2"/>
                </a:solidFill>
              </a:rPr>
              <a:t>Risk of stereotyping</a:t>
            </a:r>
            <a:endParaRPr lang="en-US" sz="1350" dirty="0"/>
          </a:p>
        </p:txBody>
      </p:sp>
      <p:sp>
        <p:nvSpPr>
          <p:cNvPr id="27" name="Text 20"/>
          <p:cNvSpPr txBox="1"/>
          <p:nvPr/>
        </p:nvSpPr>
        <p:spPr>
          <a:xfrm>
            <a:off x="4828032" y="2926080"/>
            <a:ext cx="3703320" cy="457200"/>
          </a:xfrm>
          <a:prstGeom prst="rect">
            <a:avLst/>
          </a:prstGeom>
          <a:noFill/>
          <a:ln/>
        </p:spPr>
        <p:txBody>
          <a:bodyPr wrap="square" lIns="0" tIns="0" rIns="0" bIns="0" rtlCol="0" anchor="t"/>
          <a:lstStyle/>
          <a:p>
            <a:pPr marL="0" indent="0">
              <a:buNone/>
            </a:pPr>
            <a:r>
              <a:rPr lang="en-US" sz="1050" dirty="0">
                <a:solidFill>
                  <a:schemeClr val="tx1"/>
                </a:solidFill>
              </a:rPr>
              <a:t>National averages applied to one person is an ecological fallacy, or sophisticated stereotyping (Osland and Bird, 2000).</a:t>
            </a:r>
            <a:endParaRPr lang="en-US" sz="1050" dirty="0"/>
          </a:p>
        </p:txBody>
      </p:sp>
      <p:sp>
        <p:nvSpPr>
          <p:cNvPr id="28" name="Strengths card"/>
          <p:cNvSpPr/>
          <p:nvPr/>
        </p:nvSpPr>
        <p:spPr>
          <a:xfrm>
            <a:off x="457200" y="3611880"/>
            <a:ext cx="8229600" cy="731520"/>
          </a:xfrm>
          <a:prstGeom prst="roundRect">
            <a:avLst>
              <a:gd name="adj" fmla="val 10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9" name="Strengths icon circle"/>
          <p:cNvSpPr/>
          <p:nvPr/>
        </p:nvSpPr>
        <p:spPr>
          <a:xfrm>
            <a:off x="621792" y="3730752"/>
            <a:ext cx="493776" cy="493776"/>
          </a:xfrm>
          <a:prstGeom prst="ellipse">
            <a:avLst/>
          </a:prstGeom>
          <a:solidFill>
            <a:schemeClr val="accent2"/>
          </a:solidFill>
          <a:ln w="12700">
            <a:solidFill>
              <a:schemeClr val="accent2"/>
            </a:solidFill>
            <a:prstDash val="solid"/>
          </a:ln>
        </p:spPr>
        <p:txBody>
          <a:bodyPr/>
          <a:lstStyle/>
          <a:p>
            <a:endParaRPr lang="en-GB"/>
          </a:p>
        </p:txBody>
      </p:sp>
      <p:pic>
        <p:nvPicPr>
          <p:cNvPr id="30" name="Image 4" descr="Strengths"/>
          <p:cNvPicPr>
            <a:picLocks noChangeAspect="1"/>
          </p:cNvPicPr>
          <p:nvPr/>
        </p:nvPicPr>
        <p:blipFill>
          <a:blip r:embed="rId7"/>
          <a:stretch>
            <a:fillRect/>
          </a:stretch>
        </p:blipFill>
        <p:spPr>
          <a:xfrm>
            <a:off x="740298" y="3849258"/>
            <a:ext cx="256764" cy="256764"/>
          </a:xfrm>
          <a:prstGeom prst="rect">
            <a:avLst/>
          </a:prstGeom>
        </p:spPr>
      </p:pic>
      <p:sp>
        <p:nvSpPr>
          <p:cNvPr id="31" name="Text 23"/>
          <p:cNvSpPr txBox="1"/>
          <p:nvPr/>
        </p:nvSpPr>
        <p:spPr>
          <a:xfrm>
            <a:off x="1280160" y="3639312"/>
            <a:ext cx="7269480" cy="676656"/>
          </a:xfrm>
          <a:prstGeom prst="rect">
            <a:avLst/>
          </a:prstGeom>
          <a:noFill/>
          <a:ln/>
        </p:spPr>
        <p:txBody>
          <a:bodyPr wrap="square" lIns="0" tIns="0" rIns="0" bIns="0" rtlCol="0" anchor="ctr"/>
          <a:lstStyle/>
          <a:p>
            <a:pPr marL="0" indent="0">
              <a:buNone/>
            </a:pPr>
            <a:r>
              <a:rPr lang="en-US" sz="1150" b="1" dirty="0">
                <a:solidFill>
                  <a:schemeClr val="tx2"/>
                </a:solidFill>
              </a:rPr>
              <a:t>But still valuable: </a:t>
            </a:r>
            <a:r>
              <a:rPr lang="en-US" sz="1150" dirty="0">
                <a:solidFill>
                  <a:schemeClr val="tx1"/>
                </a:solidFill>
              </a:rPr>
              <a:t>very large datasets, widely replicated, and the most applied national culture framework in management and tourism research (Kirkman, Lowe and Gibson, 2006; Reisinger and Crotts, 2010).</a:t>
            </a:r>
            <a:endParaRPr lang="en-US" sz="11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03</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Trompenaars' Seven Dimensions</a:t>
            </a:r>
            <a:endParaRPr lang="en-US" sz="3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Origins and Approach</a:t>
            </a:r>
            <a:endParaRPr lang="en-US" sz="2600" dirty="0"/>
          </a:p>
        </p:txBody>
      </p:sp>
      <p:sp>
        <p:nvSpPr>
          <p:cNvPr id="4" name="Dilemma based method icon circle"/>
          <p:cNvSpPr/>
          <p:nvPr/>
        </p:nvSpPr>
        <p:spPr>
          <a:xfrm>
            <a:off x="457200" y="1060704"/>
            <a:ext cx="566928" cy="566928"/>
          </a:xfrm>
          <a:prstGeom prst="ellipse">
            <a:avLst/>
          </a:prstGeom>
          <a:solidFill>
            <a:schemeClr val="tx2"/>
          </a:solidFill>
          <a:ln w="12700">
            <a:solidFill>
              <a:schemeClr val="tx2"/>
            </a:solidFill>
            <a:prstDash val="solid"/>
          </a:ln>
        </p:spPr>
        <p:txBody>
          <a:bodyPr/>
          <a:lstStyle/>
          <a:p>
            <a:endParaRPr lang="en-GB"/>
          </a:p>
        </p:txBody>
      </p:sp>
      <p:pic>
        <p:nvPicPr>
          <p:cNvPr id="5" name="Image 0" descr="Dilemma based method"/>
          <p:cNvPicPr>
            <a:picLocks noChangeAspect="1"/>
          </p:cNvPicPr>
          <p:nvPr/>
        </p:nvPicPr>
        <p:blipFill>
          <a:blip r:embed="rId3"/>
          <a:stretch>
            <a:fillRect/>
          </a:stretch>
        </p:blipFill>
        <p:spPr>
          <a:xfrm>
            <a:off x="593263" y="1196767"/>
            <a:ext cx="294803" cy="294803"/>
          </a:xfrm>
          <a:prstGeom prst="rect">
            <a:avLst/>
          </a:prstGeom>
        </p:spPr>
      </p:pic>
      <p:sp>
        <p:nvSpPr>
          <p:cNvPr id="6" name="Text 2"/>
          <p:cNvSpPr txBox="1"/>
          <p:nvPr/>
        </p:nvSpPr>
        <p:spPr>
          <a:xfrm>
            <a:off x="1188720" y="1005840"/>
            <a:ext cx="3200400" cy="365760"/>
          </a:xfrm>
          <a:prstGeom prst="rect">
            <a:avLst/>
          </a:prstGeom>
          <a:noFill/>
          <a:ln/>
        </p:spPr>
        <p:txBody>
          <a:bodyPr wrap="square" lIns="0" tIns="0" rIns="0" bIns="0" rtlCol="0" anchor="t"/>
          <a:lstStyle/>
          <a:p>
            <a:pPr marL="0" indent="0">
              <a:buNone/>
            </a:pPr>
            <a:r>
              <a:rPr lang="en-US" sz="1400" b="1" dirty="0">
                <a:solidFill>
                  <a:schemeClr val="tx2"/>
                </a:solidFill>
              </a:rPr>
              <a:t>Dilemma based method</a:t>
            </a:r>
            <a:endParaRPr lang="en-US" sz="1400" dirty="0"/>
          </a:p>
        </p:txBody>
      </p:sp>
      <p:sp>
        <p:nvSpPr>
          <p:cNvPr id="7" name="Text 3"/>
          <p:cNvSpPr txBox="1"/>
          <p:nvPr/>
        </p:nvSpPr>
        <p:spPr>
          <a:xfrm>
            <a:off x="1188720" y="1335024"/>
            <a:ext cx="3474720" cy="457200"/>
          </a:xfrm>
          <a:prstGeom prst="rect">
            <a:avLst/>
          </a:prstGeom>
          <a:noFill/>
          <a:ln/>
        </p:spPr>
        <p:txBody>
          <a:bodyPr wrap="square" lIns="0" tIns="0" rIns="0" bIns="0" rtlCol="0" anchor="t"/>
          <a:lstStyle/>
          <a:p>
            <a:pPr marL="0" indent="0">
              <a:buNone/>
            </a:pPr>
            <a:r>
              <a:rPr lang="en-US" sz="1050" dirty="0">
                <a:solidFill>
                  <a:schemeClr val="tx1"/>
                </a:solidFill>
              </a:rPr>
              <a:t>Managers choose how they would resolve realistic business dilemmas, rather than rating abstract statements.</a:t>
            </a:r>
            <a:endParaRPr lang="en-US" sz="1050" dirty="0"/>
          </a:p>
        </p:txBody>
      </p:sp>
      <p:sp>
        <p:nvSpPr>
          <p:cNvPr id="8" name="Large practitioner database icon circle"/>
          <p:cNvSpPr/>
          <p:nvPr/>
        </p:nvSpPr>
        <p:spPr>
          <a:xfrm>
            <a:off x="457200" y="1901952"/>
            <a:ext cx="566928" cy="566928"/>
          </a:xfrm>
          <a:prstGeom prst="ellipse">
            <a:avLst/>
          </a:prstGeom>
          <a:solidFill>
            <a:schemeClr val="accent1"/>
          </a:solidFill>
          <a:ln w="12700">
            <a:solidFill>
              <a:schemeClr val="accent1"/>
            </a:solidFill>
            <a:prstDash val="solid"/>
          </a:ln>
        </p:spPr>
        <p:txBody>
          <a:bodyPr/>
          <a:lstStyle/>
          <a:p>
            <a:endParaRPr lang="en-GB"/>
          </a:p>
        </p:txBody>
      </p:sp>
      <p:pic>
        <p:nvPicPr>
          <p:cNvPr id="9" name="Image 1" descr="Large practitioner database"/>
          <p:cNvPicPr>
            <a:picLocks noChangeAspect="1"/>
          </p:cNvPicPr>
          <p:nvPr/>
        </p:nvPicPr>
        <p:blipFill>
          <a:blip r:embed="rId4"/>
          <a:stretch>
            <a:fillRect/>
          </a:stretch>
        </p:blipFill>
        <p:spPr>
          <a:xfrm>
            <a:off x="593263" y="2038015"/>
            <a:ext cx="294803" cy="294803"/>
          </a:xfrm>
          <a:prstGeom prst="rect">
            <a:avLst/>
          </a:prstGeom>
        </p:spPr>
      </p:pic>
      <p:sp>
        <p:nvSpPr>
          <p:cNvPr id="10" name="Text 5"/>
          <p:cNvSpPr txBox="1"/>
          <p:nvPr/>
        </p:nvSpPr>
        <p:spPr>
          <a:xfrm>
            <a:off x="1188720" y="1847088"/>
            <a:ext cx="3200400" cy="365760"/>
          </a:xfrm>
          <a:prstGeom prst="rect">
            <a:avLst/>
          </a:prstGeom>
          <a:noFill/>
          <a:ln/>
        </p:spPr>
        <p:txBody>
          <a:bodyPr wrap="square" lIns="0" tIns="0" rIns="0" bIns="0" rtlCol="0" anchor="t"/>
          <a:lstStyle/>
          <a:p>
            <a:pPr marL="0" indent="0">
              <a:buNone/>
            </a:pPr>
            <a:r>
              <a:rPr lang="en-US" sz="1400" b="1" dirty="0">
                <a:solidFill>
                  <a:schemeClr val="tx2"/>
                </a:solidFill>
              </a:rPr>
              <a:t>Large practitioner database</a:t>
            </a:r>
            <a:endParaRPr lang="en-US" sz="1400" dirty="0"/>
          </a:p>
        </p:txBody>
      </p:sp>
      <p:sp>
        <p:nvSpPr>
          <p:cNvPr id="11" name="Text 6"/>
          <p:cNvSpPr txBox="1"/>
          <p:nvPr/>
        </p:nvSpPr>
        <p:spPr>
          <a:xfrm>
            <a:off x="1188720" y="2176272"/>
            <a:ext cx="3474720" cy="457200"/>
          </a:xfrm>
          <a:prstGeom prst="rect">
            <a:avLst/>
          </a:prstGeom>
          <a:noFill/>
          <a:ln/>
        </p:spPr>
        <p:txBody>
          <a:bodyPr wrap="square" lIns="0" tIns="0" rIns="0" bIns="0" rtlCol="0" anchor="t"/>
          <a:lstStyle/>
          <a:p>
            <a:pPr marL="0" indent="0">
              <a:buNone/>
            </a:pPr>
            <a:r>
              <a:rPr lang="en-US" sz="1050" dirty="0">
                <a:solidFill>
                  <a:schemeClr val="tx1"/>
                </a:solidFill>
              </a:rPr>
              <a:t>Tens of thousands of respondents in more than 40 countries, mostly managers attending training programmes.</a:t>
            </a:r>
            <a:endParaRPr lang="en-US" sz="1050" dirty="0"/>
          </a:p>
        </p:txBody>
      </p:sp>
      <p:sp>
        <p:nvSpPr>
          <p:cNvPr id="12" name="Sociological roots icon circle"/>
          <p:cNvSpPr/>
          <p:nvPr/>
        </p:nvSpPr>
        <p:spPr>
          <a:xfrm>
            <a:off x="457200" y="2743200"/>
            <a:ext cx="566928" cy="566928"/>
          </a:xfrm>
          <a:prstGeom prst="ellipse">
            <a:avLst/>
          </a:prstGeom>
          <a:solidFill>
            <a:schemeClr val="tx2"/>
          </a:solidFill>
          <a:ln w="12700">
            <a:solidFill>
              <a:schemeClr val="tx2"/>
            </a:solidFill>
            <a:prstDash val="solid"/>
          </a:ln>
        </p:spPr>
        <p:txBody>
          <a:bodyPr/>
          <a:lstStyle/>
          <a:p>
            <a:endParaRPr lang="en-GB"/>
          </a:p>
        </p:txBody>
      </p:sp>
      <p:pic>
        <p:nvPicPr>
          <p:cNvPr id="13" name="Image 2" descr="Sociological roots"/>
          <p:cNvPicPr>
            <a:picLocks noChangeAspect="1"/>
          </p:cNvPicPr>
          <p:nvPr/>
        </p:nvPicPr>
        <p:blipFill>
          <a:blip r:embed="rId5"/>
          <a:stretch>
            <a:fillRect/>
          </a:stretch>
        </p:blipFill>
        <p:spPr>
          <a:xfrm>
            <a:off x="593263" y="2879263"/>
            <a:ext cx="294803" cy="294803"/>
          </a:xfrm>
          <a:prstGeom prst="rect">
            <a:avLst/>
          </a:prstGeom>
        </p:spPr>
      </p:pic>
      <p:sp>
        <p:nvSpPr>
          <p:cNvPr id="14" name="Text 8"/>
          <p:cNvSpPr txBox="1"/>
          <p:nvPr/>
        </p:nvSpPr>
        <p:spPr>
          <a:xfrm>
            <a:off x="1188720" y="2688336"/>
            <a:ext cx="3200400" cy="365760"/>
          </a:xfrm>
          <a:prstGeom prst="rect">
            <a:avLst/>
          </a:prstGeom>
          <a:noFill/>
          <a:ln/>
        </p:spPr>
        <p:txBody>
          <a:bodyPr wrap="square" lIns="0" tIns="0" rIns="0" bIns="0" rtlCol="0" anchor="t"/>
          <a:lstStyle/>
          <a:p>
            <a:pPr marL="0" indent="0">
              <a:buNone/>
            </a:pPr>
            <a:r>
              <a:rPr lang="en-US" sz="1400" b="1" dirty="0">
                <a:solidFill>
                  <a:schemeClr val="tx2"/>
                </a:solidFill>
              </a:rPr>
              <a:t>Sociological roots</a:t>
            </a:r>
            <a:endParaRPr lang="en-US" sz="1400" dirty="0"/>
          </a:p>
        </p:txBody>
      </p:sp>
      <p:sp>
        <p:nvSpPr>
          <p:cNvPr id="15" name="Text 9"/>
          <p:cNvSpPr txBox="1"/>
          <p:nvPr/>
        </p:nvSpPr>
        <p:spPr>
          <a:xfrm>
            <a:off x="1188720" y="3017520"/>
            <a:ext cx="3474720" cy="457200"/>
          </a:xfrm>
          <a:prstGeom prst="rect">
            <a:avLst/>
          </a:prstGeom>
          <a:noFill/>
          <a:ln/>
        </p:spPr>
        <p:txBody>
          <a:bodyPr wrap="square" lIns="0" tIns="0" rIns="0" bIns="0" rtlCol="0" anchor="t"/>
          <a:lstStyle/>
          <a:p>
            <a:pPr marL="0" indent="0">
              <a:buNone/>
            </a:pPr>
            <a:r>
              <a:rPr lang="en-US" sz="1050" dirty="0">
                <a:solidFill>
                  <a:schemeClr val="tx1"/>
                </a:solidFill>
              </a:rPr>
              <a:t>Builds on Parsons and Shils (1951) and Kluckhohn and Strodtbeck (1961).</a:t>
            </a:r>
            <a:endParaRPr lang="en-US" sz="1050" dirty="0"/>
          </a:p>
        </p:txBody>
      </p:sp>
      <p:sp>
        <p:nvSpPr>
          <p:cNvPr id="16" name="Reconciliation icon circle"/>
          <p:cNvSpPr/>
          <p:nvPr/>
        </p:nvSpPr>
        <p:spPr>
          <a:xfrm>
            <a:off x="457200" y="3584448"/>
            <a:ext cx="566928" cy="566928"/>
          </a:xfrm>
          <a:prstGeom prst="ellipse">
            <a:avLst/>
          </a:prstGeom>
          <a:solidFill>
            <a:schemeClr val="accent1"/>
          </a:solidFill>
          <a:ln w="12700">
            <a:solidFill>
              <a:schemeClr val="accent1"/>
            </a:solidFill>
            <a:prstDash val="solid"/>
          </a:ln>
        </p:spPr>
        <p:txBody>
          <a:bodyPr/>
          <a:lstStyle/>
          <a:p>
            <a:endParaRPr lang="en-GB"/>
          </a:p>
        </p:txBody>
      </p:sp>
      <p:pic>
        <p:nvPicPr>
          <p:cNvPr id="17" name="Image 3" descr="Reconciliation"/>
          <p:cNvPicPr>
            <a:picLocks noChangeAspect="1"/>
          </p:cNvPicPr>
          <p:nvPr/>
        </p:nvPicPr>
        <p:blipFill>
          <a:blip r:embed="rId6"/>
          <a:stretch>
            <a:fillRect/>
          </a:stretch>
        </p:blipFill>
        <p:spPr>
          <a:xfrm>
            <a:off x="593263" y="3720511"/>
            <a:ext cx="294803" cy="294803"/>
          </a:xfrm>
          <a:prstGeom prst="rect">
            <a:avLst/>
          </a:prstGeom>
        </p:spPr>
      </p:pic>
      <p:sp>
        <p:nvSpPr>
          <p:cNvPr id="18" name="Text 11"/>
          <p:cNvSpPr txBox="1"/>
          <p:nvPr/>
        </p:nvSpPr>
        <p:spPr>
          <a:xfrm>
            <a:off x="1188720" y="3529584"/>
            <a:ext cx="3200400" cy="365760"/>
          </a:xfrm>
          <a:prstGeom prst="rect">
            <a:avLst/>
          </a:prstGeom>
          <a:noFill/>
          <a:ln/>
        </p:spPr>
        <p:txBody>
          <a:bodyPr wrap="square" lIns="0" tIns="0" rIns="0" bIns="0" rtlCol="0" anchor="t"/>
          <a:lstStyle/>
          <a:p>
            <a:pPr marL="0" indent="0">
              <a:buNone/>
            </a:pPr>
            <a:r>
              <a:rPr lang="en-US" sz="1400" b="1" dirty="0">
                <a:solidFill>
                  <a:schemeClr val="tx2"/>
                </a:solidFill>
              </a:rPr>
              <a:t>Reconciliation</a:t>
            </a:r>
            <a:endParaRPr lang="en-US" sz="1400" dirty="0"/>
          </a:p>
        </p:txBody>
      </p:sp>
      <p:sp>
        <p:nvSpPr>
          <p:cNvPr id="19" name="Text 12"/>
          <p:cNvSpPr txBox="1"/>
          <p:nvPr/>
        </p:nvSpPr>
        <p:spPr>
          <a:xfrm>
            <a:off x="1188720" y="3858768"/>
            <a:ext cx="3474720" cy="457200"/>
          </a:xfrm>
          <a:prstGeom prst="rect">
            <a:avLst/>
          </a:prstGeom>
          <a:noFill/>
          <a:ln/>
        </p:spPr>
        <p:txBody>
          <a:bodyPr wrap="square" lIns="0" tIns="0" rIns="0" bIns="0" rtlCol="0" anchor="t"/>
          <a:lstStyle/>
          <a:p>
            <a:pPr marL="0" indent="0">
              <a:buNone/>
            </a:pPr>
            <a:r>
              <a:rPr lang="en-US" sz="1050" dirty="0">
                <a:solidFill>
                  <a:schemeClr val="tx1"/>
                </a:solidFill>
              </a:rPr>
              <a:t>Effective managers combine both sides of a dilemma instead of choosing one.</a:t>
            </a:r>
            <a:endParaRPr lang="en-US" sz="1050" dirty="0"/>
          </a:p>
        </p:txBody>
      </p:sp>
      <p:sp>
        <p:nvSpPr>
          <p:cNvPr id="20" name="Three universal problems"/>
          <p:cNvSpPr/>
          <p:nvPr/>
        </p:nvSpPr>
        <p:spPr>
          <a:xfrm>
            <a:off x="4846320" y="1005840"/>
            <a:ext cx="3840480" cy="3337560"/>
          </a:xfrm>
          <a:prstGeom prst="roundRect">
            <a:avLst>
              <a:gd name="adj" fmla="val 2192"/>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21" name="Text 14"/>
          <p:cNvSpPr txBox="1"/>
          <p:nvPr/>
        </p:nvSpPr>
        <p:spPr>
          <a:xfrm>
            <a:off x="5074920" y="1143000"/>
            <a:ext cx="3429000" cy="640080"/>
          </a:xfrm>
          <a:prstGeom prst="rect">
            <a:avLst/>
          </a:prstGeom>
          <a:noFill/>
          <a:ln/>
        </p:spPr>
        <p:txBody>
          <a:bodyPr wrap="square" lIns="0" tIns="0" rIns="0" bIns="0" rtlCol="0" anchor="t"/>
          <a:lstStyle/>
          <a:p>
            <a:pPr marL="0" indent="0">
              <a:buNone/>
            </a:pPr>
            <a:r>
              <a:rPr lang="en-US" sz="1400" b="1" dirty="0">
                <a:solidFill>
                  <a:schemeClr val="bg1"/>
                </a:solidFill>
                <a:latin typeface="Cambria" pitchFamily="34" charset="0"/>
                <a:ea typeface="Cambria" pitchFamily="34" charset="-122"/>
                <a:cs typeface="Cambria" pitchFamily="34" charset="-120"/>
              </a:rPr>
              <a:t>Every culture must solve three universal problems</a:t>
            </a:r>
            <a:endParaRPr lang="en-US" sz="1400" dirty="0"/>
          </a:p>
        </p:txBody>
      </p:sp>
      <p:sp>
        <p:nvSpPr>
          <p:cNvPr id="22" name="Relationships with people icon circle"/>
          <p:cNvSpPr/>
          <p:nvPr/>
        </p:nvSpPr>
        <p:spPr>
          <a:xfrm>
            <a:off x="5074920" y="192024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3" name="Image 4" descr="Relationships with people"/>
          <p:cNvPicPr>
            <a:picLocks noChangeAspect="1"/>
          </p:cNvPicPr>
          <p:nvPr/>
        </p:nvPicPr>
        <p:blipFill>
          <a:blip r:embed="rId7"/>
          <a:stretch>
            <a:fillRect/>
          </a:stretch>
        </p:blipFill>
        <p:spPr>
          <a:xfrm>
            <a:off x="5206594" y="2051914"/>
            <a:ext cx="285293" cy="285293"/>
          </a:xfrm>
          <a:prstGeom prst="rect">
            <a:avLst/>
          </a:prstGeom>
        </p:spPr>
      </p:pic>
      <p:sp>
        <p:nvSpPr>
          <p:cNvPr id="24" name="Text 16"/>
          <p:cNvSpPr txBox="1"/>
          <p:nvPr/>
        </p:nvSpPr>
        <p:spPr>
          <a:xfrm>
            <a:off x="5760720" y="1920240"/>
            <a:ext cx="2743200" cy="566928"/>
          </a:xfrm>
          <a:prstGeom prst="rect">
            <a:avLst/>
          </a:prstGeom>
          <a:noFill/>
          <a:ln/>
        </p:spPr>
        <p:txBody>
          <a:bodyPr wrap="square" lIns="0" tIns="0" rIns="0" bIns="0" rtlCol="0" anchor="ctr"/>
          <a:lstStyle/>
          <a:p>
            <a:pPr marL="0" indent="0">
              <a:buNone/>
            </a:pPr>
            <a:r>
              <a:rPr lang="en-US" sz="1300" b="1" dirty="0">
                <a:solidFill>
                  <a:schemeClr val="bg1"/>
                </a:solidFill>
              </a:rPr>
              <a:t>Relationships with people</a:t>
            </a:r>
            <a:endParaRPr lang="en-US" sz="1300" dirty="0"/>
          </a:p>
          <a:p>
            <a:pPr marL="0" indent="0">
              <a:buNone/>
            </a:pPr>
            <a:r>
              <a:rPr lang="en-US" sz="1100" dirty="0">
                <a:solidFill>
                  <a:schemeClr val="bg2"/>
                </a:solidFill>
              </a:rPr>
              <a:t>five dimensions</a:t>
            </a:r>
            <a:endParaRPr lang="en-US" sz="1300" dirty="0"/>
          </a:p>
        </p:txBody>
      </p:sp>
      <p:sp>
        <p:nvSpPr>
          <p:cNvPr id="25" name="Attitudes to time icon circle"/>
          <p:cNvSpPr/>
          <p:nvPr/>
        </p:nvSpPr>
        <p:spPr>
          <a:xfrm>
            <a:off x="5074920" y="2706624"/>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6" name="Image 5" descr="Attitudes to time"/>
          <p:cNvPicPr>
            <a:picLocks noChangeAspect="1"/>
          </p:cNvPicPr>
          <p:nvPr/>
        </p:nvPicPr>
        <p:blipFill>
          <a:blip r:embed="rId8"/>
          <a:stretch>
            <a:fillRect/>
          </a:stretch>
        </p:blipFill>
        <p:spPr>
          <a:xfrm>
            <a:off x="5206594" y="2838298"/>
            <a:ext cx="285293" cy="285293"/>
          </a:xfrm>
          <a:prstGeom prst="rect">
            <a:avLst/>
          </a:prstGeom>
        </p:spPr>
      </p:pic>
      <p:sp>
        <p:nvSpPr>
          <p:cNvPr id="27" name="Text 18"/>
          <p:cNvSpPr txBox="1"/>
          <p:nvPr/>
        </p:nvSpPr>
        <p:spPr>
          <a:xfrm>
            <a:off x="5760720" y="2706624"/>
            <a:ext cx="2743200" cy="566928"/>
          </a:xfrm>
          <a:prstGeom prst="rect">
            <a:avLst/>
          </a:prstGeom>
          <a:noFill/>
          <a:ln/>
        </p:spPr>
        <p:txBody>
          <a:bodyPr wrap="square" lIns="0" tIns="0" rIns="0" bIns="0" rtlCol="0" anchor="ctr"/>
          <a:lstStyle/>
          <a:p>
            <a:pPr marL="0" indent="0">
              <a:buNone/>
            </a:pPr>
            <a:r>
              <a:rPr lang="en-US" sz="1300" b="1" dirty="0">
                <a:solidFill>
                  <a:schemeClr val="bg1"/>
                </a:solidFill>
              </a:rPr>
              <a:t>Attitudes to time</a:t>
            </a:r>
            <a:endParaRPr lang="en-US" sz="1300" dirty="0"/>
          </a:p>
          <a:p>
            <a:pPr marL="0" indent="0">
              <a:buNone/>
            </a:pPr>
            <a:r>
              <a:rPr lang="en-US" sz="1100" dirty="0">
                <a:solidFill>
                  <a:schemeClr val="bg2"/>
                </a:solidFill>
              </a:rPr>
              <a:t>one dimension</a:t>
            </a:r>
            <a:endParaRPr lang="en-US" sz="1300" dirty="0"/>
          </a:p>
        </p:txBody>
      </p:sp>
      <p:sp>
        <p:nvSpPr>
          <p:cNvPr id="28" name="Attitudes to the environment icon circle"/>
          <p:cNvSpPr/>
          <p:nvPr/>
        </p:nvSpPr>
        <p:spPr>
          <a:xfrm>
            <a:off x="5074920" y="3493008"/>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9" name="Image 6" descr="Attitudes to the environment"/>
          <p:cNvPicPr>
            <a:picLocks noChangeAspect="1"/>
          </p:cNvPicPr>
          <p:nvPr/>
        </p:nvPicPr>
        <p:blipFill>
          <a:blip r:embed="rId9"/>
          <a:stretch>
            <a:fillRect/>
          </a:stretch>
        </p:blipFill>
        <p:spPr>
          <a:xfrm>
            <a:off x="5206594" y="3624682"/>
            <a:ext cx="285293" cy="285293"/>
          </a:xfrm>
          <a:prstGeom prst="rect">
            <a:avLst/>
          </a:prstGeom>
        </p:spPr>
      </p:pic>
      <p:sp>
        <p:nvSpPr>
          <p:cNvPr id="30" name="Text 20"/>
          <p:cNvSpPr txBox="1"/>
          <p:nvPr/>
        </p:nvSpPr>
        <p:spPr>
          <a:xfrm>
            <a:off x="5760720" y="3493008"/>
            <a:ext cx="2743200" cy="566928"/>
          </a:xfrm>
          <a:prstGeom prst="rect">
            <a:avLst/>
          </a:prstGeom>
          <a:noFill/>
          <a:ln/>
        </p:spPr>
        <p:txBody>
          <a:bodyPr wrap="square" lIns="0" tIns="0" rIns="0" bIns="0" rtlCol="0" anchor="ctr"/>
          <a:lstStyle/>
          <a:p>
            <a:pPr marL="0" indent="0">
              <a:buNone/>
            </a:pPr>
            <a:r>
              <a:rPr lang="en-US" sz="1300" b="1" dirty="0">
                <a:solidFill>
                  <a:schemeClr val="bg1"/>
                </a:solidFill>
              </a:rPr>
              <a:t>Attitudes to the environment</a:t>
            </a:r>
            <a:endParaRPr lang="en-US" sz="1300" dirty="0"/>
          </a:p>
          <a:p>
            <a:pPr marL="0" indent="0">
              <a:buNone/>
            </a:pPr>
            <a:r>
              <a:rPr lang="en-US" sz="1100" dirty="0">
                <a:solidFill>
                  <a:schemeClr val="bg2"/>
                </a:solidFill>
              </a:rPr>
              <a:t>one dimension</a:t>
            </a:r>
            <a:endParaRPr lang="en-US" sz="130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Seven Dimensions at a Glance</a:t>
            </a:r>
            <a:endParaRPr lang="en-US" sz="2600" dirty="0"/>
          </a:p>
        </p:txBody>
      </p:sp>
      <p:sp>
        <p:nvSpPr>
          <p:cNvPr id="4" name="Relationships header"/>
          <p:cNvSpPr/>
          <p:nvPr/>
        </p:nvSpPr>
        <p:spPr>
          <a:xfrm>
            <a:off x="457200" y="1005840"/>
            <a:ext cx="4206240" cy="502920"/>
          </a:xfrm>
          <a:prstGeom prst="roundRect">
            <a:avLst>
              <a:gd name="adj" fmla="val 14545"/>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5" name="Text 2"/>
          <p:cNvSpPr txBox="1"/>
          <p:nvPr/>
        </p:nvSpPr>
        <p:spPr>
          <a:xfrm>
            <a:off x="640080" y="1005840"/>
            <a:ext cx="3931920" cy="502920"/>
          </a:xfrm>
          <a:prstGeom prst="rect">
            <a:avLst/>
          </a:prstGeom>
          <a:noFill/>
          <a:ln/>
        </p:spPr>
        <p:txBody>
          <a:bodyPr wrap="square" lIns="0" tIns="0" rIns="0" bIns="0" rtlCol="0" anchor="ctr"/>
          <a:lstStyle/>
          <a:p>
            <a:pPr marL="0" indent="0">
              <a:buNone/>
            </a:pPr>
            <a:r>
              <a:rPr lang="en-US" sz="1400" b="1" dirty="0">
                <a:solidFill>
                  <a:schemeClr val="bg1"/>
                </a:solidFill>
              </a:rPr>
              <a:t>Relationships with people</a:t>
            </a:r>
            <a:endParaRPr lang="en-US" sz="1400" dirty="0"/>
          </a:p>
        </p:txBody>
      </p:sp>
      <p:sp>
        <p:nvSpPr>
          <p:cNvPr id="6" name="Universalism vs particularism"/>
          <p:cNvSpPr/>
          <p:nvPr/>
        </p:nvSpPr>
        <p:spPr>
          <a:xfrm>
            <a:off x="457200" y="1664208"/>
            <a:ext cx="4206240" cy="457200"/>
          </a:xfrm>
          <a:prstGeom prst="roundRect">
            <a:avLst>
              <a:gd name="adj" fmla="val 16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7" name="Number 1"/>
          <p:cNvSpPr/>
          <p:nvPr/>
        </p:nvSpPr>
        <p:spPr>
          <a:xfrm>
            <a:off x="566928" y="1728216"/>
            <a:ext cx="329184" cy="329184"/>
          </a:xfrm>
          <a:prstGeom prst="ellipse">
            <a:avLst/>
          </a:prstGeom>
          <a:solidFill>
            <a:schemeClr val="accent1"/>
          </a:solidFill>
          <a:ln w="12700">
            <a:solidFill>
              <a:schemeClr val="accent1"/>
            </a:solidFill>
            <a:prstDash val="solid"/>
          </a:ln>
        </p:spPr>
        <p:txBody>
          <a:bodyPr/>
          <a:lstStyle/>
          <a:p>
            <a:endParaRPr lang="en-GB"/>
          </a:p>
        </p:txBody>
      </p:sp>
      <p:sp>
        <p:nvSpPr>
          <p:cNvPr id="8" name="Text 5"/>
          <p:cNvSpPr txBox="1"/>
          <p:nvPr/>
        </p:nvSpPr>
        <p:spPr>
          <a:xfrm>
            <a:off x="566928" y="1728216"/>
            <a:ext cx="329184" cy="329184"/>
          </a:xfrm>
          <a:prstGeom prst="rect">
            <a:avLst/>
          </a:prstGeom>
          <a:noFill/>
          <a:ln/>
        </p:spPr>
        <p:txBody>
          <a:bodyPr wrap="square" lIns="0" tIns="0" rIns="0" bIns="0" rtlCol="0" anchor="ctr"/>
          <a:lstStyle/>
          <a:p>
            <a:pPr marL="0" indent="0" algn="ctr">
              <a:buNone/>
            </a:pPr>
            <a:r>
              <a:rPr lang="en-US" sz="1200" b="1" dirty="0">
                <a:solidFill>
                  <a:schemeClr val="tx2"/>
                </a:solidFill>
              </a:rPr>
              <a:t>1</a:t>
            </a:r>
            <a:endParaRPr lang="en-US" sz="1200" dirty="0"/>
          </a:p>
        </p:txBody>
      </p:sp>
      <p:sp>
        <p:nvSpPr>
          <p:cNvPr id="9" name="Text 6"/>
          <p:cNvSpPr txBox="1"/>
          <p:nvPr/>
        </p:nvSpPr>
        <p:spPr>
          <a:xfrm>
            <a:off x="1051560" y="1664208"/>
            <a:ext cx="3520440" cy="457200"/>
          </a:xfrm>
          <a:prstGeom prst="rect">
            <a:avLst/>
          </a:prstGeom>
          <a:noFill/>
          <a:ln/>
        </p:spPr>
        <p:txBody>
          <a:bodyPr wrap="square" lIns="0" tIns="0" rIns="0" bIns="0" rtlCol="0" anchor="ctr"/>
          <a:lstStyle/>
          <a:p>
            <a:pPr marL="0" indent="0">
              <a:buNone/>
            </a:pPr>
            <a:r>
              <a:rPr lang="en-US" sz="1300" dirty="0">
                <a:solidFill>
                  <a:schemeClr val="tx2"/>
                </a:solidFill>
              </a:rPr>
              <a:t>Universalism vs particularism</a:t>
            </a:r>
            <a:endParaRPr lang="en-US" sz="1300" dirty="0"/>
          </a:p>
        </p:txBody>
      </p:sp>
      <p:sp>
        <p:nvSpPr>
          <p:cNvPr id="10" name="Individualism vs communitarianism"/>
          <p:cNvSpPr/>
          <p:nvPr/>
        </p:nvSpPr>
        <p:spPr>
          <a:xfrm>
            <a:off x="457200" y="2212848"/>
            <a:ext cx="4206240" cy="457200"/>
          </a:xfrm>
          <a:prstGeom prst="roundRect">
            <a:avLst>
              <a:gd name="adj" fmla="val 16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1" name="Number 2"/>
          <p:cNvSpPr/>
          <p:nvPr/>
        </p:nvSpPr>
        <p:spPr>
          <a:xfrm>
            <a:off x="566928" y="2276856"/>
            <a:ext cx="329184" cy="329184"/>
          </a:xfrm>
          <a:prstGeom prst="ellipse">
            <a:avLst/>
          </a:prstGeom>
          <a:solidFill>
            <a:schemeClr val="accent1"/>
          </a:solidFill>
          <a:ln w="12700">
            <a:solidFill>
              <a:schemeClr val="accent1"/>
            </a:solidFill>
            <a:prstDash val="solid"/>
          </a:ln>
        </p:spPr>
        <p:txBody>
          <a:bodyPr/>
          <a:lstStyle/>
          <a:p>
            <a:endParaRPr lang="en-GB"/>
          </a:p>
        </p:txBody>
      </p:sp>
      <p:sp>
        <p:nvSpPr>
          <p:cNvPr id="12" name="Text 9"/>
          <p:cNvSpPr txBox="1"/>
          <p:nvPr/>
        </p:nvSpPr>
        <p:spPr>
          <a:xfrm>
            <a:off x="566928" y="2276856"/>
            <a:ext cx="329184" cy="329184"/>
          </a:xfrm>
          <a:prstGeom prst="rect">
            <a:avLst/>
          </a:prstGeom>
          <a:noFill/>
          <a:ln/>
        </p:spPr>
        <p:txBody>
          <a:bodyPr wrap="square" lIns="0" tIns="0" rIns="0" bIns="0" rtlCol="0" anchor="ctr"/>
          <a:lstStyle/>
          <a:p>
            <a:pPr marL="0" indent="0" algn="ctr">
              <a:buNone/>
            </a:pPr>
            <a:r>
              <a:rPr lang="en-US" sz="1200" b="1" dirty="0">
                <a:solidFill>
                  <a:schemeClr val="tx2"/>
                </a:solidFill>
              </a:rPr>
              <a:t>2</a:t>
            </a:r>
            <a:endParaRPr lang="en-US" sz="1200" dirty="0"/>
          </a:p>
        </p:txBody>
      </p:sp>
      <p:sp>
        <p:nvSpPr>
          <p:cNvPr id="13" name="Text 10"/>
          <p:cNvSpPr txBox="1"/>
          <p:nvPr/>
        </p:nvSpPr>
        <p:spPr>
          <a:xfrm>
            <a:off x="1051560" y="2212848"/>
            <a:ext cx="3520440" cy="457200"/>
          </a:xfrm>
          <a:prstGeom prst="rect">
            <a:avLst/>
          </a:prstGeom>
          <a:noFill/>
          <a:ln/>
        </p:spPr>
        <p:txBody>
          <a:bodyPr wrap="square" lIns="0" tIns="0" rIns="0" bIns="0" rtlCol="0" anchor="ctr"/>
          <a:lstStyle/>
          <a:p>
            <a:pPr marL="0" indent="0">
              <a:buNone/>
            </a:pPr>
            <a:r>
              <a:rPr lang="en-US" sz="1300" dirty="0">
                <a:solidFill>
                  <a:schemeClr val="tx2"/>
                </a:solidFill>
              </a:rPr>
              <a:t>Individualism vs communitarianism</a:t>
            </a:r>
            <a:endParaRPr lang="en-US" sz="1300" dirty="0"/>
          </a:p>
        </p:txBody>
      </p:sp>
      <p:sp>
        <p:nvSpPr>
          <p:cNvPr id="14" name="Specific vs diffuse"/>
          <p:cNvSpPr/>
          <p:nvPr/>
        </p:nvSpPr>
        <p:spPr>
          <a:xfrm>
            <a:off x="457200" y="2761488"/>
            <a:ext cx="4206240" cy="457200"/>
          </a:xfrm>
          <a:prstGeom prst="roundRect">
            <a:avLst>
              <a:gd name="adj" fmla="val 16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5" name="Number 3"/>
          <p:cNvSpPr/>
          <p:nvPr/>
        </p:nvSpPr>
        <p:spPr>
          <a:xfrm>
            <a:off x="566928" y="2825496"/>
            <a:ext cx="329184" cy="329184"/>
          </a:xfrm>
          <a:prstGeom prst="ellipse">
            <a:avLst/>
          </a:prstGeom>
          <a:solidFill>
            <a:schemeClr val="accent1"/>
          </a:solidFill>
          <a:ln w="12700">
            <a:solidFill>
              <a:schemeClr val="accent1"/>
            </a:solidFill>
            <a:prstDash val="solid"/>
          </a:ln>
        </p:spPr>
        <p:txBody>
          <a:bodyPr/>
          <a:lstStyle/>
          <a:p>
            <a:endParaRPr lang="en-GB"/>
          </a:p>
        </p:txBody>
      </p:sp>
      <p:sp>
        <p:nvSpPr>
          <p:cNvPr id="16" name="Text 13"/>
          <p:cNvSpPr txBox="1"/>
          <p:nvPr/>
        </p:nvSpPr>
        <p:spPr>
          <a:xfrm>
            <a:off x="566928" y="2825496"/>
            <a:ext cx="329184" cy="329184"/>
          </a:xfrm>
          <a:prstGeom prst="rect">
            <a:avLst/>
          </a:prstGeom>
          <a:noFill/>
          <a:ln/>
        </p:spPr>
        <p:txBody>
          <a:bodyPr wrap="square" lIns="0" tIns="0" rIns="0" bIns="0" rtlCol="0" anchor="ctr"/>
          <a:lstStyle/>
          <a:p>
            <a:pPr marL="0" indent="0" algn="ctr">
              <a:buNone/>
            </a:pPr>
            <a:r>
              <a:rPr lang="en-US" sz="1200" b="1" dirty="0">
                <a:solidFill>
                  <a:schemeClr val="tx2"/>
                </a:solidFill>
              </a:rPr>
              <a:t>3</a:t>
            </a:r>
            <a:endParaRPr lang="en-US" sz="1200" dirty="0"/>
          </a:p>
        </p:txBody>
      </p:sp>
      <p:sp>
        <p:nvSpPr>
          <p:cNvPr id="17" name="Text 14"/>
          <p:cNvSpPr txBox="1"/>
          <p:nvPr/>
        </p:nvSpPr>
        <p:spPr>
          <a:xfrm>
            <a:off x="1051560" y="2761488"/>
            <a:ext cx="3520440" cy="457200"/>
          </a:xfrm>
          <a:prstGeom prst="rect">
            <a:avLst/>
          </a:prstGeom>
          <a:noFill/>
          <a:ln/>
        </p:spPr>
        <p:txBody>
          <a:bodyPr wrap="square" lIns="0" tIns="0" rIns="0" bIns="0" rtlCol="0" anchor="ctr"/>
          <a:lstStyle/>
          <a:p>
            <a:pPr marL="0" indent="0">
              <a:buNone/>
            </a:pPr>
            <a:r>
              <a:rPr lang="en-US" sz="1300" dirty="0">
                <a:solidFill>
                  <a:schemeClr val="tx2"/>
                </a:solidFill>
              </a:rPr>
              <a:t>Specific vs diffuse</a:t>
            </a:r>
            <a:endParaRPr lang="en-US" sz="1300" dirty="0"/>
          </a:p>
        </p:txBody>
      </p:sp>
      <p:sp>
        <p:nvSpPr>
          <p:cNvPr id="18" name="Neutral vs affective"/>
          <p:cNvSpPr/>
          <p:nvPr/>
        </p:nvSpPr>
        <p:spPr>
          <a:xfrm>
            <a:off x="457200" y="3310128"/>
            <a:ext cx="4206240" cy="457200"/>
          </a:xfrm>
          <a:prstGeom prst="roundRect">
            <a:avLst>
              <a:gd name="adj" fmla="val 16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9" name="Number 4"/>
          <p:cNvSpPr/>
          <p:nvPr/>
        </p:nvSpPr>
        <p:spPr>
          <a:xfrm>
            <a:off x="566928" y="3374136"/>
            <a:ext cx="329184" cy="329184"/>
          </a:xfrm>
          <a:prstGeom prst="ellipse">
            <a:avLst/>
          </a:prstGeom>
          <a:solidFill>
            <a:schemeClr val="accent1"/>
          </a:solidFill>
          <a:ln w="12700">
            <a:solidFill>
              <a:schemeClr val="accent1"/>
            </a:solidFill>
            <a:prstDash val="solid"/>
          </a:ln>
        </p:spPr>
        <p:txBody>
          <a:bodyPr/>
          <a:lstStyle/>
          <a:p>
            <a:endParaRPr lang="en-GB"/>
          </a:p>
        </p:txBody>
      </p:sp>
      <p:sp>
        <p:nvSpPr>
          <p:cNvPr id="20" name="Text 17"/>
          <p:cNvSpPr txBox="1"/>
          <p:nvPr/>
        </p:nvSpPr>
        <p:spPr>
          <a:xfrm>
            <a:off x="566928" y="3374136"/>
            <a:ext cx="329184" cy="329184"/>
          </a:xfrm>
          <a:prstGeom prst="rect">
            <a:avLst/>
          </a:prstGeom>
          <a:noFill/>
          <a:ln/>
        </p:spPr>
        <p:txBody>
          <a:bodyPr wrap="square" lIns="0" tIns="0" rIns="0" bIns="0" rtlCol="0" anchor="ctr"/>
          <a:lstStyle/>
          <a:p>
            <a:pPr marL="0" indent="0" algn="ctr">
              <a:buNone/>
            </a:pPr>
            <a:r>
              <a:rPr lang="en-US" sz="1200" b="1" dirty="0">
                <a:solidFill>
                  <a:schemeClr val="tx2"/>
                </a:solidFill>
              </a:rPr>
              <a:t>4</a:t>
            </a:r>
            <a:endParaRPr lang="en-US" sz="1200" dirty="0"/>
          </a:p>
        </p:txBody>
      </p:sp>
      <p:sp>
        <p:nvSpPr>
          <p:cNvPr id="21" name="Text 18"/>
          <p:cNvSpPr txBox="1"/>
          <p:nvPr/>
        </p:nvSpPr>
        <p:spPr>
          <a:xfrm>
            <a:off x="1051560" y="3310128"/>
            <a:ext cx="3520440" cy="457200"/>
          </a:xfrm>
          <a:prstGeom prst="rect">
            <a:avLst/>
          </a:prstGeom>
          <a:noFill/>
          <a:ln/>
        </p:spPr>
        <p:txBody>
          <a:bodyPr wrap="square" lIns="0" tIns="0" rIns="0" bIns="0" rtlCol="0" anchor="ctr"/>
          <a:lstStyle/>
          <a:p>
            <a:pPr marL="0" indent="0">
              <a:buNone/>
            </a:pPr>
            <a:r>
              <a:rPr lang="en-US" sz="1300" dirty="0">
                <a:solidFill>
                  <a:schemeClr val="tx2"/>
                </a:solidFill>
              </a:rPr>
              <a:t>Neutral vs affective</a:t>
            </a:r>
            <a:endParaRPr lang="en-US" sz="1300" dirty="0"/>
          </a:p>
        </p:txBody>
      </p:sp>
      <p:sp>
        <p:nvSpPr>
          <p:cNvPr id="22" name="Achievement vs ascription"/>
          <p:cNvSpPr/>
          <p:nvPr/>
        </p:nvSpPr>
        <p:spPr>
          <a:xfrm>
            <a:off x="457200" y="3858768"/>
            <a:ext cx="4206240" cy="457200"/>
          </a:xfrm>
          <a:prstGeom prst="roundRect">
            <a:avLst>
              <a:gd name="adj" fmla="val 16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3" name="Number 5"/>
          <p:cNvSpPr/>
          <p:nvPr/>
        </p:nvSpPr>
        <p:spPr>
          <a:xfrm>
            <a:off x="566928" y="3922776"/>
            <a:ext cx="329184" cy="329184"/>
          </a:xfrm>
          <a:prstGeom prst="ellipse">
            <a:avLst/>
          </a:prstGeom>
          <a:solidFill>
            <a:schemeClr val="accent1"/>
          </a:solidFill>
          <a:ln w="12700">
            <a:solidFill>
              <a:schemeClr val="accent1"/>
            </a:solidFill>
            <a:prstDash val="solid"/>
          </a:ln>
        </p:spPr>
        <p:txBody>
          <a:bodyPr/>
          <a:lstStyle/>
          <a:p>
            <a:endParaRPr lang="en-GB"/>
          </a:p>
        </p:txBody>
      </p:sp>
      <p:sp>
        <p:nvSpPr>
          <p:cNvPr id="24" name="Text 21"/>
          <p:cNvSpPr txBox="1"/>
          <p:nvPr/>
        </p:nvSpPr>
        <p:spPr>
          <a:xfrm>
            <a:off x="566928" y="3922776"/>
            <a:ext cx="329184" cy="329184"/>
          </a:xfrm>
          <a:prstGeom prst="rect">
            <a:avLst/>
          </a:prstGeom>
          <a:noFill/>
          <a:ln/>
        </p:spPr>
        <p:txBody>
          <a:bodyPr wrap="square" lIns="0" tIns="0" rIns="0" bIns="0" rtlCol="0" anchor="ctr"/>
          <a:lstStyle/>
          <a:p>
            <a:pPr marL="0" indent="0" algn="ctr">
              <a:buNone/>
            </a:pPr>
            <a:r>
              <a:rPr lang="en-US" sz="1200" b="1" dirty="0">
                <a:solidFill>
                  <a:schemeClr val="tx2"/>
                </a:solidFill>
              </a:rPr>
              <a:t>5</a:t>
            </a:r>
            <a:endParaRPr lang="en-US" sz="1200" dirty="0"/>
          </a:p>
        </p:txBody>
      </p:sp>
      <p:sp>
        <p:nvSpPr>
          <p:cNvPr id="25" name="Text 22"/>
          <p:cNvSpPr txBox="1"/>
          <p:nvPr/>
        </p:nvSpPr>
        <p:spPr>
          <a:xfrm>
            <a:off x="1051560" y="3858768"/>
            <a:ext cx="3520440" cy="457200"/>
          </a:xfrm>
          <a:prstGeom prst="rect">
            <a:avLst/>
          </a:prstGeom>
          <a:noFill/>
          <a:ln/>
        </p:spPr>
        <p:txBody>
          <a:bodyPr wrap="square" lIns="0" tIns="0" rIns="0" bIns="0" rtlCol="0" anchor="ctr"/>
          <a:lstStyle/>
          <a:p>
            <a:pPr marL="0" indent="0">
              <a:buNone/>
            </a:pPr>
            <a:r>
              <a:rPr lang="en-US" sz="1300" dirty="0">
                <a:solidFill>
                  <a:schemeClr val="tx2"/>
                </a:solidFill>
              </a:rPr>
              <a:t>Achievement vs ascription</a:t>
            </a:r>
            <a:endParaRPr lang="en-US" sz="1300" dirty="0"/>
          </a:p>
        </p:txBody>
      </p:sp>
      <p:sp>
        <p:nvSpPr>
          <p:cNvPr id="26" name="Attitudes to time header"/>
          <p:cNvSpPr/>
          <p:nvPr/>
        </p:nvSpPr>
        <p:spPr>
          <a:xfrm>
            <a:off x="4892040" y="1005840"/>
            <a:ext cx="1828800" cy="502920"/>
          </a:xfrm>
          <a:prstGeom prst="roundRect">
            <a:avLst>
              <a:gd name="adj" fmla="val 14545"/>
            </a:avLst>
          </a:prstGeom>
          <a:solidFill>
            <a:schemeClr val="accent2"/>
          </a:solidFill>
          <a:ln w="12700">
            <a:solidFill>
              <a:schemeClr val="accent2"/>
            </a:solidFill>
            <a:prstDash val="solid"/>
          </a:ln>
          <a:effectLst>
            <a:outerShdw blurRad="76200" dist="25400" dir="5400000" algn="bl" rotWithShape="0">
              <a:srgbClr val="000000">
                <a:alpha val="12000"/>
              </a:srgbClr>
            </a:outerShdw>
          </a:effectLst>
        </p:spPr>
        <p:txBody>
          <a:bodyPr/>
          <a:lstStyle/>
          <a:p>
            <a:endParaRPr lang="en-GB"/>
          </a:p>
        </p:txBody>
      </p:sp>
      <p:sp>
        <p:nvSpPr>
          <p:cNvPr id="27" name="Text 24"/>
          <p:cNvSpPr txBox="1"/>
          <p:nvPr/>
        </p:nvSpPr>
        <p:spPr>
          <a:xfrm>
            <a:off x="4983480" y="1005840"/>
            <a:ext cx="1645920" cy="502920"/>
          </a:xfrm>
          <a:prstGeom prst="rect">
            <a:avLst/>
          </a:prstGeom>
          <a:noFill/>
          <a:ln/>
        </p:spPr>
        <p:txBody>
          <a:bodyPr wrap="square" lIns="0" tIns="0" rIns="0" bIns="0" rtlCol="0" anchor="ctr"/>
          <a:lstStyle/>
          <a:p>
            <a:pPr marL="0" indent="0" algn="ctr">
              <a:buNone/>
            </a:pPr>
            <a:r>
              <a:rPr lang="en-US" sz="1200" b="1" dirty="0">
                <a:solidFill>
                  <a:schemeClr val="bg1"/>
                </a:solidFill>
              </a:rPr>
              <a:t>Attitudes to time</a:t>
            </a:r>
            <a:endParaRPr lang="en-US" sz="1200" dirty="0"/>
          </a:p>
        </p:txBody>
      </p:sp>
      <p:sp>
        <p:nvSpPr>
          <p:cNvPr id="28" name="Sequential vs synchronic"/>
          <p:cNvSpPr/>
          <p:nvPr/>
        </p:nvSpPr>
        <p:spPr>
          <a:xfrm>
            <a:off x="4892040" y="1664208"/>
            <a:ext cx="1828800" cy="2651760"/>
          </a:xfrm>
          <a:prstGeom prst="roundRect">
            <a:avLst>
              <a:gd name="adj" fmla="val 4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9" name="Number 6"/>
          <p:cNvSpPr/>
          <p:nvPr/>
        </p:nvSpPr>
        <p:spPr>
          <a:xfrm>
            <a:off x="5605272" y="1801368"/>
            <a:ext cx="402336" cy="402336"/>
          </a:xfrm>
          <a:prstGeom prst="ellipse">
            <a:avLst/>
          </a:prstGeom>
          <a:solidFill>
            <a:schemeClr val="accent1"/>
          </a:solidFill>
          <a:ln w="12700">
            <a:solidFill>
              <a:schemeClr val="accent1"/>
            </a:solidFill>
            <a:prstDash val="solid"/>
          </a:ln>
        </p:spPr>
        <p:txBody>
          <a:bodyPr/>
          <a:lstStyle/>
          <a:p>
            <a:endParaRPr lang="en-GB"/>
          </a:p>
        </p:txBody>
      </p:sp>
      <p:sp>
        <p:nvSpPr>
          <p:cNvPr id="30" name="Text 27"/>
          <p:cNvSpPr txBox="1"/>
          <p:nvPr/>
        </p:nvSpPr>
        <p:spPr>
          <a:xfrm>
            <a:off x="5605272" y="1801368"/>
            <a:ext cx="402336" cy="402336"/>
          </a:xfrm>
          <a:prstGeom prst="rect">
            <a:avLst/>
          </a:prstGeom>
          <a:noFill/>
          <a:ln/>
        </p:spPr>
        <p:txBody>
          <a:bodyPr wrap="square" lIns="0" tIns="0" rIns="0" bIns="0" rtlCol="0" anchor="ctr"/>
          <a:lstStyle/>
          <a:p>
            <a:pPr marL="0" indent="0" algn="ctr">
              <a:buNone/>
            </a:pPr>
            <a:r>
              <a:rPr lang="en-US" sz="1400" b="1" dirty="0">
                <a:solidFill>
                  <a:schemeClr val="tx2"/>
                </a:solidFill>
              </a:rPr>
              <a:t>6</a:t>
            </a:r>
            <a:endParaRPr lang="en-US" sz="1400" dirty="0"/>
          </a:p>
        </p:txBody>
      </p:sp>
      <p:sp>
        <p:nvSpPr>
          <p:cNvPr id="31" name="Text 28"/>
          <p:cNvSpPr txBox="1"/>
          <p:nvPr/>
        </p:nvSpPr>
        <p:spPr>
          <a:xfrm>
            <a:off x="5001768" y="2286000"/>
            <a:ext cx="1609344" cy="594360"/>
          </a:xfrm>
          <a:prstGeom prst="rect">
            <a:avLst/>
          </a:prstGeom>
          <a:noFill/>
          <a:ln/>
        </p:spPr>
        <p:txBody>
          <a:bodyPr wrap="square" lIns="0" tIns="0" rIns="0" bIns="0" rtlCol="0" anchor="t"/>
          <a:lstStyle/>
          <a:p>
            <a:pPr marL="0" indent="0" algn="ctr">
              <a:buNone/>
            </a:pPr>
            <a:r>
              <a:rPr lang="en-US" sz="1300" b="1" dirty="0">
                <a:solidFill>
                  <a:schemeClr val="tx2"/>
                </a:solidFill>
              </a:rPr>
              <a:t>Sequential vs synchronic</a:t>
            </a:r>
            <a:endParaRPr lang="en-US" sz="1300" dirty="0"/>
          </a:p>
        </p:txBody>
      </p:sp>
      <p:sp>
        <p:nvSpPr>
          <p:cNvPr id="32" name="Text 29"/>
          <p:cNvSpPr txBox="1"/>
          <p:nvPr/>
        </p:nvSpPr>
        <p:spPr>
          <a:xfrm>
            <a:off x="5029200" y="2971800"/>
            <a:ext cx="1554480" cy="1280160"/>
          </a:xfrm>
          <a:prstGeom prst="rect">
            <a:avLst/>
          </a:prstGeom>
          <a:noFill/>
          <a:ln/>
        </p:spPr>
        <p:txBody>
          <a:bodyPr wrap="square" lIns="0" tIns="0" rIns="0" bIns="0" rtlCol="0" anchor="t"/>
          <a:lstStyle/>
          <a:p>
            <a:pPr marL="0" indent="0">
              <a:buNone/>
            </a:pPr>
            <a:r>
              <a:rPr lang="en-US" sz="1100" dirty="0">
                <a:solidFill>
                  <a:schemeClr val="tx1"/>
                </a:solidFill>
              </a:rPr>
              <a:t>Is time a line of steps, or cycles of activity that run in parallel?</a:t>
            </a:r>
            <a:endParaRPr lang="en-US" sz="1100" dirty="0"/>
          </a:p>
        </p:txBody>
      </p:sp>
      <p:sp>
        <p:nvSpPr>
          <p:cNvPr id="33" name="Attitudes to the environment header"/>
          <p:cNvSpPr/>
          <p:nvPr/>
        </p:nvSpPr>
        <p:spPr>
          <a:xfrm>
            <a:off x="6858000" y="1005840"/>
            <a:ext cx="1828800" cy="502920"/>
          </a:xfrm>
          <a:prstGeom prst="roundRect">
            <a:avLst>
              <a:gd name="adj" fmla="val 14545"/>
            </a:avLst>
          </a:prstGeom>
          <a:solidFill>
            <a:schemeClr val="accent2"/>
          </a:solidFill>
          <a:ln w="12700">
            <a:solidFill>
              <a:schemeClr val="accent2"/>
            </a:solidFill>
            <a:prstDash val="solid"/>
          </a:ln>
          <a:effectLst>
            <a:outerShdw blurRad="76200" dist="25400" dir="5400000" algn="bl" rotWithShape="0">
              <a:srgbClr val="000000">
                <a:alpha val="12000"/>
              </a:srgbClr>
            </a:outerShdw>
          </a:effectLst>
        </p:spPr>
        <p:txBody>
          <a:bodyPr/>
          <a:lstStyle/>
          <a:p>
            <a:endParaRPr lang="en-GB"/>
          </a:p>
        </p:txBody>
      </p:sp>
      <p:sp>
        <p:nvSpPr>
          <p:cNvPr id="34" name="Text 31"/>
          <p:cNvSpPr txBox="1"/>
          <p:nvPr/>
        </p:nvSpPr>
        <p:spPr>
          <a:xfrm>
            <a:off x="6949440" y="1005840"/>
            <a:ext cx="1645920" cy="502920"/>
          </a:xfrm>
          <a:prstGeom prst="rect">
            <a:avLst/>
          </a:prstGeom>
          <a:noFill/>
          <a:ln/>
        </p:spPr>
        <p:txBody>
          <a:bodyPr wrap="square" lIns="0" tIns="0" rIns="0" bIns="0" rtlCol="0" anchor="ctr"/>
          <a:lstStyle/>
          <a:p>
            <a:pPr marL="0" indent="0" algn="ctr">
              <a:buNone/>
            </a:pPr>
            <a:r>
              <a:rPr lang="en-US" sz="1200" b="1" dirty="0">
                <a:solidFill>
                  <a:schemeClr val="bg1"/>
                </a:solidFill>
              </a:rPr>
              <a:t>Attitudes to the environment</a:t>
            </a:r>
            <a:endParaRPr lang="en-US" sz="1200" dirty="0"/>
          </a:p>
        </p:txBody>
      </p:sp>
      <p:sp>
        <p:nvSpPr>
          <p:cNvPr id="35" name="Internal vs external direction"/>
          <p:cNvSpPr/>
          <p:nvPr/>
        </p:nvSpPr>
        <p:spPr>
          <a:xfrm>
            <a:off x="6858000" y="1664208"/>
            <a:ext cx="1828800" cy="2651760"/>
          </a:xfrm>
          <a:prstGeom prst="roundRect">
            <a:avLst>
              <a:gd name="adj" fmla="val 4000"/>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36" name="Number 7"/>
          <p:cNvSpPr/>
          <p:nvPr/>
        </p:nvSpPr>
        <p:spPr>
          <a:xfrm>
            <a:off x="7571232" y="1801368"/>
            <a:ext cx="402336" cy="402336"/>
          </a:xfrm>
          <a:prstGeom prst="ellipse">
            <a:avLst/>
          </a:prstGeom>
          <a:solidFill>
            <a:schemeClr val="accent1"/>
          </a:solidFill>
          <a:ln w="12700">
            <a:solidFill>
              <a:schemeClr val="accent1"/>
            </a:solidFill>
            <a:prstDash val="solid"/>
          </a:ln>
        </p:spPr>
        <p:txBody>
          <a:bodyPr/>
          <a:lstStyle/>
          <a:p>
            <a:endParaRPr lang="en-GB"/>
          </a:p>
        </p:txBody>
      </p:sp>
      <p:sp>
        <p:nvSpPr>
          <p:cNvPr id="37" name="Text 34"/>
          <p:cNvSpPr txBox="1"/>
          <p:nvPr/>
        </p:nvSpPr>
        <p:spPr>
          <a:xfrm>
            <a:off x="7571232" y="1801368"/>
            <a:ext cx="402336" cy="402336"/>
          </a:xfrm>
          <a:prstGeom prst="rect">
            <a:avLst/>
          </a:prstGeom>
          <a:noFill/>
          <a:ln/>
        </p:spPr>
        <p:txBody>
          <a:bodyPr wrap="square" lIns="0" tIns="0" rIns="0" bIns="0" rtlCol="0" anchor="ctr"/>
          <a:lstStyle/>
          <a:p>
            <a:pPr marL="0" indent="0" algn="ctr">
              <a:buNone/>
            </a:pPr>
            <a:r>
              <a:rPr lang="en-US" sz="1400" b="1" dirty="0">
                <a:solidFill>
                  <a:schemeClr val="tx2"/>
                </a:solidFill>
              </a:rPr>
              <a:t>7</a:t>
            </a:r>
            <a:endParaRPr lang="en-US" sz="1400" dirty="0"/>
          </a:p>
        </p:txBody>
      </p:sp>
      <p:sp>
        <p:nvSpPr>
          <p:cNvPr id="38" name="Text 35"/>
          <p:cNvSpPr txBox="1"/>
          <p:nvPr/>
        </p:nvSpPr>
        <p:spPr>
          <a:xfrm>
            <a:off x="6967728" y="2286000"/>
            <a:ext cx="1609344" cy="594360"/>
          </a:xfrm>
          <a:prstGeom prst="rect">
            <a:avLst/>
          </a:prstGeom>
          <a:noFill/>
          <a:ln/>
        </p:spPr>
        <p:txBody>
          <a:bodyPr wrap="square" lIns="0" tIns="0" rIns="0" bIns="0" rtlCol="0" anchor="t"/>
          <a:lstStyle/>
          <a:p>
            <a:pPr marL="0" indent="0" algn="ctr">
              <a:buNone/>
            </a:pPr>
            <a:r>
              <a:rPr lang="en-US" sz="1300" b="1" dirty="0">
                <a:solidFill>
                  <a:schemeClr val="tx2"/>
                </a:solidFill>
              </a:rPr>
              <a:t>Internal vs external direction</a:t>
            </a:r>
            <a:endParaRPr lang="en-US" sz="1300" dirty="0"/>
          </a:p>
        </p:txBody>
      </p:sp>
      <p:sp>
        <p:nvSpPr>
          <p:cNvPr id="39" name="Text 36"/>
          <p:cNvSpPr txBox="1"/>
          <p:nvPr/>
        </p:nvSpPr>
        <p:spPr>
          <a:xfrm>
            <a:off x="6995160" y="2971800"/>
            <a:ext cx="1554480" cy="1280160"/>
          </a:xfrm>
          <a:prstGeom prst="rect">
            <a:avLst/>
          </a:prstGeom>
          <a:noFill/>
          <a:ln/>
        </p:spPr>
        <p:txBody>
          <a:bodyPr wrap="square" lIns="0" tIns="0" rIns="0" bIns="0" rtlCol="0" anchor="t"/>
          <a:lstStyle/>
          <a:p>
            <a:pPr marL="0" indent="0">
              <a:buNone/>
            </a:pPr>
            <a:r>
              <a:rPr lang="en-US" sz="1100" dirty="0">
                <a:solidFill>
                  <a:schemeClr val="tx1"/>
                </a:solidFill>
              </a:rPr>
              <a:t>Do we control our environment, or work in harmony with it?</a:t>
            </a:r>
            <a:endParaRPr lang="en-US" sz="1100" dirty="0"/>
          </a:p>
        </p:txBody>
      </p:sp>
      <p:sp>
        <p:nvSpPr>
          <p:cNvPr id="40" name="Text 37"/>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The seven dimensions grouped by the three universal problems, based on Trompenaars and Hampden-Turner (2012).</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Universalism versus Particularism</a:t>
            </a:r>
            <a:endParaRPr lang="en-US" sz="2600" dirty="0"/>
          </a:p>
        </p:txBody>
      </p:sp>
      <p:sp>
        <p:nvSpPr>
          <p:cNvPr id="4"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Do rules apply equally to everyone, or does it depend on who is involved?</a:t>
            </a:r>
            <a:endParaRPr lang="en-US" sz="1400" dirty="0"/>
          </a:p>
        </p:txBody>
      </p:sp>
      <p:sp>
        <p:nvSpPr>
          <p:cNvPr id="5" name="Universalism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6" name="Universalism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7" name="Universalism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8" name="Image 0" descr="Universalism"/>
          <p:cNvPicPr>
            <a:picLocks noChangeAspect="1"/>
          </p:cNvPicPr>
          <p:nvPr/>
        </p:nvPicPr>
        <p:blipFill>
          <a:blip r:embed="rId3"/>
          <a:stretch>
            <a:fillRect/>
          </a:stretch>
        </p:blipFill>
        <p:spPr>
          <a:xfrm>
            <a:off x="754197" y="1833189"/>
            <a:ext cx="247254" cy="247254"/>
          </a:xfrm>
          <a:prstGeom prst="rect">
            <a:avLst/>
          </a:prstGeom>
        </p:spPr>
      </p:pic>
      <p:sp>
        <p:nvSpPr>
          <p:cNvPr id="9"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Universalism</a:t>
            </a:r>
            <a:endParaRPr lang="en-US" sz="1500" dirty="0"/>
          </a:p>
        </p:txBody>
      </p:sp>
      <p:sp>
        <p:nvSpPr>
          <p:cNvPr id="10"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Rules, laws and contracts apply to everyone. Fairness means treating similar cases in the same way, whoever is involved.</a:t>
            </a:r>
            <a:endParaRPr lang="en-US" sz="1150" dirty="0"/>
          </a:p>
        </p:txBody>
      </p:sp>
      <p:sp>
        <p:nvSpPr>
          <p:cNvPr id="11"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Germany, UK, Switzerland</a:t>
            </a:r>
            <a:endParaRPr lang="en-US" sz="1050" dirty="0"/>
          </a:p>
        </p:txBody>
      </p:sp>
      <p:sp>
        <p:nvSpPr>
          <p:cNvPr id="12" name="Particularism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3" name="Particularism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4" name="Particularism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5" name="Image 1" descr="Particularism"/>
          <p:cNvPicPr>
            <a:picLocks noChangeAspect="1"/>
          </p:cNvPicPr>
          <p:nvPr/>
        </p:nvPicPr>
        <p:blipFill>
          <a:blip r:embed="rId4"/>
          <a:stretch>
            <a:fillRect/>
          </a:stretch>
        </p:blipFill>
        <p:spPr>
          <a:xfrm>
            <a:off x="5143317" y="1833189"/>
            <a:ext cx="247254" cy="247254"/>
          </a:xfrm>
          <a:prstGeom prst="rect">
            <a:avLst/>
          </a:prstGeom>
        </p:spPr>
      </p:pic>
      <p:sp>
        <p:nvSpPr>
          <p:cNvPr id="16"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Particularism</a:t>
            </a:r>
            <a:endParaRPr lang="en-US" sz="1500" dirty="0"/>
          </a:p>
        </p:txBody>
      </p:sp>
      <p:sp>
        <p:nvSpPr>
          <p:cNvPr id="17"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Relationships and circumstances come first. The right action depends on the people and the situation, and loyalty to friends matters.</a:t>
            </a:r>
            <a:endParaRPr lang="en-US" sz="1150" dirty="0"/>
          </a:p>
        </p:txBody>
      </p:sp>
      <p:sp>
        <p:nvSpPr>
          <p:cNvPr id="18"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China, Russia, Venezuela, South Korea</a:t>
            </a:r>
            <a:endParaRPr lang="en-US" sz="1050" dirty="0"/>
          </a:p>
        </p:txBody>
      </p:sp>
      <p:sp>
        <p:nvSpPr>
          <p:cNvPr id="19"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20"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1"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2"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3"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4"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a universalist manager applies the cancellation policy to every guest; a long standing particularist client expects the relationship to earn flexibility. Explain the policy and offer a goodwill gesture that respects both.</a:t>
            </a:r>
            <a:endParaRPr lang="en-US" sz="1100" dirty="0"/>
          </a:p>
        </p:txBody>
      </p:sp>
      <p:sp>
        <p:nvSpPr>
          <p:cNvPr id="25"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Individualism versus Communitarianism</a:t>
            </a:r>
            <a:endParaRPr lang="en-US" sz="2600" dirty="0"/>
          </a:p>
        </p:txBody>
      </p:sp>
      <p:sp>
        <p:nvSpPr>
          <p:cNvPr id="4"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Do we act mainly as individuals or as members of a group?</a:t>
            </a:r>
            <a:endParaRPr lang="en-US" sz="1400" dirty="0"/>
          </a:p>
        </p:txBody>
      </p:sp>
      <p:sp>
        <p:nvSpPr>
          <p:cNvPr id="5" name="Individualism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6" name="Individualism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7" name="Individualism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8" name="Image 0" descr="Individualism"/>
          <p:cNvPicPr>
            <a:picLocks noChangeAspect="1"/>
          </p:cNvPicPr>
          <p:nvPr/>
        </p:nvPicPr>
        <p:blipFill>
          <a:blip r:embed="rId3"/>
          <a:stretch>
            <a:fillRect/>
          </a:stretch>
        </p:blipFill>
        <p:spPr>
          <a:xfrm>
            <a:off x="754197" y="1833189"/>
            <a:ext cx="247254" cy="247254"/>
          </a:xfrm>
          <a:prstGeom prst="rect">
            <a:avLst/>
          </a:prstGeom>
        </p:spPr>
      </p:pic>
      <p:sp>
        <p:nvSpPr>
          <p:cNvPr id="9"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Individualism</a:t>
            </a:r>
            <a:endParaRPr lang="en-US" sz="1500" dirty="0"/>
          </a:p>
        </p:txBody>
      </p:sp>
      <p:sp>
        <p:nvSpPr>
          <p:cNvPr id="10"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Personal freedom, individual decisions and personal accountability. One person can negotiate and sign on the spot.</a:t>
            </a:r>
            <a:endParaRPr lang="en-US" sz="1150" dirty="0"/>
          </a:p>
        </p:txBody>
      </p:sp>
      <p:sp>
        <p:nvSpPr>
          <p:cNvPr id="11"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UK, Canada</a:t>
            </a:r>
            <a:endParaRPr lang="en-US" sz="1050" dirty="0"/>
          </a:p>
        </p:txBody>
      </p:sp>
      <p:sp>
        <p:nvSpPr>
          <p:cNvPr id="12" name="Communitarianism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3" name="Communitarianism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4" name="Communitarianism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5" name="Image 1" descr="Communitarianism"/>
          <p:cNvPicPr>
            <a:picLocks noChangeAspect="1"/>
          </p:cNvPicPr>
          <p:nvPr/>
        </p:nvPicPr>
        <p:blipFill>
          <a:blip r:embed="rId4"/>
          <a:stretch>
            <a:fillRect/>
          </a:stretch>
        </p:blipFill>
        <p:spPr>
          <a:xfrm>
            <a:off x="5143317" y="1833189"/>
            <a:ext cx="247254" cy="247254"/>
          </a:xfrm>
          <a:prstGeom prst="rect">
            <a:avLst/>
          </a:prstGeom>
        </p:spPr>
      </p:pic>
      <p:sp>
        <p:nvSpPr>
          <p:cNvPr id="16"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Communitarianism</a:t>
            </a:r>
            <a:endParaRPr lang="en-US" sz="1500" dirty="0"/>
          </a:p>
        </p:txBody>
      </p:sp>
      <p:sp>
        <p:nvSpPr>
          <p:cNvPr id="17"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The group comes first. Decisions are consulted on and responsibility is shared; negotiators refer back to colleagues.</a:t>
            </a:r>
            <a:endParaRPr lang="en-US" sz="1150" dirty="0"/>
          </a:p>
        </p:txBody>
      </p:sp>
      <p:sp>
        <p:nvSpPr>
          <p:cNvPr id="18"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Japan, China, Egypt</a:t>
            </a:r>
            <a:endParaRPr lang="en-US" sz="1050" dirty="0"/>
          </a:p>
        </p:txBody>
      </p:sp>
      <p:sp>
        <p:nvSpPr>
          <p:cNvPr id="19"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20"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1"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2"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3"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4"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a delegation that must consult head office before confirming a conference contract is not stalling. Build that time into the negotiation and avoid pressing for an answer in the room.</a:t>
            </a:r>
            <a:endParaRPr lang="en-US" sz="1100" dirty="0"/>
          </a:p>
        </p:txBody>
      </p:sp>
      <p:sp>
        <p:nvSpPr>
          <p:cNvPr id="25"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Specific versus Diffuse</a:t>
            </a:r>
            <a:endParaRPr lang="en-US" sz="2600" dirty="0"/>
          </a:p>
        </p:txBody>
      </p:sp>
      <p:sp>
        <p:nvSpPr>
          <p:cNvPr id="4"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How far do work relationships extend into the rest of life?</a:t>
            </a:r>
            <a:endParaRPr lang="en-US" sz="1400" dirty="0"/>
          </a:p>
        </p:txBody>
      </p:sp>
      <p:sp>
        <p:nvSpPr>
          <p:cNvPr id="5" name="Specific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6" name="Specific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7" name="Specific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8" name="Image 0" descr="Specific"/>
          <p:cNvPicPr>
            <a:picLocks noChangeAspect="1"/>
          </p:cNvPicPr>
          <p:nvPr/>
        </p:nvPicPr>
        <p:blipFill>
          <a:blip r:embed="rId3"/>
          <a:stretch>
            <a:fillRect/>
          </a:stretch>
        </p:blipFill>
        <p:spPr>
          <a:xfrm>
            <a:off x="754197" y="1833189"/>
            <a:ext cx="247254" cy="247254"/>
          </a:xfrm>
          <a:prstGeom prst="rect">
            <a:avLst/>
          </a:prstGeom>
        </p:spPr>
      </p:pic>
      <p:sp>
        <p:nvSpPr>
          <p:cNvPr id="9"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Specific</a:t>
            </a:r>
            <a:endParaRPr lang="en-US" sz="1500" dirty="0"/>
          </a:p>
        </p:txBody>
      </p:sp>
      <p:sp>
        <p:nvSpPr>
          <p:cNvPr id="10"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Work and private life are kept separate. People get to the point quickly, and a manager's authority stays at work.</a:t>
            </a:r>
            <a:endParaRPr lang="en-US" sz="1150" dirty="0"/>
          </a:p>
        </p:txBody>
      </p:sp>
      <p:sp>
        <p:nvSpPr>
          <p:cNvPr id="11"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UK, Netherlands, Switzerland</a:t>
            </a:r>
            <a:endParaRPr lang="en-US" sz="1050" dirty="0"/>
          </a:p>
        </p:txBody>
      </p:sp>
      <p:sp>
        <p:nvSpPr>
          <p:cNvPr id="12" name="Diffuse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3" name="Diffuse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4" name="Diffuse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5" name="Image 1" descr="Diffuse"/>
          <p:cNvPicPr>
            <a:picLocks noChangeAspect="1"/>
          </p:cNvPicPr>
          <p:nvPr/>
        </p:nvPicPr>
        <p:blipFill>
          <a:blip r:embed="rId4"/>
          <a:stretch>
            <a:fillRect/>
          </a:stretch>
        </p:blipFill>
        <p:spPr>
          <a:xfrm>
            <a:off x="5143317" y="1833189"/>
            <a:ext cx="247254" cy="247254"/>
          </a:xfrm>
          <a:prstGeom prst="rect">
            <a:avLst/>
          </a:prstGeom>
        </p:spPr>
      </p:pic>
      <p:sp>
        <p:nvSpPr>
          <p:cNvPr id="16"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Diffuse</a:t>
            </a:r>
            <a:endParaRPr lang="en-US" sz="1500" dirty="0"/>
          </a:p>
        </p:txBody>
      </p:sp>
      <p:sp>
        <p:nvSpPr>
          <p:cNvPr id="17"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Work and life overlap. Trust is built before business, and status carries across settings, including social ones.</a:t>
            </a:r>
            <a:endParaRPr lang="en-US" sz="1150" dirty="0"/>
          </a:p>
        </p:txBody>
      </p:sp>
      <p:sp>
        <p:nvSpPr>
          <p:cNvPr id="18"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China, India, Venezuela</a:t>
            </a:r>
            <a:endParaRPr lang="en-US" sz="1050" dirty="0"/>
          </a:p>
        </p:txBody>
      </p:sp>
      <p:sp>
        <p:nvSpPr>
          <p:cNvPr id="19"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20"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1"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2"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3"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4"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a diffuse client may expect the sales manager to join a long dinner and talk about family before discussing rates. Moving straight to business can look like a lack of interest in the relationship.</a:t>
            </a:r>
            <a:endParaRPr lang="en-US" sz="1100" dirty="0"/>
          </a:p>
        </p:txBody>
      </p:sp>
      <p:sp>
        <p:nvSpPr>
          <p:cNvPr id="25"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Neutral versus Affective</a:t>
            </a:r>
            <a:endParaRPr lang="en-US" sz="2600" dirty="0"/>
          </a:p>
        </p:txBody>
      </p:sp>
      <p:sp>
        <p:nvSpPr>
          <p:cNvPr id="4"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Should emotions be shown openly at work?</a:t>
            </a:r>
            <a:endParaRPr lang="en-US" sz="1400" dirty="0"/>
          </a:p>
        </p:txBody>
      </p:sp>
      <p:sp>
        <p:nvSpPr>
          <p:cNvPr id="5" name="Neutral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6" name="Neutral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7" name="Neutral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8" name="Image 0" descr="Neutral"/>
          <p:cNvPicPr>
            <a:picLocks noChangeAspect="1"/>
          </p:cNvPicPr>
          <p:nvPr/>
        </p:nvPicPr>
        <p:blipFill>
          <a:blip r:embed="rId3"/>
          <a:stretch>
            <a:fillRect/>
          </a:stretch>
        </p:blipFill>
        <p:spPr>
          <a:xfrm>
            <a:off x="754197" y="1833189"/>
            <a:ext cx="247254" cy="247254"/>
          </a:xfrm>
          <a:prstGeom prst="rect">
            <a:avLst/>
          </a:prstGeom>
        </p:spPr>
      </p:pic>
      <p:sp>
        <p:nvSpPr>
          <p:cNvPr id="9"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Neutral</a:t>
            </a:r>
            <a:endParaRPr lang="en-US" sz="1500" dirty="0"/>
          </a:p>
        </p:txBody>
      </p:sp>
      <p:sp>
        <p:nvSpPr>
          <p:cNvPr id="10"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Emotions are controlled. A calm, measured tone signals professionalism, and pauses before replying show respect.</a:t>
            </a:r>
            <a:endParaRPr lang="en-US" sz="1150" dirty="0"/>
          </a:p>
        </p:txBody>
      </p:sp>
      <p:sp>
        <p:nvSpPr>
          <p:cNvPr id="11"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Japan, UK, Finland</a:t>
            </a:r>
            <a:endParaRPr lang="en-US" sz="1050" dirty="0"/>
          </a:p>
        </p:txBody>
      </p:sp>
      <p:sp>
        <p:nvSpPr>
          <p:cNvPr id="12" name="Affective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3" name="Affective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4" name="Affective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5" name="Image 1" descr="Affective"/>
          <p:cNvPicPr>
            <a:picLocks noChangeAspect="1"/>
          </p:cNvPicPr>
          <p:nvPr/>
        </p:nvPicPr>
        <p:blipFill>
          <a:blip r:embed="rId4"/>
          <a:stretch>
            <a:fillRect/>
          </a:stretch>
        </p:blipFill>
        <p:spPr>
          <a:xfrm>
            <a:off x="5143317" y="1833189"/>
            <a:ext cx="247254" cy="247254"/>
          </a:xfrm>
          <a:prstGeom prst="rect">
            <a:avLst/>
          </a:prstGeom>
        </p:spPr>
      </p:pic>
      <p:sp>
        <p:nvSpPr>
          <p:cNvPr id="16"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Affective</a:t>
            </a:r>
            <a:endParaRPr lang="en-US" sz="1500" dirty="0"/>
          </a:p>
        </p:txBody>
      </p:sp>
      <p:sp>
        <p:nvSpPr>
          <p:cNvPr id="17"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Emotions are expressed openly. An animated tone, gestures and interruption signal engagement and sincerity.</a:t>
            </a:r>
            <a:endParaRPr lang="en-US" sz="1150" dirty="0"/>
          </a:p>
        </p:txBody>
      </p:sp>
      <p:sp>
        <p:nvSpPr>
          <p:cNvPr id="18"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Italy, Mexico, Spain</a:t>
            </a:r>
            <a:endParaRPr lang="en-US" sz="1050" dirty="0"/>
          </a:p>
        </p:txBody>
      </p:sp>
      <p:sp>
        <p:nvSpPr>
          <p:cNvPr id="19"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20"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1"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2"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3"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4"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a guest complaining loudly may simply be showing they care; a guest who quietly says the meal was fine may be deeply dissatisfied. Read the style before judging how serious the complaint is.</a:t>
            </a:r>
            <a:endParaRPr lang="en-US" sz="1100" dirty="0"/>
          </a:p>
        </p:txBody>
      </p:sp>
      <p:sp>
        <p:nvSpPr>
          <p:cNvPr id="25"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Achievement versus Ascription</a:t>
            </a:r>
            <a:endParaRPr lang="en-US" sz="2600" dirty="0"/>
          </a:p>
        </p:txBody>
      </p:sp>
      <p:sp>
        <p:nvSpPr>
          <p:cNvPr id="4"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Is status earned by what you do, or given by who you are?</a:t>
            </a:r>
            <a:endParaRPr lang="en-US" sz="1400" dirty="0"/>
          </a:p>
        </p:txBody>
      </p:sp>
      <p:sp>
        <p:nvSpPr>
          <p:cNvPr id="5" name="Achievement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6" name="Achievement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7" name="Achievement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8" name="Image 0" descr="Achievement"/>
          <p:cNvPicPr>
            <a:picLocks noChangeAspect="1"/>
          </p:cNvPicPr>
          <p:nvPr/>
        </p:nvPicPr>
        <p:blipFill>
          <a:blip r:embed="rId3"/>
          <a:stretch>
            <a:fillRect/>
          </a:stretch>
        </p:blipFill>
        <p:spPr>
          <a:xfrm>
            <a:off x="754197" y="1833189"/>
            <a:ext cx="247254" cy="247254"/>
          </a:xfrm>
          <a:prstGeom prst="rect">
            <a:avLst/>
          </a:prstGeom>
        </p:spPr>
      </p:pic>
      <p:sp>
        <p:nvSpPr>
          <p:cNvPr id="9"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Achievement</a:t>
            </a:r>
            <a:endParaRPr lang="en-US" sz="1500" dirty="0"/>
          </a:p>
        </p:txBody>
      </p:sp>
      <p:sp>
        <p:nvSpPr>
          <p:cNvPr id="10"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Status comes from performance and results. Titles are used when relevant to competence, and young high performers can lead.</a:t>
            </a:r>
            <a:endParaRPr lang="en-US" sz="1150" dirty="0"/>
          </a:p>
        </p:txBody>
      </p:sp>
      <p:sp>
        <p:nvSpPr>
          <p:cNvPr id="11"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UK, Australia, Sweden</a:t>
            </a:r>
            <a:endParaRPr lang="en-US" sz="1050" dirty="0"/>
          </a:p>
        </p:txBody>
      </p:sp>
      <p:sp>
        <p:nvSpPr>
          <p:cNvPr id="12" name="Ascription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3" name="Ascription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4" name="Ascription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5" name="Image 1" descr="Ascription"/>
          <p:cNvPicPr>
            <a:picLocks noChangeAspect="1"/>
          </p:cNvPicPr>
          <p:nvPr/>
        </p:nvPicPr>
        <p:blipFill>
          <a:blip r:embed="rId4"/>
          <a:stretch>
            <a:fillRect/>
          </a:stretch>
        </p:blipFill>
        <p:spPr>
          <a:xfrm>
            <a:off x="5143317" y="1833189"/>
            <a:ext cx="247254" cy="247254"/>
          </a:xfrm>
          <a:prstGeom prst="rect">
            <a:avLst/>
          </a:prstGeom>
        </p:spPr>
      </p:pic>
      <p:sp>
        <p:nvSpPr>
          <p:cNvPr id="16"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Ascription</a:t>
            </a:r>
            <a:endParaRPr lang="en-US" sz="1500" dirty="0"/>
          </a:p>
        </p:txBody>
      </p:sp>
      <p:sp>
        <p:nvSpPr>
          <p:cNvPr id="17"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Status comes from age, seniority, family, education or position. Titles matter, and senior people expect to meet senior people.</a:t>
            </a:r>
            <a:endParaRPr lang="en-US" sz="1150" dirty="0"/>
          </a:p>
        </p:txBody>
      </p:sp>
      <p:sp>
        <p:nvSpPr>
          <p:cNvPr id="18"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China, Indonesia, Egypt</a:t>
            </a:r>
            <a:endParaRPr lang="en-US" sz="1050" dirty="0"/>
          </a:p>
        </p:txBody>
      </p:sp>
      <p:sp>
        <p:nvSpPr>
          <p:cNvPr id="19"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20"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1"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2"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3"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4"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sending a young but very capable events manager alone to meet a senior delegation can signal disrespect. Pair them with a senior colleague, and use correct titles in all correspondence.</a:t>
            </a:r>
            <a:endParaRPr lang="en-US" sz="1100" dirty="0"/>
          </a:p>
        </p:txBody>
      </p:sp>
      <p:sp>
        <p:nvSpPr>
          <p:cNvPr id="25"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Sequential versus Synchronic Time</a:t>
            </a:r>
            <a:endParaRPr lang="en-US" sz="2600" dirty="0"/>
          </a:p>
        </p:txBody>
      </p:sp>
      <p:sp>
        <p:nvSpPr>
          <p:cNvPr id="4"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Do we do one thing at a time, or many things at once?</a:t>
            </a:r>
            <a:endParaRPr lang="en-US" sz="1400" dirty="0"/>
          </a:p>
        </p:txBody>
      </p:sp>
      <p:sp>
        <p:nvSpPr>
          <p:cNvPr id="5" name="Sequential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6" name="Sequential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7" name="Sequential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8" name="Image 0" descr="Sequential"/>
          <p:cNvPicPr>
            <a:picLocks noChangeAspect="1"/>
          </p:cNvPicPr>
          <p:nvPr/>
        </p:nvPicPr>
        <p:blipFill>
          <a:blip r:embed="rId3"/>
          <a:stretch>
            <a:fillRect/>
          </a:stretch>
        </p:blipFill>
        <p:spPr>
          <a:xfrm>
            <a:off x="754197" y="1833189"/>
            <a:ext cx="247254" cy="247254"/>
          </a:xfrm>
          <a:prstGeom prst="rect">
            <a:avLst/>
          </a:prstGeom>
        </p:spPr>
      </p:pic>
      <p:sp>
        <p:nvSpPr>
          <p:cNvPr id="9"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Sequential</a:t>
            </a:r>
            <a:endParaRPr lang="en-US" sz="1500" dirty="0"/>
          </a:p>
        </p:txBody>
      </p:sp>
      <p:sp>
        <p:nvSpPr>
          <p:cNvPr id="10"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Time is a line of separate steps. Punctuality, schedules and agendas matter, and tasks are completed one at a time.</a:t>
            </a:r>
            <a:endParaRPr lang="en-US" sz="1150" dirty="0"/>
          </a:p>
        </p:txBody>
      </p:sp>
      <p:sp>
        <p:nvSpPr>
          <p:cNvPr id="11"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Germany, UK</a:t>
            </a:r>
            <a:endParaRPr lang="en-US" sz="1050" dirty="0"/>
          </a:p>
        </p:txBody>
      </p:sp>
      <p:sp>
        <p:nvSpPr>
          <p:cNvPr id="12" name="Synchronic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3" name="Synchronic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4" name="Synchronic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5" name="Image 1" descr="Synchronic"/>
          <p:cNvPicPr>
            <a:picLocks noChangeAspect="1"/>
          </p:cNvPicPr>
          <p:nvPr/>
        </p:nvPicPr>
        <p:blipFill>
          <a:blip r:embed="rId4"/>
          <a:stretch>
            <a:fillRect/>
          </a:stretch>
        </p:blipFill>
        <p:spPr>
          <a:xfrm>
            <a:off x="5143317" y="1833189"/>
            <a:ext cx="247254" cy="247254"/>
          </a:xfrm>
          <a:prstGeom prst="rect">
            <a:avLst/>
          </a:prstGeom>
        </p:spPr>
      </p:pic>
      <p:sp>
        <p:nvSpPr>
          <p:cNvPr id="16"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Synchronic</a:t>
            </a:r>
            <a:endParaRPr lang="en-US" sz="1500" dirty="0"/>
          </a:p>
        </p:txBody>
      </p:sp>
      <p:sp>
        <p:nvSpPr>
          <p:cNvPr id="17"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Time is cyclical and flexible. Several activities run in parallel, and relationships can take priority over the schedule.</a:t>
            </a:r>
            <a:endParaRPr lang="en-US" sz="1150" dirty="0"/>
          </a:p>
        </p:txBody>
      </p:sp>
      <p:sp>
        <p:nvSpPr>
          <p:cNvPr id="18"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Mexico, Argentina, Brazil</a:t>
            </a:r>
            <a:endParaRPr lang="en-US" sz="1050" dirty="0"/>
          </a:p>
        </p:txBody>
      </p:sp>
      <p:sp>
        <p:nvSpPr>
          <p:cNvPr id="19"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20"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1"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2"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3"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4"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a wedding party arriving forty minutes after the planned reception start may not see this as late at all. Build buffers into event timings rather than imposing a rigid schedule.</a:t>
            </a:r>
            <a:endParaRPr lang="en-US" sz="1100" dirty="0"/>
          </a:p>
        </p:txBody>
      </p:sp>
      <p:sp>
        <p:nvSpPr>
          <p:cNvPr id="25"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Internal versus External Direction</a:t>
            </a:r>
            <a:endParaRPr lang="en-US" sz="2600" dirty="0"/>
          </a:p>
        </p:txBody>
      </p:sp>
      <p:sp>
        <p:nvSpPr>
          <p:cNvPr id="4"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400" i="1" dirty="0">
                <a:solidFill>
                  <a:schemeClr val="accent2"/>
                </a:solidFill>
              </a:rPr>
              <a:t>Do we control our environment, or work in harmony with it?</a:t>
            </a:r>
            <a:endParaRPr lang="en-US" sz="1400" dirty="0"/>
          </a:p>
        </p:txBody>
      </p:sp>
      <p:sp>
        <p:nvSpPr>
          <p:cNvPr id="5" name="Internal direction card"/>
          <p:cNvSpPr/>
          <p:nvPr/>
        </p:nvSpPr>
        <p:spPr>
          <a:xfrm>
            <a:off x="45720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6" name="Internal direction outline"/>
          <p:cNvSpPr/>
          <p:nvPr/>
        </p:nvSpPr>
        <p:spPr>
          <a:xfrm>
            <a:off x="45720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7" name="Internal direction icon circle"/>
          <p:cNvSpPr/>
          <p:nvPr/>
        </p:nvSpPr>
        <p:spPr>
          <a:xfrm>
            <a:off x="640080" y="1719072"/>
            <a:ext cx="475488" cy="475488"/>
          </a:xfrm>
          <a:prstGeom prst="ellipse">
            <a:avLst/>
          </a:prstGeom>
          <a:solidFill>
            <a:schemeClr val="tx2"/>
          </a:solidFill>
          <a:ln w="12700">
            <a:solidFill>
              <a:schemeClr val="tx2"/>
            </a:solidFill>
            <a:prstDash val="solid"/>
          </a:ln>
        </p:spPr>
        <p:txBody>
          <a:bodyPr/>
          <a:lstStyle/>
          <a:p>
            <a:endParaRPr lang="en-GB"/>
          </a:p>
        </p:txBody>
      </p:sp>
      <p:pic>
        <p:nvPicPr>
          <p:cNvPr id="8" name="Image 0" descr="Internal direction"/>
          <p:cNvPicPr>
            <a:picLocks noChangeAspect="1"/>
          </p:cNvPicPr>
          <p:nvPr/>
        </p:nvPicPr>
        <p:blipFill>
          <a:blip r:embed="rId3"/>
          <a:stretch>
            <a:fillRect/>
          </a:stretch>
        </p:blipFill>
        <p:spPr>
          <a:xfrm>
            <a:off x="754197" y="1833189"/>
            <a:ext cx="247254" cy="247254"/>
          </a:xfrm>
          <a:prstGeom prst="rect">
            <a:avLst/>
          </a:prstGeom>
        </p:spPr>
      </p:pic>
      <p:sp>
        <p:nvSpPr>
          <p:cNvPr id="9" name="Text 5"/>
          <p:cNvSpPr txBox="1"/>
          <p:nvPr/>
        </p:nvSpPr>
        <p:spPr>
          <a:xfrm>
            <a:off x="123444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Internal direction</a:t>
            </a:r>
            <a:endParaRPr lang="en-US" sz="1500" dirty="0"/>
          </a:p>
        </p:txBody>
      </p:sp>
      <p:sp>
        <p:nvSpPr>
          <p:cNvPr id="10" name="Text 6"/>
          <p:cNvSpPr txBox="1"/>
          <p:nvPr/>
        </p:nvSpPr>
        <p:spPr>
          <a:xfrm>
            <a:off x="64008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People believe they can control their environment and outcomes. Communication is direct, and the focus is on one's own goals.</a:t>
            </a:r>
            <a:endParaRPr lang="en-US" sz="1150" dirty="0"/>
          </a:p>
        </p:txBody>
      </p:sp>
      <p:sp>
        <p:nvSpPr>
          <p:cNvPr id="11" name="Text 7"/>
          <p:cNvSpPr txBox="1"/>
          <p:nvPr/>
        </p:nvSpPr>
        <p:spPr>
          <a:xfrm>
            <a:off x="64008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USA, Israel, UK</a:t>
            </a:r>
            <a:endParaRPr lang="en-US" sz="1050" dirty="0"/>
          </a:p>
        </p:txBody>
      </p:sp>
      <p:sp>
        <p:nvSpPr>
          <p:cNvPr id="12" name="External direction card"/>
          <p:cNvSpPr/>
          <p:nvPr/>
        </p:nvSpPr>
        <p:spPr>
          <a:xfrm>
            <a:off x="4846320" y="1554480"/>
            <a:ext cx="3840480" cy="2057400"/>
          </a:xfrm>
          <a:prstGeom prst="roundRect">
            <a:avLst>
              <a:gd name="adj" fmla="val 3556"/>
            </a:avLst>
          </a:prstGeom>
          <a:solidFill>
            <a:schemeClr val="bg1"/>
          </a:solidFill>
          <a:ln w="12700">
            <a:solidFill>
              <a:schemeClr val="bg1"/>
            </a:solidFill>
            <a:prstDash val="solid"/>
          </a:ln>
          <a:effectLst>
            <a:outerShdw blurRad="76200" dist="25400" dir="5400000" algn="bl" rotWithShape="0">
              <a:srgbClr val="000000">
                <a:alpha val="12000"/>
              </a:srgbClr>
            </a:outerShdw>
          </a:effectLst>
        </p:spPr>
        <p:txBody>
          <a:bodyPr/>
          <a:lstStyle/>
          <a:p>
            <a:endParaRPr lang="en-GB"/>
          </a:p>
        </p:txBody>
      </p:sp>
      <p:sp>
        <p:nvSpPr>
          <p:cNvPr id="13" name="External direction outline"/>
          <p:cNvSpPr/>
          <p:nvPr/>
        </p:nvSpPr>
        <p:spPr>
          <a:xfrm>
            <a:off x="4846320" y="1554480"/>
            <a:ext cx="3840480" cy="2057400"/>
          </a:xfrm>
          <a:prstGeom prst="roundRect">
            <a:avLst>
              <a:gd name="adj" fmla="val 3556"/>
            </a:avLst>
          </a:prstGeom>
          <a:solidFill>
            <a:schemeClr val="bg1"/>
          </a:solidFill>
          <a:ln w="12700">
            <a:solidFill>
              <a:schemeClr val="bg2"/>
            </a:solidFill>
            <a:prstDash val="solid"/>
          </a:ln>
        </p:spPr>
        <p:txBody>
          <a:bodyPr/>
          <a:lstStyle/>
          <a:p>
            <a:endParaRPr lang="en-GB"/>
          </a:p>
        </p:txBody>
      </p:sp>
      <p:sp>
        <p:nvSpPr>
          <p:cNvPr id="14" name="External direction icon circle"/>
          <p:cNvSpPr/>
          <p:nvPr/>
        </p:nvSpPr>
        <p:spPr>
          <a:xfrm>
            <a:off x="5029200" y="171907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5" name="Image 1" descr="External direction"/>
          <p:cNvPicPr>
            <a:picLocks noChangeAspect="1"/>
          </p:cNvPicPr>
          <p:nvPr/>
        </p:nvPicPr>
        <p:blipFill>
          <a:blip r:embed="rId4"/>
          <a:stretch>
            <a:fillRect/>
          </a:stretch>
        </p:blipFill>
        <p:spPr>
          <a:xfrm>
            <a:off x="5143317" y="1833189"/>
            <a:ext cx="247254" cy="247254"/>
          </a:xfrm>
          <a:prstGeom prst="rect">
            <a:avLst/>
          </a:prstGeom>
        </p:spPr>
      </p:pic>
      <p:sp>
        <p:nvSpPr>
          <p:cNvPr id="16" name="Text 11"/>
          <p:cNvSpPr txBox="1"/>
          <p:nvPr/>
        </p:nvSpPr>
        <p:spPr>
          <a:xfrm>
            <a:off x="5623560" y="1719072"/>
            <a:ext cx="2926080" cy="475488"/>
          </a:xfrm>
          <a:prstGeom prst="rect">
            <a:avLst/>
          </a:prstGeom>
          <a:noFill/>
          <a:ln/>
        </p:spPr>
        <p:txBody>
          <a:bodyPr wrap="square" lIns="0" tIns="0" rIns="0" bIns="0" rtlCol="0" anchor="ctr"/>
          <a:lstStyle/>
          <a:p>
            <a:pPr marL="0" indent="0">
              <a:buNone/>
            </a:pPr>
            <a:r>
              <a:rPr lang="en-US" sz="1500" b="1" dirty="0">
                <a:solidFill>
                  <a:schemeClr val="tx2"/>
                </a:solidFill>
              </a:rPr>
              <a:t>External direction</a:t>
            </a:r>
            <a:endParaRPr lang="en-US" sz="1500" dirty="0"/>
          </a:p>
        </p:txBody>
      </p:sp>
      <p:sp>
        <p:nvSpPr>
          <p:cNvPr id="17" name="Text 12"/>
          <p:cNvSpPr txBox="1"/>
          <p:nvPr/>
        </p:nvSpPr>
        <p:spPr>
          <a:xfrm>
            <a:off x="5029200" y="2286000"/>
            <a:ext cx="3474720" cy="914400"/>
          </a:xfrm>
          <a:prstGeom prst="rect">
            <a:avLst/>
          </a:prstGeom>
          <a:noFill/>
          <a:ln/>
        </p:spPr>
        <p:txBody>
          <a:bodyPr wrap="square" lIns="0" tIns="0" rIns="0" bIns="0" rtlCol="0" anchor="t"/>
          <a:lstStyle/>
          <a:p>
            <a:pPr marL="0" indent="0">
              <a:buNone/>
            </a:pPr>
            <a:r>
              <a:rPr lang="en-US" sz="1150" dirty="0">
                <a:solidFill>
                  <a:schemeClr val="tx1"/>
                </a:solidFill>
              </a:rPr>
              <a:t>People work with their environment rather than against it. Harmony, adaptability and attention to others come first.</a:t>
            </a:r>
            <a:endParaRPr lang="en-US" sz="1150" dirty="0"/>
          </a:p>
        </p:txBody>
      </p:sp>
      <p:sp>
        <p:nvSpPr>
          <p:cNvPr id="18" name="Text 13"/>
          <p:cNvSpPr txBox="1"/>
          <p:nvPr/>
        </p:nvSpPr>
        <p:spPr>
          <a:xfrm>
            <a:off x="5029200" y="3218688"/>
            <a:ext cx="3474720" cy="320040"/>
          </a:xfrm>
          <a:prstGeom prst="rect">
            <a:avLst/>
          </a:prstGeom>
          <a:noFill/>
          <a:ln/>
        </p:spPr>
        <p:txBody>
          <a:bodyPr wrap="square" lIns="0" tIns="0" rIns="0" bIns="0" rtlCol="0" anchor="t"/>
          <a:lstStyle/>
          <a:p>
            <a:pPr marL="0" indent="0">
              <a:buNone/>
            </a:pPr>
            <a:r>
              <a:rPr lang="en-US" sz="1050" i="1" dirty="0">
                <a:solidFill>
                  <a:schemeClr val="accent3"/>
                </a:solidFill>
              </a:rPr>
              <a:t>Often cited: China, Japan, Saudi Arabia</a:t>
            </a:r>
            <a:endParaRPr lang="en-US" sz="1050" dirty="0"/>
          </a:p>
        </p:txBody>
      </p:sp>
      <p:sp>
        <p:nvSpPr>
          <p:cNvPr id="19" name="versus marker"/>
          <p:cNvSpPr/>
          <p:nvPr/>
        </p:nvSpPr>
        <p:spPr>
          <a:xfrm>
            <a:off x="4315968" y="2331720"/>
            <a:ext cx="512064" cy="512064"/>
          </a:xfrm>
          <a:prstGeom prst="ellipse">
            <a:avLst/>
          </a:prstGeom>
          <a:solidFill>
            <a:schemeClr val="accent2"/>
          </a:solidFill>
          <a:ln w="25400">
            <a:solidFill>
              <a:schemeClr val="bg1"/>
            </a:solidFill>
            <a:prstDash val="solid"/>
          </a:ln>
        </p:spPr>
        <p:txBody>
          <a:bodyPr/>
          <a:lstStyle/>
          <a:p>
            <a:endParaRPr lang="en-GB"/>
          </a:p>
        </p:txBody>
      </p:sp>
      <p:sp>
        <p:nvSpPr>
          <p:cNvPr id="20" name="Text 15"/>
          <p:cNvSpPr txBox="1"/>
          <p:nvPr/>
        </p:nvSpPr>
        <p:spPr>
          <a:xfrm>
            <a:off x="4315968" y="2331720"/>
            <a:ext cx="512064" cy="512064"/>
          </a:xfrm>
          <a:prstGeom prst="rect">
            <a:avLst/>
          </a:prstGeom>
          <a:noFill/>
          <a:ln/>
        </p:spPr>
        <p:txBody>
          <a:bodyPr wrap="square" lIns="0" tIns="0" rIns="0" bIns="0" rtlCol="0" anchor="ctr"/>
          <a:lstStyle/>
          <a:p>
            <a:pPr marL="0" indent="0" algn="ctr">
              <a:buNone/>
            </a:pPr>
            <a:r>
              <a:rPr lang="en-US" sz="1300" b="1" dirty="0">
                <a:solidFill>
                  <a:schemeClr val="bg1"/>
                </a:solidFill>
              </a:rPr>
              <a:t>vs</a:t>
            </a:r>
            <a:endParaRPr lang="en-US" sz="1300" dirty="0"/>
          </a:p>
        </p:txBody>
      </p:sp>
      <p:sp>
        <p:nvSpPr>
          <p:cNvPr id="21" name="Hospitality example card"/>
          <p:cNvSpPr/>
          <p:nvPr/>
        </p:nvSpPr>
        <p:spPr>
          <a:xfrm>
            <a:off x="457200" y="3730752"/>
            <a:ext cx="8229600" cy="640080"/>
          </a:xfrm>
          <a:prstGeom prst="roundRect">
            <a:avLst>
              <a:gd name="adj" fmla="val 1142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2" name="Hospitality example icon circle"/>
          <p:cNvSpPr/>
          <p:nvPr/>
        </p:nvSpPr>
        <p:spPr>
          <a:xfrm>
            <a:off x="594360" y="3813048"/>
            <a:ext cx="457200" cy="457200"/>
          </a:xfrm>
          <a:prstGeom prst="ellipse">
            <a:avLst/>
          </a:prstGeom>
          <a:solidFill>
            <a:schemeClr val="accent1"/>
          </a:solidFill>
          <a:ln w="12700">
            <a:solidFill>
              <a:schemeClr val="accent1"/>
            </a:solidFill>
            <a:prstDash val="solid"/>
          </a:ln>
        </p:spPr>
        <p:txBody>
          <a:bodyPr/>
          <a:lstStyle/>
          <a:p>
            <a:endParaRPr lang="en-GB"/>
          </a:p>
        </p:txBody>
      </p:sp>
      <p:pic>
        <p:nvPicPr>
          <p:cNvPr id="23" name="Image 2" descr="Hospitality example"/>
          <p:cNvPicPr>
            <a:picLocks noChangeAspect="1"/>
          </p:cNvPicPr>
          <p:nvPr/>
        </p:nvPicPr>
        <p:blipFill>
          <a:blip r:embed="rId5"/>
          <a:stretch>
            <a:fillRect/>
          </a:stretch>
        </p:blipFill>
        <p:spPr>
          <a:xfrm>
            <a:off x="704088" y="3922776"/>
            <a:ext cx="237744" cy="237744"/>
          </a:xfrm>
          <a:prstGeom prst="rect">
            <a:avLst/>
          </a:prstGeom>
        </p:spPr>
      </p:pic>
      <p:sp>
        <p:nvSpPr>
          <p:cNvPr id="24" name="Text 18"/>
          <p:cNvSpPr txBox="1"/>
          <p:nvPr/>
        </p:nvSpPr>
        <p:spPr>
          <a:xfrm>
            <a:off x="1188720" y="3767328"/>
            <a:ext cx="7360920" cy="566928"/>
          </a:xfrm>
          <a:prstGeom prst="rect">
            <a:avLst/>
          </a:prstGeom>
          <a:noFill/>
          <a:ln/>
        </p:spPr>
        <p:txBody>
          <a:bodyPr wrap="square" lIns="0" tIns="0" rIns="0" bIns="0" rtlCol="0" anchor="ctr"/>
          <a:lstStyle/>
          <a:p>
            <a:pPr marL="0" indent="0">
              <a:buNone/>
            </a:pPr>
            <a:r>
              <a:rPr lang="en-US" sz="1100" b="1" dirty="0">
                <a:solidFill>
                  <a:schemeClr val="tx2"/>
                </a:solidFill>
              </a:rPr>
              <a:t>In the hotel: </a:t>
            </a:r>
            <a:r>
              <a:rPr lang="en-US" sz="1100" dirty="0">
                <a:solidFill>
                  <a:schemeClr val="tx1"/>
                </a:solidFill>
              </a:rPr>
              <a:t>internally directed guests often want to customise every detail themselves; externally directed guests may prefer staff to anticipate their needs and adapt the service around them.</a:t>
            </a:r>
            <a:endParaRPr lang="en-US" sz="1100" dirty="0"/>
          </a:p>
        </p:txBody>
      </p:sp>
      <p:sp>
        <p:nvSpPr>
          <p:cNvPr id="25" name="Text 19"/>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Based on Trompenaars and Hampden-Turner (2012). Country examples show tendencies reported in the literature, not fixed traits.</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Evaluating Trompenaars</a:t>
            </a:r>
            <a:endParaRPr lang="en-US" sz="2600" dirty="0"/>
          </a:p>
        </p:txBody>
      </p:sp>
      <p:sp>
        <p:nvSpPr>
          <p:cNvPr id="4" name="Strengths header"/>
          <p:cNvSpPr/>
          <p:nvPr/>
        </p:nvSpPr>
        <p:spPr>
          <a:xfrm>
            <a:off x="457200" y="1005840"/>
            <a:ext cx="4023360" cy="548640"/>
          </a:xfrm>
          <a:prstGeom prst="roundRect">
            <a:avLst>
              <a:gd name="adj" fmla="val 13333"/>
            </a:avLst>
          </a:prstGeom>
          <a:solidFill>
            <a:schemeClr val="accent2"/>
          </a:solidFill>
          <a:ln w="12700">
            <a:solidFill>
              <a:schemeClr val="accent2"/>
            </a:solidFill>
            <a:prstDash val="solid"/>
          </a:ln>
          <a:effectLst>
            <a:outerShdw blurRad="76200" dist="25400" dir="5400000" algn="bl" rotWithShape="0">
              <a:srgbClr val="000000">
                <a:alpha val="12000"/>
              </a:srgbClr>
            </a:outerShdw>
          </a:effectLst>
        </p:spPr>
        <p:txBody>
          <a:bodyPr/>
          <a:lstStyle/>
          <a:p>
            <a:endParaRPr lang="en-GB"/>
          </a:p>
        </p:txBody>
      </p:sp>
      <p:sp>
        <p:nvSpPr>
          <p:cNvPr id="5" name="Strengths icon circle"/>
          <p:cNvSpPr/>
          <p:nvPr/>
        </p:nvSpPr>
        <p:spPr>
          <a:xfrm>
            <a:off x="566928" y="1051560"/>
            <a:ext cx="457200" cy="457200"/>
          </a:xfrm>
          <a:prstGeom prst="ellipse">
            <a:avLst/>
          </a:prstGeom>
          <a:solidFill>
            <a:schemeClr val="bg1"/>
          </a:solidFill>
          <a:ln w="12700">
            <a:solidFill>
              <a:schemeClr val="bg1"/>
            </a:solidFill>
            <a:prstDash val="solid"/>
          </a:ln>
        </p:spPr>
        <p:txBody>
          <a:bodyPr/>
          <a:lstStyle/>
          <a:p>
            <a:endParaRPr lang="en-GB"/>
          </a:p>
        </p:txBody>
      </p:sp>
      <p:pic>
        <p:nvPicPr>
          <p:cNvPr id="6" name="Image 0" descr="Strengths"/>
          <p:cNvPicPr>
            <a:picLocks noChangeAspect="1"/>
          </p:cNvPicPr>
          <p:nvPr/>
        </p:nvPicPr>
        <p:blipFill>
          <a:blip r:embed="rId3"/>
          <a:stretch>
            <a:fillRect/>
          </a:stretch>
        </p:blipFill>
        <p:spPr>
          <a:xfrm>
            <a:off x="676656" y="1161288"/>
            <a:ext cx="237744" cy="237744"/>
          </a:xfrm>
          <a:prstGeom prst="rect">
            <a:avLst/>
          </a:prstGeom>
        </p:spPr>
      </p:pic>
      <p:sp>
        <p:nvSpPr>
          <p:cNvPr id="7" name="Text 3"/>
          <p:cNvSpPr txBox="1"/>
          <p:nvPr/>
        </p:nvSpPr>
        <p:spPr>
          <a:xfrm>
            <a:off x="1143000" y="1005840"/>
            <a:ext cx="3200400" cy="548640"/>
          </a:xfrm>
          <a:prstGeom prst="rect">
            <a:avLst/>
          </a:prstGeom>
          <a:noFill/>
          <a:ln/>
        </p:spPr>
        <p:txBody>
          <a:bodyPr wrap="square" lIns="0" tIns="0" rIns="0" bIns="0" rtlCol="0" anchor="ctr"/>
          <a:lstStyle/>
          <a:p>
            <a:pPr marL="0" indent="0">
              <a:buNone/>
            </a:pPr>
            <a:r>
              <a:rPr lang="en-US" sz="1500" b="1" dirty="0">
                <a:solidFill>
                  <a:schemeClr val="bg1"/>
                </a:solidFill>
              </a:rPr>
              <a:t>Strengths</a:t>
            </a:r>
            <a:endParaRPr lang="en-US" sz="1500" dirty="0"/>
          </a:p>
        </p:txBody>
      </p:sp>
      <p:sp>
        <p:nvSpPr>
          <p:cNvPr id="8" name="Strengths 1"/>
          <p:cNvSpPr/>
          <p:nvPr/>
        </p:nvSpPr>
        <p:spPr>
          <a:xfrm>
            <a:off x="457200" y="1691640"/>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Text 5"/>
          <p:cNvSpPr txBox="1"/>
          <p:nvPr/>
        </p:nvSpPr>
        <p:spPr>
          <a:xfrm>
            <a:off x="640080" y="1691640"/>
            <a:ext cx="3657600" cy="621792"/>
          </a:xfrm>
          <a:prstGeom prst="rect">
            <a:avLst/>
          </a:prstGeom>
          <a:noFill/>
          <a:ln/>
        </p:spPr>
        <p:txBody>
          <a:bodyPr wrap="square" lIns="0" tIns="0" rIns="0" bIns="0" rtlCol="0" anchor="ctr"/>
          <a:lstStyle/>
          <a:p>
            <a:pPr marL="0" indent="0">
              <a:buNone/>
            </a:pPr>
            <a:r>
              <a:rPr lang="en-US" sz="1200" dirty="0">
                <a:solidFill>
                  <a:schemeClr val="tx1"/>
                </a:solidFill>
              </a:rPr>
              <a:t>Practical, dilemma based approach that managers recognise</a:t>
            </a:r>
            <a:endParaRPr lang="en-US" sz="1200" dirty="0"/>
          </a:p>
        </p:txBody>
      </p:sp>
      <p:sp>
        <p:nvSpPr>
          <p:cNvPr id="10" name="Strengths 2"/>
          <p:cNvSpPr/>
          <p:nvPr/>
        </p:nvSpPr>
        <p:spPr>
          <a:xfrm>
            <a:off x="457200" y="2404872"/>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1" name="Text 7"/>
          <p:cNvSpPr txBox="1"/>
          <p:nvPr/>
        </p:nvSpPr>
        <p:spPr>
          <a:xfrm>
            <a:off x="640080" y="2404872"/>
            <a:ext cx="3657600" cy="621792"/>
          </a:xfrm>
          <a:prstGeom prst="rect">
            <a:avLst/>
          </a:prstGeom>
          <a:noFill/>
          <a:ln/>
        </p:spPr>
        <p:txBody>
          <a:bodyPr wrap="square" lIns="0" tIns="0" rIns="0" bIns="0" rtlCol="0" anchor="ctr"/>
          <a:lstStyle/>
          <a:p>
            <a:pPr marL="0" indent="0">
              <a:buNone/>
            </a:pPr>
            <a:r>
              <a:rPr lang="en-US" sz="1200" dirty="0">
                <a:solidFill>
                  <a:schemeClr val="tx1"/>
                </a:solidFill>
              </a:rPr>
              <a:t>Adds dimensions Hofstede lacks, such as specific versus diffuse and status</a:t>
            </a:r>
            <a:endParaRPr lang="en-US" sz="1200" dirty="0"/>
          </a:p>
        </p:txBody>
      </p:sp>
      <p:sp>
        <p:nvSpPr>
          <p:cNvPr id="12" name="Strengths 3"/>
          <p:cNvSpPr/>
          <p:nvPr/>
        </p:nvSpPr>
        <p:spPr>
          <a:xfrm>
            <a:off x="457200" y="3118104"/>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3" name="Text 9"/>
          <p:cNvSpPr txBox="1"/>
          <p:nvPr/>
        </p:nvSpPr>
        <p:spPr>
          <a:xfrm>
            <a:off x="640080" y="3118104"/>
            <a:ext cx="3657600" cy="621792"/>
          </a:xfrm>
          <a:prstGeom prst="rect">
            <a:avLst/>
          </a:prstGeom>
          <a:noFill/>
          <a:ln/>
        </p:spPr>
        <p:txBody>
          <a:bodyPr wrap="square" lIns="0" tIns="0" rIns="0" bIns="0" rtlCol="0" anchor="ctr"/>
          <a:lstStyle/>
          <a:p>
            <a:pPr marL="0" indent="0">
              <a:buNone/>
            </a:pPr>
            <a:r>
              <a:rPr lang="en-US" sz="1200" dirty="0">
                <a:solidFill>
                  <a:schemeClr val="tx1"/>
                </a:solidFill>
              </a:rPr>
              <a:t>Treats culture as dynamic and stresses reconciling opposites</a:t>
            </a:r>
            <a:endParaRPr lang="en-US" sz="1200" dirty="0"/>
          </a:p>
        </p:txBody>
      </p:sp>
      <p:sp>
        <p:nvSpPr>
          <p:cNvPr id="14" name="Limitations header"/>
          <p:cNvSpPr/>
          <p:nvPr/>
        </p:nvSpPr>
        <p:spPr>
          <a:xfrm>
            <a:off x="4663440" y="1005840"/>
            <a:ext cx="4023360" cy="548640"/>
          </a:xfrm>
          <a:prstGeom prst="roundRect">
            <a:avLst>
              <a:gd name="adj" fmla="val 13333"/>
            </a:avLst>
          </a:prstGeom>
          <a:solidFill>
            <a:schemeClr val="accent4"/>
          </a:solidFill>
          <a:ln w="12700">
            <a:solidFill>
              <a:schemeClr val="accent4"/>
            </a:solidFill>
            <a:prstDash val="solid"/>
          </a:ln>
          <a:effectLst>
            <a:outerShdw blurRad="76200" dist="25400" dir="5400000" algn="bl" rotWithShape="0">
              <a:srgbClr val="000000">
                <a:alpha val="12000"/>
              </a:srgbClr>
            </a:outerShdw>
          </a:effectLst>
        </p:spPr>
        <p:txBody>
          <a:bodyPr/>
          <a:lstStyle/>
          <a:p>
            <a:endParaRPr lang="en-GB"/>
          </a:p>
        </p:txBody>
      </p:sp>
      <p:sp>
        <p:nvSpPr>
          <p:cNvPr id="15" name="Limitations icon circle"/>
          <p:cNvSpPr/>
          <p:nvPr/>
        </p:nvSpPr>
        <p:spPr>
          <a:xfrm>
            <a:off x="4773168" y="1051560"/>
            <a:ext cx="457200" cy="457200"/>
          </a:xfrm>
          <a:prstGeom prst="ellipse">
            <a:avLst/>
          </a:prstGeom>
          <a:solidFill>
            <a:schemeClr val="bg1"/>
          </a:solidFill>
          <a:ln w="12700">
            <a:solidFill>
              <a:schemeClr val="bg1"/>
            </a:solidFill>
            <a:prstDash val="solid"/>
          </a:ln>
        </p:spPr>
        <p:txBody>
          <a:bodyPr/>
          <a:lstStyle/>
          <a:p>
            <a:endParaRPr lang="en-GB"/>
          </a:p>
        </p:txBody>
      </p:sp>
      <p:pic>
        <p:nvPicPr>
          <p:cNvPr id="16" name="Image 1" descr="Limitations"/>
          <p:cNvPicPr>
            <a:picLocks noChangeAspect="1"/>
          </p:cNvPicPr>
          <p:nvPr/>
        </p:nvPicPr>
        <p:blipFill>
          <a:blip r:embed="rId4"/>
          <a:stretch>
            <a:fillRect/>
          </a:stretch>
        </p:blipFill>
        <p:spPr>
          <a:xfrm>
            <a:off x="4882896" y="1161288"/>
            <a:ext cx="237744" cy="237744"/>
          </a:xfrm>
          <a:prstGeom prst="rect">
            <a:avLst/>
          </a:prstGeom>
        </p:spPr>
      </p:pic>
      <p:sp>
        <p:nvSpPr>
          <p:cNvPr id="17" name="Text 12"/>
          <p:cNvSpPr txBox="1"/>
          <p:nvPr/>
        </p:nvSpPr>
        <p:spPr>
          <a:xfrm>
            <a:off x="5349240" y="1005840"/>
            <a:ext cx="3200400" cy="548640"/>
          </a:xfrm>
          <a:prstGeom prst="rect">
            <a:avLst/>
          </a:prstGeom>
          <a:noFill/>
          <a:ln/>
        </p:spPr>
        <p:txBody>
          <a:bodyPr wrap="square" lIns="0" tIns="0" rIns="0" bIns="0" rtlCol="0" anchor="ctr"/>
          <a:lstStyle/>
          <a:p>
            <a:pPr marL="0" indent="0">
              <a:buNone/>
            </a:pPr>
            <a:r>
              <a:rPr lang="en-US" sz="1500" b="1" dirty="0">
                <a:solidFill>
                  <a:schemeClr val="bg1"/>
                </a:solidFill>
              </a:rPr>
              <a:t>Limitations</a:t>
            </a:r>
            <a:endParaRPr lang="en-US" sz="1500" dirty="0"/>
          </a:p>
        </p:txBody>
      </p:sp>
      <p:sp>
        <p:nvSpPr>
          <p:cNvPr id="18" name="Limitations 1"/>
          <p:cNvSpPr/>
          <p:nvPr/>
        </p:nvSpPr>
        <p:spPr>
          <a:xfrm>
            <a:off x="4663440" y="1691640"/>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9" name="Text 14"/>
          <p:cNvSpPr txBox="1"/>
          <p:nvPr/>
        </p:nvSpPr>
        <p:spPr>
          <a:xfrm>
            <a:off x="4846320" y="1691640"/>
            <a:ext cx="3657600" cy="621792"/>
          </a:xfrm>
          <a:prstGeom prst="rect">
            <a:avLst/>
          </a:prstGeom>
          <a:noFill/>
          <a:ln/>
        </p:spPr>
        <p:txBody>
          <a:bodyPr wrap="square" lIns="0" tIns="0" rIns="0" bIns="0" rtlCol="0" anchor="ctr"/>
          <a:lstStyle/>
          <a:p>
            <a:pPr marL="0" indent="0">
              <a:buNone/>
            </a:pPr>
            <a:r>
              <a:rPr lang="en-US" sz="1200" dirty="0">
                <a:solidFill>
                  <a:schemeClr val="tx1"/>
                </a:solidFill>
              </a:rPr>
              <a:t>Hofstede (1996) argued the data support only a few independent dimensions</a:t>
            </a:r>
            <a:endParaRPr lang="en-US" sz="1200" dirty="0"/>
          </a:p>
        </p:txBody>
      </p:sp>
      <p:sp>
        <p:nvSpPr>
          <p:cNvPr id="20" name="Limitations 2"/>
          <p:cNvSpPr/>
          <p:nvPr/>
        </p:nvSpPr>
        <p:spPr>
          <a:xfrm>
            <a:off x="4663440" y="2404872"/>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1" name="Text 16"/>
          <p:cNvSpPr txBox="1"/>
          <p:nvPr/>
        </p:nvSpPr>
        <p:spPr>
          <a:xfrm>
            <a:off x="4846320" y="2404872"/>
            <a:ext cx="3657600" cy="621792"/>
          </a:xfrm>
          <a:prstGeom prst="rect">
            <a:avLst/>
          </a:prstGeom>
          <a:noFill/>
          <a:ln/>
        </p:spPr>
        <p:txBody>
          <a:bodyPr wrap="square" lIns="0" tIns="0" rIns="0" bIns="0" rtlCol="0" anchor="ctr"/>
          <a:lstStyle/>
          <a:p>
            <a:pPr marL="0" indent="0">
              <a:buNone/>
            </a:pPr>
            <a:r>
              <a:rPr lang="en-US" sz="1200" dirty="0">
                <a:solidFill>
                  <a:schemeClr val="tx1"/>
                </a:solidFill>
              </a:rPr>
              <a:t>Sample drawn mainly from managers on training courses; data less transparent</a:t>
            </a:r>
            <a:endParaRPr lang="en-US" sz="1200" dirty="0"/>
          </a:p>
        </p:txBody>
      </p:sp>
      <p:sp>
        <p:nvSpPr>
          <p:cNvPr id="22" name="Limitations 3"/>
          <p:cNvSpPr/>
          <p:nvPr/>
        </p:nvSpPr>
        <p:spPr>
          <a:xfrm>
            <a:off x="4663440" y="3118104"/>
            <a:ext cx="4023360" cy="621792"/>
          </a:xfrm>
          <a:prstGeom prst="roundRect">
            <a:avLst>
              <a:gd name="adj" fmla="val 11765"/>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3" name="Text 18"/>
          <p:cNvSpPr txBox="1"/>
          <p:nvPr/>
        </p:nvSpPr>
        <p:spPr>
          <a:xfrm>
            <a:off x="4846320" y="3118104"/>
            <a:ext cx="3657600" cy="621792"/>
          </a:xfrm>
          <a:prstGeom prst="rect">
            <a:avLst/>
          </a:prstGeom>
          <a:noFill/>
          <a:ln/>
        </p:spPr>
        <p:txBody>
          <a:bodyPr wrap="square" lIns="0" tIns="0" rIns="0" bIns="0" rtlCol="0" anchor="ctr"/>
          <a:lstStyle/>
          <a:p>
            <a:pPr marL="0" indent="0">
              <a:buNone/>
            </a:pPr>
            <a:r>
              <a:rPr lang="en-US" sz="1200" dirty="0">
                <a:solidFill>
                  <a:schemeClr val="tx1"/>
                </a:solidFill>
              </a:rPr>
              <a:t>Country placements vary between editions and sources</a:t>
            </a:r>
            <a:endParaRPr lang="en-US" sz="1200" dirty="0"/>
          </a:p>
        </p:txBody>
      </p:sp>
      <p:sp>
        <p:nvSpPr>
          <p:cNvPr id="24" name="Text 19"/>
          <p:cNvSpPr txBox="1"/>
          <p:nvPr/>
        </p:nvSpPr>
        <p:spPr>
          <a:xfrm>
            <a:off x="457200" y="3931920"/>
            <a:ext cx="8229600" cy="457200"/>
          </a:xfrm>
          <a:prstGeom prst="rect">
            <a:avLst/>
          </a:prstGeom>
          <a:noFill/>
          <a:ln/>
        </p:spPr>
        <p:txBody>
          <a:bodyPr wrap="square" lIns="0" tIns="0" rIns="0" bIns="0" rtlCol="0" anchor="t"/>
          <a:lstStyle/>
          <a:p>
            <a:pPr marL="0" indent="0">
              <a:buNone/>
            </a:pPr>
            <a:r>
              <a:rPr lang="en-US" sz="1150" b="1" i="1" dirty="0">
                <a:solidFill>
                  <a:schemeClr val="tx2"/>
                </a:solidFill>
              </a:rPr>
              <a:t>The debate: </a:t>
            </a:r>
            <a:r>
              <a:rPr lang="en-US" sz="1150" i="1" dirty="0">
                <a:solidFill>
                  <a:schemeClr val="tx1"/>
                </a:solidFill>
              </a:rPr>
              <a:t>Hampden-Turner and Trompenaars (1997) replied that Hofstede had forced their dilemma based view into his own linear, bipolar logic.</a:t>
            </a:r>
            <a:endParaRPr lang="en-US" sz="11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04</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Comparing the Frameworks</a:t>
            </a:r>
            <a:endParaRPr lang="en-US" sz="3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Hofstede and Trompenaars Side by Side</a:t>
            </a:r>
            <a:endParaRPr lang="en-US" sz="2600" dirty="0"/>
          </a:p>
        </p:txBody>
      </p:sp>
      <p:graphicFrame>
        <p:nvGraphicFramePr>
          <p:cNvPr id="30" name="Table 0"/>
          <p:cNvGraphicFramePr>
            <a:graphicFrameLocks noGrp="1"/>
          </p:cNvGraphicFramePr>
          <p:nvPr>
            <p:extLst>
              <p:ext uri="{D42A27DB-BD31-4B8C-83A1-F6EECF244321}">
                <p14:modId xmlns:p14="http://schemas.microsoft.com/office/powerpoint/2010/main" val="1579011935"/>
              </p:ext>
            </p:extLst>
          </p:nvPr>
        </p:nvGraphicFramePr>
        <p:xfrm>
          <a:off x="457200" y="987552"/>
          <a:ext cx="8229600" cy="914400"/>
        </p:xfrm>
        <a:graphic>
          <a:graphicData uri="http://schemas.openxmlformats.org/drawingml/2006/table">
            <a:tbl>
              <a:tblPr/>
              <a:tblGrid>
                <a:gridCol w="1463040">
                  <a:extLst>
                    <a:ext uri="{9D8B030D-6E8A-4147-A177-3AD203B41FA5}">
                      <a16:colId xmlns:a16="http://schemas.microsoft.com/office/drawing/2014/main" val="20000"/>
                    </a:ext>
                  </a:extLst>
                </a:gridCol>
                <a:gridCol w="3383280">
                  <a:extLst>
                    <a:ext uri="{9D8B030D-6E8A-4147-A177-3AD203B41FA5}">
                      <a16:colId xmlns:a16="http://schemas.microsoft.com/office/drawing/2014/main" val="20001"/>
                    </a:ext>
                  </a:extLst>
                </a:gridCol>
                <a:gridCol w="3383280">
                  <a:extLst>
                    <a:ext uri="{9D8B030D-6E8A-4147-A177-3AD203B41FA5}">
                      <a16:colId xmlns:a16="http://schemas.microsoft.com/office/drawing/2014/main" val="20002"/>
                    </a:ext>
                  </a:extLst>
                </a:gridCol>
              </a:tblGrid>
              <a:tr h="402336">
                <a:tc>
                  <a:txBody>
                    <a:bodyPr/>
                    <a:lstStyle/>
                    <a:p>
                      <a:pPr marL="0" indent="0">
                        <a:buNone/>
                      </a:pPr>
                      <a:endParaRPr lang="en-US" sz="12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tx2"/>
                    </a:solidFill>
                  </a:tcPr>
                </a:tc>
                <a:tc>
                  <a:txBody>
                    <a:bodyPr/>
                    <a:lstStyle/>
                    <a:p>
                      <a:pPr marL="0" indent="0">
                        <a:buNone/>
                      </a:pPr>
                      <a:r>
                        <a:rPr lang="en-US" sz="1200" b="1" dirty="0">
                          <a:solidFill>
                            <a:schemeClr val="bg1"/>
                          </a:solidFill>
                          <a:latin typeface="Calibri" pitchFamily="34" charset="0"/>
                          <a:ea typeface="Calibri" pitchFamily="34" charset="-122"/>
                          <a:cs typeface="Calibri" pitchFamily="34" charset="-120"/>
                        </a:rPr>
                        <a:t>Hofstede</a:t>
                      </a:r>
                      <a:endParaRPr lang="en-US" sz="12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tx2"/>
                    </a:solidFill>
                  </a:tcPr>
                </a:tc>
                <a:tc>
                  <a:txBody>
                    <a:bodyPr/>
                    <a:lstStyle/>
                    <a:p>
                      <a:pPr marL="0" indent="0">
                        <a:buNone/>
                      </a:pPr>
                      <a:r>
                        <a:rPr lang="en-US" sz="1200" b="1" dirty="0">
                          <a:solidFill>
                            <a:schemeClr val="bg1"/>
                          </a:solidFill>
                          <a:latin typeface="Calibri" pitchFamily="34" charset="0"/>
                          <a:ea typeface="Calibri" pitchFamily="34" charset="-122"/>
                          <a:cs typeface="Calibri" pitchFamily="34" charset="-120"/>
                        </a:rPr>
                        <a:t>Trompenaars and Hampden-Turner</a:t>
                      </a:r>
                      <a:endParaRPr lang="en-US" sz="12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tx2"/>
                    </a:solidFill>
                  </a:tcPr>
                </a:tc>
                <a:extLst>
                  <a:ext uri="{0D108BD9-81ED-4DB2-BD59-A6C34878D82A}">
                    <a16:rowId xmlns:a16="http://schemas.microsoft.com/office/drawing/2014/main" val="10000"/>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Data</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IBM surveys 1967 to 1973, later replications and World Values Survey data</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Dilemma questionnaires collected from the 1980s onwards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1"/>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Respondents</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Employees of one multinational, later wider samples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Managers from many organisations on training programmes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2"/>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Method</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Value statements producing country index scores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Choices between solutions to business dilemmas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3"/>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Dimensions</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Six</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Seven</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4"/>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View of culture</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Stable mental programming on bipolar scales</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Solutions to universal dilemmas that can be reconciled</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5"/>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Main use</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Academic research and country benchmarking</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Management training and consultancy</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6"/>
                  </a:ext>
                </a:extLst>
              </a:tr>
              <a:tr h="402336">
                <a:tc>
                  <a:txBody>
                    <a:bodyPr/>
                    <a:lstStyle/>
                    <a:p>
                      <a:pPr marL="0" indent="0">
                        <a:buNone/>
                      </a:pPr>
                      <a:r>
                        <a:rPr lang="en-US" sz="1150" b="1" dirty="0">
                          <a:solidFill>
                            <a:schemeClr val="tx2"/>
                          </a:solidFill>
                          <a:latin typeface="Calibri" pitchFamily="34" charset="0"/>
                          <a:ea typeface="Calibri" pitchFamily="34" charset="-122"/>
                          <a:cs typeface="Calibri" pitchFamily="34" charset="-120"/>
                        </a:rPr>
                        <a:t>Key critique</a:t>
                      </a:r>
                      <a:endParaRPr lang="en-US" sz="115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solidFill>
                      <a:schemeClr val="bg2"/>
                    </a:solidFill>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Nation as unit, dated data (McSweeney, 2002)</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tc>
                  <a:txBody>
                    <a:bodyPr/>
                    <a:lstStyle/>
                    <a:p>
                      <a:pPr marL="0" indent="0">
                        <a:buNone/>
                      </a:pPr>
                      <a:r>
                        <a:rPr lang="en-US" sz="1100" dirty="0">
                          <a:solidFill>
                            <a:schemeClr val="tx1"/>
                          </a:solidFill>
                          <a:latin typeface="Calibri" pitchFamily="34" charset="0"/>
                          <a:ea typeface="Calibri" pitchFamily="34" charset="-122"/>
                          <a:cs typeface="Calibri" pitchFamily="34" charset="-120"/>
                        </a:rPr>
                        <a:t>Statistical validity of the dimensions (Hofstede, 1996)</a:t>
                      </a:r>
                      <a:endParaRPr lang="en-US" sz="1100" dirty="0">
                        <a:latin typeface="Calibri" charset="0"/>
                        <a:ea typeface="Calibri" charset="0"/>
                        <a:cs typeface="Calibri" charset="0"/>
                      </a:endParaRPr>
                    </a:p>
                  </a:txBody>
                  <a:tcPr marL="76200" marR="76200" marT="25400" marB="25400" anchor="ctr">
                    <a:lnL w="9525" cap="flat" cmpd="sng" algn="ctr">
                      <a:solidFill>
                        <a:srgbClr val="DCE8F5"/>
                      </a:solidFill>
                      <a:prstDash val="solid"/>
                      <a:round/>
                      <a:headEnd type="none" w="med" len="med"/>
                      <a:tailEnd type="none" w="med" len="med"/>
                    </a:lnL>
                    <a:lnR w="9525" cap="flat" cmpd="sng" algn="ctr">
                      <a:solidFill>
                        <a:srgbClr val="DCE8F5"/>
                      </a:solidFill>
                      <a:prstDash val="solid"/>
                      <a:round/>
                      <a:headEnd type="none" w="med" len="med"/>
                      <a:tailEnd type="none" w="med" len="med"/>
                    </a:lnR>
                    <a:lnT w="9525" cap="flat" cmpd="sng" algn="ctr">
                      <a:solidFill>
                        <a:srgbClr val="DCE8F5"/>
                      </a:solidFill>
                      <a:prstDash val="solid"/>
                      <a:round/>
                      <a:headEnd type="none" w="med" len="med"/>
                      <a:tailEnd type="none" w="med" len="med"/>
                    </a:lnT>
                    <a:lnB w="9525" cap="flat" cmpd="sng" algn="ctr">
                      <a:solidFill>
                        <a:srgbClr val="DCE8F5"/>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29</a:t>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Where the Frameworks Meet</a:t>
            </a:r>
            <a:endParaRPr lang="en-US" sz="2600" dirty="0"/>
          </a:p>
        </p:txBody>
      </p:sp>
      <p:sp>
        <p:nvSpPr>
          <p:cNvPr id="4" name="Text 1"/>
          <p:cNvSpPr txBox="1"/>
          <p:nvPr/>
        </p:nvSpPr>
        <p:spPr>
          <a:xfrm>
            <a:off x="457200" y="960120"/>
            <a:ext cx="2743200" cy="320040"/>
          </a:xfrm>
          <a:prstGeom prst="rect">
            <a:avLst/>
          </a:prstGeom>
          <a:noFill/>
          <a:ln/>
        </p:spPr>
        <p:txBody>
          <a:bodyPr wrap="square" lIns="0" tIns="0" rIns="0" bIns="0" rtlCol="0" anchor="t"/>
          <a:lstStyle/>
          <a:p>
            <a:pPr marL="0" indent="0">
              <a:buNone/>
            </a:pPr>
            <a:r>
              <a:rPr lang="en-US" sz="1300" b="1" dirty="0">
                <a:solidFill>
                  <a:schemeClr val="accent2"/>
                </a:solidFill>
              </a:rPr>
              <a:t>Hofstede</a:t>
            </a:r>
            <a:endParaRPr lang="en-US" sz="1300" dirty="0"/>
          </a:p>
        </p:txBody>
      </p:sp>
      <p:sp>
        <p:nvSpPr>
          <p:cNvPr id="5" name="Text 2"/>
          <p:cNvSpPr txBox="1"/>
          <p:nvPr/>
        </p:nvSpPr>
        <p:spPr>
          <a:xfrm>
            <a:off x="5669280" y="960120"/>
            <a:ext cx="3017520" cy="320040"/>
          </a:xfrm>
          <a:prstGeom prst="rect">
            <a:avLst/>
          </a:prstGeom>
          <a:noFill/>
          <a:ln/>
        </p:spPr>
        <p:txBody>
          <a:bodyPr wrap="square" lIns="0" tIns="0" rIns="0" bIns="0" rtlCol="0" anchor="t"/>
          <a:lstStyle/>
          <a:p>
            <a:pPr marL="0" indent="0" algn="r">
              <a:buNone/>
            </a:pPr>
            <a:r>
              <a:rPr lang="en-US" sz="1300" b="1" dirty="0">
                <a:solidFill>
                  <a:schemeClr val="accent2"/>
                </a:solidFill>
              </a:rPr>
              <a:t>Trompenaars</a:t>
            </a:r>
            <a:endParaRPr lang="en-US" sz="1300" dirty="0"/>
          </a:p>
        </p:txBody>
      </p:sp>
      <p:sp>
        <p:nvSpPr>
          <p:cNvPr id="6" name="Individualism"/>
          <p:cNvSpPr/>
          <p:nvPr/>
        </p:nvSpPr>
        <p:spPr>
          <a:xfrm>
            <a:off x="457200" y="1325880"/>
            <a:ext cx="2743200" cy="420624"/>
          </a:xfrm>
          <a:prstGeom prst="roundRect">
            <a:avLst>
              <a:gd name="adj" fmla="val 17391"/>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7" name="Text 4"/>
          <p:cNvSpPr txBox="1"/>
          <p:nvPr/>
        </p:nvSpPr>
        <p:spPr>
          <a:xfrm>
            <a:off x="594360" y="1325880"/>
            <a:ext cx="2560320" cy="420624"/>
          </a:xfrm>
          <a:prstGeom prst="rect">
            <a:avLst/>
          </a:prstGeom>
          <a:noFill/>
          <a:ln/>
        </p:spPr>
        <p:txBody>
          <a:bodyPr wrap="square" lIns="0" tIns="0" rIns="0" bIns="0" rtlCol="0" anchor="ctr"/>
          <a:lstStyle/>
          <a:p>
            <a:pPr marL="0" indent="0">
              <a:buNone/>
            </a:pPr>
            <a:r>
              <a:rPr lang="en-US" sz="1200" b="1" dirty="0">
                <a:solidFill>
                  <a:schemeClr val="bg1"/>
                </a:solidFill>
              </a:rPr>
              <a:t>Individualism</a:t>
            </a:r>
            <a:endParaRPr lang="en-US" sz="1200" dirty="0"/>
          </a:p>
        </p:txBody>
      </p:sp>
      <p:sp>
        <p:nvSpPr>
          <p:cNvPr id="8" name="Individualism vs communitarianism"/>
          <p:cNvSpPr/>
          <p:nvPr/>
        </p:nvSpPr>
        <p:spPr>
          <a:xfrm>
            <a:off x="5669280" y="1325880"/>
            <a:ext cx="3017520" cy="420624"/>
          </a:xfrm>
          <a:prstGeom prst="roundRect">
            <a:avLst>
              <a:gd name="adj" fmla="val 17391"/>
            </a:avLst>
          </a:prstGeom>
          <a:solidFill>
            <a:schemeClr val="accent1"/>
          </a:solidFill>
          <a:ln w="12700">
            <a:solidFill>
              <a:schemeClr val="accent1"/>
            </a:solidFill>
            <a:prstDash val="solid"/>
          </a:ln>
          <a:effectLst>
            <a:outerShdw blurRad="76200" dist="25400" dir="5400000" algn="bl" rotWithShape="0">
              <a:srgbClr val="000000">
                <a:alpha val="12000"/>
              </a:srgbClr>
            </a:outerShdw>
          </a:effectLst>
        </p:spPr>
        <p:txBody>
          <a:bodyPr/>
          <a:lstStyle/>
          <a:p>
            <a:endParaRPr lang="en-GB"/>
          </a:p>
        </p:txBody>
      </p:sp>
      <p:sp>
        <p:nvSpPr>
          <p:cNvPr id="9" name="Text 6"/>
          <p:cNvSpPr txBox="1"/>
          <p:nvPr/>
        </p:nvSpPr>
        <p:spPr>
          <a:xfrm>
            <a:off x="5779008" y="1325880"/>
            <a:ext cx="2834640" cy="420624"/>
          </a:xfrm>
          <a:prstGeom prst="rect">
            <a:avLst/>
          </a:prstGeom>
          <a:noFill/>
          <a:ln/>
        </p:spPr>
        <p:txBody>
          <a:bodyPr wrap="square" lIns="0" tIns="0" rIns="0" bIns="0" rtlCol="0" anchor="ctr"/>
          <a:lstStyle/>
          <a:p>
            <a:pPr marL="0" indent="0">
              <a:buNone/>
            </a:pPr>
            <a:r>
              <a:rPr lang="en-US" sz="1200" b="1" dirty="0">
                <a:solidFill>
                  <a:schemeClr val="tx2"/>
                </a:solidFill>
              </a:rPr>
              <a:t>Individualism vs communitarianism</a:t>
            </a:r>
            <a:endParaRPr lang="en-US" sz="1200" dirty="0"/>
          </a:p>
        </p:txBody>
      </p:sp>
      <p:sp>
        <p:nvSpPr>
          <p:cNvPr id="10" name="Link Individualism"/>
          <p:cNvSpPr/>
          <p:nvPr/>
        </p:nvSpPr>
        <p:spPr>
          <a:xfrm>
            <a:off x="3200400" y="1536192"/>
            <a:ext cx="2468880" cy="0"/>
          </a:xfrm>
          <a:prstGeom prst="line">
            <a:avLst/>
          </a:prstGeom>
          <a:noFill/>
          <a:ln w="38100">
            <a:solidFill>
              <a:srgbClr val="2E6F95"/>
            </a:solidFill>
            <a:prstDash val="solid"/>
          </a:ln>
        </p:spPr>
        <p:txBody>
          <a:bodyPr/>
          <a:lstStyle/>
          <a:p>
            <a:endParaRPr lang="en-GB"/>
          </a:p>
        </p:txBody>
      </p:sp>
      <p:sp>
        <p:nvSpPr>
          <p:cNvPr id="11" name="Strength label Individualism"/>
          <p:cNvSpPr/>
          <p:nvPr/>
        </p:nvSpPr>
        <p:spPr>
          <a:xfrm>
            <a:off x="3977640" y="1399032"/>
            <a:ext cx="914400" cy="274320"/>
          </a:xfrm>
          <a:prstGeom prst="roundRect">
            <a:avLst>
              <a:gd name="adj" fmla="val 33333"/>
            </a:avLst>
          </a:prstGeom>
          <a:solidFill>
            <a:schemeClr val="bg1"/>
          </a:solidFill>
          <a:ln w="9525">
            <a:solidFill>
              <a:schemeClr val="accent5"/>
            </a:solidFill>
            <a:prstDash val="solid"/>
          </a:ln>
        </p:spPr>
        <p:txBody>
          <a:bodyPr/>
          <a:lstStyle/>
          <a:p>
            <a:endParaRPr lang="en-GB"/>
          </a:p>
        </p:txBody>
      </p:sp>
      <p:sp>
        <p:nvSpPr>
          <p:cNvPr id="12" name="Text 9"/>
          <p:cNvSpPr txBox="1"/>
          <p:nvPr/>
        </p:nvSpPr>
        <p:spPr>
          <a:xfrm>
            <a:off x="3977640" y="1399032"/>
            <a:ext cx="914400" cy="274320"/>
          </a:xfrm>
          <a:prstGeom prst="rect">
            <a:avLst/>
          </a:prstGeom>
          <a:noFill/>
          <a:ln/>
        </p:spPr>
        <p:txBody>
          <a:bodyPr wrap="square" lIns="0" tIns="0" rIns="0" bIns="0" rtlCol="0" anchor="ctr"/>
          <a:lstStyle/>
          <a:p>
            <a:pPr marL="0" indent="0" algn="ctr">
              <a:buNone/>
            </a:pPr>
            <a:r>
              <a:rPr lang="en-US" sz="1000" dirty="0">
                <a:solidFill>
                  <a:schemeClr val="tx2"/>
                </a:solidFill>
              </a:rPr>
              <a:t>Strong</a:t>
            </a:r>
            <a:endParaRPr lang="en-US" sz="1000" dirty="0"/>
          </a:p>
        </p:txBody>
      </p:sp>
      <p:sp>
        <p:nvSpPr>
          <p:cNvPr id="13" name="Power distance"/>
          <p:cNvSpPr/>
          <p:nvPr/>
        </p:nvSpPr>
        <p:spPr>
          <a:xfrm>
            <a:off x="457200" y="1856232"/>
            <a:ext cx="2743200" cy="420624"/>
          </a:xfrm>
          <a:prstGeom prst="roundRect">
            <a:avLst>
              <a:gd name="adj" fmla="val 17391"/>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14" name="Text 11"/>
          <p:cNvSpPr txBox="1"/>
          <p:nvPr/>
        </p:nvSpPr>
        <p:spPr>
          <a:xfrm>
            <a:off x="594360" y="1856232"/>
            <a:ext cx="2560320" cy="420624"/>
          </a:xfrm>
          <a:prstGeom prst="rect">
            <a:avLst/>
          </a:prstGeom>
          <a:noFill/>
          <a:ln/>
        </p:spPr>
        <p:txBody>
          <a:bodyPr wrap="square" lIns="0" tIns="0" rIns="0" bIns="0" rtlCol="0" anchor="ctr"/>
          <a:lstStyle/>
          <a:p>
            <a:pPr marL="0" indent="0">
              <a:buNone/>
            </a:pPr>
            <a:r>
              <a:rPr lang="en-US" sz="1200" b="1" dirty="0">
                <a:solidFill>
                  <a:schemeClr val="bg1"/>
                </a:solidFill>
              </a:rPr>
              <a:t>Power distance</a:t>
            </a:r>
            <a:endParaRPr lang="en-US" sz="1200" dirty="0"/>
          </a:p>
        </p:txBody>
      </p:sp>
      <p:sp>
        <p:nvSpPr>
          <p:cNvPr id="15" name="Achievement vs ascription"/>
          <p:cNvSpPr/>
          <p:nvPr/>
        </p:nvSpPr>
        <p:spPr>
          <a:xfrm>
            <a:off x="5669280" y="1856232"/>
            <a:ext cx="3017520" cy="420624"/>
          </a:xfrm>
          <a:prstGeom prst="roundRect">
            <a:avLst>
              <a:gd name="adj" fmla="val 17391"/>
            </a:avLst>
          </a:prstGeom>
          <a:solidFill>
            <a:schemeClr val="accent1"/>
          </a:solidFill>
          <a:ln w="12700">
            <a:solidFill>
              <a:schemeClr val="accent1"/>
            </a:solidFill>
            <a:prstDash val="solid"/>
          </a:ln>
          <a:effectLst>
            <a:outerShdw blurRad="76200" dist="25400" dir="5400000" algn="bl" rotWithShape="0">
              <a:srgbClr val="000000">
                <a:alpha val="12000"/>
              </a:srgbClr>
            </a:outerShdw>
          </a:effectLst>
        </p:spPr>
        <p:txBody>
          <a:bodyPr/>
          <a:lstStyle/>
          <a:p>
            <a:endParaRPr lang="en-GB"/>
          </a:p>
        </p:txBody>
      </p:sp>
      <p:sp>
        <p:nvSpPr>
          <p:cNvPr id="16" name="Text 13"/>
          <p:cNvSpPr txBox="1"/>
          <p:nvPr/>
        </p:nvSpPr>
        <p:spPr>
          <a:xfrm>
            <a:off x="5779008" y="1856232"/>
            <a:ext cx="2834640" cy="420624"/>
          </a:xfrm>
          <a:prstGeom prst="rect">
            <a:avLst/>
          </a:prstGeom>
          <a:noFill/>
          <a:ln/>
        </p:spPr>
        <p:txBody>
          <a:bodyPr wrap="square" lIns="0" tIns="0" rIns="0" bIns="0" rtlCol="0" anchor="ctr"/>
          <a:lstStyle/>
          <a:p>
            <a:pPr marL="0" indent="0">
              <a:buNone/>
            </a:pPr>
            <a:r>
              <a:rPr lang="en-US" sz="1200" b="1" dirty="0">
                <a:solidFill>
                  <a:schemeClr val="tx2"/>
                </a:solidFill>
              </a:rPr>
              <a:t>Achievement vs ascription</a:t>
            </a:r>
            <a:endParaRPr lang="en-US" sz="1200" dirty="0"/>
          </a:p>
        </p:txBody>
      </p:sp>
      <p:sp>
        <p:nvSpPr>
          <p:cNvPr id="17" name="Link Power distance"/>
          <p:cNvSpPr/>
          <p:nvPr/>
        </p:nvSpPr>
        <p:spPr>
          <a:xfrm>
            <a:off x="3200400" y="2066544"/>
            <a:ext cx="2468880" cy="0"/>
          </a:xfrm>
          <a:prstGeom prst="line">
            <a:avLst/>
          </a:prstGeom>
          <a:noFill/>
          <a:ln w="25400">
            <a:solidFill>
              <a:srgbClr val="7FA7C9"/>
            </a:solidFill>
            <a:prstDash val="solid"/>
          </a:ln>
        </p:spPr>
        <p:txBody>
          <a:bodyPr/>
          <a:lstStyle/>
          <a:p>
            <a:endParaRPr lang="en-GB"/>
          </a:p>
        </p:txBody>
      </p:sp>
      <p:sp>
        <p:nvSpPr>
          <p:cNvPr id="18" name="Strength label Power distance"/>
          <p:cNvSpPr/>
          <p:nvPr/>
        </p:nvSpPr>
        <p:spPr>
          <a:xfrm>
            <a:off x="3977640" y="1929384"/>
            <a:ext cx="914400" cy="274320"/>
          </a:xfrm>
          <a:prstGeom prst="roundRect">
            <a:avLst>
              <a:gd name="adj" fmla="val 33333"/>
            </a:avLst>
          </a:prstGeom>
          <a:solidFill>
            <a:schemeClr val="bg1"/>
          </a:solidFill>
          <a:ln w="9525">
            <a:solidFill>
              <a:schemeClr val="accent5"/>
            </a:solidFill>
            <a:prstDash val="solid"/>
          </a:ln>
        </p:spPr>
        <p:txBody>
          <a:bodyPr/>
          <a:lstStyle/>
          <a:p>
            <a:endParaRPr lang="en-GB"/>
          </a:p>
        </p:txBody>
      </p:sp>
      <p:sp>
        <p:nvSpPr>
          <p:cNvPr id="19" name="Text 16"/>
          <p:cNvSpPr txBox="1"/>
          <p:nvPr/>
        </p:nvSpPr>
        <p:spPr>
          <a:xfrm>
            <a:off x="3977640" y="1929384"/>
            <a:ext cx="914400" cy="274320"/>
          </a:xfrm>
          <a:prstGeom prst="rect">
            <a:avLst/>
          </a:prstGeom>
          <a:noFill/>
          <a:ln/>
        </p:spPr>
        <p:txBody>
          <a:bodyPr wrap="square" lIns="0" tIns="0" rIns="0" bIns="0" rtlCol="0" anchor="ctr"/>
          <a:lstStyle/>
          <a:p>
            <a:pPr marL="0" indent="0" algn="ctr">
              <a:buNone/>
            </a:pPr>
            <a:r>
              <a:rPr lang="en-US" sz="1000" dirty="0">
                <a:solidFill>
                  <a:schemeClr val="tx2"/>
                </a:solidFill>
              </a:rPr>
              <a:t>Partial</a:t>
            </a:r>
            <a:endParaRPr lang="en-US" sz="1000" dirty="0"/>
          </a:p>
        </p:txBody>
      </p:sp>
      <p:sp>
        <p:nvSpPr>
          <p:cNvPr id="20" name="Long term orientation"/>
          <p:cNvSpPr/>
          <p:nvPr/>
        </p:nvSpPr>
        <p:spPr>
          <a:xfrm>
            <a:off x="457200" y="2386584"/>
            <a:ext cx="2743200" cy="420624"/>
          </a:xfrm>
          <a:prstGeom prst="roundRect">
            <a:avLst>
              <a:gd name="adj" fmla="val 17391"/>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21" name="Text 18"/>
          <p:cNvSpPr txBox="1"/>
          <p:nvPr/>
        </p:nvSpPr>
        <p:spPr>
          <a:xfrm>
            <a:off x="594360" y="2386584"/>
            <a:ext cx="2560320" cy="420624"/>
          </a:xfrm>
          <a:prstGeom prst="rect">
            <a:avLst/>
          </a:prstGeom>
          <a:noFill/>
          <a:ln/>
        </p:spPr>
        <p:txBody>
          <a:bodyPr wrap="square" lIns="0" tIns="0" rIns="0" bIns="0" rtlCol="0" anchor="ctr"/>
          <a:lstStyle/>
          <a:p>
            <a:pPr marL="0" indent="0">
              <a:buNone/>
            </a:pPr>
            <a:r>
              <a:rPr lang="en-US" sz="1200" b="1" dirty="0">
                <a:solidFill>
                  <a:schemeClr val="bg1"/>
                </a:solidFill>
              </a:rPr>
              <a:t>Long term orientation</a:t>
            </a:r>
            <a:endParaRPr lang="en-US" sz="1200" dirty="0"/>
          </a:p>
        </p:txBody>
      </p:sp>
      <p:sp>
        <p:nvSpPr>
          <p:cNvPr id="22" name="Sequential vs synchronic"/>
          <p:cNvSpPr/>
          <p:nvPr/>
        </p:nvSpPr>
        <p:spPr>
          <a:xfrm>
            <a:off x="5669280" y="2386584"/>
            <a:ext cx="3017520" cy="420624"/>
          </a:xfrm>
          <a:prstGeom prst="roundRect">
            <a:avLst>
              <a:gd name="adj" fmla="val 17391"/>
            </a:avLst>
          </a:prstGeom>
          <a:solidFill>
            <a:schemeClr val="accent1"/>
          </a:solidFill>
          <a:ln w="12700">
            <a:solidFill>
              <a:schemeClr val="accent1"/>
            </a:solidFill>
            <a:prstDash val="solid"/>
          </a:ln>
          <a:effectLst>
            <a:outerShdw blurRad="76200" dist="25400" dir="5400000" algn="bl" rotWithShape="0">
              <a:srgbClr val="000000">
                <a:alpha val="12000"/>
              </a:srgbClr>
            </a:outerShdw>
          </a:effectLst>
        </p:spPr>
        <p:txBody>
          <a:bodyPr/>
          <a:lstStyle/>
          <a:p>
            <a:endParaRPr lang="en-GB"/>
          </a:p>
        </p:txBody>
      </p:sp>
      <p:sp>
        <p:nvSpPr>
          <p:cNvPr id="23" name="Text 20"/>
          <p:cNvSpPr txBox="1"/>
          <p:nvPr/>
        </p:nvSpPr>
        <p:spPr>
          <a:xfrm>
            <a:off x="5779008" y="2386584"/>
            <a:ext cx="2834640" cy="420624"/>
          </a:xfrm>
          <a:prstGeom prst="rect">
            <a:avLst/>
          </a:prstGeom>
          <a:noFill/>
          <a:ln/>
        </p:spPr>
        <p:txBody>
          <a:bodyPr wrap="square" lIns="0" tIns="0" rIns="0" bIns="0" rtlCol="0" anchor="ctr"/>
          <a:lstStyle/>
          <a:p>
            <a:pPr marL="0" indent="0">
              <a:buNone/>
            </a:pPr>
            <a:r>
              <a:rPr lang="en-US" sz="1200" b="1" dirty="0">
                <a:solidFill>
                  <a:schemeClr val="tx2"/>
                </a:solidFill>
              </a:rPr>
              <a:t>Sequential vs synchronic</a:t>
            </a:r>
            <a:endParaRPr lang="en-US" sz="1200" dirty="0"/>
          </a:p>
        </p:txBody>
      </p:sp>
      <p:sp>
        <p:nvSpPr>
          <p:cNvPr id="24" name="Link Long term orientation"/>
          <p:cNvSpPr/>
          <p:nvPr/>
        </p:nvSpPr>
        <p:spPr>
          <a:xfrm>
            <a:off x="3200400" y="2596896"/>
            <a:ext cx="2468880" cy="0"/>
          </a:xfrm>
          <a:prstGeom prst="line">
            <a:avLst/>
          </a:prstGeom>
          <a:noFill/>
          <a:ln w="25400">
            <a:solidFill>
              <a:srgbClr val="7FA7C9"/>
            </a:solidFill>
            <a:prstDash val="solid"/>
          </a:ln>
        </p:spPr>
        <p:txBody>
          <a:bodyPr/>
          <a:lstStyle/>
          <a:p>
            <a:endParaRPr lang="en-GB"/>
          </a:p>
        </p:txBody>
      </p:sp>
      <p:sp>
        <p:nvSpPr>
          <p:cNvPr id="25" name="Strength label Long term orientation"/>
          <p:cNvSpPr/>
          <p:nvPr/>
        </p:nvSpPr>
        <p:spPr>
          <a:xfrm>
            <a:off x="3977640" y="2459736"/>
            <a:ext cx="914400" cy="274320"/>
          </a:xfrm>
          <a:prstGeom prst="roundRect">
            <a:avLst>
              <a:gd name="adj" fmla="val 33333"/>
            </a:avLst>
          </a:prstGeom>
          <a:solidFill>
            <a:schemeClr val="bg1"/>
          </a:solidFill>
          <a:ln w="9525">
            <a:solidFill>
              <a:schemeClr val="accent5"/>
            </a:solidFill>
            <a:prstDash val="solid"/>
          </a:ln>
        </p:spPr>
        <p:txBody>
          <a:bodyPr/>
          <a:lstStyle/>
          <a:p>
            <a:endParaRPr lang="en-GB"/>
          </a:p>
        </p:txBody>
      </p:sp>
      <p:sp>
        <p:nvSpPr>
          <p:cNvPr id="26" name="Text 23"/>
          <p:cNvSpPr txBox="1"/>
          <p:nvPr/>
        </p:nvSpPr>
        <p:spPr>
          <a:xfrm>
            <a:off x="3977640" y="2459736"/>
            <a:ext cx="914400" cy="274320"/>
          </a:xfrm>
          <a:prstGeom prst="rect">
            <a:avLst/>
          </a:prstGeom>
          <a:noFill/>
          <a:ln/>
        </p:spPr>
        <p:txBody>
          <a:bodyPr wrap="square" lIns="0" tIns="0" rIns="0" bIns="0" rtlCol="0" anchor="ctr"/>
          <a:lstStyle/>
          <a:p>
            <a:pPr marL="0" indent="0" algn="ctr">
              <a:buNone/>
            </a:pPr>
            <a:r>
              <a:rPr lang="en-US" sz="1000" dirty="0">
                <a:solidFill>
                  <a:schemeClr val="tx2"/>
                </a:solidFill>
              </a:rPr>
              <a:t>Partial</a:t>
            </a:r>
            <a:endParaRPr lang="en-US" sz="1000" dirty="0"/>
          </a:p>
        </p:txBody>
      </p:sp>
      <p:sp>
        <p:nvSpPr>
          <p:cNvPr id="27" name="Indulgence"/>
          <p:cNvSpPr/>
          <p:nvPr/>
        </p:nvSpPr>
        <p:spPr>
          <a:xfrm>
            <a:off x="457200" y="2916936"/>
            <a:ext cx="2743200" cy="420624"/>
          </a:xfrm>
          <a:prstGeom prst="roundRect">
            <a:avLst>
              <a:gd name="adj" fmla="val 17391"/>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28" name="Text 25"/>
          <p:cNvSpPr txBox="1"/>
          <p:nvPr/>
        </p:nvSpPr>
        <p:spPr>
          <a:xfrm>
            <a:off x="594360" y="2916936"/>
            <a:ext cx="2560320" cy="420624"/>
          </a:xfrm>
          <a:prstGeom prst="rect">
            <a:avLst/>
          </a:prstGeom>
          <a:noFill/>
          <a:ln/>
        </p:spPr>
        <p:txBody>
          <a:bodyPr wrap="square" lIns="0" tIns="0" rIns="0" bIns="0" rtlCol="0" anchor="ctr"/>
          <a:lstStyle/>
          <a:p>
            <a:pPr marL="0" indent="0">
              <a:buNone/>
            </a:pPr>
            <a:r>
              <a:rPr lang="en-US" sz="1200" b="1" dirty="0">
                <a:solidFill>
                  <a:schemeClr val="bg1"/>
                </a:solidFill>
              </a:rPr>
              <a:t>Indulgence</a:t>
            </a:r>
            <a:endParaRPr lang="en-US" sz="1200" dirty="0"/>
          </a:p>
        </p:txBody>
      </p:sp>
      <p:sp>
        <p:nvSpPr>
          <p:cNvPr id="29" name="Neutral vs affective"/>
          <p:cNvSpPr/>
          <p:nvPr/>
        </p:nvSpPr>
        <p:spPr>
          <a:xfrm>
            <a:off x="5669280" y="2916936"/>
            <a:ext cx="3017520" cy="420624"/>
          </a:xfrm>
          <a:prstGeom prst="roundRect">
            <a:avLst>
              <a:gd name="adj" fmla="val 17391"/>
            </a:avLst>
          </a:prstGeom>
          <a:solidFill>
            <a:schemeClr val="accent1"/>
          </a:solidFill>
          <a:ln w="12700">
            <a:solidFill>
              <a:schemeClr val="accent1"/>
            </a:solidFill>
            <a:prstDash val="solid"/>
          </a:ln>
          <a:effectLst>
            <a:outerShdw blurRad="76200" dist="25400" dir="5400000" algn="bl" rotWithShape="0">
              <a:srgbClr val="000000">
                <a:alpha val="12000"/>
              </a:srgbClr>
            </a:outerShdw>
          </a:effectLst>
        </p:spPr>
        <p:txBody>
          <a:bodyPr/>
          <a:lstStyle/>
          <a:p>
            <a:endParaRPr lang="en-GB"/>
          </a:p>
        </p:txBody>
      </p:sp>
      <p:sp>
        <p:nvSpPr>
          <p:cNvPr id="30" name="Text 27"/>
          <p:cNvSpPr txBox="1"/>
          <p:nvPr/>
        </p:nvSpPr>
        <p:spPr>
          <a:xfrm>
            <a:off x="5779008" y="2916936"/>
            <a:ext cx="2834640" cy="420624"/>
          </a:xfrm>
          <a:prstGeom prst="rect">
            <a:avLst/>
          </a:prstGeom>
          <a:noFill/>
          <a:ln/>
        </p:spPr>
        <p:txBody>
          <a:bodyPr wrap="square" lIns="0" tIns="0" rIns="0" bIns="0" rtlCol="0" anchor="ctr"/>
          <a:lstStyle/>
          <a:p>
            <a:pPr marL="0" indent="0">
              <a:buNone/>
            </a:pPr>
            <a:r>
              <a:rPr lang="en-US" sz="1200" b="1" dirty="0">
                <a:solidFill>
                  <a:schemeClr val="tx2"/>
                </a:solidFill>
              </a:rPr>
              <a:t>Neutral vs affective</a:t>
            </a:r>
            <a:endParaRPr lang="en-US" sz="1200" dirty="0"/>
          </a:p>
        </p:txBody>
      </p:sp>
      <p:sp>
        <p:nvSpPr>
          <p:cNvPr id="31" name="Link Indulgence"/>
          <p:cNvSpPr/>
          <p:nvPr/>
        </p:nvSpPr>
        <p:spPr>
          <a:xfrm>
            <a:off x="3200400" y="3127248"/>
            <a:ext cx="2468880" cy="0"/>
          </a:xfrm>
          <a:prstGeom prst="line">
            <a:avLst/>
          </a:prstGeom>
          <a:noFill/>
          <a:ln w="15875">
            <a:solidFill>
              <a:srgbClr val="7FA7C9"/>
            </a:solidFill>
            <a:prstDash val="dash"/>
          </a:ln>
        </p:spPr>
        <p:txBody>
          <a:bodyPr/>
          <a:lstStyle/>
          <a:p>
            <a:endParaRPr lang="en-GB"/>
          </a:p>
        </p:txBody>
      </p:sp>
      <p:sp>
        <p:nvSpPr>
          <p:cNvPr id="32" name="Strength label Indulgence"/>
          <p:cNvSpPr/>
          <p:nvPr/>
        </p:nvSpPr>
        <p:spPr>
          <a:xfrm>
            <a:off x="3977640" y="2990088"/>
            <a:ext cx="914400" cy="274320"/>
          </a:xfrm>
          <a:prstGeom prst="roundRect">
            <a:avLst>
              <a:gd name="adj" fmla="val 33333"/>
            </a:avLst>
          </a:prstGeom>
          <a:solidFill>
            <a:schemeClr val="bg1"/>
          </a:solidFill>
          <a:ln w="9525">
            <a:solidFill>
              <a:schemeClr val="accent5"/>
            </a:solidFill>
            <a:prstDash val="solid"/>
          </a:ln>
        </p:spPr>
        <p:txBody>
          <a:bodyPr/>
          <a:lstStyle/>
          <a:p>
            <a:endParaRPr lang="en-GB"/>
          </a:p>
        </p:txBody>
      </p:sp>
      <p:sp>
        <p:nvSpPr>
          <p:cNvPr id="33" name="Text 30"/>
          <p:cNvSpPr txBox="1"/>
          <p:nvPr/>
        </p:nvSpPr>
        <p:spPr>
          <a:xfrm>
            <a:off x="3977640" y="2990088"/>
            <a:ext cx="914400" cy="274320"/>
          </a:xfrm>
          <a:prstGeom prst="rect">
            <a:avLst/>
          </a:prstGeom>
          <a:noFill/>
          <a:ln/>
        </p:spPr>
        <p:txBody>
          <a:bodyPr wrap="square" lIns="0" tIns="0" rIns="0" bIns="0" rtlCol="0" anchor="ctr"/>
          <a:lstStyle/>
          <a:p>
            <a:pPr marL="0" indent="0" algn="ctr">
              <a:buNone/>
            </a:pPr>
            <a:r>
              <a:rPr lang="en-US" sz="1000" dirty="0">
                <a:solidFill>
                  <a:schemeClr val="tx2"/>
                </a:solidFill>
              </a:rPr>
              <a:t>Weak</a:t>
            </a:r>
            <a:endParaRPr lang="en-US" sz="1000" dirty="0"/>
          </a:p>
        </p:txBody>
      </p:sp>
      <p:sp>
        <p:nvSpPr>
          <p:cNvPr id="34" name="Uncertainty avoidance"/>
          <p:cNvSpPr/>
          <p:nvPr/>
        </p:nvSpPr>
        <p:spPr>
          <a:xfrm>
            <a:off x="457200" y="3447288"/>
            <a:ext cx="2743200" cy="420624"/>
          </a:xfrm>
          <a:prstGeom prst="roundRect">
            <a:avLst>
              <a:gd name="adj" fmla="val 17391"/>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35" name="Text 32"/>
          <p:cNvSpPr txBox="1"/>
          <p:nvPr/>
        </p:nvSpPr>
        <p:spPr>
          <a:xfrm>
            <a:off x="594360" y="3447288"/>
            <a:ext cx="2560320" cy="420624"/>
          </a:xfrm>
          <a:prstGeom prst="rect">
            <a:avLst/>
          </a:prstGeom>
          <a:noFill/>
          <a:ln/>
        </p:spPr>
        <p:txBody>
          <a:bodyPr wrap="square" lIns="0" tIns="0" rIns="0" bIns="0" rtlCol="0" anchor="ctr"/>
          <a:lstStyle/>
          <a:p>
            <a:pPr marL="0" indent="0">
              <a:buNone/>
            </a:pPr>
            <a:r>
              <a:rPr lang="en-US" sz="1200" b="1" dirty="0">
                <a:solidFill>
                  <a:schemeClr val="bg1"/>
                </a:solidFill>
              </a:rPr>
              <a:t>Uncertainty avoidance</a:t>
            </a:r>
            <a:endParaRPr lang="en-US" sz="1200" dirty="0"/>
          </a:p>
        </p:txBody>
      </p:sp>
      <p:sp>
        <p:nvSpPr>
          <p:cNvPr id="36" name="Universalism vs particularism"/>
          <p:cNvSpPr/>
          <p:nvPr/>
        </p:nvSpPr>
        <p:spPr>
          <a:xfrm>
            <a:off x="5669280" y="3447288"/>
            <a:ext cx="3017520" cy="420624"/>
          </a:xfrm>
          <a:prstGeom prst="roundRect">
            <a:avLst>
              <a:gd name="adj" fmla="val 17391"/>
            </a:avLst>
          </a:prstGeom>
          <a:solidFill>
            <a:schemeClr val="accent1"/>
          </a:solidFill>
          <a:ln w="12700">
            <a:solidFill>
              <a:schemeClr val="accent1"/>
            </a:solidFill>
            <a:prstDash val="solid"/>
          </a:ln>
          <a:effectLst>
            <a:outerShdw blurRad="76200" dist="25400" dir="5400000" algn="bl" rotWithShape="0">
              <a:srgbClr val="000000">
                <a:alpha val="12000"/>
              </a:srgbClr>
            </a:outerShdw>
          </a:effectLst>
        </p:spPr>
        <p:txBody>
          <a:bodyPr/>
          <a:lstStyle/>
          <a:p>
            <a:endParaRPr lang="en-GB"/>
          </a:p>
        </p:txBody>
      </p:sp>
      <p:sp>
        <p:nvSpPr>
          <p:cNvPr id="37" name="Text 34"/>
          <p:cNvSpPr txBox="1"/>
          <p:nvPr/>
        </p:nvSpPr>
        <p:spPr>
          <a:xfrm>
            <a:off x="5779008" y="3447288"/>
            <a:ext cx="2834640" cy="420624"/>
          </a:xfrm>
          <a:prstGeom prst="rect">
            <a:avLst/>
          </a:prstGeom>
          <a:noFill/>
          <a:ln/>
        </p:spPr>
        <p:txBody>
          <a:bodyPr wrap="square" lIns="0" tIns="0" rIns="0" bIns="0" rtlCol="0" anchor="ctr"/>
          <a:lstStyle/>
          <a:p>
            <a:pPr marL="0" indent="0">
              <a:buNone/>
            </a:pPr>
            <a:r>
              <a:rPr lang="en-US" sz="1200" b="1" dirty="0">
                <a:solidFill>
                  <a:schemeClr val="tx2"/>
                </a:solidFill>
              </a:rPr>
              <a:t>Universalism vs particularism</a:t>
            </a:r>
            <a:endParaRPr lang="en-US" sz="1200" dirty="0"/>
          </a:p>
        </p:txBody>
      </p:sp>
      <p:sp>
        <p:nvSpPr>
          <p:cNvPr id="38" name="Link Uncertainty avoidance"/>
          <p:cNvSpPr/>
          <p:nvPr/>
        </p:nvSpPr>
        <p:spPr>
          <a:xfrm>
            <a:off x="3200400" y="3657600"/>
            <a:ext cx="2468880" cy="0"/>
          </a:xfrm>
          <a:prstGeom prst="line">
            <a:avLst/>
          </a:prstGeom>
          <a:noFill/>
          <a:ln w="15875">
            <a:solidFill>
              <a:srgbClr val="7FA7C9"/>
            </a:solidFill>
            <a:prstDash val="dash"/>
          </a:ln>
        </p:spPr>
        <p:txBody>
          <a:bodyPr/>
          <a:lstStyle/>
          <a:p>
            <a:endParaRPr lang="en-GB"/>
          </a:p>
        </p:txBody>
      </p:sp>
      <p:sp>
        <p:nvSpPr>
          <p:cNvPr id="39" name="Strength label Uncertainty avoidance"/>
          <p:cNvSpPr/>
          <p:nvPr/>
        </p:nvSpPr>
        <p:spPr>
          <a:xfrm>
            <a:off x="3977640" y="3520440"/>
            <a:ext cx="914400" cy="274320"/>
          </a:xfrm>
          <a:prstGeom prst="roundRect">
            <a:avLst>
              <a:gd name="adj" fmla="val 33333"/>
            </a:avLst>
          </a:prstGeom>
          <a:solidFill>
            <a:schemeClr val="bg1"/>
          </a:solidFill>
          <a:ln w="9525">
            <a:solidFill>
              <a:schemeClr val="accent5"/>
            </a:solidFill>
            <a:prstDash val="solid"/>
          </a:ln>
        </p:spPr>
        <p:txBody>
          <a:bodyPr/>
          <a:lstStyle/>
          <a:p>
            <a:endParaRPr lang="en-GB"/>
          </a:p>
        </p:txBody>
      </p:sp>
      <p:sp>
        <p:nvSpPr>
          <p:cNvPr id="40" name="Text 37"/>
          <p:cNvSpPr txBox="1"/>
          <p:nvPr/>
        </p:nvSpPr>
        <p:spPr>
          <a:xfrm>
            <a:off x="3977640" y="3520440"/>
            <a:ext cx="914400" cy="274320"/>
          </a:xfrm>
          <a:prstGeom prst="rect">
            <a:avLst/>
          </a:prstGeom>
          <a:noFill/>
          <a:ln/>
        </p:spPr>
        <p:txBody>
          <a:bodyPr wrap="square" lIns="0" tIns="0" rIns="0" bIns="0" rtlCol="0" anchor="ctr"/>
          <a:lstStyle/>
          <a:p>
            <a:pPr marL="0" indent="0" algn="ctr">
              <a:buNone/>
            </a:pPr>
            <a:r>
              <a:rPr lang="en-US" sz="1000" dirty="0">
                <a:solidFill>
                  <a:schemeClr val="tx2"/>
                </a:solidFill>
              </a:rPr>
              <a:t>Weak</a:t>
            </a:r>
            <a:endParaRPr lang="en-US" sz="1000" dirty="0"/>
          </a:p>
        </p:txBody>
      </p:sp>
      <p:sp>
        <p:nvSpPr>
          <p:cNvPr id="41" name="No counterpart note"/>
          <p:cNvSpPr/>
          <p:nvPr/>
        </p:nvSpPr>
        <p:spPr>
          <a:xfrm>
            <a:off x="457200" y="4005072"/>
            <a:ext cx="8229600" cy="384048"/>
          </a:xfrm>
          <a:prstGeom prst="roundRect">
            <a:avLst>
              <a:gd name="adj" fmla="val 19048"/>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42" name="Text 39"/>
          <p:cNvSpPr txBox="1"/>
          <p:nvPr/>
        </p:nvSpPr>
        <p:spPr>
          <a:xfrm>
            <a:off x="640080" y="4005072"/>
            <a:ext cx="7955280" cy="384048"/>
          </a:xfrm>
          <a:prstGeom prst="rect">
            <a:avLst/>
          </a:prstGeom>
          <a:noFill/>
          <a:ln/>
        </p:spPr>
        <p:txBody>
          <a:bodyPr wrap="square" lIns="0" tIns="0" rIns="0" bIns="0" rtlCol="0" anchor="ctr"/>
          <a:lstStyle/>
          <a:p>
            <a:pPr marL="0" indent="0">
              <a:buNone/>
            </a:pPr>
            <a:r>
              <a:rPr lang="en-US" sz="1150" b="1" dirty="0">
                <a:solidFill>
                  <a:schemeClr val="tx2"/>
                </a:solidFill>
              </a:rPr>
              <a:t>No clear counterpart: </a:t>
            </a:r>
            <a:r>
              <a:rPr lang="en-US" sz="1150" dirty="0">
                <a:solidFill>
                  <a:schemeClr val="tx1"/>
                </a:solidFill>
              </a:rPr>
              <a:t>masculinity (Hofstede); specific vs diffuse and internal vs external direction (Trompenaars).</a:t>
            </a:r>
            <a:endParaRPr lang="en-US" sz="1150" dirty="0"/>
          </a:p>
        </p:txBody>
      </p:sp>
      <p:sp>
        <p:nvSpPr>
          <p:cNvPr id="43" name="Text 40"/>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Conceptual overlaps for discussion, not statistical equivalences. Author's synthesis of both frameworks.</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05</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Applying the Frameworks</a:t>
            </a:r>
            <a:endParaRPr lang="en-US" sz="36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Using Cultural Frameworks Well</a:t>
            </a:r>
            <a:endParaRPr lang="en-US" sz="2600" dirty="0"/>
          </a:p>
        </p:txBody>
      </p:sp>
      <p:sp>
        <p:nvSpPr>
          <p:cNvPr id="4" name="Step 1"/>
          <p:cNvSpPr/>
          <p:nvPr/>
        </p:nvSpPr>
        <p:spPr>
          <a:xfrm>
            <a:off x="457200" y="1097280"/>
            <a:ext cx="2011680" cy="658368"/>
          </a:xfrm>
          <a:prstGeom prst="chevron">
            <a:avLst/>
          </a:prstGeom>
          <a:solidFill>
            <a:schemeClr val="tx2"/>
          </a:solidFill>
          <a:ln w="12700">
            <a:solidFill>
              <a:schemeClr val="bg1"/>
            </a:solidFill>
            <a:prstDash val="solid"/>
          </a:ln>
        </p:spPr>
        <p:txBody>
          <a:bodyPr/>
          <a:lstStyle/>
          <a:p>
            <a:endParaRPr lang="en-GB"/>
          </a:p>
        </p:txBody>
      </p:sp>
      <p:sp>
        <p:nvSpPr>
          <p:cNvPr id="5" name="Text 2"/>
          <p:cNvSpPr txBox="1"/>
          <p:nvPr/>
        </p:nvSpPr>
        <p:spPr>
          <a:xfrm>
            <a:off x="960120" y="1097280"/>
            <a:ext cx="1005840" cy="658368"/>
          </a:xfrm>
          <a:prstGeom prst="rect">
            <a:avLst/>
          </a:prstGeom>
          <a:noFill/>
          <a:ln/>
        </p:spPr>
        <p:txBody>
          <a:bodyPr wrap="square" lIns="0" tIns="0" rIns="0" bIns="0" rtlCol="0" anchor="ctr"/>
          <a:lstStyle/>
          <a:p>
            <a:pPr marL="0" indent="0" algn="ctr">
              <a:buNone/>
            </a:pPr>
            <a:r>
              <a:rPr lang="en-US" sz="2000" b="1" dirty="0">
                <a:solidFill>
                  <a:schemeClr val="bg1"/>
                </a:solidFill>
                <a:latin typeface="Cambria" pitchFamily="34" charset="0"/>
                <a:ea typeface="Cambria" pitchFamily="34" charset="-122"/>
                <a:cs typeface="Cambria" pitchFamily="34" charset="-120"/>
              </a:rPr>
              <a:t>1</a:t>
            </a:r>
            <a:endParaRPr lang="en-US" sz="2000" dirty="0"/>
          </a:p>
        </p:txBody>
      </p:sp>
      <p:sp>
        <p:nvSpPr>
          <p:cNvPr id="6" name="Know yourself icon circle"/>
          <p:cNvSpPr/>
          <p:nvPr/>
        </p:nvSpPr>
        <p:spPr>
          <a:xfrm>
            <a:off x="1143000" y="1965960"/>
            <a:ext cx="594360" cy="594360"/>
          </a:xfrm>
          <a:prstGeom prst="ellipse">
            <a:avLst/>
          </a:prstGeom>
          <a:solidFill>
            <a:schemeClr val="bg2"/>
          </a:solidFill>
          <a:ln w="12700">
            <a:solidFill>
              <a:schemeClr val="bg2"/>
            </a:solidFill>
            <a:prstDash val="solid"/>
          </a:ln>
        </p:spPr>
        <p:txBody>
          <a:bodyPr/>
          <a:lstStyle/>
          <a:p>
            <a:endParaRPr lang="en-GB"/>
          </a:p>
        </p:txBody>
      </p:sp>
      <p:pic>
        <p:nvPicPr>
          <p:cNvPr id="7" name="Image 0" descr="Know yourself"/>
          <p:cNvPicPr>
            <a:picLocks noChangeAspect="1"/>
          </p:cNvPicPr>
          <p:nvPr/>
        </p:nvPicPr>
        <p:blipFill>
          <a:blip r:embed="rId3"/>
          <a:stretch>
            <a:fillRect/>
          </a:stretch>
        </p:blipFill>
        <p:spPr>
          <a:xfrm>
            <a:off x="1285646" y="2108606"/>
            <a:ext cx="309067" cy="309067"/>
          </a:xfrm>
          <a:prstGeom prst="rect">
            <a:avLst/>
          </a:prstGeom>
        </p:spPr>
      </p:pic>
      <p:sp>
        <p:nvSpPr>
          <p:cNvPr id="8" name="Text 4"/>
          <p:cNvSpPr txBox="1"/>
          <p:nvPr/>
        </p:nvSpPr>
        <p:spPr>
          <a:xfrm>
            <a:off x="502920" y="2651760"/>
            <a:ext cx="1874520" cy="502920"/>
          </a:xfrm>
          <a:prstGeom prst="rect">
            <a:avLst/>
          </a:prstGeom>
          <a:noFill/>
          <a:ln/>
        </p:spPr>
        <p:txBody>
          <a:bodyPr wrap="square" lIns="0" tIns="0" rIns="0" bIns="0" rtlCol="0" anchor="t"/>
          <a:lstStyle/>
          <a:p>
            <a:pPr marL="0" indent="0" algn="ctr">
              <a:buNone/>
            </a:pPr>
            <a:r>
              <a:rPr lang="en-US" sz="1300" b="1" dirty="0">
                <a:solidFill>
                  <a:schemeClr val="tx2"/>
                </a:solidFill>
              </a:rPr>
              <a:t>Know yourself</a:t>
            </a:r>
            <a:endParaRPr lang="en-US" sz="1300" dirty="0"/>
          </a:p>
        </p:txBody>
      </p:sp>
      <p:sp>
        <p:nvSpPr>
          <p:cNvPr id="9" name="Text 5"/>
          <p:cNvSpPr txBox="1"/>
          <p:nvPr/>
        </p:nvSpPr>
        <p:spPr>
          <a:xfrm>
            <a:off x="548640" y="3154680"/>
            <a:ext cx="1783080" cy="1005840"/>
          </a:xfrm>
          <a:prstGeom prst="rect">
            <a:avLst/>
          </a:prstGeom>
          <a:noFill/>
          <a:ln/>
        </p:spPr>
        <p:txBody>
          <a:bodyPr wrap="square" lIns="0" tIns="0" rIns="0" bIns="0" rtlCol="0" anchor="t"/>
          <a:lstStyle/>
          <a:p>
            <a:pPr marL="0" indent="0" algn="ctr">
              <a:buNone/>
            </a:pPr>
            <a:r>
              <a:rPr lang="en-US" sz="1100" dirty="0">
                <a:solidFill>
                  <a:schemeClr val="tx1"/>
                </a:solidFill>
              </a:rPr>
              <a:t>Locate your own culture on both frameworks; watch for the self reference criterion.</a:t>
            </a:r>
            <a:endParaRPr lang="en-US" sz="1100" dirty="0"/>
          </a:p>
        </p:txBody>
      </p:sp>
      <p:sp>
        <p:nvSpPr>
          <p:cNvPr id="10" name="Step 2"/>
          <p:cNvSpPr/>
          <p:nvPr/>
        </p:nvSpPr>
        <p:spPr>
          <a:xfrm>
            <a:off x="2560320" y="1097280"/>
            <a:ext cx="2011680" cy="658368"/>
          </a:xfrm>
          <a:prstGeom prst="chevron">
            <a:avLst/>
          </a:prstGeom>
          <a:solidFill>
            <a:schemeClr val="accent2"/>
          </a:solidFill>
          <a:ln w="12700">
            <a:solidFill>
              <a:schemeClr val="bg1"/>
            </a:solidFill>
            <a:prstDash val="solid"/>
          </a:ln>
        </p:spPr>
        <p:txBody>
          <a:bodyPr/>
          <a:lstStyle/>
          <a:p>
            <a:endParaRPr lang="en-GB"/>
          </a:p>
        </p:txBody>
      </p:sp>
      <p:sp>
        <p:nvSpPr>
          <p:cNvPr id="11" name="Text 7"/>
          <p:cNvSpPr txBox="1"/>
          <p:nvPr/>
        </p:nvSpPr>
        <p:spPr>
          <a:xfrm>
            <a:off x="3063240" y="1097280"/>
            <a:ext cx="1005840" cy="658368"/>
          </a:xfrm>
          <a:prstGeom prst="rect">
            <a:avLst/>
          </a:prstGeom>
          <a:noFill/>
          <a:ln/>
        </p:spPr>
        <p:txBody>
          <a:bodyPr wrap="square" lIns="0" tIns="0" rIns="0" bIns="0" rtlCol="0" anchor="ctr"/>
          <a:lstStyle/>
          <a:p>
            <a:pPr marL="0" indent="0" algn="ctr">
              <a:buNone/>
            </a:pPr>
            <a:r>
              <a:rPr lang="en-US" sz="2000" b="1" dirty="0">
                <a:solidFill>
                  <a:schemeClr val="bg1"/>
                </a:solidFill>
                <a:latin typeface="Cambria" pitchFamily="34" charset="0"/>
                <a:ea typeface="Cambria" pitchFamily="34" charset="-122"/>
                <a:cs typeface="Cambria" pitchFamily="34" charset="-120"/>
              </a:rPr>
              <a:t>2</a:t>
            </a:r>
            <a:endParaRPr lang="en-US" sz="2000" dirty="0"/>
          </a:p>
        </p:txBody>
      </p:sp>
      <p:sp>
        <p:nvSpPr>
          <p:cNvPr id="12" name="Treat scores as hypotheses icon circle"/>
          <p:cNvSpPr/>
          <p:nvPr/>
        </p:nvSpPr>
        <p:spPr>
          <a:xfrm>
            <a:off x="3246120" y="1965960"/>
            <a:ext cx="594360" cy="594360"/>
          </a:xfrm>
          <a:prstGeom prst="ellipse">
            <a:avLst/>
          </a:prstGeom>
          <a:solidFill>
            <a:schemeClr val="bg2"/>
          </a:solidFill>
          <a:ln w="12700">
            <a:solidFill>
              <a:schemeClr val="bg2"/>
            </a:solidFill>
            <a:prstDash val="solid"/>
          </a:ln>
        </p:spPr>
        <p:txBody>
          <a:bodyPr/>
          <a:lstStyle/>
          <a:p>
            <a:endParaRPr lang="en-GB"/>
          </a:p>
        </p:txBody>
      </p:sp>
      <p:pic>
        <p:nvPicPr>
          <p:cNvPr id="13" name="Image 1" descr="Treat scores as hypotheses"/>
          <p:cNvPicPr>
            <a:picLocks noChangeAspect="1"/>
          </p:cNvPicPr>
          <p:nvPr/>
        </p:nvPicPr>
        <p:blipFill>
          <a:blip r:embed="rId4"/>
          <a:stretch>
            <a:fillRect/>
          </a:stretch>
        </p:blipFill>
        <p:spPr>
          <a:xfrm>
            <a:off x="3388766" y="2108606"/>
            <a:ext cx="309067" cy="309067"/>
          </a:xfrm>
          <a:prstGeom prst="rect">
            <a:avLst/>
          </a:prstGeom>
        </p:spPr>
      </p:pic>
      <p:sp>
        <p:nvSpPr>
          <p:cNvPr id="14" name="Text 9"/>
          <p:cNvSpPr txBox="1"/>
          <p:nvPr/>
        </p:nvSpPr>
        <p:spPr>
          <a:xfrm>
            <a:off x="2606040" y="2651760"/>
            <a:ext cx="1874520" cy="502920"/>
          </a:xfrm>
          <a:prstGeom prst="rect">
            <a:avLst/>
          </a:prstGeom>
          <a:noFill/>
          <a:ln/>
        </p:spPr>
        <p:txBody>
          <a:bodyPr wrap="square" lIns="0" tIns="0" rIns="0" bIns="0" rtlCol="0" anchor="t"/>
          <a:lstStyle/>
          <a:p>
            <a:pPr marL="0" indent="0" algn="ctr">
              <a:buNone/>
            </a:pPr>
            <a:r>
              <a:rPr lang="en-US" sz="1300" b="1" dirty="0">
                <a:solidFill>
                  <a:schemeClr val="tx2"/>
                </a:solidFill>
              </a:rPr>
              <a:t>Treat scores as hypotheses</a:t>
            </a:r>
            <a:endParaRPr lang="en-US" sz="1300" dirty="0"/>
          </a:p>
        </p:txBody>
      </p:sp>
      <p:sp>
        <p:nvSpPr>
          <p:cNvPr id="15" name="Text 10"/>
          <p:cNvSpPr txBox="1"/>
          <p:nvPr/>
        </p:nvSpPr>
        <p:spPr>
          <a:xfrm>
            <a:off x="2651760" y="3154680"/>
            <a:ext cx="1783080" cy="1005840"/>
          </a:xfrm>
          <a:prstGeom prst="rect">
            <a:avLst/>
          </a:prstGeom>
          <a:noFill/>
          <a:ln/>
        </p:spPr>
        <p:txBody>
          <a:bodyPr wrap="square" lIns="0" tIns="0" rIns="0" bIns="0" rtlCol="0" anchor="t"/>
          <a:lstStyle/>
          <a:p>
            <a:pPr marL="0" indent="0" algn="ctr">
              <a:buNone/>
            </a:pPr>
            <a:r>
              <a:rPr lang="en-US" sz="1100" dirty="0">
                <a:solidFill>
                  <a:schemeClr val="tx1"/>
                </a:solidFill>
              </a:rPr>
              <a:t>Profiles suggest what might differ, not how a person will behave.</a:t>
            </a:r>
            <a:endParaRPr lang="en-US" sz="1100" dirty="0"/>
          </a:p>
        </p:txBody>
      </p:sp>
      <p:sp>
        <p:nvSpPr>
          <p:cNvPr id="16" name="Step 3"/>
          <p:cNvSpPr/>
          <p:nvPr/>
        </p:nvSpPr>
        <p:spPr>
          <a:xfrm>
            <a:off x="4663440" y="1097280"/>
            <a:ext cx="2011680" cy="658368"/>
          </a:xfrm>
          <a:prstGeom prst="chevron">
            <a:avLst/>
          </a:prstGeom>
          <a:solidFill>
            <a:schemeClr val="accent5"/>
          </a:solidFill>
          <a:ln w="12700">
            <a:solidFill>
              <a:schemeClr val="bg1"/>
            </a:solidFill>
            <a:prstDash val="solid"/>
          </a:ln>
        </p:spPr>
        <p:txBody>
          <a:bodyPr/>
          <a:lstStyle/>
          <a:p>
            <a:endParaRPr lang="en-GB"/>
          </a:p>
        </p:txBody>
      </p:sp>
      <p:sp>
        <p:nvSpPr>
          <p:cNvPr id="17" name="Text 12"/>
          <p:cNvSpPr txBox="1"/>
          <p:nvPr/>
        </p:nvSpPr>
        <p:spPr>
          <a:xfrm>
            <a:off x="5166360" y="1097280"/>
            <a:ext cx="1005840" cy="658368"/>
          </a:xfrm>
          <a:prstGeom prst="rect">
            <a:avLst/>
          </a:prstGeom>
          <a:noFill/>
          <a:ln/>
        </p:spPr>
        <p:txBody>
          <a:bodyPr wrap="square" lIns="0" tIns="0" rIns="0" bIns="0" rtlCol="0" anchor="ctr"/>
          <a:lstStyle/>
          <a:p>
            <a:pPr marL="0" indent="0" algn="ctr">
              <a:buNone/>
            </a:pPr>
            <a:r>
              <a:rPr lang="en-US" sz="2000" b="1" dirty="0">
                <a:solidFill>
                  <a:schemeClr val="tx2"/>
                </a:solidFill>
                <a:latin typeface="Cambria" pitchFamily="34" charset="0"/>
                <a:ea typeface="Cambria" pitchFamily="34" charset="-122"/>
                <a:cs typeface="Cambria" pitchFamily="34" charset="-120"/>
              </a:rPr>
              <a:t>3</a:t>
            </a:r>
            <a:endParaRPr lang="en-US" sz="2000" dirty="0"/>
          </a:p>
        </p:txBody>
      </p:sp>
      <p:sp>
        <p:nvSpPr>
          <p:cNvPr id="18" name="Observe and ask icon circle"/>
          <p:cNvSpPr/>
          <p:nvPr/>
        </p:nvSpPr>
        <p:spPr>
          <a:xfrm>
            <a:off x="5349240" y="1965960"/>
            <a:ext cx="594360" cy="594360"/>
          </a:xfrm>
          <a:prstGeom prst="ellipse">
            <a:avLst/>
          </a:prstGeom>
          <a:solidFill>
            <a:schemeClr val="bg2"/>
          </a:solidFill>
          <a:ln w="12700">
            <a:solidFill>
              <a:schemeClr val="bg2"/>
            </a:solidFill>
            <a:prstDash val="solid"/>
          </a:ln>
        </p:spPr>
        <p:txBody>
          <a:bodyPr/>
          <a:lstStyle/>
          <a:p>
            <a:endParaRPr lang="en-GB"/>
          </a:p>
        </p:txBody>
      </p:sp>
      <p:pic>
        <p:nvPicPr>
          <p:cNvPr id="19" name="Image 2" descr="Observe and ask"/>
          <p:cNvPicPr>
            <a:picLocks noChangeAspect="1"/>
          </p:cNvPicPr>
          <p:nvPr/>
        </p:nvPicPr>
        <p:blipFill>
          <a:blip r:embed="rId5"/>
          <a:stretch>
            <a:fillRect/>
          </a:stretch>
        </p:blipFill>
        <p:spPr>
          <a:xfrm>
            <a:off x="5491886" y="2108606"/>
            <a:ext cx="309067" cy="309067"/>
          </a:xfrm>
          <a:prstGeom prst="rect">
            <a:avLst/>
          </a:prstGeom>
        </p:spPr>
      </p:pic>
      <p:sp>
        <p:nvSpPr>
          <p:cNvPr id="20" name="Text 14"/>
          <p:cNvSpPr txBox="1"/>
          <p:nvPr/>
        </p:nvSpPr>
        <p:spPr>
          <a:xfrm>
            <a:off x="4709160" y="2651760"/>
            <a:ext cx="1874520" cy="502920"/>
          </a:xfrm>
          <a:prstGeom prst="rect">
            <a:avLst/>
          </a:prstGeom>
          <a:noFill/>
          <a:ln/>
        </p:spPr>
        <p:txBody>
          <a:bodyPr wrap="square" lIns="0" tIns="0" rIns="0" bIns="0" rtlCol="0" anchor="t"/>
          <a:lstStyle/>
          <a:p>
            <a:pPr marL="0" indent="0" algn="ctr">
              <a:buNone/>
            </a:pPr>
            <a:r>
              <a:rPr lang="en-US" sz="1300" b="1" dirty="0">
                <a:solidFill>
                  <a:schemeClr val="tx2"/>
                </a:solidFill>
              </a:rPr>
              <a:t>Observe and ask</a:t>
            </a:r>
            <a:endParaRPr lang="en-US" sz="1300" dirty="0"/>
          </a:p>
        </p:txBody>
      </p:sp>
      <p:sp>
        <p:nvSpPr>
          <p:cNvPr id="21" name="Text 15"/>
          <p:cNvSpPr txBox="1"/>
          <p:nvPr/>
        </p:nvSpPr>
        <p:spPr>
          <a:xfrm>
            <a:off x="4754880" y="3154680"/>
            <a:ext cx="1783080" cy="1005840"/>
          </a:xfrm>
          <a:prstGeom prst="rect">
            <a:avLst/>
          </a:prstGeom>
          <a:noFill/>
          <a:ln/>
        </p:spPr>
        <p:txBody>
          <a:bodyPr wrap="square" lIns="0" tIns="0" rIns="0" bIns="0" rtlCol="0" anchor="t"/>
          <a:lstStyle/>
          <a:p>
            <a:pPr marL="0" indent="0" algn="ctr">
              <a:buNone/>
            </a:pPr>
            <a:r>
              <a:rPr lang="en-US" sz="1100" dirty="0">
                <a:solidFill>
                  <a:schemeClr val="tx1"/>
                </a:solidFill>
              </a:rPr>
              <a:t>Watch how people actually communicate and ask about their preferences.</a:t>
            </a:r>
            <a:endParaRPr lang="en-US" sz="1100" dirty="0"/>
          </a:p>
        </p:txBody>
      </p:sp>
      <p:sp>
        <p:nvSpPr>
          <p:cNvPr id="22" name="Step 4"/>
          <p:cNvSpPr/>
          <p:nvPr/>
        </p:nvSpPr>
        <p:spPr>
          <a:xfrm>
            <a:off x="6766560" y="1097280"/>
            <a:ext cx="2011680" cy="658368"/>
          </a:xfrm>
          <a:prstGeom prst="chevron">
            <a:avLst/>
          </a:prstGeom>
          <a:solidFill>
            <a:schemeClr val="accent1"/>
          </a:solidFill>
          <a:ln w="12700">
            <a:solidFill>
              <a:schemeClr val="bg1"/>
            </a:solidFill>
            <a:prstDash val="solid"/>
          </a:ln>
        </p:spPr>
        <p:txBody>
          <a:bodyPr/>
          <a:lstStyle/>
          <a:p>
            <a:endParaRPr lang="en-GB"/>
          </a:p>
        </p:txBody>
      </p:sp>
      <p:sp>
        <p:nvSpPr>
          <p:cNvPr id="23" name="Text 17"/>
          <p:cNvSpPr txBox="1"/>
          <p:nvPr/>
        </p:nvSpPr>
        <p:spPr>
          <a:xfrm>
            <a:off x="7269480" y="1097280"/>
            <a:ext cx="1005840" cy="658368"/>
          </a:xfrm>
          <a:prstGeom prst="rect">
            <a:avLst/>
          </a:prstGeom>
          <a:noFill/>
          <a:ln/>
        </p:spPr>
        <p:txBody>
          <a:bodyPr wrap="square" lIns="0" tIns="0" rIns="0" bIns="0" rtlCol="0" anchor="ctr"/>
          <a:lstStyle/>
          <a:p>
            <a:pPr marL="0" indent="0" algn="ctr">
              <a:buNone/>
            </a:pPr>
            <a:r>
              <a:rPr lang="en-US" sz="2000" b="1" dirty="0">
                <a:solidFill>
                  <a:schemeClr val="tx2"/>
                </a:solidFill>
                <a:latin typeface="Cambria" pitchFamily="34" charset="0"/>
                <a:ea typeface="Cambria" pitchFamily="34" charset="-122"/>
                <a:cs typeface="Cambria" pitchFamily="34" charset="-120"/>
              </a:rPr>
              <a:t>4</a:t>
            </a:r>
            <a:endParaRPr lang="en-US" sz="2000" dirty="0"/>
          </a:p>
        </p:txBody>
      </p:sp>
      <p:sp>
        <p:nvSpPr>
          <p:cNvPr id="24" name="Adapt and reconcile icon circle"/>
          <p:cNvSpPr/>
          <p:nvPr/>
        </p:nvSpPr>
        <p:spPr>
          <a:xfrm>
            <a:off x="7452360" y="1965960"/>
            <a:ext cx="594360" cy="594360"/>
          </a:xfrm>
          <a:prstGeom prst="ellipse">
            <a:avLst/>
          </a:prstGeom>
          <a:solidFill>
            <a:schemeClr val="bg2"/>
          </a:solidFill>
          <a:ln w="12700">
            <a:solidFill>
              <a:schemeClr val="bg2"/>
            </a:solidFill>
            <a:prstDash val="solid"/>
          </a:ln>
        </p:spPr>
        <p:txBody>
          <a:bodyPr/>
          <a:lstStyle/>
          <a:p>
            <a:endParaRPr lang="en-GB"/>
          </a:p>
        </p:txBody>
      </p:sp>
      <p:pic>
        <p:nvPicPr>
          <p:cNvPr id="25" name="Image 3" descr="Adapt and reconcile"/>
          <p:cNvPicPr>
            <a:picLocks noChangeAspect="1"/>
          </p:cNvPicPr>
          <p:nvPr/>
        </p:nvPicPr>
        <p:blipFill>
          <a:blip r:embed="rId6"/>
          <a:stretch>
            <a:fillRect/>
          </a:stretch>
        </p:blipFill>
        <p:spPr>
          <a:xfrm>
            <a:off x="7595006" y="2108606"/>
            <a:ext cx="309067" cy="309067"/>
          </a:xfrm>
          <a:prstGeom prst="rect">
            <a:avLst/>
          </a:prstGeom>
        </p:spPr>
      </p:pic>
      <p:sp>
        <p:nvSpPr>
          <p:cNvPr id="26" name="Text 19"/>
          <p:cNvSpPr txBox="1"/>
          <p:nvPr/>
        </p:nvSpPr>
        <p:spPr>
          <a:xfrm>
            <a:off x="6812280" y="2651760"/>
            <a:ext cx="1874520" cy="502920"/>
          </a:xfrm>
          <a:prstGeom prst="rect">
            <a:avLst/>
          </a:prstGeom>
          <a:noFill/>
          <a:ln/>
        </p:spPr>
        <p:txBody>
          <a:bodyPr wrap="square" lIns="0" tIns="0" rIns="0" bIns="0" rtlCol="0" anchor="t"/>
          <a:lstStyle/>
          <a:p>
            <a:pPr marL="0" indent="0" algn="ctr">
              <a:buNone/>
            </a:pPr>
            <a:r>
              <a:rPr lang="en-US" sz="1300" b="1" dirty="0">
                <a:solidFill>
                  <a:schemeClr val="tx2"/>
                </a:solidFill>
              </a:rPr>
              <a:t>Adapt and reconcile</a:t>
            </a:r>
            <a:endParaRPr lang="en-US" sz="1300" dirty="0"/>
          </a:p>
        </p:txBody>
      </p:sp>
      <p:sp>
        <p:nvSpPr>
          <p:cNvPr id="27" name="Text 20"/>
          <p:cNvSpPr txBox="1"/>
          <p:nvPr/>
        </p:nvSpPr>
        <p:spPr>
          <a:xfrm>
            <a:off x="6858000" y="3154680"/>
            <a:ext cx="1783080" cy="1005840"/>
          </a:xfrm>
          <a:prstGeom prst="rect">
            <a:avLst/>
          </a:prstGeom>
          <a:noFill/>
          <a:ln/>
        </p:spPr>
        <p:txBody>
          <a:bodyPr wrap="square" lIns="0" tIns="0" rIns="0" bIns="0" rtlCol="0" anchor="t"/>
          <a:lstStyle/>
          <a:p>
            <a:pPr marL="0" indent="0" algn="ctr">
              <a:buNone/>
            </a:pPr>
            <a:r>
              <a:rPr lang="en-US" sz="1100" dirty="0">
                <a:solidFill>
                  <a:schemeClr val="tx1"/>
                </a:solidFill>
              </a:rPr>
              <a:t>Find solutions that respect both sides rather than imposing one style.</a:t>
            </a:r>
            <a:endParaRPr lang="en-US" sz="1100" dirty="0"/>
          </a:p>
        </p:txBody>
      </p:sp>
      <p:sp>
        <p:nvSpPr>
          <p:cNvPr id="28" name="Text 21"/>
          <p:cNvSpPr txBox="1"/>
          <p:nvPr/>
        </p:nvSpPr>
        <p:spPr>
          <a:xfrm>
            <a:off x="457200" y="4443984"/>
            <a:ext cx="8229600" cy="256032"/>
          </a:xfrm>
          <a:prstGeom prst="rect">
            <a:avLst/>
          </a:prstGeom>
          <a:noFill/>
          <a:ln/>
        </p:spPr>
        <p:txBody>
          <a:bodyPr wrap="square" lIns="0" tIns="0" rIns="0" bIns="0" rtlCol="0" anchor="t"/>
          <a:lstStyle/>
          <a:p>
            <a:pPr marL="0" indent="0">
              <a:buNone/>
            </a:pPr>
            <a:r>
              <a:rPr lang="en-US" sz="950" i="1" dirty="0">
                <a:solidFill>
                  <a:schemeClr val="accent3"/>
                </a:solidFill>
              </a:rPr>
              <a:t>Figure: Four steps for applying cultural frameworks responsibly, drawing on Osland and Bird (2000) and Trompenaars and Hampden-Turner (2012).</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Activity: The Conference Contract</a:t>
            </a:r>
            <a:endParaRPr lang="en-US" sz="2600" dirty="0"/>
          </a:p>
        </p:txBody>
      </p:sp>
      <p:sp>
        <p:nvSpPr>
          <p:cNvPr id="4" name="Scenario card"/>
          <p:cNvSpPr/>
          <p:nvPr/>
        </p:nvSpPr>
        <p:spPr>
          <a:xfrm>
            <a:off x="457200" y="1005840"/>
            <a:ext cx="3931920" cy="3337560"/>
          </a:xfrm>
          <a:prstGeom prst="roundRect">
            <a:avLst>
              <a:gd name="adj" fmla="val 2192"/>
            </a:avLst>
          </a:prstGeom>
          <a:solidFill>
            <a:schemeClr val="tx2"/>
          </a:solidFill>
          <a:ln w="12700">
            <a:solidFill>
              <a:schemeClr val="tx2"/>
            </a:solidFill>
            <a:prstDash val="solid"/>
          </a:ln>
          <a:effectLst>
            <a:outerShdw blurRad="76200" dist="25400" dir="5400000" algn="bl" rotWithShape="0">
              <a:srgbClr val="000000">
                <a:alpha val="12000"/>
              </a:srgbClr>
            </a:outerShdw>
          </a:effectLst>
        </p:spPr>
        <p:txBody>
          <a:bodyPr/>
          <a:lstStyle/>
          <a:p>
            <a:endParaRPr lang="en-GB"/>
          </a:p>
        </p:txBody>
      </p:sp>
      <p:sp>
        <p:nvSpPr>
          <p:cNvPr id="5" name="Scenario icon circle"/>
          <p:cNvSpPr/>
          <p:nvPr/>
        </p:nvSpPr>
        <p:spPr>
          <a:xfrm>
            <a:off x="640080" y="1170432"/>
            <a:ext cx="502920" cy="502920"/>
          </a:xfrm>
          <a:prstGeom prst="ellipse">
            <a:avLst/>
          </a:prstGeom>
          <a:solidFill>
            <a:schemeClr val="accent1"/>
          </a:solidFill>
          <a:ln w="12700">
            <a:solidFill>
              <a:schemeClr val="accent1"/>
            </a:solidFill>
            <a:prstDash val="solid"/>
          </a:ln>
        </p:spPr>
        <p:txBody>
          <a:bodyPr/>
          <a:lstStyle/>
          <a:p>
            <a:endParaRPr lang="en-GB"/>
          </a:p>
        </p:txBody>
      </p:sp>
      <p:pic>
        <p:nvPicPr>
          <p:cNvPr id="6" name="Image 0" descr="Scenario"/>
          <p:cNvPicPr>
            <a:picLocks noChangeAspect="1"/>
          </p:cNvPicPr>
          <p:nvPr/>
        </p:nvPicPr>
        <p:blipFill>
          <a:blip r:embed="rId3"/>
          <a:stretch>
            <a:fillRect/>
          </a:stretch>
        </p:blipFill>
        <p:spPr>
          <a:xfrm>
            <a:off x="760781" y="1291133"/>
            <a:ext cx="261518" cy="261518"/>
          </a:xfrm>
          <a:prstGeom prst="rect">
            <a:avLst/>
          </a:prstGeom>
        </p:spPr>
      </p:pic>
      <p:sp>
        <p:nvSpPr>
          <p:cNvPr id="7" name="Text 3"/>
          <p:cNvSpPr txBox="1"/>
          <p:nvPr/>
        </p:nvSpPr>
        <p:spPr>
          <a:xfrm>
            <a:off x="1261872" y="1170432"/>
            <a:ext cx="2926080" cy="502920"/>
          </a:xfrm>
          <a:prstGeom prst="rect">
            <a:avLst/>
          </a:prstGeom>
          <a:noFill/>
          <a:ln/>
        </p:spPr>
        <p:txBody>
          <a:bodyPr wrap="square" lIns="0" tIns="0" rIns="0" bIns="0" rtlCol="0" anchor="ctr"/>
          <a:lstStyle/>
          <a:p>
            <a:pPr marL="0" indent="0">
              <a:buNone/>
            </a:pPr>
            <a:r>
              <a:rPr lang="en-US" sz="1500" b="1" dirty="0">
                <a:solidFill>
                  <a:schemeClr val="bg1"/>
                </a:solidFill>
              </a:rPr>
              <a:t>Scenario</a:t>
            </a:r>
            <a:endParaRPr lang="en-US" sz="1500" dirty="0"/>
          </a:p>
        </p:txBody>
      </p:sp>
      <p:sp>
        <p:nvSpPr>
          <p:cNvPr id="8" name="Text 4"/>
          <p:cNvSpPr txBox="1"/>
          <p:nvPr/>
        </p:nvSpPr>
        <p:spPr>
          <a:xfrm>
            <a:off x="640080" y="1783080"/>
            <a:ext cx="3566160" cy="2468880"/>
          </a:xfrm>
          <a:prstGeom prst="rect">
            <a:avLst/>
          </a:prstGeom>
          <a:noFill/>
          <a:ln/>
        </p:spPr>
        <p:txBody>
          <a:bodyPr wrap="square" lIns="0" tIns="0" rIns="0" bIns="0" rtlCol="0" anchor="t"/>
          <a:lstStyle/>
          <a:p>
            <a:pPr marL="0" indent="0">
              <a:buNone/>
            </a:pPr>
            <a:r>
              <a:rPr lang="en-US" sz="1200" dirty="0">
                <a:solidFill>
                  <a:schemeClr val="bg1"/>
                </a:solidFill>
              </a:rPr>
              <a:t>A four star hotel in Cardiff is bidding to host a three day conference for a Japanese engineering firm. The delegation is led by a senior director. The hotel's sales manager, a confident 28 year old graduate, has emailed a standard contract, asked for a decision by Friday and suggested a casual drinks reception on arrival.</a:t>
            </a:r>
            <a:endParaRPr lang="en-US" sz="1200" dirty="0"/>
          </a:p>
        </p:txBody>
      </p:sp>
      <p:sp>
        <p:nvSpPr>
          <p:cNvPr id="9" name="Task 1"/>
          <p:cNvSpPr/>
          <p:nvPr/>
        </p:nvSpPr>
        <p:spPr>
          <a:xfrm>
            <a:off x="4617720" y="1005840"/>
            <a:ext cx="4069080" cy="868680"/>
          </a:xfrm>
          <a:prstGeom prst="roundRect">
            <a:avLst>
              <a:gd name="adj" fmla="val 8421"/>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Task number 1"/>
          <p:cNvSpPr/>
          <p:nvPr/>
        </p:nvSpPr>
        <p:spPr>
          <a:xfrm>
            <a:off x="4754880" y="120700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1" name="Text 7"/>
          <p:cNvSpPr txBox="1"/>
          <p:nvPr/>
        </p:nvSpPr>
        <p:spPr>
          <a:xfrm>
            <a:off x="4754880" y="1207008"/>
            <a:ext cx="457200" cy="457200"/>
          </a:xfrm>
          <a:prstGeom prst="rect">
            <a:avLst/>
          </a:prstGeom>
          <a:noFill/>
          <a:ln/>
        </p:spPr>
        <p:txBody>
          <a:bodyPr wrap="square" lIns="0" tIns="0" rIns="0" bIns="0" rtlCol="0" anchor="ctr"/>
          <a:lstStyle/>
          <a:p>
            <a:pPr marL="0" indent="0" algn="ctr">
              <a:buNone/>
            </a:pPr>
            <a:r>
              <a:rPr lang="en-US" sz="1600" b="1" dirty="0">
                <a:solidFill>
                  <a:schemeClr val="tx2"/>
                </a:solidFill>
                <a:latin typeface="Cambria" pitchFamily="34" charset="0"/>
                <a:ea typeface="Cambria" pitchFamily="34" charset="-122"/>
                <a:cs typeface="Cambria" pitchFamily="34" charset="-120"/>
              </a:rPr>
              <a:t>1</a:t>
            </a:r>
            <a:endParaRPr lang="en-US" sz="1600" dirty="0"/>
          </a:p>
        </p:txBody>
      </p:sp>
      <p:sp>
        <p:nvSpPr>
          <p:cNvPr id="12" name="Text 8"/>
          <p:cNvSpPr txBox="1"/>
          <p:nvPr/>
        </p:nvSpPr>
        <p:spPr>
          <a:xfrm>
            <a:off x="5349240" y="1005840"/>
            <a:ext cx="3246120" cy="868680"/>
          </a:xfrm>
          <a:prstGeom prst="rect">
            <a:avLst/>
          </a:prstGeom>
          <a:noFill/>
          <a:ln/>
        </p:spPr>
        <p:txBody>
          <a:bodyPr wrap="square" lIns="0" tIns="0" rIns="0" bIns="0" rtlCol="0" anchor="ctr"/>
          <a:lstStyle/>
          <a:p>
            <a:pPr marL="0" indent="0">
              <a:buNone/>
            </a:pPr>
            <a:r>
              <a:rPr lang="en-US" sz="1150" dirty="0">
                <a:solidFill>
                  <a:schemeClr val="tx1"/>
                </a:solidFill>
              </a:rPr>
              <a:t>Using Hofstede, identify three dimensions on which the UK and Japan differ most, and predict how each could affect this negotiation.</a:t>
            </a:r>
            <a:endParaRPr lang="en-US" sz="1150" dirty="0"/>
          </a:p>
        </p:txBody>
      </p:sp>
      <p:sp>
        <p:nvSpPr>
          <p:cNvPr id="13" name="Task 2"/>
          <p:cNvSpPr/>
          <p:nvPr/>
        </p:nvSpPr>
        <p:spPr>
          <a:xfrm>
            <a:off x="4617720" y="1993392"/>
            <a:ext cx="4069080" cy="868680"/>
          </a:xfrm>
          <a:prstGeom prst="roundRect">
            <a:avLst>
              <a:gd name="adj" fmla="val 8421"/>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4" name="Task number 2"/>
          <p:cNvSpPr/>
          <p:nvPr/>
        </p:nvSpPr>
        <p:spPr>
          <a:xfrm>
            <a:off x="4754880" y="2194560"/>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5" name="Text 11"/>
          <p:cNvSpPr txBox="1"/>
          <p:nvPr/>
        </p:nvSpPr>
        <p:spPr>
          <a:xfrm>
            <a:off x="4754880" y="2194560"/>
            <a:ext cx="457200" cy="457200"/>
          </a:xfrm>
          <a:prstGeom prst="rect">
            <a:avLst/>
          </a:prstGeom>
          <a:noFill/>
          <a:ln/>
        </p:spPr>
        <p:txBody>
          <a:bodyPr wrap="square" lIns="0" tIns="0" rIns="0" bIns="0" rtlCol="0" anchor="ctr"/>
          <a:lstStyle/>
          <a:p>
            <a:pPr marL="0" indent="0" algn="ctr">
              <a:buNone/>
            </a:pPr>
            <a:r>
              <a:rPr lang="en-US" sz="1600" b="1" dirty="0">
                <a:solidFill>
                  <a:schemeClr val="tx2"/>
                </a:solidFill>
                <a:latin typeface="Cambria" pitchFamily="34" charset="0"/>
                <a:ea typeface="Cambria" pitchFamily="34" charset="-122"/>
                <a:cs typeface="Cambria" pitchFamily="34" charset="-120"/>
              </a:rPr>
              <a:t>2</a:t>
            </a:r>
            <a:endParaRPr lang="en-US" sz="1600" dirty="0"/>
          </a:p>
        </p:txBody>
      </p:sp>
      <p:sp>
        <p:nvSpPr>
          <p:cNvPr id="16" name="Text 12"/>
          <p:cNvSpPr txBox="1"/>
          <p:nvPr/>
        </p:nvSpPr>
        <p:spPr>
          <a:xfrm>
            <a:off x="5349240" y="1993392"/>
            <a:ext cx="3246120" cy="868680"/>
          </a:xfrm>
          <a:prstGeom prst="rect">
            <a:avLst/>
          </a:prstGeom>
          <a:noFill/>
          <a:ln/>
        </p:spPr>
        <p:txBody>
          <a:bodyPr wrap="square" lIns="0" tIns="0" rIns="0" bIns="0" rtlCol="0" anchor="ctr"/>
          <a:lstStyle/>
          <a:p>
            <a:pPr marL="0" indent="0">
              <a:buNone/>
            </a:pPr>
            <a:r>
              <a:rPr lang="en-US" sz="1150" dirty="0">
                <a:solidFill>
                  <a:schemeClr val="tx1"/>
                </a:solidFill>
              </a:rPr>
              <a:t>Using Trompenaars, explain which dimensions help explain how the director might react to the sales manager's approach.</a:t>
            </a:r>
            <a:endParaRPr lang="en-US" sz="1150" dirty="0"/>
          </a:p>
        </p:txBody>
      </p:sp>
      <p:sp>
        <p:nvSpPr>
          <p:cNvPr id="17" name="Task 3"/>
          <p:cNvSpPr/>
          <p:nvPr/>
        </p:nvSpPr>
        <p:spPr>
          <a:xfrm>
            <a:off x="4617720" y="2980944"/>
            <a:ext cx="4069080" cy="868680"/>
          </a:xfrm>
          <a:prstGeom prst="roundRect">
            <a:avLst>
              <a:gd name="adj" fmla="val 8421"/>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8" name="Task number 3"/>
          <p:cNvSpPr/>
          <p:nvPr/>
        </p:nvSpPr>
        <p:spPr>
          <a:xfrm>
            <a:off x="4754880" y="3182112"/>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9" name="Text 15"/>
          <p:cNvSpPr txBox="1"/>
          <p:nvPr/>
        </p:nvSpPr>
        <p:spPr>
          <a:xfrm>
            <a:off x="4754880" y="3182112"/>
            <a:ext cx="457200" cy="457200"/>
          </a:xfrm>
          <a:prstGeom prst="rect">
            <a:avLst/>
          </a:prstGeom>
          <a:noFill/>
          <a:ln/>
        </p:spPr>
        <p:txBody>
          <a:bodyPr wrap="square" lIns="0" tIns="0" rIns="0" bIns="0" rtlCol="0" anchor="ctr"/>
          <a:lstStyle/>
          <a:p>
            <a:pPr marL="0" indent="0" algn="ctr">
              <a:buNone/>
            </a:pPr>
            <a:r>
              <a:rPr lang="en-US" sz="1600" b="1" dirty="0">
                <a:solidFill>
                  <a:schemeClr val="tx2"/>
                </a:solidFill>
                <a:latin typeface="Cambria" pitchFamily="34" charset="0"/>
                <a:ea typeface="Cambria" pitchFamily="34" charset="-122"/>
                <a:cs typeface="Cambria" pitchFamily="34" charset="-120"/>
              </a:rPr>
              <a:t>3</a:t>
            </a:r>
            <a:endParaRPr lang="en-US" sz="1600" dirty="0"/>
          </a:p>
        </p:txBody>
      </p:sp>
      <p:sp>
        <p:nvSpPr>
          <p:cNvPr id="20" name="Text 16"/>
          <p:cNvSpPr txBox="1"/>
          <p:nvPr/>
        </p:nvSpPr>
        <p:spPr>
          <a:xfrm>
            <a:off x="5349240" y="2980944"/>
            <a:ext cx="3246120" cy="868680"/>
          </a:xfrm>
          <a:prstGeom prst="rect">
            <a:avLst/>
          </a:prstGeom>
          <a:noFill/>
          <a:ln/>
        </p:spPr>
        <p:txBody>
          <a:bodyPr wrap="square" lIns="0" tIns="0" rIns="0" bIns="0" rtlCol="0" anchor="ctr"/>
          <a:lstStyle/>
          <a:p>
            <a:pPr marL="0" indent="0">
              <a:buNone/>
            </a:pPr>
            <a:r>
              <a:rPr lang="en-US" sz="1150" dirty="0">
                <a:solidFill>
                  <a:schemeClr val="tx1"/>
                </a:solidFill>
              </a:rPr>
              <a:t>Redesign the approach: what would you change in the email, the meeting and the reception, and why?</a:t>
            </a:r>
            <a:endParaRPr lang="en-US" sz="1150" dirty="0"/>
          </a:p>
        </p:txBody>
      </p:sp>
      <p:sp>
        <p:nvSpPr>
          <p:cNvPr id="21" name="Text 17"/>
          <p:cNvSpPr txBox="1"/>
          <p:nvPr/>
        </p:nvSpPr>
        <p:spPr>
          <a:xfrm>
            <a:off x="4617720" y="4023360"/>
            <a:ext cx="4069080" cy="320040"/>
          </a:xfrm>
          <a:prstGeom prst="rect">
            <a:avLst/>
          </a:prstGeom>
          <a:noFill/>
          <a:ln/>
        </p:spPr>
        <p:txBody>
          <a:bodyPr wrap="square" lIns="0" tIns="0" rIns="0" bIns="0" rtlCol="0" anchor="t"/>
          <a:lstStyle/>
          <a:p>
            <a:pPr marL="0" indent="0">
              <a:buNone/>
            </a:pPr>
            <a:r>
              <a:rPr lang="en-US" sz="1100" i="1" dirty="0">
                <a:solidFill>
                  <a:schemeClr val="accent3"/>
                </a:solidFill>
              </a:rPr>
              <a:t>Groups of four  |  20 minutes  |  Be ready to justify your answers</a:t>
            </a:r>
            <a:endParaRPr lang="en-US" sz="11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txBox="1"/>
          <p:nvPr/>
        </p:nvSpPr>
        <p:spPr>
          <a:xfrm>
            <a:off x="731520" y="1874520"/>
            <a:ext cx="7680960" cy="1920240"/>
          </a:xfrm>
          <a:prstGeom prst="rect">
            <a:avLst/>
          </a:prstGeom>
          <a:noFill/>
          <a:ln/>
        </p:spPr>
        <p:txBody>
          <a:bodyPr wrap="square" lIns="0" tIns="0" rIns="0" bIns="0" rtlCol="0" anchor="t"/>
          <a:lstStyle/>
          <a:p>
            <a:pPr marL="0" indent="0">
              <a:buNone/>
            </a:pPr>
            <a:r>
              <a:rPr lang="en-US" sz="2600" b="1" dirty="0">
                <a:solidFill>
                  <a:schemeClr val="bg1"/>
                </a:solidFill>
                <a:latin typeface="Cambria" pitchFamily="34" charset="0"/>
                <a:ea typeface="Cambria" pitchFamily="34" charset="-122"/>
                <a:cs typeface="Cambria" pitchFamily="34" charset="-120"/>
              </a:rPr>
              <a:t>Critically evaluate the usefulness of Hofstede's and Trompenaars' frameworks for managers communicating across cultures in international hospitality.</a:t>
            </a:r>
            <a:endParaRPr lang="en-US" sz="2600" dirty="0"/>
          </a:p>
        </p:txBody>
      </p:sp>
      <p:sp>
        <p:nvSpPr>
          <p:cNvPr id="3" name="Text 1"/>
          <p:cNvSpPr txBox="1"/>
          <p:nvPr/>
        </p:nvSpPr>
        <p:spPr>
          <a:xfrm>
            <a:off x="731520" y="1371600"/>
            <a:ext cx="5486400" cy="457200"/>
          </a:xfrm>
          <a:prstGeom prst="rect">
            <a:avLst/>
          </a:prstGeom>
          <a:noFill/>
          <a:ln/>
        </p:spPr>
        <p:txBody>
          <a:bodyPr wrap="square" lIns="0" tIns="0" rIns="0" bIns="0" rtlCol="0" anchor="ctr"/>
          <a:lstStyle/>
          <a:p>
            <a:pPr marL="0" indent="0">
              <a:buNone/>
            </a:pPr>
            <a:r>
              <a:rPr lang="en-US" sz="1800" b="1" dirty="0">
                <a:solidFill>
                  <a:schemeClr val="accent1"/>
                </a:solidFill>
              </a:rPr>
              <a:t>Practice Question</a:t>
            </a:r>
            <a:endParaRPr lang="en-US" sz="1800" dirty="0"/>
          </a:p>
        </p:txBody>
      </p:sp>
      <p:sp>
        <p:nvSpPr>
          <p:cNvPr id="4" name="Text 2"/>
          <p:cNvSpPr txBox="1"/>
          <p:nvPr/>
        </p:nvSpPr>
        <p:spPr>
          <a:xfrm>
            <a:off x="731520" y="4069080"/>
            <a:ext cx="7680960" cy="365760"/>
          </a:xfrm>
          <a:prstGeom prst="rect">
            <a:avLst/>
          </a:prstGeom>
          <a:noFill/>
          <a:ln/>
        </p:spPr>
        <p:txBody>
          <a:bodyPr wrap="square" lIns="0" tIns="0" rIns="0" bIns="0" rtlCol="0" anchor="ctr"/>
          <a:lstStyle/>
          <a:p>
            <a:pPr marL="0" indent="0">
              <a:buNone/>
            </a:pPr>
            <a:r>
              <a:rPr lang="en-US" sz="1200" dirty="0">
                <a:solidFill>
                  <a:schemeClr val="bg2"/>
                </a:solidFill>
              </a:rPr>
              <a:t>Suggested answer length: 1,000 words  |  Use at least four academic sources</a:t>
            </a:r>
            <a:endParaRPr lang="en-US" sz="1200" dirty="0"/>
          </a:p>
        </p:txBody>
      </p:sp>
      <p:sp>
        <p:nvSpPr>
          <p:cNvPr id="6" name="Text 0"/>
          <p:cNvSpPr>
            <a:spLocks noGrp="1"/>
          </p:cNvSpPr>
          <p:nvPr>
            <p:ph type="title" idx="100" hasCustomPrompt="1"/>
          </p:nvPr>
        </p:nvSpPr>
        <p:spPr>
          <a:xfrm>
            <a:off x="731520" y="2377440"/>
            <a:ext cx="7680960" cy="1463040"/>
          </a:xfrm>
          <a:prstGeom prst="rect">
            <a:avLst/>
          </a:prstGeom>
          <a:noFill/>
          <a:ln/>
        </p:spPr>
        <p:txBody>
          <a:bodyPr wrap="square" rtlCol="0" anchor="t"/>
          <a:lstStyle/>
          <a:p>
            <a:pPr marL="0" indent="0" algn="l">
              <a:buNone/>
            </a:pPr>
            <a:endParaRPr lang="en-US" sz="34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bg2"/>
                </a:solidFill>
              </a:defRPr>
            </a:lvl1pPr>
          </a:lstStyle>
          <a:p>
            <a:pPr algn="r"/>
            <a:fld id="{F7021451-1387-4CA6-816F-3879F97B5CBC}" type="slidenum">
              <a:rPr lang="en-US" b="0"/>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Quick Review</a:t>
            </a:r>
            <a:endParaRPr lang="en-US" sz="2600" dirty="0"/>
          </a:p>
        </p:txBody>
      </p:sp>
      <p:sp>
        <p:nvSpPr>
          <p:cNvPr id="4" name="Review point 1"/>
          <p:cNvSpPr/>
          <p:nvPr/>
        </p:nvSpPr>
        <p:spPr>
          <a:xfrm>
            <a:off x="457200" y="1024128"/>
            <a:ext cx="4023360" cy="960120"/>
          </a:xfrm>
          <a:prstGeom prst="roundRect">
            <a:avLst>
              <a:gd name="adj" fmla="val 7619"/>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5" name="Review point 1 icon circle"/>
          <p:cNvSpPr/>
          <p:nvPr/>
        </p:nvSpPr>
        <p:spPr>
          <a:xfrm>
            <a:off x="621792" y="125272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6" name="Image 0" descr="Review point 1"/>
          <p:cNvPicPr>
            <a:picLocks noChangeAspect="1"/>
          </p:cNvPicPr>
          <p:nvPr/>
        </p:nvPicPr>
        <p:blipFill>
          <a:blip r:embed="rId3"/>
          <a:stretch>
            <a:fillRect/>
          </a:stretch>
        </p:blipFill>
        <p:spPr>
          <a:xfrm>
            <a:off x="742493" y="1373429"/>
            <a:ext cx="261518" cy="261518"/>
          </a:xfrm>
          <a:prstGeom prst="rect">
            <a:avLst/>
          </a:prstGeom>
        </p:spPr>
      </p:pic>
      <p:sp>
        <p:nvSpPr>
          <p:cNvPr id="7" name="Text 3"/>
          <p:cNvSpPr txBox="1"/>
          <p:nvPr/>
        </p:nvSpPr>
        <p:spPr>
          <a:xfrm>
            <a:off x="1280160" y="1024128"/>
            <a:ext cx="3063240" cy="960120"/>
          </a:xfrm>
          <a:prstGeom prst="rect">
            <a:avLst/>
          </a:prstGeom>
          <a:noFill/>
          <a:ln/>
        </p:spPr>
        <p:txBody>
          <a:bodyPr wrap="square" lIns="0" tIns="0" rIns="0" bIns="0" rtlCol="0" anchor="ctr"/>
          <a:lstStyle/>
          <a:p>
            <a:pPr marL="0" indent="0">
              <a:buNone/>
            </a:pPr>
            <a:r>
              <a:rPr lang="en-US" sz="1250" dirty="0">
                <a:solidFill>
                  <a:schemeClr val="tx1"/>
                </a:solidFill>
              </a:rPr>
              <a:t>Culture is learned shared programming; values sit at its core and change slowly.</a:t>
            </a:r>
            <a:endParaRPr lang="en-US" sz="1250" dirty="0"/>
          </a:p>
        </p:txBody>
      </p:sp>
      <p:sp>
        <p:nvSpPr>
          <p:cNvPr id="8" name="Review point 2"/>
          <p:cNvSpPr/>
          <p:nvPr/>
        </p:nvSpPr>
        <p:spPr>
          <a:xfrm>
            <a:off x="4663440" y="1024128"/>
            <a:ext cx="4023360" cy="960120"/>
          </a:xfrm>
          <a:prstGeom prst="roundRect">
            <a:avLst>
              <a:gd name="adj" fmla="val 761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Review point 2 icon circle"/>
          <p:cNvSpPr/>
          <p:nvPr/>
        </p:nvSpPr>
        <p:spPr>
          <a:xfrm>
            <a:off x="4828032" y="125272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10" name="Image 1" descr="Review point 2"/>
          <p:cNvPicPr>
            <a:picLocks noChangeAspect="1"/>
          </p:cNvPicPr>
          <p:nvPr/>
        </p:nvPicPr>
        <p:blipFill>
          <a:blip r:embed="rId3"/>
          <a:stretch>
            <a:fillRect/>
          </a:stretch>
        </p:blipFill>
        <p:spPr>
          <a:xfrm>
            <a:off x="4948733" y="1373429"/>
            <a:ext cx="261518" cy="261518"/>
          </a:xfrm>
          <a:prstGeom prst="rect">
            <a:avLst/>
          </a:prstGeom>
        </p:spPr>
      </p:pic>
      <p:sp>
        <p:nvSpPr>
          <p:cNvPr id="11" name="Text 6"/>
          <p:cNvSpPr txBox="1"/>
          <p:nvPr/>
        </p:nvSpPr>
        <p:spPr>
          <a:xfrm>
            <a:off x="5486400" y="1024128"/>
            <a:ext cx="3063240" cy="960120"/>
          </a:xfrm>
          <a:prstGeom prst="rect">
            <a:avLst/>
          </a:prstGeom>
          <a:noFill/>
          <a:ln/>
        </p:spPr>
        <p:txBody>
          <a:bodyPr wrap="square" lIns="0" tIns="0" rIns="0" bIns="0" rtlCol="0" anchor="ctr"/>
          <a:lstStyle/>
          <a:p>
            <a:pPr marL="0" indent="0">
              <a:buNone/>
            </a:pPr>
            <a:r>
              <a:rPr lang="en-US" sz="1250" dirty="0">
                <a:solidFill>
                  <a:schemeClr val="tx1"/>
                </a:solidFill>
              </a:rPr>
              <a:t>Hofstede compares countries on six dimensions using relative index scores.</a:t>
            </a:r>
            <a:endParaRPr lang="en-US" sz="1250" dirty="0"/>
          </a:p>
        </p:txBody>
      </p:sp>
      <p:sp>
        <p:nvSpPr>
          <p:cNvPr id="12" name="Review point 3"/>
          <p:cNvSpPr/>
          <p:nvPr/>
        </p:nvSpPr>
        <p:spPr>
          <a:xfrm>
            <a:off x="457200" y="2121408"/>
            <a:ext cx="4023360" cy="960120"/>
          </a:xfrm>
          <a:prstGeom prst="roundRect">
            <a:avLst>
              <a:gd name="adj" fmla="val 7619"/>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13" name="Review point 3 icon circle"/>
          <p:cNvSpPr/>
          <p:nvPr/>
        </p:nvSpPr>
        <p:spPr>
          <a:xfrm>
            <a:off x="621792" y="235000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14" name="Image 2" descr="Review point 3"/>
          <p:cNvPicPr>
            <a:picLocks noChangeAspect="1"/>
          </p:cNvPicPr>
          <p:nvPr/>
        </p:nvPicPr>
        <p:blipFill>
          <a:blip r:embed="rId3"/>
          <a:stretch>
            <a:fillRect/>
          </a:stretch>
        </p:blipFill>
        <p:spPr>
          <a:xfrm>
            <a:off x="742493" y="2470709"/>
            <a:ext cx="261518" cy="261518"/>
          </a:xfrm>
          <a:prstGeom prst="rect">
            <a:avLst/>
          </a:prstGeom>
        </p:spPr>
      </p:pic>
      <p:sp>
        <p:nvSpPr>
          <p:cNvPr id="15" name="Text 9"/>
          <p:cNvSpPr txBox="1"/>
          <p:nvPr/>
        </p:nvSpPr>
        <p:spPr>
          <a:xfrm>
            <a:off x="1280160" y="2121408"/>
            <a:ext cx="3063240" cy="960120"/>
          </a:xfrm>
          <a:prstGeom prst="rect">
            <a:avLst/>
          </a:prstGeom>
          <a:noFill/>
          <a:ln/>
        </p:spPr>
        <p:txBody>
          <a:bodyPr wrap="square" lIns="0" tIns="0" rIns="0" bIns="0" rtlCol="0" anchor="ctr"/>
          <a:lstStyle/>
          <a:p>
            <a:pPr marL="0" indent="0">
              <a:buNone/>
            </a:pPr>
            <a:r>
              <a:rPr lang="en-US" sz="1250" dirty="0">
                <a:solidFill>
                  <a:schemeClr val="tx1"/>
                </a:solidFill>
              </a:rPr>
              <a:t>Trompenaars and Hampden-Turner describe seven dilemmas that cultures resolve differently.</a:t>
            </a:r>
            <a:endParaRPr lang="en-US" sz="1250" dirty="0"/>
          </a:p>
        </p:txBody>
      </p:sp>
      <p:sp>
        <p:nvSpPr>
          <p:cNvPr id="16" name="Review point 4"/>
          <p:cNvSpPr/>
          <p:nvPr/>
        </p:nvSpPr>
        <p:spPr>
          <a:xfrm>
            <a:off x="4663440" y="2121408"/>
            <a:ext cx="4023360" cy="960120"/>
          </a:xfrm>
          <a:prstGeom prst="roundRect">
            <a:avLst>
              <a:gd name="adj" fmla="val 761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7" name="Review point 4 icon circle"/>
          <p:cNvSpPr/>
          <p:nvPr/>
        </p:nvSpPr>
        <p:spPr>
          <a:xfrm>
            <a:off x="4828032" y="235000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18" name="Image 3" descr="Review point 4"/>
          <p:cNvPicPr>
            <a:picLocks noChangeAspect="1"/>
          </p:cNvPicPr>
          <p:nvPr/>
        </p:nvPicPr>
        <p:blipFill>
          <a:blip r:embed="rId3"/>
          <a:stretch>
            <a:fillRect/>
          </a:stretch>
        </p:blipFill>
        <p:spPr>
          <a:xfrm>
            <a:off x="4948733" y="2470709"/>
            <a:ext cx="261518" cy="261518"/>
          </a:xfrm>
          <a:prstGeom prst="rect">
            <a:avLst/>
          </a:prstGeom>
        </p:spPr>
      </p:pic>
      <p:sp>
        <p:nvSpPr>
          <p:cNvPr id="19" name="Text 12"/>
          <p:cNvSpPr txBox="1"/>
          <p:nvPr/>
        </p:nvSpPr>
        <p:spPr>
          <a:xfrm>
            <a:off x="5486400" y="2121408"/>
            <a:ext cx="3063240" cy="960120"/>
          </a:xfrm>
          <a:prstGeom prst="rect">
            <a:avLst/>
          </a:prstGeom>
          <a:noFill/>
          <a:ln/>
        </p:spPr>
        <p:txBody>
          <a:bodyPr wrap="square" lIns="0" tIns="0" rIns="0" bIns="0" rtlCol="0" anchor="ctr"/>
          <a:lstStyle/>
          <a:p>
            <a:pPr marL="0" indent="0">
              <a:buNone/>
            </a:pPr>
            <a:r>
              <a:rPr lang="en-US" sz="1250" dirty="0">
                <a:solidFill>
                  <a:schemeClr val="tx1"/>
                </a:solidFill>
              </a:rPr>
              <a:t>The frameworks overlap only partly, so they work best together.</a:t>
            </a:r>
            <a:endParaRPr lang="en-US" sz="1250" dirty="0"/>
          </a:p>
        </p:txBody>
      </p:sp>
      <p:sp>
        <p:nvSpPr>
          <p:cNvPr id="20" name="Review point 5"/>
          <p:cNvSpPr/>
          <p:nvPr/>
        </p:nvSpPr>
        <p:spPr>
          <a:xfrm>
            <a:off x="457200" y="3218688"/>
            <a:ext cx="4023360" cy="960120"/>
          </a:xfrm>
          <a:prstGeom prst="roundRect">
            <a:avLst>
              <a:gd name="adj" fmla="val 7619"/>
            </a:avLst>
          </a:prstGeom>
          <a:solidFill>
            <a:schemeClr val="accent6"/>
          </a:solidFill>
          <a:ln w="12700">
            <a:solidFill>
              <a:schemeClr val="accent6"/>
            </a:solidFill>
            <a:prstDash val="solid"/>
          </a:ln>
          <a:effectLst>
            <a:outerShdw blurRad="76200" dist="25400" dir="5400000" algn="bl" rotWithShape="0">
              <a:srgbClr val="000000">
                <a:alpha val="12000"/>
              </a:srgbClr>
            </a:outerShdw>
          </a:effectLst>
        </p:spPr>
        <p:txBody>
          <a:bodyPr/>
          <a:lstStyle/>
          <a:p>
            <a:endParaRPr lang="en-GB"/>
          </a:p>
        </p:txBody>
      </p:sp>
      <p:sp>
        <p:nvSpPr>
          <p:cNvPr id="21" name="Review point 5 icon circle"/>
          <p:cNvSpPr/>
          <p:nvPr/>
        </p:nvSpPr>
        <p:spPr>
          <a:xfrm>
            <a:off x="621792" y="344728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22" name="Image 4" descr="Review point 5"/>
          <p:cNvPicPr>
            <a:picLocks noChangeAspect="1"/>
          </p:cNvPicPr>
          <p:nvPr/>
        </p:nvPicPr>
        <p:blipFill>
          <a:blip r:embed="rId3"/>
          <a:stretch>
            <a:fillRect/>
          </a:stretch>
        </p:blipFill>
        <p:spPr>
          <a:xfrm>
            <a:off x="742493" y="3567989"/>
            <a:ext cx="261518" cy="261518"/>
          </a:xfrm>
          <a:prstGeom prst="rect">
            <a:avLst/>
          </a:prstGeom>
        </p:spPr>
      </p:pic>
      <p:sp>
        <p:nvSpPr>
          <p:cNvPr id="23" name="Text 15"/>
          <p:cNvSpPr txBox="1"/>
          <p:nvPr/>
        </p:nvSpPr>
        <p:spPr>
          <a:xfrm>
            <a:off x="1280160" y="3218688"/>
            <a:ext cx="3063240" cy="960120"/>
          </a:xfrm>
          <a:prstGeom prst="rect">
            <a:avLst/>
          </a:prstGeom>
          <a:noFill/>
          <a:ln/>
        </p:spPr>
        <p:txBody>
          <a:bodyPr wrap="square" lIns="0" tIns="0" rIns="0" bIns="0" rtlCol="0" anchor="ctr"/>
          <a:lstStyle/>
          <a:p>
            <a:pPr marL="0" indent="0">
              <a:buNone/>
            </a:pPr>
            <a:r>
              <a:rPr lang="en-US" sz="1250" dirty="0">
                <a:solidFill>
                  <a:schemeClr val="tx1"/>
                </a:solidFill>
              </a:rPr>
              <a:t>Both face serious critique: nation as unit, dated data and validity concerns.</a:t>
            </a:r>
            <a:endParaRPr lang="en-US" sz="1250" dirty="0"/>
          </a:p>
        </p:txBody>
      </p:sp>
      <p:sp>
        <p:nvSpPr>
          <p:cNvPr id="24" name="Review point 6"/>
          <p:cNvSpPr/>
          <p:nvPr/>
        </p:nvSpPr>
        <p:spPr>
          <a:xfrm>
            <a:off x="4663440" y="3218688"/>
            <a:ext cx="4023360" cy="960120"/>
          </a:xfrm>
          <a:prstGeom prst="roundRect">
            <a:avLst>
              <a:gd name="adj" fmla="val 761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5" name="Review point 6 icon circle"/>
          <p:cNvSpPr/>
          <p:nvPr/>
        </p:nvSpPr>
        <p:spPr>
          <a:xfrm>
            <a:off x="4828032" y="3447288"/>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26" name="Image 5" descr="Review point 6"/>
          <p:cNvPicPr>
            <a:picLocks noChangeAspect="1"/>
          </p:cNvPicPr>
          <p:nvPr/>
        </p:nvPicPr>
        <p:blipFill>
          <a:blip r:embed="rId3"/>
          <a:stretch>
            <a:fillRect/>
          </a:stretch>
        </p:blipFill>
        <p:spPr>
          <a:xfrm>
            <a:off x="4948733" y="3567989"/>
            <a:ext cx="261518" cy="261518"/>
          </a:xfrm>
          <a:prstGeom prst="rect">
            <a:avLst/>
          </a:prstGeom>
        </p:spPr>
      </p:pic>
      <p:sp>
        <p:nvSpPr>
          <p:cNvPr id="27" name="Text 18"/>
          <p:cNvSpPr txBox="1"/>
          <p:nvPr/>
        </p:nvSpPr>
        <p:spPr>
          <a:xfrm>
            <a:off x="5486400" y="3218688"/>
            <a:ext cx="3063240" cy="960120"/>
          </a:xfrm>
          <a:prstGeom prst="rect">
            <a:avLst/>
          </a:prstGeom>
          <a:noFill/>
          <a:ln/>
        </p:spPr>
        <p:txBody>
          <a:bodyPr wrap="square" lIns="0" tIns="0" rIns="0" bIns="0" rtlCol="0" anchor="ctr"/>
          <a:lstStyle/>
          <a:p>
            <a:pPr marL="0" indent="0">
              <a:buNone/>
            </a:pPr>
            <a:r>
              <a:rPr lang="en-US" sz="1250" dirty="0">
                <a:solidFill>
                  <a:schemeClr val="tx1"/>
                </a:solidFill>
              </a:rPr>
              <a:t>Use scores as hypotheses: observe, ask, adapt and reconcile.</a:t>
            </a:r>
            <a:endParaRPr lang="en-US" sz="12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References</a:t>
            </a:r>
            <a:endParaRPr lang="en-US" sz="2600" dirty="0"/>
          </a:p>
        </p:txBody>
      </p:sp>
      <p:sp>
        <p:nvSpPr>
          <p:cNvPr id="4" name="Text 1"/>
          <p:cNvSpPr txBox="1"/>
          <p:nvPr/>
        </p:nvSpPr>
        <p:spPr>
          <a:xfrm>
            <a:off x="457200" y="1005840"/>
            <a:ext cx="8229600" cy="3611880"/>
          </a:xfrm>
          <a:prstGeom prst="rect">
            <a:avLst/>
          </a:prstGeom>
          <a:noFill/>
          <a:ln/>
        </p:spPr>
        <p:txBody>
          <a:bodyPr wrap="square" lIns="0" tIns="0" rIns="0" bIns="0" rtlCol="0" anchor="t"/>
          <a:lstStyle/>
          <a:p>
            <a:pPr marL="0" indent="0">
              <a:spcAft>
                <a:spcPts val="500"/>
              </a:spcAft>
              <a:buNone/>
            </a:pPr>
            <a:r>
              <a:rPr lang="en-US" sz="1050" dirty="0">
                <a:solidFill>
                  <a:schemeClr val="tx1"/>
                </a:solidFill>
              </a:rPr>
              <a:t>Ailon, G. (2008) 'Mirror, mirror on the wall: Culture's Consequences in a value test of its own design', Academy of Management Review, 33(4), pp. 885 to 904.</a:t>
            </a:r>
            <a:endParaRPr lang="en-US" sz="1050" dirty="0"/>
          </a:p>
          <a:p>
            <a:pPr marL="0" indent="0">
              <a:spcAft>
                <a:spcPts val="500"/>
              </a:spcAft>
              <a:buNone/>
            </a:pPr>
            <a:r>
              <a:rPr lang="en-US" sz="1050" dirty="0">
                <a:solidFill>
                  <a:schemeClr val="tx1"/>
                </a:solidFill>
              </a:rPr>
              <a:t>Baskerville, R.F. (2003) 'Hofstede never studied culture', Accounting, Organizations and Society, 28(1), pp. 1 to 14.</a:t>
            </a:r>
            <a:endParaRPr lang="en-US" sz="1050" dirty="0"/>
          </a:p>
          <a:p>
            <a:pPr marL="0" indent="0">
              <a:spcAft>
                <a:spcPts val="500"/>
              </a:spcAft>
              <a:buNone/>
            </a:pPr>
            <a:r>
              <a:rPr lang="en-US" sz="1050" dirty="0">
                <a:solidFill>
                  <a:schemeClr val="tx1"/>
                </a:solidFill>
              </a:rPr>
              <a:t>Hampden-Turner, C. and Trompenaars, F. (1997) 'Response to Geert Hofstede', International Journal of Intercultural Relations, 21(1), pp. 149 to 159.</a:t>
            </a:r>
            <a:endParaRPr lang="en-US" sz="1050" dirty="0"/>
          </a:p>
          <a:p>
            <a:pPr marL="0" indent="0">
              <a:spcAft>
                <a:spcPts val="500"/>
              </a:spcAft>
              <a:buNone/>
            </a:pPr>
            <a:r>
              <a:rPr lang="en-US" sz="1050" dirty="0">
                <a:solidFill>
                  <a:schemeClr val="tx1"/>
                </a:solidFill>
              </a:rPr>
              <a:t>Hofstede, G. (1980) Culture's Consequences: International Differences in Work Related Values. Beverly Hills, CA: Sage.</a:t>
            </a:r>
            <a:endParaRPr lang="en-US" sz="1050" dirty="0"/>
          </a:p>
          <a:p>
            <a:pPr marL="0" indent="0">
              <a:spcAft>
                <a:spcPts val="500"/>
              </a:spcAft>
              <a:buNone/>
            </a:pPr>
            <a:r>
              <a:rPr lang="en-US" sz="1050" dirty="0">
                <a:solidFill>
                  <a:schemeClr val="tx1"/>
                </a:solidFill>
              </a:rPr>
              <a:t>Hofstede, G. (1996) 'Riding the waves of commerce: a test of Trompenaars' "model" of national culture differences', International Journal of Intercultural Relations, 20(2), pp. 189 to 198.</a:t>
            </a:r>
            <a:endParaRPr lang="en-US" sz="1050" dirty="0"/>
          </a:p>
          <a:p>
            <a:pPr marL="0" indent="0">
              <a:spcAft>
                <a:spcPts val="500"/>
              </a:spcAft>
              <a:buNone/>
            </a:pPr>
            <a:r>
              <a:rPr lang="en-US" sz="1050" dirty="0">
                <a:solidFill>
                  <a:schemeClr val="tx1"/>
                </a:solidFill>
              </a:rPr>
              <a:t>Hofstede, G. and Bond, M.H. (1988) 'The Confucius connection: from cultural roots to economic growth', Organizational Dynamics, 16(4), pp. 5 to 21.</a:t>
            </a:r>
            <a:endParaRPr lang="en-US" sz="1050" dirty="0"/>
          </a:p>
          <a:p>
            <a:pPr marL="0" indent="0">
              <a:spcAft>
                <a:spcPts val="500"/>
              </a:spcAft>
              <a:buNone/>
            </a:pPr>
            <a:r>
              <a:rPr lang="en-US" sz="1050" dirty="0">
                <a:solidFill>
                  <a:schemeClr val="tx1"/>
                </a:solidFill>
              </a:rPr>
              <a:t>Hofstede, G., Hofstede, G.J. and Minkov, M. (2010) Cultures and Organizations: Software of the Mind. 3rd edn. New York: McGraw Hill.</a:t>
            </a:r>
            <a:endParaRPr lang="en-US" sz="1050" dirty="0"/>
          </a:p>
          <a:p>
            <a:pPr marL="0" indent="0">
              <a:spcAft>
                <a:spcPts val="500"/>
              </a:spcAft>
              <a:buNone/>
            </a:pPr>
            <a:r>
              <a:rPr lang="en-US" sz="1050" dirty="0">
                <a:solidFill>
                  <a:schemeClr val="tx1"/>
                </a:solidFill>
              </a:rPr>
              <a:t>Kirkman, B.L., Lowe, K.B. and Gibson, C.B. (2006) 'A quarter century of Culture's Consequences', Journal of International Business Studies, 37(3), pp. 285 to 320.</a:t>
            </a:r>
            <a:endParaRPr lang="en-US" sz="1050" dirty="0"/>
          </a:p>
          <a:p>
            <a:pPr marL="0" indent="0">
              <a:spcAft>
                <a:spcPts val="500"/>
              </a:spcAft>
              <a:buNone/>
            </a:pPr>
            <a:r>
              <a:rPr lang="en-US" sz="1050" dirty="0">
                <a:solidFill>
                  <a:schemeClr val="tx1"/>
                </a:solidFill>
              </a:rPr>
              <a:t>Kluckhohn, F.R. and Strodtbeck, F.L. (1961) Variations in Value Orientations. Evanston, IL: Row, Peterson.</a:t>
            </a:r>
            <a:endParaRPr lang="en-US" sz="10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56032"/>
            <a:ext cx="8229600" cy="658368"/>
          </a:xfrm>
          <a:prstGeom prst="rect">
            <a:avLst/>
          </a:prstGeom>
          <a:noFill/>
          <a:ln/>
        </p:spPr>
        <p:txBody>
          <a:bodyPr wrap="square" lIns="0" tIns="0" rIns="0" bIns="0" rtlCol="0" anchor="ctr"/>
          <a:lstStyle/>
          <a:p>
            <a:pPr marL="0" indent="0" algn="l">
              <a:buNone/>
            </a:pPr>
            <a:r>
              <a:rPr lang="en-US" sz="2600" b="1" dirty="0">
                <a:solidFill>
                  <a:schemeClr val="tx2"/>
                </a:solidFill>
                <a:latin typeface="Cambria" pitchFamily="34" charset="0"/>
                <a:ea typeface="Cambria" pitchFamily="34" charset="-122"/>
                <a:cs typeface="Cambria" pitchFamily="34" charset="-120"/>
              </a:rPr>
              <a:t>References (Continued)</a:t>
            </a:r>
            <a:endParaRPr lang="en-US" sz="2600" dirty="0"/>
          </a:p>
        </p:txBody>
      </p:sp>
      <p:sp>
        <p:nvSpPr>
          <p:cNvPr id="4" name="Text 1"/>
          <p:cNvSpPr txBox="1"/>
          <p:nvPr/>
        </p:nvSpPr>
        <p:spPr>
          <a:xfrm>
            <a:off x="457200" y="1005840"/>
            <a:ext cx="8229600" cy="3611880"/>
          </a:xfrm>
          <a:prstGeom prst="rect">
            <a:avLst/>
          </a:prstGeom>
          <a:noFill/>
          <a:ln/>
        </p:spPr>
        <p:txBody>
          <a:bodyPr wrap="square" lIns="0" tIns="0" rIns="0" bIns="0" rtlCol="0" anchor="t"/>
          <a:lstStyle/>
          <a:p>
            <a:pPr marL="0" indent="0">
              <a:spcAft>
                <a:spcPts val="500"/>
              </a:spcAft>
              <a:buNone/>
            </a:pPr>
            <a:r>
              <a:rPr lang="en-US" sz="1050" dirty="0">
                <a:solidFill>
                  <a:schemeClr val="tx1"/>
                </a:solidFill>
              </a:rPr>
              <a:t>Lewin, K. (1936) 'Some social psychological differences between the United States and Germany', Character and Personality, 4(4), pp. 265 to 293.</a:t>
            </a:r>
            <a:endParaRPr lang="en-US" sz="1050" dirty="0"/>
          </a:p>
          <a:p>
            <a:pPr marL="0" indent="0">
              <a:spcAft>
                <a:spcPts val="500"/>
              </a:spcAft>
              <a:buNone/>
            </a:pPr>
            <a:r>
              <a:rPr lang="en-US" sz="1050" dirty="0">
                <a:solidFill>
                  <a:schemeClr val="tx1"/>
                </a:solidFill>
              </a:rPr>
              <a:t>Luthans, F. and Doh, J.P. (2018) International Management: Culture, Strategy, and Behavior. 10th edn. New York: McGraw Hill Education.</a:t>
            </a:r>
            <a:endParaRPr lang="en-US" sz="1050" dirty="0"/>
          </a:p>
          <a:p>
            <a:pPr marL="0" indent="0">
              <a:spcAft>
                <a:spcPts val="500"/>
              </a:spcAft>
              <a:buNone/>
            </a:pPr>
            <a:r>
              <a:rPr lang="en-US" sz="1050" dirty="0">
                <a:solidFill>
                  <a:schemeClr val="tx1"/>
                </a:solidFill>
              </a:rPr>
              <a:t>McSweeney, B. (2002) 'Hofstede's model of national cultural differences and their consequences: a triumph of faith, a failure of analysis', Human Relations, 55(1), pp. 89 to 118.</a:t>
            </a:r>
            <a:endParaRPr lang="en-US" sz="1050" dirty="0"/>
          </a:p>
          <a:p>
            <a:pPr marL="0" indent="0">
              <a:spcAft>
                <a:spcPts val="500"/>
              </a:spcAft>
              <a:buNone/>
            </a:pPr>
            <a:r>
              <a:rPr lang="en-US" sz="1050" dirty="0">
                <a:solidFill>
                  <a:schemeClr val="tx1"/>
                </a:solidFill>
              </a:rPr>
              <a:t>Minkov, M. (2018) 'A revision of Hofstede's model of national culture: old evidence and new data from 56 countries', Cross Cultural and Strategic Management, 25(2), pp. 231 to 256.</a:t>
            </a:r>
            <a:endParaRPr lang="en-US" sz="1050" dirty="0"/>
          </a:p>
          <a:p>
            <a:pPr marL="0" indent="0">
              <a:spcAft>
                <a:spcPts val="500"/>
              </a:spcAft>
              <a:buNone/>
            </a:pPr>
            <a:r>
              <a:rPr lang="en-US" sz="1050" dirty="0">
                <a:solidFill>
                  <a:schemeClr val="tx1"/>
                </a:solidFill>
              </a:rPr>
              <a:t>Osland, J.S. and Bird, A. (2000) 'Beyond sophisticated stereotyping: cultural sensemaking in context', Academy of Management Executive, 14(1), pp. 65 to 79.</a:t>
            </a:r>
            <a:endParaRPr lang="en-US" sz="1050" dirty="0"/>
          </a:p>
          <a:p>
            <a:pPr marL="0" indent="0">
              <a:spcAft>
                <a:spcPts val="500"/>
              </a:spcAft>
              <a:buNone/>
            </a:pPr>
            <a:r>
              <a:rPr lang="en-US" sz="1050" dirty="0">
                <a:solidFill>
                  <a:schemeClr val="tx1"/>
                </a:solidFill>
              </a:rPr>
              <a:t>Parsons, T. and Shils, E.A. (eds) (1951) Toward a General Theory of Action. Cambridge, MA: Harvard University Press.</a:t>
            </a:r>
            <a:endParaRPr lang="en-US" sz="1050" dirty="0"/>
          </a:p>
          <a:p>
            <a:pPr marL="0" indent="0">
              <a:spcAft>
                <a:spcPts val="500"/>
              </a:spcAft>
              <a:buNone/>
            </a:pPr>
            <a:r>
              <a:rPr lang="en-US" sz="1050" dirty="0">
                <a:solidFill>
                  <a:schemeClr val="tx1"/>
                </a:solidFill>
              </a:rPr>
              <a:t>Reisinger, Y. and Crotts, J.C. (2010) 'Applying Hofstede's national culture measures in tourism research', Journal of Travel Research, 49(2), pp. 153 to 164.</a:t>
            </a:r>
            <a:endParaRPr lang="en-US" sz="1050" dirty="0"/>
          </a:p>
          <a:p>
            <a:pPr marL="0" indent="0">
              <a:spcAft>
                <a:spcPts val="500"/>
              </a:spcAft>
              <a:buNone/>
            </a:pPr>
            <a:r>
              <a:rPr lang="en-US" sz="1050" dirty="0">
                <a:solidFill>
                  <a:schemeClr val="tx1"/>
                </a:solidFill>
              </a:rPr>
              <a:t>Trompenaars, F. and Hampden-Turner, C. (2012) Riding the Waves of Culture: Understanding Diversity in Global Business. 3rd edn. London: Nicholas Brealey.</a:t>
            </a:r>
            <a:endParaRPr lang="en-US" sz="10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3"/>
                </a:solidFill>
              </a:defRPr>
            </a:lvl1pPr>
          </a:lstStyle>
          <a:p>
            <a:pPr algn="r"/>
            <a:fld id="{F7021451-1387-4CA6-816F-3879F97B5CBC}" type="slidenum">
              <a:rPr lang="en-US" b="0"/>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2377440"/>
            <a:ext cx="7680960" cy="1463040"/>
          </a:xfrm>
          <a:prstGeom prst="rect">
            <a:avLst/>
          </a:prstGeom>
          <a:noFill/>
          <a:ln/>
        </p:spPr>
        <p:txBody>
          <a:bodyPr wrap="square" rtlCol="0" anchor="t"/>
          <a:lstStyle/>
          <a:p>
            <a:pPr marL="0" indent="0" algn="l">
              <a:buNone/>
            </a:pPr>
            <a:r>
              <a:rPr lang="en-US" sz="3400" b="1" dirty="0">
                <a:solidFill>
                  <a:schemeClr val="bg1"/>
                </a:solidFill>
                <a:latin typeface="Cambria" pitchFamily="34" charset="0"/>
                <a:ea typeface="Cambria" pitchFamily="34" charset="-122"/>
                <a:cs typeface="Cambria" pitchFamily="34" charset="-120"/>
              </a:rPr>
              <a:t>Questions and Discussion</a:t>
            </a:r>
            <a:endParaRPr lang="en-US" sz="3400" dirty="0"/>
          </a:p>
        </p:txBody>
      </p:sp>
      <p:sp>
        <p:nvSpPr>
          <p:cNvPr id="3" name="Text 1"/>
          <p:cNvSpPr txBox="1"/>
          <p:nvPr/>
        </p:nvSpPr>
        <p:spPr>
          <a:xfrm>
            <a:off x="731520" y="3108960"/>
            <a:ext cx="7680960" cy="548640"/>
          </a:xfrm>
          <a:prstGeom prst="rect">
            <a:avLst/>
          </a:prstGeom>
          <a:noFill/>
          <a:ln/>
        </p:spPr>
        <p:txBody>
          <a:bodyPr wrap="square" lIns="0" tIns="0" rIns="0" bIns="0" rtlCol="0" anchor="ctr"/>
          <a:lstStyle/>
          <a:p>
            <a:pPr marL="0" indent="0">
              <a:buNone/>
            </a:pPr>
            <a:r>
              <a:rPr lang="en-US" sz="1600" i="1" dirty="0">
                <a:solidFill>
                  <a:schemeClr val="accent1"/>
                </a:solidFill>
              </a:rPr>
              <a:t>Which framework would you use in your own workplace, and why?</a:t>
            </a:r>
            <a:endParaRPr lang="en-US" sz="16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ma14="http://schemas.microsoft.com/office/mac/drawingml/2011/main" xmlns="" val="0"/>
            </a:ext>
          </a:extLst>
        </p:spPr>
        <p:txBody>
          <a:bodyPr/>
          <a:lstStyle>
            <a:lvl1pPr>
              <a:defRPr sz="900">
                <a:solidFill>
                  <a:schemeClr val="bg2"/>
                </a:solidFill>
              </a:defRPr>
            </a:lvl1pPr>
          </a:lstStyle>
          <a:p>
            <a:pPr algn="r"/>
            <a:fld id="{F7021451-1387-4CA6-816F-3879F97B5CBC}" type="slidenum">
              <a:rPr lang="en-US" b="0"/>
              <a:t>38</a:t>
            </a:fld>
            <a:endParaRPr lang="en-US"/>
          </a:p>
        </p:txBody>
      </p:sp>
    </p:spTree>
  </p:cSld>
  <p:clrMapOvr>
    <a:masterClrMapping/>
  </p:clrMapOvr>
</p:sld>
</file>

<file path=ppt/theme/theme1.xml><?xml version="1.0" encoding="utf-8"?>
<a:theme xmlns:a="http://schemas.openxmlformats.org/drawingml/2006/main" name="BMBM6021 Cultural Dimensions">
  <a:themeElements>
    <a:clrScheme name="BMBM6021 Cultural Dimensions">
      <a:dk1>
        <a:srgbClr val="1F2937"/>
      </a:dk1>
      <a:lt1>
        <a:srgbClr val="FFFFFF"/>
      </a:lt1>
      <a:dk2>
        <a:srgbClr val="1B2A4A"/>
      </a:dk2>
      <a:lt2>
        <a:srgbClr val="DCE8F5"/>
      </a:lt2>
      <a:accent1>
        <a:srgbClr val="F2A541"/>
      </a:accent1>
      <a:accent2>
        <a:srgbClr val="2E6F95"/>
      </a:accent2>
      <a:accent3>
        <a:srgbClr val="5B6B82"/>
      </a:accent3>
      <a:accent4>
        <a:srgbClr val="C8553D"/>
      </a:accent4>
      <a:accent5>
        <a:srgbClr val="7FA7C9"/>
      </a:accent5>
      <a:accent6>
        <a:srgbClr val="EEF3F9"/>
      </a:accent6>
      <a:hlink>
        <a:srgbClr val="2E6F95"/>
      </a:hlink>
      <a:folHlink>
        <a:srgbClr val="5B6B82"/>
      </a:folHlink>
    </a:clrScheme>
    <a:fontScheme name="BMBM6021 Cultural Dimensions">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9552</Words>
  <Application>Microsoft Office PowerPoint</Application>
  <PresentationFormat>On-screen Show (16:9)</PresentationFormat>
  <Paragraphs>456</Paragraphs>
  <Slides>38</Slides>
  <Notes>38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Cambria</vt:lpstr>
      <vt:lpstr>BMBM6021 Cultural Dimensions</vt:lpstr>
      <vt:lpstr>International Business Communication</vt:lpstr>
      <vt:lpstr>Learning Outcomes</vt:lpstr>
      <vt:lpstr>Session Overview</vt:lpstr>
      <vt:lpstr>Understanding Culture</vt:lpstr>
      <vt:lpstr>Culture as Software of the Mind</vt:lpstr>
      <vt:lpstr>Hofstede's Cultural Dimensions</vt:lpstr>
      <vt:lpstr>Where the Model Came From</vt:lpstr>
      <vt:lpstr>Six Dimensions at a Glance</vt:lpstr>
      <vt:lpstr>Power Distance</vt:lpstr>
      <vt:lpstr>Individualism versus Collectivism</vt:lpstr>
      <vt:lpstr>Masculinity versus Femininity</vt:lpstr>
      <vt:lpstr>Uncertainty Avoidance</vt:lpstr>
      <vt:lpstr>Long Term versus Short Term Orientation</vt:lpstr>
      <vt:lpstr>Indulgence versus Restraint</vt:lpstr>
      <vt:lpstr>Comparing Country Profiles</vt:lpstr>
      <vt:lpstr>Critiquing Hofstede</vt:lpstr>
      <vt:lpstr>Trompenaars' Seven Dimensions</vt:lpstr>
      <vt:lpstr>Origins and Approach</vt:lpstr>
      <vt:lpstr>Seven Dimensions at a Glance</vt:lpstr>
      <vt:lpstr>Universalism versus Particularism</vt:lpstr>
      <vt:lpstr>Individualism versus Communitarianism</vt:lpstr>
      <vt:lpstr>Specific versus Diffuse</vt:lpstr>
      <vt:lpstr>Neutral versus Affective</vt:lpstr>
      <vt:lpstr>Achievement versus Ascription</vt:lpstr>
      <vt:lpstr>Sequential versus Synchronic Time</vt:lpstr>
      <vt:lpstr>Internal versus External Direction</vt:lpstr>
      <vt:lpstr>Evaluating Trompenaars</vt:lpstr>
      <vt:lpstr>Comparing the Frameworks</vt:lpstr>
      <vt:lpstr>Hofstede and Trompenaars Side by Side</vt:lpstr>
      <vt:lpstr>Where the Frameworks Meet</vt:lpstr>
      <vt:lpstr>Applying the Frameworks</vt:lpstr>
      <vt:lpstr>Using Cultural Frameworks Well</vt:lpstr>
      <vt:lpstr>Activity: The Conference Contract</vt:lpstr>
      <vt:lpstr>PowerPoint Presentation</vt:lpstr>
      <vt:lpstr>Quick Review</vt:lpstr>
      <vt:lpstr>References</vt:lpstr>
      <vt:lpstr>References (Continued)</vt:lpstr>
      <vt:lpstr>Questions and Discussion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BMBM6021 International Business Communication: Cultural Dimensions</dc:title>
  <dc:subject>PptxGenJS Presentation</dc:subject>
  <dc:creator>Jaliya de Silva</dc:creator>
  <cp:lastModifiedBy>Jaliya De Silva</cp:lastModifiedBy>
  <cp:revision>2</cp:revision>
  <dcterms:created xsi:type="dcterms:W3CDTF">2026-10-12T19:14:26Z</dcterms:created>
  <dcterms:modified xsi:type="dcterms:W3CDTF">2026-10-12T19:17:58Z</dcterms:modified>
</cp:coreProperties>
</file>