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>
        <p:scale>
          <a:sx n="40" d="100"/>
          <a:sy n="40" d="100"/>
        </p:scale>
        <p:origin x="2318" y="8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E6477E-7DD3-46D8-A7C6-575C5077C895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8AF023-6DC0-4B6E-8496-9D3AA34997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353928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8AF023-6DC0-4B6E-8496-9D3AA3499790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819556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B1557-43CD-1859-81FA-44563E342B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5A7C3E-D1A6-CB43-42C9-C7021343E2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C98CFD-D972-4112-4C0C-DF542239F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4CB49-5D73-D104-0B49-469BC0E86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5435D-99F4-866F-D6A4-A36E39079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88263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04966-3CBE-AFCB-E880-81DD38627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0508E-D1AC-06E5-59A2-7F8678FD5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542E2-7814-D485-A581-75313CFEE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8F138-D325-F5E8-5D5F-A19508EBC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CCDA87-F361-0BE6-BE08-E37B35FF9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2151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144BF-A21C-DC6C-7009-AD7C0FF59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D8EAE8-E078-6AA9-5CA3-8FE1D038F9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0AD1E-7255-A107-3A79-DBDAD5B43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1DF59-806E-3DA9-527E-36355E625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959DD5-493E-B08A-BB11-CF4E33DF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28273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20B1B-E55D-856C-8A14-9B224ACA7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0CD7C-8892-F5F2-9ED1-CE46B7E001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629B59-6065-6111-7FEE-86BD72FFB4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94C800-E46B-1C33-1920-6D229DA1F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DCB85E-3A6F-3821-257C-1CA8D35F6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D5DD48-4F73-8257-6C69-E490C484E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91211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01AE3-5042-6793-A1EA-B0C93A505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907D8-9BD3-7A9E-0870-DF6F1A80C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F56DF8-2413-3C2B-DCA8-E1FB89285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26C6C2-279B-3EA7-9A0A-46AF79C52B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A99165-4581-C266-E513-98A2AB0CA7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E2853A-D2B9-48B9-5274-ED94A7F24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62C979-1E86-FB75-2C91-F5F682431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89D829-E560-54D9-2908-4EE32436D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2416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708E8-AE21-59C1-C7CD-B1EB17513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954087-FC4A-BF15-8BA2-4368DE993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CBD86C-B926-58C2-8033-63E195763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209B56-2EEB-6AC0-3C9E-858003FBE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79548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4B5655-9DD7-F021-55DD-494B2AA1C6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87815F-1A83-8DD1-DA69-3F253C98C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794B21-312B-AEFD-B876-07B1E4660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73741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80631-C1E2-7E63-BA93-A01FF0942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8DEE6-BA0B-9965-BFF7-4C721B34F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3A39E2-96B9-454F-485C-F6234AD6F1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8EA651-0DEC-3315-EA9D-EFC31992D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08BB06-F4C6-5ED3-8EAA-F3D7E18F0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DD78B5-A419-36C0-BA7D-C9118A2C0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00004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101D4-00CA-6836-D41A-1CDDAFF91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5EAB5D-9DE8-994A-498C-E60642D4DE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8438DD-7E6A-09CB-6D33-0E060F68F1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A0B546-D881-8976-D9CE-3A02ED36A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BD691C-5839-A4B6-3E83-E2A3FA9D3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7C8F6-006F-37FD-16C1-7AD3357BE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7653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18301-938C-32C4-8D63-9C6AD56EF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02CD80-DD97-3E64-9702-E537C93614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16ACE-B1B9-392E-18BA-C7FF1D02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128BA-D3A8-9001-A4FC-86907C5E4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90A41-C073-BAB3-BE6D-B8B298E31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3743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493D41-78DD-A774-3A69-C3FA71292E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85DE9C-2722-C4EF-8F83-111511125C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EF89C5-A9CE-4F32-F9EE-31926CAFD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DA0793-4EB1-523B-DD2F-255F15591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88AA2-17AA-216B-C82B-AD473E506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804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375F43-4207-AF9C-6717-BF6057F18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CD6828-8936-8C11-6471-1FD2A2C83A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BFDC9-3709-83CE-911D-465394CB2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B879D1-E75A-4D12-BF6C-14092B8783B2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5E211F-7BFF-4EE1-3AB0-0A8F317DE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A9DC6-456F-7DE6-3A55-FB9710EE28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3339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707ED-5290-52F0-6AF2-AE09D6B923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519235"/>
            <a:ext cx="9144000" cy="990727"/>
          </a:xfrm>
        </p:spPr>
        <p:txBody>
          <a:bodyPr/>
          <a:lstStyle/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550C4A-404E-5F3F-09DA-67D0BFA8CF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8659" y="493493"/>
            <a:ext cx="5474682" cy="1780186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6153CA5-7B52-DB0A-DD29-7E2710D37A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5995024"/>
              </p:ext>
            </p:extLst>
          </p:nvPr>
        </p:nvGraphicFramePr>
        <p:xfrm>
          <a:off x="736600" y="2042601"/>
          <a:ext cx="10718800" cy="26334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18800">
                  <a:extLst>
                    <a:ext uri="{9D8B030D-6E8A-4147-A177-3AD203B41FA5}">
                      <a16:colId xmlns:a16="http://schemas.microsoft.com/office/drawing/2014/main" val="572982551"/>
                    </a:ext>
                  </a:extLst>
                </a:gridCol>
              </a:tblGrid>
              <a:tr h="867602"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  <a:buNone/>
                      </a:pPr>
                      <a:r>
                        <a:rPr lang="en-GB" sz="5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Digital Forensic Investigation of Corporate Espionage</a:t>
                      </a:r>
                      <a:b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</a:t>
                      </a:r>
                    </a:p>
                    <a:p>
                      <a:pPr algn="l">
                        <a:lnSpc>
                          <a:spcPct val="90000"/>
                        </a:lnSpc>
                        <a:buNone/>
                      </a:pPr>
                      <a: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</a:t>
                      </a:r>
                      <a:r>
                        <a:rPr lang="en-GB" sz="48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Case Study of Quantum Tech</a:t>
                      </a:r>
                      <a:endParaRPr lang="en-IN" sz="480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18745" marR="118745" marT="0" marB="0"/>
                </a:tc>
                <a:extLst>
                  <a:ext uri="{0D108BD9-81ED-4DB2-BD59-A6C34878D82A}">
                    <a16:rowId xmlns:a16="http://schemas.microsoft.com/office/drawing/2014/main" val="2590853843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4733EBF-B115-50B7-8045-1431375D91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762914"/>
              </p:ext>
            </p:extLst>
          </p:nvPr>
        </p:nvGraphicFramePr>
        <p:xfrm>
          <a:off x="2692400" y="4693918"/>
          <a:ext cx="6827520" cy="18288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27520">
                  <a:extLst>
                    <a:ext uri="{9D8B030D-6E8A-4147-A177-3AD203B41FA5}">
                      <a16:colId xmlns:a16="http://schemas.microsoft.com/office/drawing/2014/main" val="887558571"/>
                    </a:ext>
                  </a:extLst>
                </a:gridCol>
              </a:tblGrid>
              <a:tr h="170687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Module: Digital Forensics Analysis </a:t>
                      </a:r>
                    </a:p>
                    <a:p>
                      <a:pPr algn="l">
                        <a:buNone/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ACCA7031 - Report                         </a:t>
                      </a:r>
                    </a:p>
                    <a:p>
                      <a:pPr algn="l">
                        <a:buNone/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Student Name: Gopika Virakan Valappil                                        Student ID: 2436585                         </a:t>
                      </a:r>
                    </a:p>
                    <a:p>
                      <a:pPr algn="l">
                        <a:buNone/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Program: MSc Cybersecurity &amp; Digital Forensics                                        Submitted To: Dr. Mohamed Ghanem</a:t>
                      </a:r>
                      <a:endParaRPr lang="en-IN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18745" marR="118745" marT="0" marB="0"/>
                </a:tc>
                <a:extLst>
                  <a:ext uri="{0D108BD9-81ED-4DB2-BD59-A6C34878D82A}">
                    <a16:rowId xmlns:a16="http://schemas.microsoft.com/office/drawing/2014/main" val="31896563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9976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059EE-68C3-A880-3DE0-494EF0F34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6287C-C878-C2B0-CBB4-07C6A8EC1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Unauthorised access detected within the QT-AI-2025 patent repository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Suspicious activity traced to Emma (Senior Engineer)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indicates an attempted transfer of proprietary data to NexGen Circuits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Individuals Involved: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Joe – acted as an intermediary facilitating communication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 – identified as the prospective buyer </a:t>
            </a:r>
          </a:p>
          <a:p>
            <a:pPr marL="0" indent="0">
              <a:buNone/>
            </a:pPr>
            <a:b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Investigation Objectives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 forensic analysis of acquired digital evidence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Reconstruct the sequence of events across multiple devices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involvement, intent, and evidential links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potential legal and organisational actions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49818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FE264-801E-8E04-7C63-737A89C14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INVESTIGATION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4E32A-2BC2-3E0C-1CCC-0BCBDBF2D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forensically sound acquisition and preservation of digital evidence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 detailed analysis of communication artefacts across platforms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Examine data associated with the QT-AI-2025 intellectual property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Reconstruct a chronological sequence of events from multi-device sources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Determine roles, interactions, and intent of involved individuals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procedures aligned with recognised forensic frameworks and standards [1], [2]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46079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4BC37-A38F-4A14-8D06-203841FF4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81AEC-8A77-55A3-264B-C119B4DBF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54855"/>
          </a:xfrm>
        </p:spPr>
        <p:txBody>
          <a:bodyPr>
            <a:normAutofit lnSpcReduction="10000"/>
          </a:bodyPr>
          <a:lstStyle/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Chain of custody maintained throughout investigation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integrity preserved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9C1694F-3689-E0AE-63A5-A40BD2124B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04246"/>
              </p:ext>
            </p:extLst>
          </p:nvPr>
        </p:nvGraphicFramePr>
        <p:xfrm>
          <a:off x="838200" y="1690688"/>
          <a:ext cx="9423401" cy="3448176"/>
        </p:xfrm>
        <a:graphic>
          <a:graphicData uri="http://schemas.openxmlformats.org/drawingml/2006/table">
            <a:tbl>
              <a:tblPr firstRow="1" firstCol="1" bandRow="1"/>
              <a:tblGrid>
                <a:gridCol w="1536833">
                  <a:extLst>
                    <a:ext uri="{9D8B030D-6E8A-4147-A177-3AD203B41FA5}">
                      <a16:colId xmlns:a16="http://schemas.microsoft.com/office/drawing/2014/main" val="3503555722"/>
                    </a:ext>
                  </a:extLst>
                </a:gridCol>
                <a:gridCol w="1541487">
                  <a:extLst>
                    <a:ext uri="{9D8B030D-6E8A-4147-A177-3AD203B41FA5}">
                      <a16:colId xmlns:a16="http://schemas.microsoft.com/office/drawing/2014/main" val="3761032896"/>
                    </a:ext>
                  </a:extLst>
                </a:gridCol>
                <a:gridCol w="1157627">
                  <a:extLst>
                    <a:ext uri="{9D8B030D-6E8A-4147-A177-3AD203B41FA5}">
                      <a16:colId xmlns:a16="http://schemas.microsoft.com/office/drawing/2014/main" val="581180207"/>
                    </a:ext>
                  </a:extLst>
                </a:gridCol>
                <a:gridCol w="1711315">
                  <a:extLst>
                    <a:ext uri="{9D8B030D-6E8A-4147-A177-3AD203B41FA5}">
                      <a16:colId xmlns:a16="http://schemas.microsoft.com/office/drawing/2014/main" val="2395074687"/>
                    </a:ext>
                  </a:extLst>
                </a:gridCol>
                <a:gridCol w="1957916">
                  <a:extLst>
                    <a:ext uri="{9D8B030D-6E8A-4147-A177-3AD203B41FA5}">
                      <a16:colId xmlns:a16="http://schemas.microsoft.com/office/drawing/2014/main" val="1129176360"/>
                    </a:ext>
                  </a:extLst>
                </a:gridCol>
                <a:gridCol w="1518223">
                  <a:extLst>
                    <a:ext uri="{9D8B030D-6E8A-4147-A177-3AD203B41FA5}">
                      <a16:colId xmlns:a16="http://schemas.microsoft.com/office/drawing/2014/main" val="2510554577"/>
                    </a:ext>
                  </a:extLst>
                </a:gridCol>
              </a:tblGrid>
              <a:tr h="603026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Evidence ID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Device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Owner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Acquisition Date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Handler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9691218"/>
                  </a:ext>
                </a:extLst>
              </a:tr>
              <a:tr h="901669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E01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Android Smartphone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Emma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Primary suspect device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 March 2025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Investigator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5990581"/>
                  </a:ext>
                </a:extLst>
              </a:tr>
              <a:tr h="901669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E02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Android Smartphone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Joe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Intermediary device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 March 2025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Investigator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65023399"/>
                  </a:ext>
                </a:extLst>
              </a:tr>
              <a:tr h="901669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E03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Android Smartphone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Norman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Buyer device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 March 2025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Investigator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33664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6111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B9A84-6009-A8C8-633D-A1A7EC732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8437"/>
            <a:ext cx="10515600" cy="1325563"/>
          </a:xfrm>
        </p:spPr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 ACQUISITION SETUP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77B81E8-B10A-ADDC-1692-82A9884E59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6674" y="1524000"/>
            <a:ext cx="3883804" cy="45517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AEA3CE-CB4C-11DB-5367-C5887434E847}"/>
              </a:ext>
            </a:extLst>
          </p:cNvPr>
          <p:cNvSpPr txBox="1"/>
          <p:nvPr/>
        </p:nvSpPr>
        <p:spPr>
          <a:xfrm>
            <a:off x="464397" y="1524000"/>
            <a:ext cx="7005599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Mobile devices were interfaced using Cellebrite UFED within a controlled forensic workstation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Acquisition was conducted in a secured laboratory environment to prevent contamination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extraction performed in a read-only manner, ensuring no alteration to original evidence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Write-blocking principles applied where applicable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Procedure complies with established forensic principles, supporting integrity and legal admissibility [1], [3]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Extraction summaries and screenshots serve as documented evidence of the forensic imaging process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65351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C0D3B-DBAA-2F30-B8D3-0CFF249C7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EXTRACTION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85DDA-7338-3C16-1D06-0842F71C6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3952240"/>
            <a:ext cx="11023600" cy="2763519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acquisition utilised a combination of logical and file system extraction techniques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Enabled recovery of diverse artefacts, including: 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data (messages and chat records) 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Multimedia content (images and videos) 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System-level artefacts (application data and device information)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Extracted datasets were further processed and examined using Cellebrite Physical Analyzer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C2614D-1FA5-F349-9799-9E913AA822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3284" y="1342424"/>
            <a:ext cx="4132694" cy="23257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ADC9E0-4AF7-0BD2-13B8-C917DABC95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1084" y="1342424"/>
            <a:ext cx="4132694" cy="232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019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9F6E3-89D0-57EE-D151-156EE1C3D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DATA STORAGE &amp; INTEGRITY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3D03A-DA90-7A8C-AC8B-6AA41CBDBA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605280"/>
            <a:ext cx="7162800" cy="4887595"/>
          </a:xfrm>
        </p:spPr>
        <p:txBody>
          <a:bodyPr>
            <a:normAutofit fontScale="55000" lnSpcReduction="20000"/>
          </a:bodyPr>
          <a:lstStyle/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Extracted data was organised within a structured logical file system hierarchy 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 images were preserved in compressed, standardised formats to ensure efficient storage and accessibility 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handling procedures ensured consistency across all extracted artefacts </a:t>
            </a:r>
          </a:p>
          <a:p>
            <a:pPr marL="0" indent="0">
              <a:buNone/>
            </a:pP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approach supports: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integrity – preservation of original evidence without alteration 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Traceability – clear linkage between artefacts and source devices 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Reliability – dependable analysis outcomes for forensic reporting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1052AE-CEB9-2C65-41FD-D0D9757784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5760" y="1526778"/>
            <a:ext cx="3763726" cy="21180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8AAC35-BC09-752E-242C-37A8C36269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5760" y="4155078"/>
            <a:ext cx="3876020" cy="2181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790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814DA-E31F-AB64-99D0-CBA31C989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HASH VERIFICATION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BFA95-C0F8-871F-89D7-6DF030C8B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Cryptographic hash values (SHA-256) were generated during acquisition and re-validated post-extraction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Hash comparison was performed to ensure data consistency across all stages of handling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Emma’s device → 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d5193dbf8246c09f…e31f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Matching hash values confirm: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Integrity of digital evidence (no alteration during acquisition or analysis)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Authenticity of forensic images, ensuring evidential reliability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82938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7F297-5D76-3812-C25C-4CAB1DC25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E2BAE-D52B-5D8C-EBB6-79234BF53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extraction and examination conducted using Cellebrite UFED and Physical Analyzer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 reconstruction applied to establish chronological event sequences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Cross-device correlation performed to identify relationships between artefacts across multiple devices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Keyword-based searching utilised to locate relevant evidential data efficiently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Metadata analysis conducted to examine file properties, timestamps, and user activity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pattern analysis used to identify interaction trends and behavioural indicators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Additional platform analysis (e.g., Instagram) limited within extracted dataset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81903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59937-81B5-DFD6-BC11-FF1D8D549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 EXTRACTION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073A0-4E90-ACC1-A6D5-7F0E83A81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8400"/>
            <a:ext cx="6212840" cy="4054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 acquisition was successfully performed across multiple Android devices, including: 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Huawei (Emma) 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Samsung (Joe) 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Nokia (Norman) 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2440E1-8A23-23F0-8915-6DDBC32C75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0080" y="1392957"/>
            <a:ext cx="4357285" cy="24521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4E7758-AE1B-C501-3DF0-50821600CB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0081" y="4027969"/>
            <a:ext cx="4357285" cy="2452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553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6281F-5C7F-EAA5-D3C4-6F4B011EB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850105"/>
            <a:ext cx="10515600" cy="23268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outcomes of the extraction process: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Successful recovery of evidential data from all devices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Integrity verification through validated hash values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Identification of device-specific metadata (e.g., IMEI, Android ID, system configuration) 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B0DA2A-653D-673D-0051-7003C34448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737" y="681037"/>
            <a:ext cx="4469580" cy="25153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AC1A417-F286-24AE-4355-02303E14C9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0588" y="701065"/>
            <a:ext cx="4469580" cy="2515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995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BA7A8-9B86-4E2F-74CD-BF9DA40CB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WHATSAPP ANALYSIS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2573B7A-8E71-4129-A9AD-8E7CC99206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6240" y="1699163"/>
            <a:ext cx="6725919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Forensic examination of WhatsApp artefacts revealed initiated contact by Emma, establishing the initial communication channel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Conversations contained references to the transfer of proprietary data, described as “blueprint”, indicating sensitive information exchange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Evidence of financial negotiation, including an approximate value of £5 million with offshore payment implications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Presence of defined time constraints (e.g., 48-hour deadlines), suggesting planned execution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57AF9B-51F3-8BEB-2922-A34D64A3CC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8458" y="1145165"/>
            <a:ext cx="4533748" cy="25514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956A112-E879-982B-C0C0-CE26B14E9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8458" y="3890006"/>
            <a:ext cx="4533748" cy="255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912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DDBC6-7A0A-5EE6-E16D-6A064945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866147"/>
            <a:ext cx="5484548" cy="2310815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artefacts demonstrate: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Deliberate intent to engage in unauthorised data transfer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Coordinated interaction between involved parties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Clear financial motivation underpinning the activity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30F94E-7214-E1DB-1FAE-C15F996C07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628084"/>
            <a:ext cx="4977051" cy="280091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7B6292-F92A-BE58-3EC6-838CD0680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2748" y="645533"/>
            <a:ext cx="5031052" cy="28313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51D2655-E394-2950-EC90-77ED3552CC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2748" y="3699673"/>
            <a:ext cx="5031052" cy="2831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319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AED98-B0B9-BE3C-2F53-0A6382FD0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FACEBOOK MESSENGER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1D7A7-B6B6-C1B9-39C7-70038496B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253" y="1690688"/>
            <a:ext cx="7321227" cy="4802187"/>
          </a:xfrm>
        </p:spPr>
        <p:txBody>
          <a:bodyPr>
            <a:normAutofit fontScale="62500" lnSpcReduction="20000"/>
          </a:bodyPr>
          <a:lstStyle/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Examination of Messenger artefacts identified direct communication between Emma and Norman, establishing a primary interaction channel 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Conversations indicate agreement on the transfer of proprietary data, reinforcing the progression from negotiation to execution 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to offshore financial arrangements suggest attempts to obscure transactional traceability </a:t>
            </a:r>
          </a:p>
          <a:p>
            <a:pPr marL="0" indent="0">
              <a:buNone/>
            </a:pP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findings support: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clear buyer–seller relationship between the involved parties 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of a planned and coordinated transaction involving confidential data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5845AD-E1A3-5729-D90F-94DEF3D1DB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81" y="1501737"/>
            <a:ext cx="4110666" cy="23133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913BCD-2E53-A089-2FDB-54278CAC0D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2081" y="4091781"/>
            <a:ext cx="4110666" cy="2313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9126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5536FB-DF3E-B5FB-780F-9096E9470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 OF EVENTS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B61196-DBE8-0281-B8DE-3E61F206FF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3281581"/>
              </p:ext>
            </p:extLst>
          </p:nvPr>
        </p:nvGraphicFramePr>
        <p:xfrm>
          <a:off x="838200" y="1825625"/>
          <a:ext cx="10515599" cy="2743020"/>
        </p:xfrm>
        <a:graphic>
          <a:graphicData uri="http://schemas.openxmlformats.org/drawingml/2006/table">
            <a:tbl>
              <a:tblPr firstRow="1" firstCol="1" bandRow="1"/>
              <a:tblGrid>
                <a:gridCol w="1886506">
                  <a:extLst>
                    <a:ext uri="{9D8B030D-6E8A-4147-A177-3AD203B41FA5}">
                      <a16:colId xmlns:a16="http://schemas.microsoft.com/office/drawing/2014/main" val="2234076496"/>
                    </a:ext>
                  </a:extLst>
                </a:gridCol>
                <a:gridCol w="8629093">
                  <a:extLst>
                    <a:ext uri="{9D8B030D-6E8A-4147-A177-3AD203B41FA5}">
                      <a16:colId xmlns:a16="http://schemas.microsoft.com/office/drawing/2014/main" val="2437999903"/>
                    </a:ext>
                  </a:extLst>
                </a:gridCol>
              </a:tblGrid>
              <a:tr h="457170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Date</a:t>
                      </a:r>
                      <a:endParaRPr lang="en-IN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Event</a:t>
                      </a:r>
                      <a:endParaRPr lang="en-IN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4514073"/>
                  </a:ext>
                </a:extLst>
              </a:tr>
              <a:tr h="457170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0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Aug 2024</a:t>
                      </a:r>
                      <a:endParaRPr lang="en-IN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Emma initiates communication with Joe</a:t>
                      </a:r>
                      <a:endParaRPr lang="en-IN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4292444"/>
                  </a:ext>
                </a:extLst>
              </a:tr>
              <a:tr h="457170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Nov 2024</a:t>
                      </a:r>
                      <a:endParaRPr lang="en-IN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Meeting arrangements discussed</a:t>
                      </a:r>
                      <a:endParaRPr lang="en-IN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7819826"/>
                  </a:ext>
                </a:extLst>
              </a:tr>
              <a:tr h="457170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Jan 2025</a:t>
                      </a:r>
                      <a:endParaRPr lang="en-IN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Deal finalised between Emma and Joe</a:t>
                      </a:r>
                      <a:endParaRPr lang="en-IN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2203406"/>
                  </a:ext>
                </a:extLst>
              </a:tr>
              <a:tr h="457170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Jan 2025</a:t>
                      </a:r>
                      <a:endParaRPr lang="en-IN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Emma contacts Norman</a:t>
                      </a:r>
                      <a:endParaRPr lang="en-IN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7922845"/>
                  </a:ext>
                </a:extLst>
              </a:tr>
              <a:tr h="457170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Jan 2025</a:t>
                      </a:r>
                      <a:endParaRPr lang="en-IN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0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Agreement for data transfer established</a:t>
                      </a:r>
                      <a:endParaRPr lang="en-IN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1245" marR="131245" marT="182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313224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27320B5-CAE9-DE4C-6774-405C6735A811}"/>
              </a:ext>
            </a:extLst>
          </p:cNvPr>
          <p:cNvSpPr txBox="1"/>
          <p:nvPr/>
        </p:nvSpPr>
        <p:spPr>
          <a:xfrm>
            <a:off x="838200" y="4836160"/>
            <a:ext cx="10033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chronological progression of events indicates a structured and premeditated sequence of actions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81762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E8472-2832-D35B-8AB2-DBD928316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LOCATION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B227E-B5E5-EC62-89B6-CDCC1A880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360" y="1767840"/>
            <a:ext cx="6024880" cy="4725035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Geospatial data extracted from the device indicates multiple recorded locations within the Manchester region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Temporal correlation between location timestamps and communication events was identified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Movement patterns suggest proximity to locations relevant to the investigation timeline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findings support: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likelihood of physical meetings between involved parties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accuracy and validation of the reconstructed timeline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48AAED-0282-CAD9-1EC7-9671719883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8977" y="2171783"/>
            <a:ext cx="4921183" cy="251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0452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89A27-B02E-1175-65A3-6DDC90EFA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B1D5E-AEBF-C6A0-9A33-812297787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focused on device-resident artefacts, as no external storage (e.g., USB) was available within the investigation scope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Extracted data included: 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Cached files indicating application usage patterns 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Media artefacts (images and videos) linked to user activity 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Metadata (timestamps, file attributes) supporting event sequencing 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logs reflecting device interactions and operational history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artefacts provide: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Insight into user behaviour and activity patterns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of data access, handling, and potential staging prior to transfer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USB artefacts were available; analysis focused on mobile-derived evidence in accordance with dataset limitations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81003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6B214-946E-9531-B4FE-949764577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CALL LOG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C633-4ACF-AE09-0944-5CF88AA5B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280" y="1690688"/>
            <a:ext cx="6268720" cy="501491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of call log artefacts identified frequent communication between involved parties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repeated call attempts within short time intervals were observed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Call activity demonstrates temporal alignment with key events in the reconstructed timeline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patterns indicate: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Coordinated interaction among suspects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level of urgency consistent with time-sensitive activities </a:t>
            </a:r>
          </a:p>
          <a:p>
            <a:endParaRPr lang="en-IN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BAC5E5-2C7C-E515-CD68-EDA745464F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7413" y="1748590"/>
            <a:ext cx="4517705" cy="2229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6007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CBF72-5156-645F-D1B7-71FA4015A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EMAIL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ED66C-30AD-78E9-8312-A7781128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64640"/>
            <a:ext cx="7548880" cy="512064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Examination of email artefacts identified account activity and system-generated notifications linked to user interactions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confirms active usage of multiple digital platforms, including account registrations and verification processes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Temporal alignment between email activity and key investigative events was observed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findings support: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presence of multi-platform communication and coordination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Consistency within the reconstructed timeline, reinforcing evidential reliability </a:t>
            </a:r>
          </a:p>
          <a:p>
            <a:endParaRPr lang="en-IN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A77FDC-E236-AA8B-41CD-A0545A49EC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8880" y="1362941"/>
            <a:ext cx="4261032" cy="23979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D29FC2F-03DE-1B44-1B0F-071AC9EAF1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8880" y="4028757"/>
            <a:ext cx="4386811" cy="244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405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858EE-494E-583C-F154-42D451E21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SUSPECT PROFILING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B1AB6-30CC-F637-652E-4BF188E7F2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Emma (Primary Suspect)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Identified as the initiator of communication and central actor in the activity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Responsible for accessing and extracting confidential data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Demonstrates a clear financial motive linked to data monetisation </a:t>
            </a:r>
          </a:p>
          <a:p>
            <a:pPr marL="0" indent="0">
              <a:buNone/>
            </a:pPr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Joe (Intermediary)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Functioned as a communication facilitator between parties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Coordinated interactions and supported negotiation processes </a:t>
            </a:r>
          </a:p>
          <a:p>
            <a:pPr marL="0" indent="0">
              <a:buNone/>
            </a:pPr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 (Buyer)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Engaged as the intended recipient of proprietary data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Participated in negotiation and agreement of transaction terms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891781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619A2-6F8E-D472-E9F7-006821175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1DE3B-665D-B6DD-8128-BFA2EBA286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demonstrates deliberate intent to exfiltrate proprietary data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Identified coordinated communication across multiple platforms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Confirmation of a financial agreement valued at approximately £5 million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Cross-device correlation establishes consistent interaction between involved parties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Collectively, the findings provide compelling evidence supporting corporate espionage activity</a:t>
            </a:r>
          </a:p>
          <a:p>
            <a:pPr marL="0" indent="0">
              <a:buNone/>
            </a:pPr>
            <a:endParaRPr lang="en-GB" b="1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060599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31796-4414-3B23-05E4-834AA4D94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F1E9E-DFB1-AFBB-38E5-ACCF4085D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use of encrypted communication platforms restricted full visibility of message content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recovery of deleted artefacts constrained access to potentially relevant evidence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Functional constraints associated with educational forensic tools impacted extraction depth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Despite these limitations, the investigation produced sufficient and reliable evidence to support the findings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656698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6A3F8-9A5C-0467-34C1-78C04E53B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BA718-386F-C18E-E85E-4CD84B858F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analysis indicates that Emma was responsible for the unauthorised extraction of proprietary data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Joe acted as an intermediary, facilitating communication and supporting the transaction process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 was identified as the intended recipient, engaging in negotiation for data acquisition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convergence of digital evidence across multiple sources confirms coordinated corporate espionage activity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219139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56C7B-32CB-BE7D-B483-4D76E9066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E2992-F08A-FFA0-C9F8-5CAA8286C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Initiate appropriate legal proceedings based on the evidential findings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 immediate revocation of system access privileges for identified individuals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 a comprehensive organisational cybersecurity audit to identify vulnerabilities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Deploy enhanced Data Loss Prevention (DLP) mechanisms to mitigate data exfiltration risks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Strengthen insider threat detection and monitoring frameworks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352857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DA486-78CE-57AD-13B3-CC02A393A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3FA88-B8FA-3F7F-55DD-536CEFC2A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 NIST, Mobile Device Forensics, NIST SP 800-101 Rev. 2, 2023.</a:t>
            </a:r>
          </a:p>
          <a:p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 ISO/IEC 27037, Guidelines for Identification, Collection, Acquisition and Preservation of Digital Evidence, 2023.</a:t>
            </a:r>
          </a:p>
          <a:p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 E. Casey, Digital Evidence and Computer Crime, 4th ed., Academic Press, 2022.</a:t>
            </a:r>
          </a:p>
          <a:p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 B. Martini and K.-K. R. Choo, “Cloud Storage Forensics: OwnCloud as a Case Study,” IEEE Trans. Cloud Computing, vol. 10, no. 2, pp. 1152–1165, 2022.</a:t>
            </a:r>
          </a:p>
          <a:p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 Cellebrite, UFED and Physical Analyzer User Documentation, Cellebrite Ltd., 2024.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94134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1542</Words>
  <Application>Microsoft Office PowerPoint</Application>
  <PresentationFormat>Widescreen</PresentationFormat>
  <Paragraphs>225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Aptos</vt:lpstr>
      <vt:lpstr>Aptos Display</vt:lpstr>
      <vt:lpstr>Arial</vt:lpstr>
      <vt:lpstr>Times New Roman</vt:lpstr>
      <vt:lpstr>Office Theme</vt:lpstr>
      <vt:lpstr>PowerPoint Presentation</vt:lpstr>
      <vt:lpstr>CASE OVERVIEW</vt:lpstr>
      <vt:lpstr>INVESTIGATION OBJECTIVES</vt:lpstr>
      <vt:lpstr>EVIDENCE OVERVIEW</vt:lpstr>
      <vt:lpstr>FORENSIC ACQUISITION SETUP</vt:lpstr>
      <vt:lpstr>EXTRACTION PROCESS</vt:lpstr>
      <vt:lpstr>DATA STORAGE &amp; INTEGRITY</vt:lpstr>
      <vt:lpstr>HASH VERIFICATION</vt:lpstr>
      <vt:lpstr>ANALYSIS METHODOLOGY</vt:lpstr>
      <vt:lpstr>DEVICE EXTRACTION RESULTS</vt:lpstr>
      <vt:lpstr>PowerPoint Presentation</vt:lpstr>
      <vt:lpstr>WHATSAPP ANALYSIS</vt:lpstr>
      <vt:lpstr>PowerPoint Presentation</vt:lpstr>
      <vt:lpstr>FACEBOOK MESSENGER ANALYSIS</vt:lpstr>
      <vt:lpstr>TIMELINE OF EVENTS</vt:lpstr>
      <vt:lpstr>LOCATION ANALYSIS</vt:lpstr>
      <vt:lpstr>FILE ANALYSIS</vt:lpstr>
      <vt:lpstr>CALL LOG ANALYSIS</vt:lpstr>
      <vt:lpstr>EMAIL ANALYSIS</vt:lpstr>
      <vt:lpstr>SUSPECT PROFILING</vt:lpstr>
      <vt:lpstr>KEY FINDINGS</vt:lpstr>
      <vt:lpstr>CHALLENGES AND LIMITATIONS</vt:lpstr>
      <vt:lpstr>CONCLUSION</vt:lpstr>
      <vt:lpstr>RECOMMENDATIONS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Gopika Virakan Valappil (2436585)</dc:creator>
  <cp:lastModifiedBy>Gopika Virakan Valappil (2436585)</cp:lastModifiedBy>
  <cp:revision>3</cp:revision>
  <dcterms:created xsi:type="dcterms:W3CDTF">2026-04-27T13:04:43Z</dcterms:created>
  <dcterms:modified xsi:type="dcterms:W3CDTF">2026-04-27T17:15:13Z</dcterms:modified>
</cp:coreProperties>
</file>