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notesMasterIdLst>
    <p:notesMasterId r:id="rId18"/>
  </p:notesMasterIdLst>
  <p:sldIdLst>
    <p:sldId id="256" r:id="rId2"/>
    <p:sldId id="257" r:id="rId3"/>
    <p:sldId id="272" r:id="rId4"/>
    <p:sldId id="258" r:id="rId5"/>
    <p:sldId id="259" r:id="rId6"/>
    <p:sldId id="260" r:id="rId7"/>
    <p:sldId id="262" r:id="rId8"/>
    <p:sldId id="273" r:id="rId9"/>
    <p:sldId id="263" r:id="rId10"/>
    <p:sldId id="264" r:id="rId11"/>
    <p:sldId id="265" r:id="rId12"/>
    <p:sldId id="267" r:id="rId13"/>
    <p:sldId id="274" r:id="rId14"/>
    <p:sldId id="268"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autoAdjust="0"/>
    <p:restoredTop sz="72977" autoAdjust="0"/>
  </p:normalViewPr>
  <p:slideViewPr>
    <p:cSldViewPr snapToGrid="0">
      <p:cViewPr varScale="1">
        <p:scale>
          <a:sx n="91" d="100"/>
          <a:sy n="91" d="100"/>
        </p:scale>
        <p:origin x="137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_rels/drawing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B9A866-4DB9-47D7-A523-8C31DB8CC354}" type="doc">
      <dgm:prSet loTypeId="urn:microsoft.com/office/officeart/2005/8/layout/vProcess5" loCatId="process" qsTypeId="urn:microsoft.com/office/officeart/2005/8/quickstyle/simple5" qsCatId="simple" csTypeId="urn:microsoft.com/office/officeart/2005/8/colors/colorful1" csCatId="colorful"/>
      <dgm:spPr/>
      <dgm:t>
        <a:bodyPr/>
        <a:lstStyle/>
        <a:p>
          <a:endParaRPr lang="en-US"/>
        </a:p>
      </dgm:t>
    </dgm:pt>
    <dgm:pt modelId="{1303DF9E-0711-4D12-9AD2-139E228B4FF0}">
      <dgm:prSet/>
      <dgm:spPr/>
      <dgm:t>
        <a:bodyPr/>
        <a:lstStyle/>
        <a:p>
          <a:r>
            <a:rPr lang="en-US" dirty="0">
              <a:latin typeface="Arial" panose="020B0604020202020204" pitchFamily="34" charset="0"/>
              <a:cs typeface="Arial" panose="020B0604020202020204" pitchFamily="34" charset="0"/>
            </a:rPr>
            <a:t>This presentation will demonstrate the understanding of end-of-life care and </a:t>
          </a:r>
          <a:r>
            <a:rPr lang="en-GB" b="1" dirty="0">
              <a:latin typeface="Arial" panose="020B0604020202020204" pitchFamily="34" charset="0"/>
              <a:cs typeface="Arial" panose="020B0604020202020204" pitchFamily="34" charset="0"/>
            </a:rPr>
            <a:t>palliative </a:t>
          </a:r>
          <a:r>
            <a:rPr lang="en-US" dirty="0">
              <a:latin typeface="Arial" panose="020B0604020202020204" pitchFamily="34" charset="0"/>
              <a:cs typeface="Arial" panose="020B0604020202020204" pitchFamily="34" charset="0"/>
            </a:rPr>
            <a:t>care for older adults.  </a:t>
          </a:r>
        </a:p>
      </dgm:t>
    </dgm:pt>
    <dgm:pt modelId="{F3683F2D-8024-4948-BF7F-E991F0F1B460}" type="parTrans" cxnId="{BB0B435B-FD03-428C-9983-529A711B576C}">
      <dgm:prSet/>
      <dgm:spPr/>
      <dgm:t>
        <a:bodyPr/>
        <a:lstStyle/>
        <a:p>
          <a:endParaRPr lang="en-US"/>
        </a:p>
      </dgm:t>
    </dgm:pt>
    <dgm:pt modelId="{46AE8B90-8F07-4604-AFB8-48C2CA098DDA}" type="sibTrans" cxnId="{BB0B435B-FD03-428C-9983-529A711B576C}">
      <dgm:prSet/>
      <dgm:spPr/>
      <dgm:t>
        <a:bodyPr/>
        <a:lstStyle/>
        <a:p>
          <a:endParaRPr lang="en-US"/>
        </a:p>
      </dgm:t>
    </dgm:pt>
    <dgm:pt modelId="{7D22579C-EC85-4A2B-97C6-A4F955E6E789}">
      <dgm:prSet/>
      <dgm:spPr/>
      <dgm:t>
        <a:bodyPr/>
        <a:lstStyle/>
        <a:p>
          <a:r>
            <a:rPr lang="en-US" dirty="0">
              <a:latin typeface="Arial" panose="020B0604020202020204" pitchFamily="34" charset="0"/>
              <a:cs typeface="Arial" panose="020B0604020202020204" pitchFamily="34" charset="0"/>
            </a:rPr>
            <a:t>With the assistance of evidence-based facts and researches, it will also explore the concept of euthanasia and assisted suicide. </a:t>
          </a:r>
        </a:p>
      </dgm:t>
    </dgm:pt>
    <dgm:pt modelId="{59F3699A-BE66-4BDE-8420-2F5292CBD08A}" type="parTrans" cxnId="{330E5E1E-EEB4-419E-B2FF-058064B24A07}">
      <dgm:prSet/>
      <dgm:spPr/>
      <dgm:t>
        <a:bodyPr/>
        <a:lstStyle/>
        <a:p>
          <a:endParaRPr lang="en-US"/>
        </a:p>
      </dgm:t>
    </dgm:pt>
    <dgm:pt modelId="{A9392F9D-FCC8-48BA-802C-351281570CF9}" type="sibTrans" cxnId="{330E5E1E-EEB4-419E-B2FF-058064B24A07}">
      <dgm:prSet/>
      <dgm:spPr/>
      <dgm:t>
        <a:bodyPr/>
        <a:lstStyle/>
        <a:p>
          <a:endParaRPr lang="en-US"/>
        </a:p>
      </dgm:t>
    </dgm:pt>
    <dgm:pt modelId="{C3E5AE37-12B6-4388-9C82-DFD3AEB78204}">
      <dgm:prSet/>
      <dgm:spPr/>
      <dgm:t>
        <a:bodyPr/>
        <a:lstStyle/>
        <a:p>
          <a:r>
            <a:rPr lang="en-US" dirty="0">
              <a:latin typeface="Arial" panose="020B0604020202020204" pitchFamily="34" charset="0"/>
              <a:cs typeface="Arial" panose="020B0604020202020204" pitchFamily="34" charset="0"/>
            </a:rPr>
            <a:t>It will present the arguments for and against euthanasia. </a:t>
          </a:r>
        </a:p>
      </dgm:t>
    </dgm:pt>
    <dgm:pt modelId="{8D0CEBD2-4AE0-4C3E-A6C4-8FC11A90E8C1}" type="parTrans" cxnId="{5D7E4EB1-44CD-4B2B-9096-A83E4F03F2BA}">
      <dgm:prSet/>
      <dgm:spPr/>
      <dgm:t>
        <a:bodyPr/>
        <a:lstStyle/>
        <a:p>
          <a:endParaRPr lang="en-US"/>
        </a:p>
      </dgm:t>
    </dgm:pt>
    <dgm:pt modelId="{7082E4E5-E920-4B59-A2E5-378BACB18251}" type="sibTrans" cxnId="{5D7E4EB1-44CD-4B2B-9096-A83E4F03F2BA}">
      <dgm:prSet/>
      <dgm:spPr/>
      <dgm:t>
        <a:bodyPr/>
        <a:lstStyle/>
        <a:p>
          <a:endParaRPr lang="en-US"/>
        </a:p>
      </dgm:t>
    </dgm:pt>
    <dgm:pt modelId="{2DD2F5E9-0498-4944-8DCD-55754ED63D4C}" type="pres">
      <dgm:prSet presAssocID="{22B9A866-4DB9-47D7-A523-8C31DB8CC354}" presName="outerComposite" presStyleCnt="0">
        <dgm:presLayoutVars>
          <dgm:chMax val="5"/>
          <dgm:dir/>
          <dgm:resizeHandles val="exact"/>
        </dgm:presLayoutVars>
      </dgm:prSet>
      <dgm:spPr/>
    </dgm:pt>
    <dgm:pt modelId="{1ABD8231-40F4-2F4A-9FE9-CA4B195B19B3}" type="pres">
      <dgm:prSet presAssocID="{22B9A866-4DB9-47D7-A523-8C31DB8CC354}" presName="dummyMaxCanvas" presStyleCnt="0">
        <dgm:presLayoutVars/>
      </dgm:prSet>
      <dgm:spPr/>
    </dgm:pt>
    <dgm:pt modelId="{D74AE103-F94F-B844-BD9A-54202CBEED10}" type="pres">
      <dgm:prSet presAssocID="{22B9A866-4DB9-47D7-A523-8C31DB8CC354}" presName="ThreeNodes_1" presStyleLbl="node1" presStyleIdx="0" presStyleCnt="3">
        <dgm:presLayoutVars>
          <dgm:bulletEnabled val="1"/>
        </dgm:presLayoutVars>
      </dgm:prSet>
      <dgm:spPr/>
    </dgm:pt>
    <dgm:pt modelId="{1088533F-BFF8-4D4C-8219-94B721139C28}" type="pres">
      <dgm:prSet presAssocID="{22B9A866-4DB9-47D7-A523-8C31DB8CC354}" presName="ThreeNodes_2" presStyleLbl="node1" presStyleIdx="1" presStyleCnt="3">
        <dgm:presLayoutVars>
          <dgm:bulletEnabled val="1"/>
        </dgm:presLayoutVars>
      </dgm:prSet>
      <dgm:spPr/>
    </dgm:pt>
    <dgm:pt modelId="{AFC64AAC-05A4-724C-985C-CCC982FABBF3}" type="pres">
      <dgm:prSet presAssocID="{22B9A866-4DB9-47D7-A523-8C31DB8CC354}" presName="ThreeNodes_3" presStyleLbl="node1" presStyleIdx="2" presStyleCnt="3">
        <dgm:presLayoutVars>
          <dgm:bulletEnabled val="1"/>
        </dgm:presLayoutVars>
      </dgm:prSet>
      <dgm:spPr/>
    </dgm:pt>
    <dgm:pt modelId="{4776FFAC-013C-2140-A13C-0227B93F23EB}" type="pres">
      <dgm:prSet presAssocID="{22B9A866-4DB9-47D7-A523-8C31DB8CC354}" presName="ThreeConn_1-2" presStyleLbl="fgAccFollowNode1" presStyleIdx="0" presStyleCnt="2">
        <dgm:presLayoutVars>
          <dgm:bulletEnabled val="1"/>
        </dgm:presLayoutVars>
      </dgm:prSet>
      <dgm:spPr/>
    </dgm:pt>
    <dgm:pt modelId="{287815F5-7EA0-7E47-AFAD-39BCF9F41720}" type="pres">
      <dgm:prSet presAssocID="{22B9A866-4DB9-47D7-A523-8C31DB8CC354}" presName="ThreeConn_2-3" presStyleLbl="fgAccFollowNode1" presStyleIdx="1" presStyleCnt="2">
        <dgm:presLayoutVars>
          <dgm:bulletEnabled val="1"/>
        </dgm:presLayoutVars>
      </dgm:prSet>
      <dgm:spPr/>
    </dgm:pt>
    <dgm:pt modelId="{E474EA00-84B7-6044-B283-6FB7DB78646D}" type="pres">
      <dgm:prSet presAssocID="{22B9A866-4DB9-47D7-A523-8C31DB8CC354}" presName="ThreeNodes_1_text" presStyleLbl="node1" presStyleIdx="2" presStyleCnt="3">
        <dgm:presLayoutVars>
          <dgm:bulletEnabled val="1"/>
        </dgm:presLayoutVars>
      </dgm:prSet>
      <dgm:spPr/>
    </dgm:pt>
    <dgm:pt modelId="{EBC82FAA-F31A-E442-8427-227D62409EBA}" type="pres">
      <dgm:prSet presAssocID="{22B9A866-4DB9-47D7-A523-8C31DB8CC354}" presName="ThreeNodes_2_text" presStyleLbl="node1" presStyleIdx="2" presStyleCnt="3">
        <dgm:presLayoutVars>
          <dgm:bulletEnabled val="1"/>
        </dgm:presLayoutVars>
      </dgm:prSet>
      <dgm:spPr/>
    </dgm:pt>
    <dgm:pt modelId="{DBDC2CEC-3A0B-7349-BEC3-ECB192521C00}" type="pres">
      <dgm:prSet presAssocID="{22B9A866-4DB9-47D7-A523-8C31DB8CC354}" presName="ThreeNodes_3_text" presStyleLbl="node1" presStyleIdx="2" presStyleCnt="3">
        <dgm:presLayoutVars>
          <dgm:bulletEnabled val="1"/>
        </dgm:presLayoutVars>
      </dgm:prSet>
      <dgm:spPr/>
    </dgm:pt>
  </dgm:ptLst>
  <dgm:cxnLst>
    <dgm:cxn modelId="{277D6314-F470-5445-9F31-16C48A554AFB}" type="presOf" srcId="{7D22579C-EC85-4A2B-97C6-A4F955E6E789}" destId="{EBC82FAA-F31A-E442-8427-227D62409EBA}" srcOrd="1" destOrd="0" presId="urn:microsoft.com/office/officeart/2005/8/layout/vProcess5"/>
    <dgm:cxn modelId="{330E5E1E-EEB4-419E-B2FF-058064B24A07}" srcId="{22B9A866-4DB9-47D7-A523-8C31DB8CC354}" destId="{7D22579C-EC85-4A2B-97C6-A4F955E6E789}" srcOrd="1" destOrd="0" parTransId="{59F3699A-BE66-4BDE-8420-2F5292CBD08A}" sibTransId="{A9392F9D-FCC8-48BA-802C-351281570CF9}"/>
    <dgm:cxn modelId="{6C5D7F21-567A-8240-BB3D-BDAAA618292E}" type="presOf" srcId="{1303DF9E-0711-4D12-9AD2-139E228B4FF0}" destId="{D74AE103-F94F-B844-BD9A-54202CBEED10}" srcOrd="0" destOrd="0" presId="urn:microsoft.com/office/officeart/2005/8/layout/vProcess5"/>
    <dgm:cxn modelId="{AC611C3D-1526-C440-A697-686DD11DF150}" type="presOf" srcId="{A9392F9D-FCC8-48BA-802C-351281570CF9}" destId="{287815F5-7EA0-7E47-AFAD-39BCF9F41720}" srcOrd="0" destOrd="0" presId="urn:microsoft.com/office/officeart/2005/8/layout/vProcess5"/>
    <dgm:cxn modelId="{0A45334B-C92E-BD49-8BDD-8066419AB2BD}" type="presOf" srcId="{46AE8B90-8F07-4604-AFB8-48C2CA098DDA}" destId="{4776FFAC-013C-2140-A13C-0227B93F23EB}" srcOrd="0" destOrd="0" presId="urn:microsoft.com/office/officeart/2005/8/layout/vProcess5"/>
    <dgm:cxn modelId="{3A74164F-85FD-EB4B-AAEA-19D6866B43F8}" type="presOf" srcId="{C3E5AE37-12B6-4388-9C82-DFD3AEB78204}" destId="{DBDC2CEC-3A0B-7349-BEC3-ECB192521C00}" srcOrd="1" destOrd="0" presId="urn:microsoft.com/office/officeart/2005/8/layout/vProcess5"/>
    <dgm:cxn modelId="{FB81C658-7614-1543-A759-C163AA9EE08F}" type="presOf" srcId="{C3E5AE37-12B6-4388-9C82-DFD3AEB78204}" destId="{AFC64AAC-05A4-724C-985C-CCC982FABBF3}" srcOrd="0" destOrd="0" presId="urn:microsoft.com/office/officeart/2005/8/layout/vProcess5"/>
    <dgm:cxn modelId="{BB0B435B-FD03-428C-9983-529A711B576C}" srcId="{22B9A866-4DB9-47D7-A523-8C31DB8CC354}" destId="{1303DF9E-0711-4D12-9AD2-139E228B4FF0}" srcOrd="0" destOrd="0" parTransId="{F3683F2D-8024-4948-BF7F-E991F0F1B460}" sibTransId="{46AE8B90-8F07-4604-AFB8-48C2CA098DDA}"/>
    <dgm:cxn modelId="{5D7E4EB1-44CD-4B2B-9096-A83E4F03F2BA}" srcId="{22B9A866-4DB9-47D7-A523-8C31DB8CC354}" destId="{C3E5AE37-12B6-4388-9C82-DFD3AEB78204}" srcOrd="2" destOrd="0" parTransId="{8D0CEBD2-4AE0-4C3E-A6C4-8FC11A90E8C1}" sibTransId="{7082E4E5-E920-4B59-A2E5-378BACB18251}"/>
    <dgm:cxn modelId="{F7CF3CB9-4F9B-1F48-8D90-572AD687BEE5}" type="presOf" srcId="{7D22579C-EC85-4A2B-97C6-A4F955E6E789}" destId="{1088533F-BFF8-4D4C-8219-94B721139C28}" srcOrd="0" destOrd="0" presId="urn:microsoft.com/office/officeart/2005/8/layout/vProcess5"/>
    <dgm:cxn modelId="{6B39B8BA-444C-DE4B-9144-62DC0A6CC4D4}" type="presOf" srcId="{22B9A866-4DB9-47D7-A523-8C31DB8CC354}" destId="{2DD2F5E9-0498-4944-8DCD-55754ED63D4C}" srcOrd="0" destOrd="0" presId="urn:microsoft.com/office/officeart/2005/8/layout/vProcess5"/>
    <dgm:cxn modelId="{AF6CCEED-00C7-BE46-B9EA-675F6424C078}" type="presOf" srcId="{1303DF9E-0711-4D12-9AD2-139E228B4FF0}" destId="{E474EA00-84B7-6044-B283-6FB7DB78646D}" srcOrd="1" destOrd="0" presId="urn:microsoft.com/office/officeart/2005/8/layout/vProcess5"/>
    <dgm:cxn modelId="{6BCBFE7B-F5B7-5F43-B12E-123795B2C0C7}" type="presParOf" srcId="{2DD2F5E9-0498-4944-8DCD-55754ED63D4C}" destId="{1ABD8231-40F4-2F4A-9FE9-CA4B195B19B3}" srcOrd="0" destOrd="0" presId="urn:microsoft.com/office/officeart/2005/8/layout/vProcess5"/>
    <dgm:cxn modelId="{6DA585E0-3716-4E49-BFF7-26C1C31E76A9}" type="presParOf" srcId="{2DD2F5E9-0498-4944-8DCD-55754ED63D4C}" destId="{D74AE103-F94F-B844-BD9A-54202CBEED10}" srcOrd="1" destOrd="0" presId="urn:microsoft.com/office/officeart/2005/8/layout/vProcess5"/>
    <dgm:cxn modelId="{A2694A9F-6177-9C4B-B197-DDD0012031B3}" type="presParOf" srcId="{2DD2F5E9-0498-4944-8DCD-55754ED63D4C}" destId="{1088533F-BFF8-4D4C-8219-94B721139C28}" srcOrd="2" destOrd="0" presId="urn:microsoft.com/office/officeart/2005/8/layout/vProcess5"/>
    <dgm:cxn modelId="{FE39BDEF-8C9E-D248-96F9-14BC383A3FC5}" type="presParOf" srcId="{2DD2F5E9-0498-4944-8DCD-55754ED63D4C}" destId="{AFC64AAC-05A4-724C-985C-CCC982FABBF3}" srcOrd="3" destOrd="0" presId="urn:microsoft.com/office/officeart/2005/8/layout/vProcess5"/>
    <dgm:cxn modelId="{95E90A0A-8B71-B44D-863C-C83836BDFCD9}" type="presParOf" srcId="{2DD2F5E9-0498-4944-8DCD-55754ED63D4C}" destId="{4776FFAC-013C-2140-A13C-0227B93F23EB}" srcOrd="4" destOrd="0" presId="urn:microsoft.com/office/officeart/2005/8/layout/vProcess5"/>
    <dgm:cxn modelId="{1A31F1CB-DED6-8A4A-BC60-AF6B79F35E95}" type="presParOf" srcId="{2DD2F5E9-0498-4944-8DCD-55754ED63D4C}" destId="{287815F5-7EA0-7E47-AFAD-39BCF9F41720}" srcOrd="5" destOrd="0" presId="urn:microsoft.com/office/officeart/2005/8/layout/vProcess5"/>
    <dgm:cxn modelId="{992AF52B-91F9-1F41-86C1-7B76B01E04C8}" type="presParOf" srcId="{2DD2F5E9-0498-4944-8DCD-55754ED63D4C}" destId="{E474EA00-84B7-6044-B283-6FB7DB78646D}" srcOrd="6" destOrd="0" presId="urn:microsoft.com/office/officeart/2005/8/layout/vProcess5"/>
    <dgm:cxn modelId="{7381E87E-7A59-AA44-8396-49E5A0885776}" type="presParOf" srcId="{2DD2F5E9-0498-4944-8DCD-55754ED63D4C}" destId="{EBC82FAA-F31A-E442-8427-227D62409EBA}" srcOrd="7" destOrd="0" presId="urn:microsoft.com/office/officeart/2005/8/layout/vProcess5"/>
    <dgm:cxn modelId="{843BC6CD-8746-2E4B-B9DD-88BDAFA6D2C8}" type="presParOf" srcId="{2DD2F5E9-0498-4944-8DCD-55754ED63D4C}" destId="{DBDC2CEC-3A0B-7349-BEC3-ECB192521C00}"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6103709-2216-4AB1-9E1F-62D0F0A37B6C}"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595AA964-090C-4F95-967C-90B3365540C4}">
      <dgm:prSet/>
      <dgm:spPr/>
      <dgm:t>
        <a:bodyPr/>
        <a:lstStyle/>
        <a:p>
          <a:r>
            <a:rPr lang="en-GB" dirty="0">
              <a:latin typeface="Arial" panose="020B0604020202020204" pitchFamily="34" charset="0"/>
              <a:cs typeface="Arial" panose="020B0604020202020204" pitchFamily="34" charset="0"/>
            </a:rPr>
            <a:t>The phrase "end-of-life care" refers to the provision of medical treatment and assistance that is administered during the period around the imminent demise of an individual. </a:t>
          </a:r>
          <a:endParaRPr lang="en-US" dirty="0">
            <a:latin typeface="Arial" panose="020B0604020202020204" pitchFamily="34" charset="0"/>
            <a:cs typeface="Arial" panose="020B0604020202020204" pitchFamily="34" charset="0"/>
          </a:endParaRPr>
        </a:p>
      </dgm:t>
    </dgm:pt>
    <dgm:pt modelId="{26EF3C28-033E-4364-9D36-293C3DC64496}" type="parTrans" cxnId="{C8617374-F0D1-46BA-8B7A-6FCFA66EFBFD}">
      <dgm:prSet/>
      <dgm:spPr/>
      <dgm:t>
        <a:bodyPr/>
        <a:lstStyle/>
        <a:p>
          <a:endParaRPr lang="en-US"/>
        </a:p>
      </dgm:t>
    </dgm:pt>
    <dgm:pt modelId="{DB4066D6-214C-448A-AAA9-EDC741F3FD59}" type="sibTrans" cxnId="{C8617374-F0D1-46BA-8B7A-6FCFA66EFBFD}">
      <dgm:prSet/>
      <dgm:spPr/>
      <dgm:t>
        <a:bodyPr/>
        <a:lstStyle/>
        <a:p>
          <a:endParaRPr lang="en-US"/>
        </a:p>
      </dgm:t>
    </dgm:pt>
    <dgm:pt modelId="{0C68249C-42DF-4217-894A-FE704BCC607D}">
      <dgm:prSet/>
      <dgm:spPr/>
      <dgm:t>
        <a:bodyPr/>
        <a:lstStyle/>
        <a:p>
          <a:r>
            <a:rPr lang="en-GB" dirty="0">
              <a:latin typeface="Arial" panose="020B0604020202020204" pitchFamily="34" charset="0"/>
              <a:cs typeface="Arial" panose="020B0604020202020204" pitchFamily="34" charset="0"/>
            </a:rPr>
            <a:t>This form of treatment is not limited solely to the moments preceding the cessation of respiration and cardiac activity. </a:t>
          </a:r>
          <a:endParaRPr lang="en-US" dirty="0">
            <a:latin typeface="Arial" panose="020B0604020202020204" pitchFamily="34" charset="0"/>
            <a:cs typeface="Arial" panose="020B0604020202020204" pitchFamily="34" charset="0"/>
          </a:endParaRPr>
        </a:p>
      </dgm:t>
    </dgm:pt>
    <dgm:pt modelId="{B84D46CA-E7F7-4969-A194-734B77021FCD}" type="parTrans" cxnId="{8AB90DBD-9AD2-4886-8EA0-92692C9B02E4}">
      <dgm:prSet/>
      <dgm:spPr/>
      <dgm:t>
        <a:bodyPr/>
        <a:lstStyle/>
        <a:p>
          <a:endParaRPr lang="en-US"/>
        </a:p>
      </dgm:t>
    </dgm:pt>
    <dgm:pt modelId="{A5F6F975-6F87-491F-95E1-BD044565CEB6}" type="sibTrans" cxnId="{8AB90DBD-9AD2-4886-8EA0-92692C9B02E4}">
      <dgm:prSet/>
      <dgm:spPr/>
      <dgm:t>
        <a:bodyPr/>
        <a:lstStyle/>
        <a:p>
          <a:endParaRPr lang="en-US"/>
        </a:p>
      </dgm:t>
    </dgm:pt>
    <dgm:pt modelId="{07FC7B00-B1C8-4B82-8C80-D52F43EC668C}">
      <dgm:prSet/>
      <dgm:spPr/>
      <dgm:t>
        <a:bodyPr/>
        <a:lstStyle/>
        <a:p>
          <a:r>
            <a:rPr lang="en-GB" dirty="0">
              <a:latin typeface="Arial" panose="020B0604020202020204" pitchFamily="34" charset="0"/>
              <a:cs typeface="Arial" panose="020B0604020202020204" pitchFamily="34" charset="0"/>
            </a:rPr>
            <a:t>Elderly individuals frequently experience the coexistence of one or several chronic ailments, necessitating substantial care over extended durations, spanning from days to weeks and sometimes even months before their demise (NIH, 2023</a:t>
          </a:r>
          <a:r>
            <a:rPr lang="en-GB" dirty="0"/>
            <a:t>). </a:t>
          </a:r>
          <a:endParaRPr lang="en-US" dirty="0"/>
        </a:p>
      </dgm:t>
    </dgm:pt>
    <dgm:pt modelId="{A8FE9556-6112-4631-A834-8AE04E4A495E}" type="parTrans" cxnId="{65CB893A-F239-460E-8E24-B684AD98C2F4}">
      <dgm:prSet/>
      <dgm:spPr/>
      <dgm:t>
        <a:bodyPr/>
        <a:lstStyle/>
        <a:p>
          <a:endParaRPr lang="en-US"/>
        </a:p>
      </dgm:t>
    </dgm:pt>
    <dgm:pt modelId="{354E100D-45E6-4BCD-9592-F38C6F47900A}" type="sibTrans" cxnId="{65CB893A-F239-460E-8E24-B684AD98C2F4}">
      <dgm:prSet/>
      <dgm:spPr/>
      <dgm:t>
        <a:bodyPr/>
        <a:lstStyle/>
        <a:p>
          <a:endParaRPr lang="en-US"/>
        </a:p>
      </dgm:t>
    </dgm:pt>
    <dgm:pt modelId="{467B8C9A-BBCE-A842-A9DE-66B1C709ECD6}" type="pres">
      <dgm:prSet presAssocID="{96103709-2216-4AB1-9E1F-62D0F0A37B6C}" presName="Name0" presStyleCnt="0">
        <dgm:presLayoutVars>
          <dgm:dir/>
          <dgm:animLvl val="lvl"/>
          <dgm:resizeHandles val="exact"/>
        </dgm:presLayoutVars>
      </dgm:prSet>
      <dgm:spPr/>
    </dgm:pt>
    <dgm:pt modelId="{B9760688-9A16-EB4D-97E5-D4F4EC0F18FD}" type="pres">
      <dgm:prSet presAssocID="{07FC7B00-B1C8-4B82-8C80-D52F43EC668C}" presName="boxAndChildren" presStyleCnt="0"/>
      <dgm:spPr/>
    </dgm:pt>
    <dgm:pt modelId="{E7B9886F-2469-044A-82A9-94721DAEF972}" type="pres">
      <dgm:prSet presAssocID="{07FC7B00-B1C8-4B82-8C80-D52F43EC668C}" presName="parentTextBox" presStyleLbl="node1" presStyleIdx="0" presStyleCnt="3"/>
      <dgm:spPr/>
    </dgm:pt>
    <dgm:pt modelId="{459B6E71-360E-A444-A1B3-D0C4FE8775F3}" type="pres">
      <dgm:prSet presAssocID="{A5F6F975-6F87-491F-95E1-BD044565CEB6}" presName="sp" presStyleCnt="0"/>
      <dgm:spPr/>
    </dgm:pt>
    <dgm:pt modelId="{C5F41FC3-0F07-C94A-AF6C-BE35F2037EB0}" type="pres">
      <dgm:prSet presAssocID="{0C68249C-42DF-4217-894A-FE704BCC607D}" presName="arrowAndChildren" presStyleCnt="0"/>
      <dgm:spPr/>
    </dgm:pt>
    <dgm:pt modelId="{FD8CA6EC-7351-924F-836F-DF8B639F19BA}" type="pres">
      <dgm:prSet presAssocID="{0C68249C-42DF-4217-894A-FE704BCC607D}" presName="parentTextArrow" presStyleLbl="node1" presStyleIdx="1" presStyleCnt="3"/>
      <dgm:spPr/>
    </dgm:pt>
    <dgm:pt modelId="{0C71463F-0C42-A947-BDC0-101D08456C01}" type="pres">
      <dgm:prSet presAssocID="{DB4066D6-214C-448A-AAA9-EDC741F3FD59}" presName="sp" presStyleCnt="0"/>
      <dgm:spPr/>
    </dgm:pt>
    <dgm:pt modelId="{97DD81F6-4A67-3647-A921-5BFFAD7F1F2D}" type="pres">
      <dgm:prSet presAssocID="{595AA964-090C-4F95-967C-90B3365540C4}" presName="arrowAndChildren" presStyleCnt="0"/>
      <dgm:spPr/>
    </dgm:pt>
    <dgm:pt modelId="{D9EB3A85-FEA0-E24E-A94F-7E39E6EC3D42}" type="pres">
      <dgm:prSet presAssocID="{595AA964-090C-4F95-967C-90B3365540C4}" presName="parentTextArrow" presStyleLbl="node1" presStyleIdx="2" presStyleCnt="3"/>
      <dgm:spPr/>
    </dgm:pt>
  </dgm:ptLst>
  <dgm:cxnLst>
    <dgm:cxn modelId="{65CB893A-F239-460E-8E24-B684AD98C2F4}" srcId="{96103709-2216-4AB1-9E1F-62D0F0A37B6C}" destId="{07FC7B00-B1C8-4B82-8C80-D52F43EC668C}" srcOrd="2" destOrd="0" parTransId="{A8FE9556-6112-4631-A834-8AE04E4A495E}" sibTransId="{354E100D-45E6-4BCD-9592-F38C6F47900A}"/>
    <dgm:cxn modelId="{0ACD1C50-B692-E941-9C2C-706D28FFCD4F}" type="presOf" srcId="{96103709-2216-4AB1-9E1F-62D0F0A37B6C}" destId="{467B8C9A-BBCE-A842-A9DE-66B1C709ECD6}" srcOrd="0" destOrd="0" presId="urn:microsoft.com/office/officeart/2005/8/layout/process4"/>
    <dgm:cxn modelId="{C8617374-F0D1-46BA-8B7A-6FCFA66EFBFD}" srcId="{96103709-2216-4AB1-9E1F-62D0F0A37B6C}" destId="{595AA964-090C-4F95-967C-90B3365540C4}" srcOrd="0" destOrd="0" parTransId="{26EF3C28-033E-4364-9D36-293C3DC64496}" sibTransId="{DB4066D6-214C-448A-AAA9-EDC741F3FD59}"/>
    <dgm:cxn modelId="{8AB90DBD-9AD2-4886-8EA0-92692C9B02E4}" srcId="{96103709-2216-4AB1-9E1F-62D0F0A37B6C}" destId="{0C68249C-42DF-4217-894A-FE704BCC607D}" srcOrd="1" destOrd="0" parTransId="{B84D46CA-E7F7-4969-A194-734B77021FCD}" sibTransId="{A5F6F975-6F87-491F-95E1-BD044565CEB6}"/>
    <dgm:cxn modelId="{93FEC7CD-12C8-6446-973C-7DA9E7ADCF7A}" type="presOf" srcId="{595AA964-090C-4F95-967C-90B3365540C4}" destId="{D9EB3A85-FEA0-E24E-A94F-7E39E6EC3D42}" srcOrd="0" destOrd="0" presId="urn:microsoft.com/office/officeart/2005/8/layout/process4"/>
    <dgm:cxn modelId="{2181CED3-B1A0-2947-962A-EC937606C504}" type="presOf" srcId="{0C68249C-42DF-4217-894A-FE704BCC607D}" destId="{FD8CA6EC-7351-924F-836F-DF8B639F19BA}" srcOrd="0" destOrd="0" presId="urn:microsoft.com/office/officeart/2005/8/layout/process4"/>
    <dgm:cxn modelId="{0A4171E3-5024-254F-8805-62A3BC4E8F3D}" type="presOf" srcId="{07FC7B00-B1C8-4B82-8C80-D52F43EC668C}" destId="{E7B9886F-2469-044A-82A9-94721DAEF972}" srcOrd="0" destOrd="0" presId="urn:microsoft.com/office/officeart/2005/8/layout/process4"/>
    <dgm:cxn modelId="{3E070370-B121-8A45-BDAB-76E7A83CE0C5}" type="presParOf" srcId="{467B8C9A-BBCE-A842-A9DE-66B1C709ECD6}" destId="{B9760688-9A16-EB4D-97E5-D4F4EC0F18FD}" srcOrd="0" destOrd="0" presId="urn:microsoft.com/office/officeart/2005/8/layout/process4"/>
    <dgm:cxn modelId="{59D956F7-7C1C-1840-857B-FBB6055FD1E8}" type="presParOf" srcId="{B9760688-9A16-EB4D-97E5-D4F4EC0F18FD}" destId="{E7B9886F-2469-044A-82A9-94721DAEF972}" srcOrd="0" destOrd="0" presId="urn:microsoft.com/office/officeart/2005/8/layout/process4"/>
    <dgm:cxn modelId="{1964036E-EA71-4F47-A0BC-D1686C02E26B}" type="presParOf" srcId="{467B8C9A-BBCE-A842-A9DE-66B1C709ECD6}" destId="{459B6E71-360E-A444-A1B3-D0C4FE8775F3}" srcOrd="1" destOrd="0" presId="urn:microsoft.com/office/officeart/2005/8/layout/process4"/>
    <dgm:cxn modelId="{13BDDA58-8AE0-CB40-BC26-3474CAD95EC2}" type="presParOf" srcId="{467B8C9A-BBCE-A842-A9DE-66B1C709ECD6}" destId="{C5F41FC3-0F07-C94A-AF6C-BE35F2037EB0}" srcOrd="2" destOrd="0" presId="urn:microsoft.com/office/officeart/2005/8/layout/process4"/>
    <dgm:cxn modelId="{CDB6BA58-A7D0-FF42-B5D4-DF5B5D17BDDB}" type="presParOf" srcId="{C5F41FC3-0F07-C94A-AF6C-BE35F2037EB0}" destId="{FD8CA6EC-7351-924F-836F-DF8B639F19BA}" srcOrd="0" destOrd="0" presId="urn:microsoft.com/office/officeart/2005/8/layout/process4"/>
    <dgm:cxn modelId="{D3C292A8-312D-4B48-A563-A7D8B94D2174}" type="presParOf" srcId="{467B8C9A-BBCE-A842-A9DE-66B1C709ECD6}" destId="{0C71463F-0C42-A947-BDC0-101D08456C01}" srcOrd="3" destOrd="0" presId="urn:microsoft.com/office/officeart/2005/8/layout/process4"/>
    <dgm:cxn modelId="{7C697CDD-E21B-204B-8241-87A124DC7DB9}" type="presParOf" srcId="{467B8C9A-BBCE-A842-A9DE-66B1C709ECD6}" destId="{97DD81F6-4A67-3647-A921-5BFFAD7F1F2D}" srcOrd="4" destOrd="0" presId="urn:microsoft.com/office/officeart/2005/8/layout/process4"/>
    <dgm:cxn modelId="{0BD64F07-AE2C-8B45-88B8-7C907B200690}" type="presParOf" srcId="{97DD81F6-4A67-3647-A921-5BFFAD7F1F2D}" destId="{D9EB3A85-FEA0-E24E-A94F-7E39E6EC3D4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7ADB84F-472F-4C0B-A2CE-8EEFE963F4E1}"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331D48E2-2492-41C5-89E0-38E2DDFA3774}">
      <dgm:prSet custT="1"/>
      <dgm:spPr/>
      <dgm:t>
        <a:bodyPr/>
        <a:lstStyle/>
        <a:p>
          <a:pPr>
            <a:defRPr cap="all"/>
          </a:pPr>
          <a:r>
            <a:rPr lang="en-GB" sz="1200" dirty="0">
              <a:latin typeface="Arial" panose="020B0604020202020204" pitchFamily="34" charset="0"/>
              <a:cs typeface="Arial" panose="020B0604020202020204" pitchFamily="34" charset="0"/>
            </a:rPr>
            <a:t>Palliative care refers to a specialized medical approach that focuses on improving the quality of life for individuals facing serious illnesses. </a:t>
          </a:r>
          <a:endParaRPr lang="en-US" sz="1200" dirty="0">
            <a:latin typeface="Arial" panose="020B0604020202020204" pitchFamily="34" charset="0"/>
            <a:cs typeface="Arial" panose="020B0604020202020204" pitchFamily="34" charset="0"/>
          </a:endParaRPr>
        </a:p>
      </dgm:t>
    </dgm:pt>
    <dgm:pt modelId="{AEEDC705-8B7E-4A9A-8BFA-441C356C80EF}" type="parTrans" cxnId="{3449CA03-472E-462A-8CB5-A2E912FD2695}">
      <dgm:prSet/>
      <dgm:spPr/>
      <dgm:t>
        <a:bodyPr/>
        <a:lstStyle/>
        <a:p>
          <a:endParaRPr lang="en-US"/>
        </a:p>
      </dgm:t>
    </dgm:pt>
    <dgm:pt modelId="{7EAC0063-5DC8-47C7-8591-C91E89AF6772}" type="sibTrans" cxnId="{3449CA03-472E-462A-8CB5-A2E912FD2695}">
      <dgm:prSet/>
      <dgm:spPr/>
      <dgm:t>
        <a:bodyPr/>
        <a:lstStyle/>
        <a:p>
          <a:endParaRPr lang="en-US"/>
        </a:p>
      </dgm:t>
    </dgm:pt>
    <dgm:pt modelId="{78D88EB6-65D8-4484-8FAD-907556921F5B}">
      <dgm:prSet custT="1"/>
      <dgm:spPr/>
      <dgm:t>
        <a:bodyPr/>
        <a:lstStyle/>
        <a:p>
          <a:pPr>
            <a:defRPr cap="all"/>
          </a:pPr>
          <a:r>
            <a:rPr lang="en-GB" sz="1200" dirty="0">
              <a:latin typeface="Arial" panose="020B0604020202020204" pitchFamily="34" charset="0"/>
              <a:cs typeface="Arial" panose="020B0604020202020204" pitchFamily="34" charset="0"/>
            </a:rPr>
            <a:t>Addressing significant health-related distress, whether it pertains to the physical, psychological, social, or spiritual aspects, constitutes a worldwide ethical obligation (WHO, 2023).</a:t>
          </a:r>
          <a:br>
            <a:rPr lang="en-GB" sz="1200" dirty="0">
              <a:latin typeface="Arial" panose="020B0604020202020204" pitchFamily="34" charset="0"/>
              <a:cs typeface="Arial" panose="020B0604020202020204" pitchFamily="34" charset="0"/>
            </a:rPr>
          </a:br>
          <a:endParaRPr lang="en-US" sz="1200" dirty="0">
            <a:latin typeface="Arial" panose="020B0604020202020204" pitchFamily="34" charset="0"/>
            <a:cs typeface="Arial" panose="020B0604020202020204" pitchFamily="34" charset="0"/>
          </a:endParaRPr>
        </a:p>
      </dgm:t>
    </dgm:pt>
    <dgm:pt modelId="{190F3549-7D7F-41D7-BB2E-53758DB82C97}" type="parTrans" cxnId="{13FADEA2-446C-4A73-9CD8-F261703C94C4}">
      <dgm:prSet/>
      <dgm:spPr/>
      <dgm:t>
        <a:bodyPr/>
        <a:lstStyle/>
        <a:p>
          <a:endParaRPr lang="en-US"/>
        </a:p>
      </dgm:t>
    </dgm:pt>
    <dgm:pt modelId="{8193BBBD-321D-4F6C-BB88-4F587D2E800F}" type="sibTrans" cxnId="{13FADEA2-446C-4A73-9CD8-F261703C94C4}">
      <dgm:prSet/>
      <dgm:spPr/>
      <dgm:t>
        <a:bodyPr/>
        <a:lstStyle/>
        <a:p>
          <a:endParaRPr lang="en-US"/>
        </a:p>
      </dgm:t>
    </dgm:pt>
    <dgm:pt modelId="{58E789DE-7FDB-4643-A5CE-07E2895800D3}" type="pres">
      <dgm:prSet presAssocID="{E7ADB84F-472F-4C0B-A2CE-8EEFE963F4E1}" presName="root" presStyleCnt="0">
        <dgm:presLayoutVars>
          <dgm:dir/>
          <dgm:resizeHandles val="exact"/>
        </dgm:presLayoutVars>
      </dgm:prSet>
      <dgm:spPr/>
    </dgm:pt>
    <dgm:pt modelId="{FF564261-A6C8-4371-82F3-C5184E924A94}" type="pres">
      <dgm:prSet presAssocID="{331D48E2-2492-41C5-89E0-38E2DDFA3774}" presName="compNode" presStyleCnt="0"/>
      <dgm:spPr/>
    </dgm:pt>
    <dgm:pt modelId="{B1530FAB-6236-425D-B49E-947172AD2A1D}" type="pres">
      <dgm:prSet presAssocID="{331D48E2-2492-41C5-89E0-38E2DDFA3774}" presName="iconBgRect" presStyleLbl="bgShp" presStyleIdx="0" presStyleCnt="2"/>
      <dgm:spPr/>
    </dgm:pt>
    <dgm:pt modelId="{F5264AB9-0227-4A3E-B67A-5FAFA0894BEB}" type="pres">
      <dgm:prSet presAssocID="{331D48E2-2492-41C5-89E0-38E2DDFA3774}"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EA045228-5D9F-4D38-833B-DBE7106A30F9}" type="pres">
      <dgm:prSet presAssocID="{331D48E2-2492-41C5-89E0-38E2DDFA3774}" presName="spaceRect" presStyleCnt="0"/>
      <dgm:spPr/>
    </dgm:pt>
    <dgm:pt modelId="{9BA7DE0E-92B9-4CF7-8DF2-FDDCA9FD465B}" type="pres">
      <dgm:prSet presAssocID="{331D48E2-2492-41C5-89E0-38E2DDFA3774}" presName="textRect" presStyleLbl="revTx" presStyleIdx="0" presStyleCnt="2">
        <dgm:presLayoutVars>
          <dgm:chMax val="1"/>
          <dgm:chPref val="1"/>
        </dgm:presLayoutVars>
      </dgm:prSet>
      <dgm:spPr/>
    </dgm:pt>
    <dgm:pt modelId="{5998A638-DD84-45B5-BCD6-4D20D064F521}" type="pres">
      <dgm:prSet presAssocID="{7EAC0063-5DC8-47C7-8591-C91E89AF6772}" presName="sibTrans" presStyleCnt="0"/>
      <dgm:spPr/>
    </dgm:pt>
    <dgm:pt modelId="{BC236DF6-6EEE-4D85-AE93-048E88AA5A22}" type="pres">
      <dgm:prSet presAssocID="{78D88EB6-65D8-4484-8FAD-907556921F5B}" presName="compNode" presStyleCnt="0"/>
      <dgm:spPr/>
    </dgm:pt>
    <dgm:pt modelId="{A9F670CE-C863-4790-BE5D-14200FAEFFF9}" type="pres">
      <dgm:prSet presAssocID="{78D88EB6-65D8-4484-8FAD-907556921F5B}" presName="iconBgRect" presStyleLbl="bgShp" presStyleIdx="1" presStyleCnt="2"/>
      <dgm:spPr/>
    </dgm:pt>
    <dgm:pt modelId="{E742721F-ABC5-4981-8E02-B267DF448CFC}" type="pres">
      <dgm:prSet presAssocID="{78D88EB6-65D8-4484-8FAD-907556921F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pen Hand with Plant"/>
        </a:ext>
      </dgm:extLst>
    </dgm:pt>
    <dgm:pt modelId="{600A5784-02E0-4ED8-811A-805C6A4AD09E}" type="pres">
      <dgm:prSet presAssocID="{78D88EB6-65D8-4484-8FAD-907556921F5B}" presName="spaceRect" presStyleCnt="0"/>
      <dgm:spPr/>
    </dgm:pt>
    <dgm:pt modelId="{6085A9CE-0B72-462C-9716-6130E690205E}" type="pres">
      <dgm:prSet presAssocID="{78D88EB6-65D8-4484-8FAD-907556921F5B}" presName="textRect" presStyleLbl="revTx" presStyleIdx="1" presStyleCnt="2">
        <dgm:presLayoutVars>
          <dgm:chMax val="1"/>
          <dgm:chPref val="1"/>
        </dgm:presLayoutVars>
      </dgm:prSet>
      <dgm:spPr/>
    </dgm:pt>
  </dgm:ptLst>
  <dgm:cxnLst>
    <dgm:cxn modelId="{F5621301-78FE-40FE-801E-CC0D8E12AE0B}" type="presOf" srcId="{331D48E2-2492-41C5-89E0-38E2DDFA3774}" destId="{9BA7DE0E-92B9-4CF7-8DF2-FDDCA9FD465B}" srcOrd="0" destOrd="0" presId="urn:microsoft.com/office/officeart/2018/5/layout/IconCircleLabelList"/>
    <dgm:cxn modelId="{3449CA03-472E-462A-8CB5-A2E912FD2695}" srcId="{E7ADB84F-472F-4C0B-A2CE-8EEFE963F4E1}" destId="{331D48E2-2492-41C5-89E0-38E2DDFA3774}" srcOrd="0" destOrd="0" parTransId="{AEEDC705-8B7E-4A9A-8BFA-441C356C80EF}" sibTransId="{7EAC0063-5DC8-47C7-8591-C91E89AF6772}"/>
    <dgm:cxn modelId="{E89AF05E-01B4-44B9-8FDD-1EE7A554FF43}" type="presOf" srcId="{E7ADB84F-472F-4C0B-A2CE-8EEFE963F4E1}" destId="{58E789DE-7FDB-4643-A5CE-07E2895800D3}" srcOrd="0" destOrd="0" presId="urn:microsoft.com/office/officeart/2018/5/layout/IconCircleLabelList"/>
    <dgm:cxn modelId="{13FADEA2-446C-4A73-9CD8-F261703C94C4}" srcId="{E7ADB84F-472F-4C0B-A2CE-8EEFE963F4E1}" destId="{78D88EB6-65D8-4484-8FAD-907556921F5B}" srcOrd="1" destOrd="0" parTransId="{190F3549-7D7F-41D7-BB2E-53758DB82C97}" sibTransId="{8193BBBD-321D-4F6C-BB88-4F587D2E800F}"/>
    <dgm:cxn modelId="{05405FDE-ECC6-4DF9-B2F5-CC4AB221E962}" type="presOf" srcId="{78D88EB6-65D8-4484-8FAD-907556921F5B}" destId="{6085A9CE-0B72-462C-9716-6130E690205E}" srcOrd="0" destOrd="0" presId="urn:microsoft.com/office/officeart/2018/5/layout/IconCircleLabelList"/>
    <dgm:cxn modelId="{145126D5-8B45-46F4-80C1-150A8197D5A2}" type="presParOf" srcId="{58E789DE-7FDB-4643-A5CE-07E2895800D3}" destId="{FF564261-A6C8-4371-82F3-C5184E924A94}" srcOrd="0" destOrd="0" presId="urn:microsoft.com/office/officeart/2018/5/layout/IconCircleLabelList"/>
    <dgm:cxn modelId="{F9F1C6F6-B56A-4025-BEF3-72756983444D}" type="presParOf" srcId="{FF564261-A6C8-4371-82F3-C5184E924A94}" destId="{B1530FAB-6236-425D-B49E-947172AD2A1D}" srcOrd="0" destOrd="0" presId="urn:microsoft.com/office/officeart/2018/5/layout/IconCircleLabelList"/>
    <dgm:cxn modelId="{256EF523-EBD5-4E06-8D6E-AA91A4B6C4E8}" type="presParOf" srcId="{FF564261-A6C8-4371-82F3-C5184E924A94}" destId="{F5264AB9-0227-4A3E-B67A-5FAFA0894BEB}" srcOrd="1" destOrd="0" presId="urn:microsoft.com/office/officeart/2018/5/layout/IconCircleLabelList"/>
    <dgm:cxn modelId="{687631FA-E9D1-41F9-8465-9EB61BD0E198}" type="presParOf" srcId="{FF564261-A6C8-4371-82F3-C5184E924A94}" destId="{EA045228-5D9F-4D38-833B-DBE7106A30F9}" srcOrd="2" destOrd="0" presId="urn:microsoft.com/office/officeart/2018/5/layout/IconCircleLabelList"/>
    <dgm:cxn modelId="{2A60C078-A21C-48F1-AF73-555E29C7D7D7}" type="presParOf" srcId="{FF564261-A6C8-4371-82F3-C5184E924A94}" destId="{9BA7DE0E-92B9-4CF7-8DF2-FDDCA9FD465B}" srcOrd="3" destOrd="0" presId="urn:microsoft.com/office/officeart/2018/5/layout/IconCircleLabelList"/>
    <dgm:cxn modelId="{3F1D3421-587C-4CA3-9C40-CAEBD3B2310D}" type="presParOf" srcId="{58E789DE-7FDB-4643-A5CE-07E2895800D3}" destId="{5998A638-DD84-45B5-BCD6-4D20D064F521}" srcOrd="1" destOrd="0" presId="urn:microsoft.com/office/officeart/2018/5/layout/IconCircleLabelList"/>
    <dgm:cxn modelId="{2E16A62D-FECA-4ED8-938A-141097EB139A}" type="presParOf" srcId="{58E789DE-7FDB-4643-A5CE-07E2895800D3}" destId="{BC236DF6-6EEE-4D85-AE93-048E88AA5A22}" srcOrd="2" destOrd="0" presId="urn:microsoft.com/office/officeart/2018/5/layout/IconCircleLabelList"/>
    <dgm:cxn modelId="{1AF8CAC1-B93A-4E58-B9F5-454F07BD0462}" type="presParOf" srcId="{BC236DF6-6EEE-4D85-AE93-048E88AA5A22}" destId="{A9F670CE-C863-4790-BE5D-14200FAEFFF9}" srcOrd="0" destOrd="0" presId="urn:microsoft.com/office/officeart/2018/5/layout/IconCircleLabelList"/>
    <dgm:cxn modelId="{A2FBC14D-5950-4A3E-896D-2D629C1C3A62}" type="presParOf" srcId="{BC236DF6-6EEE-4D85-AE93-048E88AA5A22}" destId="{E742721F-ABC5-4981-8E02-B267DF448CFC}" srcOrd="1" destOrd="0" presId="urn:microsoft.com/office/officeart/2018/5/layout/IconCircleLabelList"/>
    <dgm:cxn modelId="{91C7EB1C-8C82-4273-AF3F-A01EDAC65EC3}" type="presParOf" srcId="{BC236DF6-6EEE-4D85-AE93-048E88AA5A22}" destId="{600A5784-02E0-4ED8-811A-805C6A4AD09E}" srcOrd="2" destOrd="0" presId="urn:microsoft.com/office/officeart/2018/5/layout/IconCircleLabelList"/>
    <dgm:cxn modelId="{64D79789-0F2A-4EAC-9C60-A69036FF919A}" type="presParOf" srcId="{BC236DF6-6EEE-4D85-AE93-048E88AA5A22}" destId="{6085A9CE-0B72-462C-9716-6130E690205E}" srcOrd="3" destOrd="0" presId="urn:microsoft.com/office/officeart/2018/5/layout/IconCircle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7AD9F9-1741-495E-985F-8A407C4725CC}" type="doc">
      <dgm:prSet loTypeId="urn:microsoft.com/office/officeart/2005/8/layout/vProcess5" loCatId="process" qsTypeId="urn:microsoft.com/office/officeart/2005/8/quickstyle/simple5" qsCatId="simple" csTypeId="urn:microsoft.com/office/officeart/2005/8/colors/colorful1" csCatId="colorful"/>
      <dgm:spPr/>
      <dgm:t>
        <a:bodyPr/>
        <a:lstStyle/>
        <a:p>
          <a:endParaRPr lang="en-US"/>
        </a:p>
      </dgm:t>
    </dgm:pt>
    <dgm:pt modelId="{68BDE465-8644-453F-B87E-568FC1997943}">
      <dgm:prSet/>
      <dgm:spPr/>
      <dgm:t>
        <a:bodyPr/>
        <a:lstStyle/>
        <a:p>
          <a:r>
            <a:rPr lang="en-US"/>
            <a:t>Euthanasia means ending a patient’s life to limit their suffering. Assisted suicide means suicide done by another person’s assistance. </a:t>
          </a:r>
        </a:p>
      </dgm:t>
    </dgm:pt>
    <dgm:pt modelId="{103D0F4D-9B17-44B0-911C-0CD2CF2F61FF}" type="parTrans" cxnId="{4A854C07-EE12-4FB5-BA8F-1A496DB70F52}">
      <dgm:prSet/>
      <dgm:spPr/>
      <dgm:t>
        <a:bodyPr/>
        <a:lstStyle/>
        <a:p>
          <a:endParaRPr lang="en-US"/>
        </a:p>
      </dgm:t>
    </dgm:pt>
    <dgm:pt modelId="{96AD7276-CC41-4A70-A6F1-86B6D1B1690E}" type="sibTrans" cxnId="{4A854C07-EE12-4FB5-BA8F-1A496DB70F52}">
      <dgm:prSet/>
      <dgm:spPr/>
      <dgm:t>
        <a:bodyPr/>
        <a:lstStyle/>
        <a:p>
          <a:endParaRPr lang="en-US"/>
        </a:p>
      </dgm:t>
    </dgm:pt>
    <dgm:pt modelId="{FE14D57F-DD0E-4053-8627-A1AC7BEF0D5B}">
      <dgm:prSet/>
      <dgm:spPr/>
      <dgm:t>
        <a:bodyPr/>
        <a:lstStyle/>
        <a:p>
          <a:r>
            <a:rPr lang="en-GB"/>
            <a:t>According to English law, euthanasia is prohibited and is classified as either manslaughter or murder. </a:t>
          </a:r>
          <a:endParaRPr lang="en-US"/>
        </a:p>
      </dgm:t>
    </dgm:pt>
    <dgm:pt modelId="{4766EE16-C13D-4F14-828E-0F020888EAFA}" type="parTrans" cxnId="{9F3BB4EB-207C-4923-AA53-C9DBD4BF1747}">
      <dgm:prSet/>
      <dgm:spPr/>
      <dgm:t>
        <a:bodyPr/>
        <a:lstStyle/>
        <a:p>
          <a:endParaRPr lang="en-US"/>
        </a:p>
      </dgm:t>
    </dgm:pt>
    <dgm:pt modelId="{4ED43F0D-61A9-429A-A372-F8ED23140C7D}" type="sibTrans" cxnId="{9F3BB4EB-207C-4923-AA53-C9DBD4BF1747}">
      <dgm:prSet/>
      <dgm:spPr/>
      <dgm:t>
        <a:bodyPr/>
        <a:lstStyle/>
        <a:p>
          <a:endParaRPr lang="en-US"/>
        </a:p>
      </dgm:t>
    </dgm:pt>
    <dgm:pt modelId="{8CB6D860-0875-4844-9ABC-9994AE00CC96}">
      <dgm:prSet/>
      <dgm:spPr/>
      <dgm:t>
        <a:bodyPr/>
        <a:lstStyle/>
        <a:p>
          <a:r>
            <a:rPr lang="en-GB"/>
            <a:t>In 2018, the UK Supreme Court rendered a verdict stating that the requirement for legal authorization to discontinue medical care for individuals in a state of persistent vegetative condition was no longer necessary (BBC, 2019).</a:t>
          </a:r>
          <a:endParaRPr lang="en-US"/>
        </a:p>
      </dgm:t>
    </dgm:pt>
    <dgm:pt modelId="{284FB2FB-7AD9-4A2F-9832-33C7721BAB26}" type="parTrans" cxnId="{F4A98C03-EC26-40D0-9050-960073D97AEB}">
      <dgm:prSet/>
      <dgm:spPr/>
      <dgm:t>
        <a:bodyPr/>
        <a:lstStyle/>
        <a:p>
          <a:endParaRPr lang="en-US"/>
        </a:p>
      </dgm:t>
    </dgm:pt>
    <dgm:pt modelId="{049612F7-AFC3-4D6E-9295-780ABA2A8C35}" type="sibTrans" cxnId="{F4A98C03-EC26-40D0-9050-960073D97AEB}">
      <dgm:prSet/>
      <dgm:spPr/>
      <dgm:t>
        <a:bodyPr/>
        <a:lstStyle/>
        <a:p>
          <a:endParaRPr lang="en-US"/>
        </a:p>
      </dgm:t>
    </dgm:pt>
    <dgm:pt modelId="{9671DAB8-A687-4870-919C-98F6AE39A915}">
      <dgm:prSet/>
      <dgm:spPr/>
      <dgm:t>
        <a:bodyPr/>
        <a:lstStyle/>
        <a:p>
          <a:r>
            <a:rPr lang="en-GB"/>
            <a:t>According to the (NHS), the act of discontinuing life-sustaining treatment can be considered a component of effective palliative care. It should not be conflated with the practice of euthanasia. </a:t>
          </a:r>
          <a:endParaRPr lang="en-US"/>
        </a:p>
      </dgm:t>
    </dgm:pt>
    <dgm:pt modelId="{8783A47C-1E6B-4C29-AF73-271E4E8BEB25}" type="parTrans" cxnId="{20F5A2B6-1B9C-4EC7-891D-EF2247C9D9A7}">
      <dgm:prSet/>
      <dgm:spPr/>
      <dgm:t>
        <a:bodyPr/>
        <a:lstStyle/>
        <a:p>
          <a:endParaRPr lang="en-US"/>
        </a:p>
      </dgm:t>
    </dgm:pt>
    <dgm:pt modelId="{0E6820E7-4124-43A0-A9F3-717F3356E19B}" type="sibTrans" cxnId="{20F5A2B6-1B9C-4EC7-891D-EF2247C9D9A7}">
      <dgm:prSet/>
      <dgm:spPr/>
      <dgm:t>
        <a:bodyPr/>
        <a:lstStyle/>
        <a:p>
          <a:endParaRPr lang="en-US"/>
        </a:p>
      </dgm:t>
    </dgm:pt>
    <dgm:pt modelId="{01FB2491-2113-CB43-964D-CEF374530938}" type="pres">
      <dgm:prSet presAssocID="{0A7AD9F9-1741-495E-985F-8A407C4725CC}" presName="outerComposite" presStyleCnt="0">
        <dgm:presLayoutVars>
          <dgm:chMax val="5"/>
          <dgm:dir/>
          <dgm:resizeHandles val="exact"/>
        </dgm:presLayoutVars>
      </dgm:prSet>
      <dgm:spPr/>
    </dgm:pt>
    <dgm:pt modelId="{D364D6C1-5F5B-1043-81A2-51647C45A0D1}" type="pres">
      <dgm:prSet presAssocID="{0A7AD9F9-1741-495E-985F-8A407C4725CC}" presName="dummyMaxCanvas" presStyleCnt="0">
        <dgm:presLayoutVars/>
      </dgm:prSet>
      <dgm:spPr/>
    </dgm:pt>
    <dgm:pt modelId="{D81BACD6-A5BB-2645-BEF4-3F7B58A50088}" type="pres">
      <dgm:prSet presAssocID="{0A7AD9F9-1741-495E-985F-8A407C4725CC}" presName="FourNodes_1" presStyleLbl="node1" presStyleIdx="0" presStyleCnt="4">
        <dgm:presLayoutVars>
          <dgm:bulletEnabled val="1"/>
        </dgm:presLayoutVars>
      </dgm:prSet>
      <dgm:spPr/>
    </dgm:pt>
    <dgm:pt modelId="{CCF17B3E-2798-A748-BC8C-9C31DE26BE59}" type="pres">
      <dgm:prSet presAssocID="{0A7AD9F9-1741-495E-985F-8A407C4725CC}" presName="FourNodes_2" presStyleLbl="node1" presStyleIdx="1" presStyleCnt="4">
        <dgm:presLayoutVars>
          <dgm:bulletEnabled val="1"/>
        </dgm:presLayoutVars>
      </dgm:prSet>
      <dgm:spPr/>
    </dgm:pt>
    <dgm:pt modelId="{DC6C306D-C971-0643-9934-03C0A9DAC1F5}" type="pres">
      <dgm:prSet presAssocID="{0A7AD9F9-1741-495E-985F-8A407C4725CC}" presName="FourNodes_3" presStyleLbl="node1" presStyleIdx="2" presStyleCnt="4">
        <dgm:presLayoutVars>
          <dgm:bulletEnabled val="1"/>
        </dgm:presLayoutVars>
      </dgm:prSet>
      <dgm:spPr/>
    </dgm:pt>
    <dgm:pt modelId="{7AC54638-5820-6C49-8C37-4ED4DE1960F1}" type="pres">
      <dgm:prSet presAssocID="{0A7AD9F9-1741-495E-985F-8A407C4725CC}" presName="FourNodes_4" presStyleLbl="node1" presStyleIdx="3" presStyleCnt="4">
        <dgm:presLayoutVars>
          <dgm:bulletEnabled val="1"/>
        </dgm:presLayoutVars>
      </dgm:prSet>
      <dgm:spPr/>
    </dgm:pt>
    <dgm:pt modelId="{97EF3980-798A-8444-B141-A88EA44485E6}" type="pres">
      <dgm:prSet presAssocID="{0A7AD9F9-1741-495E-985F-8A407C4725CC}" presName="FourConn_1-2" presStyleLbl="fgAccFollowNode1" presStyleIdx="0" presStyleCnt="3">
        <dgm:presLayoutVars>
          <dgm:bulletEnabled val="1"/>
        </dgm:presLayoutVars>
      </dgm:prSet>
      <dgm:spPr/>
    </dgm:pt>
    <dgm:pt modelId="{2AE10936-AA96-B144-9129-37237418F932}" type="pres">
      <dgm:prSet presAssocID="{0A7AD9F9-1741-495E-985F-8A407C4725CC}" presName="FourConn_2-3" presStyleLbl="fgAccFollowNode1" presStyleIdx="1" presStyleCnt="3">
        <dgm:presLayoutVars>
          <dgm:bulletEnabled val="1"/>
        </dgm:presLayoutVars>
      </dgm:prSet>
      <dgm:spPr/>
    </dgm:pt>
    <dgm:pt modelId="{66F5010C-7837-834D-8734-D00A59ED67B4}" type="pres">
      <dgm:prSet presAssocID="{0A7AD9F9-1741-495E-985F-8A407C4725CC}" presName="FourConn_3-4" presStyleLbl="fgAccFollowNode1" presStyleIdx="2" presStyleCnt="3">
        <dgm:presLayoutVars>
          <dgm:bulletEnabled val="1"/>
        </dgm:presLayoutVars>
      </dgm:prSet>
      <dgm:spPr/>
    </dgm:pt>
    <dgm:pt modelId="{F8F8C232-EAAF-AA42-9CB8-9BEAE918C2A2}" type="pres">
      <dgm:prSet presAssocID="{0A7AD9F9-1741-495E-985F-8A407C4725CC}" presName="FourNodes_1_text" presStyleLbl="node1" presStyleIdx="3" presStyleCnt="4">
        <dgm:presLayoutVars>
          <dgm:bulletEnabled val="1"/>
        </dgm:presLayoutVars>
      </dgm:prSet>
      <dgm:spPr/>
    </dgm:pt>
    <dgm:pt modelId="{B7CFEEF9-D519-6344-8865-77AF1FEE8E44}" type="pres">
      <dgm:prSet presAssocID="{0A7AD9F9-1741-495E-985F-8A407C4725CC}" presName="FourNodes_2_text" presStyleLbl="node1" presStyleIdx="3" presStyleCnt="4">
        <dgm:presLayoutVars>
          <dgm:bulletEnabled val="1"/>
        </dgm:presLayoutVars>
      </dgm:prSet>
      <dgm:spPr/>
    </dgm:pt>
    <dgm:pt modelId="{0738967E-28E4-3A4B-9B43-31237B9F6417}" type="pres">
      <dgm:prSet presAssocID="{0A7AD9F9-1741-495E-985F-8A407C4725CC}" presName="FourNodes_3_text" presStyleLbl="node1" presStyleIdx="3" presStyleCnt="4">
        <dgm:presLayoutVars>
          <dgm:bulletEnabled val="1"/>
        </dgm:presLayoutVars>
      </dgm:prSet>
      <dgm:spPr/>
    </dgm:pt>
    <dgm:pt modelId="{04E7A7A2-F108-2246-8140-D4728C2DEA51}" type="pres">
      <dgm:prSet presAssocID="{0A7AD9F9-1741-495E-985F-8A407C4725CC}" presName="FourNodes_4_text" presStyleLbl="node1" presStyleIdx="3" presStyleCnt="4">
        <dgm:presLayoutVars>
          <dgm:bulletEnabled val="1"/>
        </dgm:presLayoutVars>
      </dgm:prSet>
      <dgm:spPr/>
    </dgm:pt>
  </dgm:ptLst>
  <dgm:cxnLst>
    <dgm:cxn modelId="{F4A98C03-EC26-40D0-9050-960073D97AEB}" srcId="{0A7AD9F9-1741-495E-985F-8A407C4725CC}" destId="{8CB6D860-0875-4844-9ABC-9994AE00CC96}" srcOrd="2" destOrd="0" parTransId="{284FB2FB-7AD9-4A2F-9832-33C7721BAB26}" sibTransId="{049612F7-AFC3-4D6E-9295-780ABA2A8C35}"/>
    <dgm:cxn modelId="{4A854C07-EE12-4FB5-BA8F-1A496DB70F52}" srcId="{0A7AD9F9-1741-495E-985F-8A407C4725CC}" destId="{68BDE465-8644-453F-B87E-568FC1997943}" srcOrd="0" destOrd="0" parTransId="{103D0F4D-9B17-44B0-911C-0CD2CF2F61FF}" sibTransId="{96AD7276-CC41-4A70-A6F1-86B6D1B1690E}"/>
    <dgm:cxn modelId="{0DFADE15-24E2-9047-B31A-9CE2A3845A48}" type="presOf" srcId="{4ED43F0D-61A9-429A-A372-F8ED23140C7D}" destId="{2AE10936-AA96-B144-9129-37237418F932}" srcOrd="0" destOrd="0" presId="urn:microsoft.com/office/officeart/2005/8/layout/vProcess5"/>
    <dgm:cxn modelId="{B957E01E-B36E-0444-9C3F-F25560C345DB}" type="presOf" srcId="{0A7AD9F9-1741-495E-985F-8A407C4725CC}" destId="{01FB2491-2113-CB43-964D-CEF374530938}" srcOrd="0" destOrd="0" presId="urn:microsoft.com/office/officeart/2005/8/layout/vProcess5"/>
    <dgm:cxn modelId="{98CD493B-9697-5849-B315-F2E78DFE9EA9}" type="presOf" srcId="{8CB6D860-0875-4844-9ABC-9994AE00CC96}" destId="{0738967E-28E4-3A4B-9B43-31237B9F6417}" srcOrd="1" destOrd="0" presId="urn:microsoft.com/office/officeart/2005/8/layout/vProcess5"/>
    <dgm:cxn modelId="{7A49A957-B70B-434F-A2A2-F0B061A817C1}" type="presOf" srcId="{68BDE465-8644-453F-B87E-568FC1997943}" destId="{F8F8C232-EAAF-AA42-9CB8-9BEAE918C2A2}" srcOrd="1" destOrd="0" presId="urn:microsoft.com/office/officeart/2005/8/layout/vProcess5"/>
    <dgm:cxn modelId="{6AB23B92-C55F-FA46-8392-52E9F7C7AD7D}" type="presOf" srcId="{FE14D57F-DD0E-4053-8627-A1AC7BEF0D5B}" destId="{B7CFEEF9-D519-6344-8865-77AF1FEE8E44}" srcOrd="1" destOrd="0" presId="urn:microsoft.com/office/officeart/2005/8/layout/vProcess5"/>
    <dgm:cxn modelId="{5085DC98-2FE3-1848-AC5B-7DE64E26E345}" type="presOf" srcId="{9671DAB8-A687-4870-919C-98F6AE39A915}" destId="{7AC54638-5820-6C49-8C37-4ED4DE1960F1}" srcOrd="0" destOrd="0" presId="urn:microsoft.com/office/officeart/2005/8/layout/vProcess5"/>
    <dgm:cxn modelId="{2CFB8AB6-724B-9B49-B38A-16F460E21467}" type="presOf" srcId="{68BDE465-8644-453F-B87E-568FC1997943}" destId="{D81BACD6-A5BB-2645-BEF4-3F7B58A50088}" srcOrd="0" destOrd="0" presId="urn:microsoft.com/office/officeart/2005/8/layout/vProcess5"/>
    <dgm:cxn modelId="{20F5A2B6-1B9C-4EC7-891D-EF2247C9D9A7}" srcId="{0A7AD9F9-1741-495E-985F-8A407C4725CC}" destId="{9671DAB8-A687-4870-919C-98F6AE39A915}" srcOrd="3" destOrd="0" parTransId="{8783A47C-1E6B-4C29-AF73-271E4E8BEB25}" sibTransId="{0E6820E7-4124-43A0-A9F3-717F3356E19B}"/>
    <dgm:cxn modelId="{422988CA-D143-8F4D-A657-D0A6EC37E9C4}" type="presOf" srcId="{8CB6D860-0875-4844-9ABC-9994AE00CC96}" destId="{DC6C306D-C971-0643-9934-03C0A9DAC1F5}" srcOrd="0" destOrd="0" presId="urn:microsoft.com/office/officeart/2005/8/layout/vProcess5"/>
    <dgm:cxn modelId="{13CF8BD0-02CD-8743-B61D-6C7985ACC800}" type="presOf" srcId="{049612F7-AFC3-4D6E-9295-780ABA2A8C35}" destId="{66F5010C-7837-834D-8734-D00A59ED67B4}" srcOrd="0" destOrd="0" presId="urn:microsoft.com/office/officeart/2005/8/layout/vProcess5"/>
    <dgm:cxn modelId="{951093D6-43E5-4E4F-ADA8-92E0A531087E}" type="presOf" srcId="{FE14D57F-DD0E-4053-8627-A1AC7BEF0D5B}" destId="{CCF17B3E-2798-A748-BC8C-9C31DE26BE59}" srcOrd="0" destOrd="0" presId="urn:microsoft.com/office/officeart/2005/8/layout/vProcess5"/>
    <dgm:cxn modelId="{91BA3DDE-5949-AC42-A6A3-B91EFA62E55C}" type="presOf" srcId="{9671DAB8-A687-4870-919C-98F6AE39A915}" destId="{04E7A7A2-F108-2246-8140-D4728C2DEA51}" srcOrd="1" destOrd="0" presId="urn:microsoft.com/office/officeart/2005/8/layout/vProcess5"/>
    <dgm:cxn modelId="{9F3BB4EB-207C-4923-AA53-C9DBD4BF1747}" srcId="{0A7AD9F9-1741-495E-985F-8A407C4725CC}" destId="{FE14D57F-DD0E-4053-8627-A1AC7BEF0D5B}" srcOrd="1" destOrd="0" parTransId="{4766EE16-C13D-4F14-828E-0F020888EAFA}" sibTransId="{4ED43F0D-61A9-429A-A372-F8ED23140C7D}"/>
    <dgm:cxn modelId="{AAA464F5-C672-EF44-A151-1E3588AF8758}" type="presOf" srcId="{96AD7276-CC41-4A70-A6F1-86B6D1B1690E}" destId="{97EF3980-798A-8444-B141-A88EA44485E6}" srcOrd="0" destOrd="0" presId="urn:microsoft.com/office/officeart/2005/8/layout/vProcess5"/>
    <dgm:cxn modelId="{C867B989-09A2-9441-BB71-A087EFB96F7D}" type="presParOf" srcId="{01FB2491-2113-CB43-964D-CEF374530938}" destId="{D364D6C1-5F5B-1043-81A2-51647C45A0D1}" srcOrd="0" destOrd="0" presId="urn:microsoft.com/office/officeart/2005/8/layout/vProcess5"/>
    <dgm:cxn modelId="{15C7A64F-DF87-314D-AFEE-3104469CA964}" type="presParOf" srcId="{01FB2491-2113-CB43-964D-CEF374530938}" destId="{D81BACD6-A5BB-2645-BEF4-3F7B58A50088}" srcOrd="1" destOrd="0" presId="urn:microsoft.com/office/officeart/2005/8/layout/vProcess5"/>
    <dgm:cxn modelId="{324E2AA4-B1A9-1446-BC1D-B88A3B44EDA6}" type="presParOf" srcId="{01FB2491-2113-CB43-964D-CEF374530938}" destId="{CCF17B3E-2798-A748-BC8C-9C31DE26BE59}" srcOrd="2" destOrd="0" presId="urn:microsoft.com/office/officeart/2005/8/layout/vProcess5"/>
    <dgm:cxn modelId="{1A5EFC9A-5C18-374D-B1BC-4752BF9364FA}" type="presParOf" srcId="{01FB2491-2113-CB43-964D-CEF374530938}" destId="{DC6C306D-C971-0643-9934-03C0A9DAC1F5}" srcOrd="3" destOrd="0" presId="urn:microsoft.com/office/officeart/2005/8/layout/vProcess5"/>
    <dgm:cxn modelId="{43164B34-2D4D-9641-87FF-AA96CB09CBA3}" type="presParOf" srcId="{01FB2491-2113-CB43-964D-CEF374530938}" destId="{7AC54638-5820-6C49-8C37-4ED4DE1960F1}" srcOrd="4" destOrd="0" presId="urn:microsoft.com/office/officeart/2005/8/layout/vProcess5"/>
    <dgm:cxn modelId="{725BDEC7-4D8D-1547-8C0D-BE4EF350C3A5}" type="presParOf" srcId="{01FB2491-2113-CB43-964D-CEF374530938}" destId="{97EF3980-798A-8444-B141-A88EA44485E6}" srcOrd="5" destOrd="0" presId="urn:microsoft.com/office/officeart/2005/8/layout/vProcess5"/>
    <dgm:cxn modelId="{AD896959-83D1-4C4E-AC0D-538C5B3E92A7}" type="presParOf" srcId="{01FB2491-2113-CB43-964D-CEF374530938}" destId="{2AE10936-AA96-B144-9129-37237418F932}" srcOrd="6" destOrd="0" presId="urn:microsoft.com/office/officeart/2005/8/layout/vProcess5"/>
    <dgm:cxn modelId="{CE3566E9-98BD-EB4F-9BB3-628F0FB885A4}" type="presParOf" srcId="{01FB2491-2113-CB43-964D-CEF374530938}" destId="{66F5010C-7837-834D-8734-D00A59ED67B4}" srcOrd="7" destOrd="0" presId="urn:microsoft.com/office/officeart/2005/8/layout/vProcess5"/>
    <dgm:cxn modelId="{FF52E597-9073-194A-8735-806D3766EBF8}" type="presParOf" srcId="{01FB2491-2113-CB43-964D-CEF374530938}" destId="{F8F8C232-EAAF-AA42-9CB8-9BEAE918C2A2}" srcOrd="8" destOrd="0" presId="urn:microsoft.com/office/officeart/2005/8/layout/vProcess5"/>
    <dgm:cxn modelId="{99FDC04E-B36E-0445-8D48-39892B9B2761}" type="presParOf" srcId="{01FB2491-2113-CB43-964D-CEF374530938}" destId="{B7CFEEF9-D519-6344-8865-77AF1FEE8E44}" srcOrd="9" destOrd="0" presId="urn:microsoft.com/office/officeart/2005/8/layout/vProcess5"/>
    <dgm:cxn modelId="{E7017CA4-F27D-994D-BEC4-CB4E7820D224}" type="presParOf" srcId="{01FB2491-2113-CB43-964D-CEF374530938}" destId="{0738967E-28E4-3A4B-9B43-31237B9F6417}" srcOrd="10" destOrd="0" presId="urn:microsoft.com/office/officeart/2005/8/layout/vProcess5"/>
    <dgm:cxn modelId="{83435D1D-EA65-E34D-A219-1D2460D9D4C4}" type="presParOf" srcId="{01FB2491-2113-CB43-964D-CEF374530938}" destId="{04E7A7A2-F108-2246-8140-D4728C2DEA51}"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64E428-E091-452C-A9AD-5914BAAF122B}" type="doc">
      <dgm:prSet loTypeId="urn:microsoft.com/office/officeart/2005/8/layout/process1" loCatId="process" qsTypeId="urn:microsoft.com/office/officeart/2005/8/quickstyle/simple5" qsCatId="simple" csTypeId="urn:microsoft.com/office/officeart/2005/8/colors/colorful1" csCatId="colorful"/>
      <dgm:spPr/>
      <dgm:t>
        <a:bodyPr/>
        <a:lstStyle/>
        <a:p>
          <a:endParaRPr lang="en-US"/>
        </a:p>
      </dgm:t>
    </dgm:pt>
    <dgm:pt modelId="{3763FF9E-7BFE-49C7-855D-1D171E88876D}">
      <dgm:prSet/>
      <dgm:spPr/>
      <dgm:t>
        <a:bodyPr/>
        <a:lstStyle/>
        <a:p>
          <a:r>
            <a:rPr lang="en-GB"/>
            <a:t>In accordance with English legislation, both euthanasia and assisted suicide are deemed unlawful. According to Hill (2022), euthanasia is prohibited across the entire United Kingdom and is subject to potential legal action as either murder or manslaughter.</a:t>
          </a:r>
          <a:endParaRPr lang="en-US"/>
        </a:p>
      </dgm:t>
    </dgm:pt>
    <dgm:pt modelId="{4B50096B-39E6-47DE-AC09-C6EBB0182014}" type="parTrans" cxnId="{E5E85BEE-E096-4EC4-9FA6-D0C62AB15242}">
      <dgm:prSet/>
      <dgm:spPr/>
      <dgm:t>
        <a:bodyPr/>
        <a:lstStyle/>
        <a:p>
          <a:endParaRPr lang="en-US"/>
        </a:p>
      </dgm:t>
    </dgm:pt>
    <dgm:pt modelId="{AD3B74C0-E68B-4981-865C-F281BB0D9D85}" type="sibTrans" cxnId="{E5E85BEE-E096-4EC4-9FA6-D0C62AB15242}">
      <dgm:prSet/>
      <dgm:spPr/>
      <dgm:t>
        <a:bodyPr/>
        <a:lstStyle/>
        <a:p>
          <a:endParaRPr lang="en-US"/>
        </a:p>
      </dgm:t>
    </dgm:pt>
    <dgm:pt modelId="{56612E92-2262-49B8-A9F8-612935B6B6FD}">
      <dgm:prSet/>
      <dgm:spPr/>
      <dgm:t>
        <a:bodyPr/>
        <a:lstStyle/>
        <a:p>
          <a:r>
            <a:rPr lang="en-GB"/>
            <a:t>According to the National Conference of Legislatures (NCD, 2023), there are currently 8 states and the District of Columbia that have passed legislation permitting physicians to administer lethal medications to individuals diagnosed with a terminal illness and a life expectancy of six months or less, provided that specific procedural requirements are adhered to.</a:t>
          </a:r>
          <a:endParaRPr lang="en-US"/>
        </a:p>
      </dgm:t>
    </dgm:pt>
    <dgm:pt modelId="{A549CC83-7594-4C26-B257-EE0DA9866CC0}" type="parTrans" cxnId="{55A23245-F1CF-4D27-A310-74A8F6718538}">
      <dgm:prSet/>
      <dgm:spPr/>
      <dgm:t>
        <a:bodyPr/>
        <a:lstStyle/>
        <a:p>
          <a:endParaRPr lang="en-US"/>
        </a:p>
      </dgm:t>
    </dgm:pt>
    <dgm:pt modelId="{D7D37A2B-0615-4254-9B58-0F9C995235FC}" type="sibTrans" cxnId="{55A23245-F1CF-4D27-A310-74A8F6718538}">
      <dgm:prSet/>
      <dgm:spPr/>
      <dgm:t>
        <a:bodyPr/>
        <a:lstStyle/>
        <a:p>
          <a:endParaRPr lang="en-US"/>
        </a:p>
      </dgm:t>
    </dgm:pt>
    <dgm:pt modelId="{B67AC65B-5E84-6845-911A-E219D556A47F}" type="pres">
      <dgm:prSet presAssocID="{5564E428-E091-452C-A9AD-5914BAAF122B}" presName="Name0" presStyleCnt="0">
        <dgm:presLayoutVars>
          <dgm:dir/>
          <dgm:resizeHandles val="exact"/>
        </dgm:presLayoutVars>
      </dgm:prSet>
      <dgm:spPr/>
    </dgm:pt>
    <dgm:pt modelId="{FD099C1B-55F2-D144-A45B-FBAC2307B071}" type="pres">
      <dgm:prSet presAssocID="{3763FF9E-7BFE-49C7-855D-1D171E88876D}" presName="node" presStyleLbl="node1" presStyleIdx="0" presStyleCnt="2">
        <dgm:presLayoutVars>
          <dgm:bulletEnabled val="1"/>
        </dgm:presLayoutVars>
      </dgm:prSet>
      <dgm:spPr/>
    </dgm:pt>
    <dgm:pt modelId="{BF0D851F-CEFB-8E48-986B-E2ADA00C7163}" type="pres">
      <dgm:prSet presAssocID="{AD3B74C0-E68B-4981-865C-F281BB0D9D85}" presName="sibTrans" presStyleLbl="sibTrans2D1" presStyleIdx="0" presStyleCnt="1"/>
      <dgm:spPr/>
    </dgm:pt>
    <dgm:pt modelId="{467B2A54-2D55-C748-94F6-A1000C3D04CB}" type="pres">
      <dgm:prSet presAssocID="{AD3B74C0-E68B-4981-865C-F281BB0D9D85}" presName="connectorText" presStyleLbl="sibTrans2D1" presStyleIdx="0" presStyleCnt="1"/>
      <dgm:spPr/>
    </dgm:pt>
    <dgm:pt modelId="{975D44A0-FB45-E342-A349-B7EDA2D8570F}" type="pres">
      <dgm:prSet presAssocID="{56612E92-2262-49B8-A9F8-612935B6B6FD}" presName="node" presStyleLbl="node1" presStyleIdx="1" presStyleCnt="2">
        <dgm:presLayoutVars>
          <dgm:bulletEnabled val="1"/>
        </dgm:presLayoutVars>
      </dgm:prSet>
      <dgm:spPr/>
    </dgm:pt>
  </dgm:ptLst>
  <dgm:cxnLst>
    <dgm:cxn modelId="{4817161B-CE5B-A44E-9A07-D8A75CA24722}" type="presOf" srcId="{AD3B74C0-E68B-4981-865C-F281BB0D9D85}" destId="{BF0D851F-CEFB-8E48-986B-E2ADA00C7163}" srcOrd="0" destOrd="0" presId="urn:microsoft.com/office/officeart/2005/8/layout/process1"/>
    <dgm:cxn modelId="{B68E181B-9B43-E247-AC0B-9A64A8B40DF9}" type="presOf" srcId="{5564E428-E091-452C-A9AD-5914BAAF122B}" destId="{B67AC65B-5E84-6845-911A-E219D556A47F}" srcOrd="0" destOrd="0" presId="urn:microsoft.com/office/officeart/2005/8/layout/process1"/>
    <dgm:cxn modelId="{55A23245-F1CF-4D27-A310-74A8F6718538}" srcId="{5564E428-E091-452C-A9AD-5914BAAF122B}" destId="{56612E92-2262-49B8-A9F8-612935B6B6FD}" srcOrd="1" destOrd="0" parTransId="{A549CC83-7594-4C26-B257-EE0DA9866CC0}" sibTransId="{D7D37A2B-0615-4254-9B58-0F9C995235FC}"/>
    <dgm:cxn modelId="{49F10954-1A0E-1F4C-942D-6548BE812186}" type="presOf" srcId="{3763FF9E-7BFE-49C7-855D-1D171E88876D}" destId="{FD099C1B-55F2-D144-A45B-FBAC2307B071}" srcOrd="0" destOrd="0" presId="urn:microsoft.com/office/officeart/2005/8/layout/process1"/>
    <dgm:cxn modelId="{893551C3-4AE4-5847-847E-8575965E8C8C}" type="presOf" srcId="{56612E92-2262-49B8-A9F8-612935B6B6FD}" destId="{975D44A0-FB45-E342-A349-B7EDA2D8570F}" srcOrd="0" destOrd="0" presId="urn:microsoft.com/office/officeart/2005/8/layout/process1"/>
    <dgm:cxn modelId="{18B430D3-48B3-A844-B778-ED84984827EA}" type="presOf" srcId="{AD3B74C0-E68B-4981-865C-F281BB0D9D85}" destId="{467B2A54-2D55-C748-94F6-A1000C3D04CB}" srcOrd="1" destOrd="0" presId="urn:microsoft.com/office/officeart/2005/8/layout/process1"/>
    <dgm:cxn modelId="{E5E85BEE-E096-4EC4-9FA6-D0C62AB15242}" srcId="{5564E428-E091-452C-A9AD-5914BAAF122B}" destId="{3763FF9E-7BFE-49C7-855D-1D171E88876D}" srcOrd="0" destOrd="0" parTransId="{4B50096B-39E6-47DE-AC09-C6EBB0182014}" sibTransId="{AD3B74C0-E68B-4981-865C-F281BB0D9D85}"/>
    <dgm:cxn modelId="{2E0851C6-0E72-AB47-A6B0-2187962B60A5}" type="presParOf" srcId="{B67AC65B-5E84-6845-911A-E219D556A47F}" destId="{FD099C1B-55F2-D144-A45B-FBAC2307B071}" srcOrd="0" destOrd="0" presId="urn:microsoft.com/office/officeart/2005/8/layout/process1"/>
    <dgm:cxn modelId="{5E0E4FF4-C35B-AC49-8065-7477A327D33E}" type="presParOf" srcId="{B67AC65B-5E84-6845-911A-E219D556A47F}" destId="{BF0D851F-CEFB-8E48-986B-E2ADA00C7163}" srcOrd="1" destOrd="0" presId="urn:microsoft.com/office/officeart/2005/8/layout/process1"/>
    <dgm:cxn modelId="{94594935-87DF-8144-86E4-189CB920AF90}" type="presParOf" srcId="{BF0D851F-CEFB-8E48-986B-E2ADA00C7163}" destId="{467B2A54-2D55-C748-94F6-A1000C3D04CB}" srcOrd="0" destOrd="0" presId="urn:microsoft.com/office/officeart/2005/8/layout/process1"/>
    <dgm:cxn modelId="{2AEE0BFC-E7CF-F44F-97AF-4C0713ED4DFF}" type="presParOf" srcId="{B67AC65B-5E84-6845-911A-E219D556A47F}" destId="{975D44A0-FB45-E342-A349-B7EDA2D8570F}" srcOrd="2"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15DBD8C-6BF8-4739-A293-AF66A67C5BC6}" type="doc">
      <dgm:prSet loTypeId="urn:microsoft.com/office/officeart/2005/8/layout/vProcess5" loCatId="process" qsTypeId="urn:microsoft.com/office/officeart/2005/8/quickstyle/simple5" qsCatId="simple" csTypeId="urn:microsoft.com/office/officeart/2005/8/colors/colorful1" csCatId="colorful"/>
      <dgm:spPr/>
      <dgm:t>
        <a:bodyPr/>
        <a:lstStyle/>
        <a:p>
          <a:endParaRPr lang="en-US"/>
        </a:p>
      </dgm:t>
    </dgm:pt>
    <dgm:pt modelId="{7024C74A-68CA-4FBB-8EB8-C35D20C8F7AF}">
      <dgm:prSet/>
      <dgm:spPr/>
      <dgm:t>
        <a:bodyPr/>
        <a:lstStyle/>
        <a:p>
          <a:r>
            <a:rPr lang="en-GB"/>
            <a:t>Policy should be established to prevent euthanasia and assisted suicide. </a:t>
          </a:r>
          <a:endParaRPr lang="en-US"/>
        </a:p>
      </dgm:t>
    </dgm:pt>
    <dgm:pt modelId="{E159C9A7-6F33-4BE5-86A1-75A6CD311B1C}" type="parTrans" cxnId="{9E7021B1-A9EE-43A0-A149-FB75122D0649}">
      <dgm:prSet/>
      <dgm:spPr/>
      <dgm:t>
        <a:bodyPr/>
        <a:lstStyle/>
        <a:p>
          <a:endParaRPr lang="en-US"/>
        </a:p>
      </dgm:t>
    </dgm:pt>
    <dgm:pt modelId="{970D6EC4-D3EE-4198-AABF-603E362AD517}" type="sibTrans" cxnId="{9E7021B1-A9EE-43A0-A149-FB75122D0649}">
      <dgm:prSet/>
      <dgm:spPr/>
      <dgm:t>
        <a:bodyPr/>
        <a:lstStyle/>
        <a:p>
          <a:endParaRPr lang="en-US"/>
        </a:p>
      </dgm:t>
    </dgm:pt>
    <dgm:pt modelId="{B487D376-82EC-491F-9DBC-E601BF405F97}">
      <dgm:prSet/>
      <dgm:spPr/>
      <dgm:t>
        <a:bodyPr/>
        <a:lstStyle/>
        <a:p>
          <a:r>
            <a:rPr lang="en-GB"/>
            <a:t>While euthanasia can reduce the suffering of a patient who is near their death, it is against moral and ethical principles. </a:t>
          </a:r>
          <a:endParaRPr lang="en-US"/>
        </a:p>
      </dgm:t>
    </dgm:pt>
    <dgm:pt modelId="{3BBA7E15-3731-46AD-B6F1-EC0C709DE11C}" type="parTrans" cxnId="{35D303B8-8C9F-4305-82A7-761163A02ECB}">
      <dgm:prSet/>
      <dgm:spPr/>
      <dgm:t>
        <a:bodyPr/>
        <a:lstStyle/>
        <a:p>
          <a:endParaRPr lang="en-US"/>
        </a:p>
      </dgm:t>
    </dgm:pt>
    <dgm:pt modelId="{DA696515-0636-4C56-BC03-9343EA668A61}" type="sibTrans" cxnId="{35D303B8-8C9F-4305-82A7-761163A02ECB}">
      <dgm:prSet/>
      <dgm:spPr/>
      <dgm:t>
        <a:bodyPr/>
        <a:lstStyle/>
        <a:p>
          <a:endParaRPr lang="en-US"/>
        </a:p>
      </dgm:t>
    </dgm:pt>
    <dgm:pt modelId="{E34E0C05-FD12-47A9-8D24-789FC41C274C}">
      <dgm:prSet/>
      <dgm:spPr/>
      <dgm:t>
        <a:bodyPr/>
        <a:lstStyle/>
        <a:p>
          <a:r>
            <a:rPr lang="en-GB"/>
            <a:t>A person should not be allowed to take their life or ask someone else to assist them in doing so. </a:t>
          </a:r>
          <a:endParaRPr lang="en-US"/>
        </a:p>
      </dgm:t>
    </dgm:pt>
    <dgm:pt modelId="{2CFA78D9-2576-48D0-AAC8-01D986C62A99}" type="parTrans" cxnId="{5C0BAB92-C53B-4A8F-A53C-F3880F209C66}">
      <dgm:prSet/>
      <dgm:spPr/>
      <dgm:t>
        <a:bodyPr/>
        <a:lstStyle/>
        <a:p>
          <a:endParaRPr lang="en-US"/>
        </a:p>
      </dgm:t>
    </dgm:pt>
    <dgm:pt modelId="{00F7E08E-DEE3-401E-A2DD-AED82DB7DFE0}" type="sibTrans" cxnId="{5C0BAB92-C53B-4A8F-A53C-F3880F209C66}">
      <dgm:prSet/>
      <dgm:spPr/>
      <dgm:t>
        <a:bodyPr/>
        <a:lstStyle/>
        <a:p>
          <a:endParaRPr lang="en-US"/>
        </a:p>
      </dgm:t>
    </dgm:pt>
    <dgm:pt modelId="{E92A76A1-B255-45BB-BA50-9D0EDCB92C02}">
      <dgm:prSet/>
      <dgm:spPr/>
      <dgm:t>
        <a:bodyPr/>
        <a:lstStyle/>
        <a:p>
          <a:r>
            <a:rPr lang="en-GB"/>
            <a:t>Therefore, it is recommended that the policy be established that prevents this from happening. </a:t>
          </a:r>
          <a:endParaRPr lang="en-US"/>
        </a:p>
      </dgm:t>
    </dgm:pt>
    <dgm:pt modelId="{1B602AB3-56C6-4C0E-B32B-C14932D8929A}" type="parTrans" cxnId="{5F6DF6B5-EAD9-4C72-83AE-44447406B496}">
      <dgm:prSet/>
      <dgm:spPr/>
      <dgm:t>
        <a:bodyPr/>
        <a:lstStyle/>
        <a:p>
          <a:endParaRPr lang="en-US"/>
        </a:p>
      </dgm:t>
    </dgm:pt>
    <dgm:pt modelId="{0996D23A-46EB-4DF7-9209-65561365B062}" type="sibTrans" cxnId="{5F6DF6B5-EAD9-4C72-83AE-44447406B496}">
      <dgm:prSet/>
      <dgm:spPr/>
      <dgm:t>
        <a:bodyPr/>
        <a:lstStyle/>
        <a:p>
          <a:endParaRPr lang="en-US"/>
        </a:p>
      </dgm:t>
    </dgm:pt>
    <dgm:pt modelId="{617CFC17-F60A-2343-987C-36FDFCDAD5C8}" type="pres">
      <dgm:prSet presAssocID="{F15DBD8C-6BF8-4739-A293-AF66A67C5BC6}" presName="outerComposite" presStyleCnt="0">
        <dgm:presLayoutVars>
          <dgm:chMax val="5"/>
          <dgm:dir/>
          <dgm:resizeHandles val="exact"/>
        </dgm:presLayoutVars>
      </dgm:prSet>
      <dgm:spPr/>
    </dgm:pt>
    <dgm:pt modelId="{2D7F0B89-4985-D941-8398-9F29DE05F0BB}" type="pres">
      <dgm:prSet presAssocID="{F15DBD8C-6BF8-4739-A293-AF66A67C5BC6}" presName="dummyMaxCanvas" presStyleCnt="0">
        <dgm:presLayoutVars/>
      </dgm:prSet>
      <dgm:spPr/>
    </dgm:pt>
    <dgm:pt modelId="{7D966F08-C011-8A47-B0D7-A5D9855E3779}" type="pres">
      <dgm:prSet presAssocID="{F15DBD8C-6BF8-4739-A293-AF66A67C5BC6}" presName="FourNodes_1" presStyleLbl="node1" presStyleIdx="0" presStyleCnt="4">
        <dgm:presLayoutVars>
          <dgm:bulletEnabled val="1"/>
        </dgm:presLayoutVars>
      </dgm:prSet>
      <dgm:spPr/>
    </dgm:pt>
    <dgm:pt modelId="{1771F201-AB14-8246-A350-92871635D346}" type="pres">
      <dgm:prSet presAssocID="{F15DBD8C-6BF8-4739-A293-AF66A67C5BC6}" presName="FourNodes_2" presStyleLbl="node1" presStyleIdx="1" presStyleCnt="4">
        <dgm:presLayoutVars>
          <dgm:bulletEnabled val="1"/>
        </dgm:presLayoutVars>
      </dgm:prSet>
      <dgm:spPr/>
    </dgm:pt>
    <dgm:pt modelId="{BD1A2530-1FBA-EF4A-9415-33812D170279}" type="pres">
      <dgm:prSet presAssocID="{F15DBD8C-6BF8-4739-A293-AF66A67C5BC6}" presName="FourNodes_3" presStyleLbl="node1" presStyleIdx="2" presStyleCnt="4">
        <dgm:presLayoutVars>
          <dgm:bulletEnabled val="1"/>
        </dgm:presLayoutVars>
      </dgm:prSet>
      <dgm:spPr/>
    </dgm:pt>
    <dgm:pt modelId="{DF521D4B-C922-F949-8AC4-4121AAE4057D}" type="pres">
      <dgm:prSet presAssocID="{F15DBD8C-6BF8-4739-A293-AF66A67C5BC6}" presName="FourNodes_4" presStyleLbl="node1" presStyleIdx="3" presStyleCnt="4">
        <dgm:presLayoutVars>
          <dgm:bulletEnabled val="1"/>
        </dgm:presLayoutVars>
      </dgm:prSet>
      <dgm:spPr/>
    </dgm:pt>
    <dgm:pt modelId="{3F6F133A-6C35-AC4B-ACC3-605CA26B6CF6}" type="pres">
      <dgm:prSet presAssocID="{F15DBD8C-6BF8-4739-A293-AF66A67C5BC6}" presName="FourConn_1-2" presStyleLbl="fgAccFollowNode1" presStyleIdx="0" presStyleCnt="3">
        <dgm:presLayoutVars>
          <dgm:bulletEnabled val="1"/>
        </dgm:presLayoutVars>
      </dgm:prSet>
      <dgm:spPr/>
    </dgm:pt>
    <dgm:pt modelId="{A2A8A123-F641-6645-8841-4BE2644F6B3D}" type="pres">
      <dgm:prSet presAssocID="{F15DBD8C-6BF8-4739-A293-AF66A67C5BC6}" presName="FourConn_2-3" presStyleLbl="fgAccFollowNode1" presStyleIdx="1" presStyleCnt="3">
        <dgm:presLayoutVars>
          <dgm:bulletEnabled val="1"/>
        </dgm:presLayoutVars>
      </dgm:prSet>
      <dgm:spPr/>
    </dgm:pt>
    <dgm:pt modelId="{5EB9F3EF-B1B9-8444-9696-0E17A4F9D034}" type="pres">
      <dgm:prSet presAssocID="{F15DBD8C-6BF8-4739-A293-AF66A67C5BC6}" presName="FourConn_3-4" presStyleLbl="fgAccFollowNode1" presStyleIdx="2" presStyleCnt="3">
        <dgm:presLayoutVars>
          <dgm:bulletEnabled val="1"/>
        </dgm:presLayoutVars>
      </dgm:prSet>
      <dgm:spPr/>
    </dgm:pt>
    <dgm:pt modelId="{31368DEB-2DC9-F348-84B7-7956E647B348}" type="pres">
      <dgm:prSet presAssocID="{F15DBD8C-6BF8-4739-A293-AF66A67C5BC6}" presName="FourNodes_1_text" presStyleLbl="node1" presStyleIdx="3" presStyleCnt="4">
        <dgm:presLayoutVars>
          <dgm:bulletEnabled val="1"/>
        </dgm:presLayoutVars>
      </dgm:prSet>
      <dgm:spPr/>
    </dgm:pt>
    <dgm:pt modelId="{7DF24211-001B-E74C-9ABF-182E2FF9A91D}" type="pres">
      <dgm:prSet presAssocID="{F15DBD8C-6BF8-4739-A293-AF66A67C5BC6}" presName="FourNodes_2_text" presStyleLbl="node1" presStyleIdx="3" presStyleCnt="4">
        <dgm:presLayoutVars>
          <dgm:bulletEnabled val="1"/>
        </dgm:presLayoutVars>
      </dgm:prSet>
      <dgm:spPr/>
    </dgm:pt>
    <dgm:pt modelId="{91C61041-545D-354B-959E-2F357ED2B68A}" type="pres">
      <dgm:prSet presAssocID="{F15DBD8C-6BF8-4739-A293-AF66A67C5BC6}" presName="FourNodes_3_text" presStyleLbl="node1" presStyleIdx="3" presStyleCnt="4">
        <dgm:presLayoutVars>
          <dgm:bulletEnabled val="1"/>
        </dgm:presLayoutVars>
      </dgm:prSet>
      <dgm:spPr/>
    </dgm:pt>
    <dgm:pt modelId="{500DB9B3-45CF-F64C-AF98-D95CC1843682}" type="pres">
      <dgm:prSet presAssocID="{F15DBD8C-6BF8-4739-A293-AF66A67C5BC6}" presName="FourNodes_4_text" presStyleLbl="node1" presStyleIdx="3" presStyleCnt="4">
        <dgm:presLayoutVars>
          <dgm:bulletEnabled val="1"/>
        </dgm:presLayoutVars>
      </dgm:prSet>
      <dgm:spPr/>
    </dgm:pt>
  </dgm:ptLst>
  <dgm:cxnLst>
    <dgm:cxn modelId="{FFEB4807-F431-B348-B49E-2744F2CDF721}" type="presOf" srcId="{E34E0C05-FD12-47A9-8D24-789FC41C274C}" destId="{BD1A2530-1FBA-EF4A-9415-33812D170279}" srcOrd="0" destOrd="0" presId="urn:microsoft.com/office/officeart/2005/8/layout/vProcess5"/>
    <dgm:cxn modelId="{3317AF12-8FCC-434F-AFFC-D553FB2B3026}" type="presOf" srcId="{B487D376-82EC-491F-9DBC-E601BF405F97}" destId="{7DF24211-001B-E74C-9ABF-182E2FF9A91D}" srcOrd="1" destOrd="0" presId="urn:microsoft.com/office/officeart/2005/8/layout/vProcess5"/>
    <dgm:cxn modelId="{56541033-2D1C-3745-A375-3F00F319B64A}" type="presOf" srcId="{E92A76A1-B255-45BB-BA50-9D0EDCB92C02}" destId="{DF521D4B-C922-F949-8AC4-4121AAE4057D}" srcOrd="0" destOrd="0" presId="urn:microsoft.com/office/officeart/2005/8/layout/vProcess5"/>
    <dgm:cxn modelId="{36C2B35A-C87D-A340-9F95-C12C81CA4C29}" type="presOf" srcId="{970D6EC4-D3EE-4198-AABF-603E362AD517}" destId="{3F6F133A-6C35-AC4B-ACC3-605CA26B6CF6}" srcOrd="0" destOrd="0" presId="urn:microsoft.com/office/officeart/2005/8/layout/vProcess5"/>
    <dgm:cxn modelId="{02649D5C-AD29-4C40-968D-245487BBD163}" type="presOf" srcId="{7024C74A-68CA-4FBB-8EB8-C35D20C8F7AF}" destId="{7D966F08-C011-8A47-B0D7-A5D9855E3779}" srcOrd="0" destOrd="0" presId="urn:microsoft.com/office/officeart/2005/8/layout/vProcess5"/>
    <dgm:cxn modelId="{39246A68-1E0A-1D42-920D-21A8EF90C5C5}" type="presOf" srcId="{DA696515-0636-4C56-BC03-9343EA668A61}" destId="{A2A8A123-F641-6645-8841-4BE2644F6B3D}" srcOrd="0" destOrd="0" presId="urn:microsoft.com/office/officeart/2005/8/layout/vProcess5"/>
    <dgm:cxn modelId="{5C0BAB92-C53B-4A8F-A53C-F3880F209C66}" srcId="{F15DBD8C-6BF8-4739-A293-AF66A67C5BC6}" destId="{E34E0C05-FD12-47A9-8D24-789FC41C274C}" srcOrd="2" destOrd="0" parTransId="{2CFA78D9-2576-48D0-AAC8-01D986C62A99}" sibTransId="{00F7E08E-DEE3-401E-A2DD-AED82DB7DFE0}"/>
    <dgm:cxn modelId="{8E15BA92-BCDE-A649-9FFE-A4A6422F86D8}" type="presOf" srcId="{E92A76A1-B255-45BB-BA50-9D0EDCB92C02}" destId="{500DB9B3-45CF-F64C-AF98-D95CC1843682}" srcOrd="1" destOrd="0" presId="urn:microsoft.com/office/officeart/2005/8/layout/vProcess5"/>
    <dgm:cxn modelId="{09D8F6A3-26F8-F447-A448-AF96FF0498F2}" type="presOf" srcId="{7024C74A-68CA-4FBB-8EB8-C35D20C8F7AF}" destId="{31368DEB-2DC9-F348-84B7-7956E647B348}" srcOrd="1" destOrd="0" presId="urn:microsoft.com/office/officeart/2005/8/layout/vProcess5"/>
    <dgm:cxn modelId="{9E7021B1-A9EE-43A0-A149-FB75122D0649}" srcId="{F15DBD8C-6BF8-4739-A293-AF66A67C5BC6}" destId="{7024C74A-68CA-4FBB-8EB8-C35D20C8F7AF}" srcOrd="0" destOrd="0" parTransId="{E159C9A7-6F33-4BE5-86A1-75A6CD311B1C}" sibTransId="{970D6EC4-D3EE-4198-AABF-603E362AD517}"/>
    <dgm:cxn modelId="{5F6DF6B5-EAD9-4C72-83AE-44447406B496}" srcId="{F15DBD8C-6BF8-4739-A293-AF66A67C5BC6}" destId="{E92A76A1-B255-45BB-BA50-9D0EDCB92C02}" srcOrd="3" destOrd="0" parTransId="{1B602AB3-56C6-4C0E-B32B-C14932D8929A}" sibTransId="{0996D23A-46EB-4DF7-9209-65561365B062}"/>
    <dgm:cxn modelId="{35D303B8-8C9F-4305-82A7-761163A02ECB}" srcId="{F15DBD8C-6BF8-4739-A293-AF66A67C5BC6}" destId="{B487D376-82EC-491F-9DBC-E601BF405F97}" srcOrd="1" destOrd="0" parTransId="{3BBA7E15-3731-46AD-B6F1-EC0C709DE11C}" sibTransId="{DA696515-0636-4C56-BC03-9343EA668A61}"/>
    <dgm:cxn modelId="{EA11DFC6-0A47-464B-8631-7CFF909514CD}" type="presOf" srcId="{B487D376-82EC-491F-9DBC-E601BF405F97}" destId="{1771F201-AB14-8246-A350-92871635D346}" srcOrd="0" destOrd="0" presId="urn:microsoft.com/office/officeart/2005/8/layout/vProcess5"/>
    <dgm:cxn modelId="{E35C99D3-27D1-A24C-B349-E5F554C09192}" type="presOf" srcId="{00F7E08E-DEE3-401E-A2DD-AED82DB7DFE0}" destId="{5EB9F3EF-B1B9-8444-9696-0E17A4F9D034}" srcOrd="0" destOrd="0" presId="urn:microsoft.com/office/officeart/2005/8/layout/vProcess5"/>
    <dgm:cxn modelId="{78EB76F1-3A16-7844-B7CA-8F85EC0A2BF2}" type="presOf" srcId="{F15DBD8C-6BF8-4739-A293-AF66A67C5BC6}" destId="{617CFC17-F60A-2343-987C-36FDFCDAD5C8}" srcOrd="0" destOrd="0" presId="urn:microsoft.com/office/officeart/2005/8/layout/vProcess5"/>
    <dgm:cxn modelId="{67415EF7-2A33-EE45-946A-4472B8076ECA}" type="presOf" srcId="{E34E0C05-FD12-47A9-8D24-789FC41C274C}" destId="{91C61041-545D-354B-959E-2F357ED2B68A}" srcOrd="1" destOrd="0" presId="urn:microsoft.com/office/officeart/2005/8/layout/vProcess5"/>
    <dgm:cxn modelId="{FDFA6B2D-7FE9-9F46-8E57-DD254441057B}" type="presParOf" srcId="{617CFC17-F60A-2343-987C-36FDFCDAD5C8}" destId="{2D7F0B89-4985-D941-8398-9F29DE05F0BB}" srcOrd="0" destOrd="0" presId="urn:microsoft.com/office/officeart/2005/8/layout/vProcess5"/>
    <dgm:cxn modelId="{39D3D9F8-4A74-C04D-9B18-0B8396008D43}" type="presParOf" srcId="{617CFC17-F60A-2343-987C-36FDFCDAD5C8}" destId="{7D966F08-C011-8A47-B0D7-A5D9855E3779}" srcOrd="1" destOrd="0" presId="urn:microsoft.com/office/officeart/2005/8/layout/vProcess5"/>
    <dgm:cxn modelId="{0346DFD0-C20D-724E-9FF3-929E1AB130DD}" type="presParOf" srcId="{617CFC17-F60A-2343-987C-36FDFCDAD5C8}" destId="{1771F201-AB14-8246-A350-92871635D346}" srcOrd="2" destOrd="0" presId="urn:microsoft.com/office/officeart/2005/8/layout/vProcess5"/>
    <dgm:cxn modelId="{788C8E58-7D5C-0740-AA27-6E227EF3AEBE}" type="presParOf" srcId="{617CFC17-F60A-2343-987C-36FDFCDAD5C8}" destId="{BD1A2530-1FBA-EF4A-9415-33812D170279}" srcOrd="3" destOrd="0" presId="urn:microsoft.com/office/officeart/2005/8/layout/vProcess5"/>
    <dgm:cxn modelId="{4D619343-E55F-D244-81A6-581600F7F240}" type="presParOf" srcId="{617CFC17-F60A-2343-987C-36FDFCDAD5C8}" destId="{DF521D4B-C922-F949-8AC4-4121AAE4057D}" srcOrd="4" destOrd="0" presId="urn:microsoft.com/office/officeart/2005/8/layout/vProcess5"/>
    <dgm:cxn modelId="{FF185B4D-5F40-214A-9808-798310A322DC}" type="presParOf" srcId="{617CFC17-F60A-2343-987C-36FDFCDAD5C8}" destId="{3F6F133A-6C35-AC4B-ACC3-605CA26B6CF6}" srcOrd="5" destOrd="0" presId="urn:microsoft.com/office/officeart/2005/8/layout/vProcess5"/>
    <dgm:cxn modelId="{AA3B9D31-9819-4E43-8617-4D0625B06302}" type="presParOf" srcId="{617CFC17-F60A-2343-987C-36FDFCDAD5C8}" destId="{A2A8A123-F641-6645-8841-4BE2644F6B3D}" srcOrd="6" destOrd="0" presId="urn:microsoft.com/office/officeart/2005/8/layout/vProcess5"/>
    <dgm:cxn modelId="{870EFFAD-74F1-9644-ADE3-66302F69686A}" type="presParOf" srcId="{617CFC17-F60A-2343-987C-36FDFCDAD5C8}" destId="{5EB9F3EF-B1B9-8444-9696-0E17A4F9D034}" srcOrd="7" destOrd="0" presId="urn:microsoft.com/office/officeart/2005/8/layout/vProcess5"/>
    <dgm:cxn modelId="{B1FFEC3E-2923-B847-9297-9AAB359201EE}" type="presParOf" srcId="{617CFC17-F60A-2343-987C-36FDFCDAD5C8}" destId="{31368DEB-2DC9-F348-84B7-7956E647B348}" srcOrd="8" destOrd="0" presId="urn:microsoft.com/office/officeart/2005/8/layout/vProcess5"/>
    <dgm:cxn modelId="{6E7B60A5-B7F6-9745-9C56-F95F143A76CC}" type="presParOf" srcId="{617CFC17-F60A-2343-987C-36FDFCDAD5C8}" destId="{7DF24211-001B-E74C-9ABF-182E2FF9A91D}" srcOrd="9" destOrd="0" presId="urn:microsoft.com/office/officeart/2005/8/layout/vProcess5"/>
    <dgm:cxn modelId="{3F374FC4-5D35-C64B-A54B-68D9DBA61560}" type="presParOf" srcId="{617CFC17-F60A-2343-987C-36FDFCDAD5C8}" destId="{91C61041-545D-354B-959E-2F357ED2B68A}" srcOrd="10" destOrd="0" presId="urn:microsoft.com/office/officeart/2005/8/layout/vProcess5"/>
    <dgm:cxn modelId="{4BC0C82C-876E-914F-8AD7-BB8625B15A6F}" type="presParOf" srcId="{617CFC17-F60A-2343-987C-36FDFCDAD5C8}" destId="{500DB9B3-45CF-F64C-AF98-D95CC1843682}"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4AE103-F94F-B844-BD9A-54202CBEED10}">
      <dsp:nvSpPr>
        <dsp:cNvPr id="0" name=""/>
        <dsp:cNvSpPr/>
      </dsp:nvSpPr>
      <dsp:spPr>
        <a:xfrm>
          <a:off x="0" y="0"/>
          <a:ext cx="8420100" cy="1062513"/>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This presentation will demonstrate the understanding of end-of-life care and </a:t>
          </a:r>
          <a:r>
            <a:rPr lang="en-GB" sz="2100" b="1" kern="1200" dirty="0">
              <a:latin typeface="Arial" panose="020B0604020202020204" pitchFamily="34" charset="0"/>
              <a:cs typeface="Arial" panose="020B0604020202020204" pitchFamily="34" charset="0"/>
            </a:rPr>
            <a:t>palliative </a:t>
          </a:r>
          <a:r>
            <a:rPr lang="en-US" sz="2100" kern="1200" dirty="0">
              <a:latin typeface="Arial" panose="020B0604020202020204" pitchFamily="34" charset="0"/>
              <a:cs typeface="Arial" panose="020B0604020202020204" pitchFamily="34" charset="0"/>
            </a:rPr>
            <a:t>care for older adults.  </a:t>
          </a:r>
        </a:p>
      </dsp:txBody>
      <dsp:txXfrm>
        <a:off x="31120" y="31120"/>
        <a:ext cx="7273564" cy="1000273"/>
      </dsp:txXfrm>
    </dsp:sp>
    <dsp:sp modelId="{1088533F-BFF8-4D4C-8219-94B721139C28}">
      <dsp:nvSpPr>
        <dsp:cNvPr id="0" name=""/>
        <dsp:cNvSpPr/>
      </dsp:nvSpPr>
      <dsp:spPr>
        <a:xfrm>
          <a:off x="742950" y="1239599"/>
          <a:ext cx="8420100" cy="1062513"/>
        </a:xfrm>
        <a:prstGeom prst="roundRect">
          <a:avLst>
            <a:gd name="adj" fmla="val 1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With the assistance of evidence-based facts and researches, it will also explore the concept of euthanasia and assisted suicide. </a:t>
          </a:r>
        </a:p>
      </dsp:txBody>
      <dsp:txXfrm>
        <a:off x="774070" y="1270719"/>
        <a:ext cx="6924276" cy="1000273"/>
      </dsp:txXfrm>
    </dsp:sp>
    <dsp:sp modelId="{AFC64AAC-05A4-724C-985C-CCC982FABBF3}">
      <dsp:nvSpPr>
        <dsp:cNvPr id="0" name=""/>
        <dsp:cNvSpPr/>
      </dsp:nvSpPr>
      <dsp:spPr>
        <a:xfrm>
          <a:off x="1485900" y="2479198"/>
          <a:ext cx="8420100" cy="1062513"/>
        </a:xfrm>
        <a:prstGeom prst="roundRect">
          <a:avLst>
            <a:gd name="adj" fmla="val 10000"/>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latin typeface="Arial" panose="020B0604020202020204" pitchFamily="34" charset="0"/>
              <a:cs typeface="Arial" panose="020B0604020202020204" pitchFamily="34" charset="0"/>
            </a:rPr>
            <a:t>It will present the arguments for and against euthanasia. </a:t>
          </a:r>
        </a:p>
      </dsp:txBody>
      <dsp:txXfrm>
        <a:off x="1517020" y="2510318"/>
        <a:ext cx="6924276" cy="1000273"/>
      </dsp:txXfrm>
    </dsp:sp>
    <dsp:sp modelId="{4776FFAC-013C-2140-A13C-0227B93F23EB}">
      <dsp:nvSpPr>
        <dsp:cNvPr id="0" name=""/>
        <dsp:cNvSpPr/>
      </dsp:nvSpPr>
      <dsp:spPr>
        <a:xfrm>
          <a:off x="7729466" y="805739"/>
          <a:ext cx="690633" cy="690633"/>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7884858" y="805739"/>
        <a:ext cx="379849" cy="519701"/>
      </dsp:txXfrm>
    </dsp:sp>
    <dsp:sp modelId="{287815F5-7EA0-7E47-AFAD-39BCF9F41720}">
      <dsp:nvSpPr>
        <dsp:cNvPr id="0" name=""/>
        <dsp:cNvSpPr/>
      </dsp:nvSpPr>
      <dsp:spPr>
        <a:xfrm>
          <a:off x="8472416" y="2038255"/>
          <a:ext cx="690633" cy="690633"/>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8627808" y="2038255"/>
        <a:ext cx="379849" cy="5197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B9886F-2469-044A-82A9-94721DAEF972}">
      <dsp:nvSpPr>
        <dsp:cNvPr id="0" name=""/>
        <dsp:cNvSpPr/>
      </dsp:nvSpPr>
      <dsp:spPr>
        <a:xfrm>
          <a:off x="0" y="3785745"/>
          <a:ext cx="9905999" cy="1242566"/>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Elderly individuals frequently experience the coexistence of one or several chronic ailments, necessitating substantial care over extended durations, spanning from days to weeks and sometimes even months before their demise (NIH, 2023</a:t>
          </a:r>
          <a:r>
            <a:rPr lang="en-GB" sz="2000" kern="1200" dirty="0"/>
            <a:t>). </a:t>
          </a:r>
          <a:endParaRPr lang="en-US" sz="2000" kern="1200" dirty="0"/>
        </a:p>
      </dsp:txBody>
      <dsp:txXfrm>
        <a:off x="0" y="3785745"/>
        <a:ext cx="9905999" cy="1242566"/>
      </dsp:txXfrm>
    </dsp:sp>
    <dsp:sp modelId="{FD8CA6EC-7351-924F-836F-DF8B639F19BA}">
      <dsp:nvSpPr>
        <dsp:cNvPr id="0" name=""/>
        <dsp:cNvSpPr/>
      </dsp:nvSpPr>
      <dsp:spPr>
        <a:xfrm rot="10800000">
          <a:off x="0" y="1893316"/>
          <a:ext cx="9905999" cy="1911066"/>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This form of treatment is not limited solely to the moments preceding the cessation of respiration and cardiac activity. </a:t>
          </a:r>
          <a:endParaRPr lang="en-US" sz="2000" kern="1200" dirty="0">
            <a:latin typeface="Arial" panose="020B0604020202020204" pitchFamily="34" charset="0"/>
            <a:cs typeface="Arial" panose="020B0604020202020204" pitchFamily="34" charset="0"/>
          </a:endParaRPr>
        </a:p>
      </dsp:txBody>
      <dsp:txXfrm rot="10800000">
        <a:off x="0" y="1893316"/>
        <a:ext cx="9905999" cy="1241753"/>
      </dsp:txXfrm>
    </dsp:sp>
    <dsp:sp modelId="{D9EB3A85-FEA0-E24E-A94F-7E39E6EC3D42}">
      <dsp:nvSpPr>
        <dsp:cNvPr id="0" name=""/>
        <dsp:cNvSpPr/>
      </dsp:nvSpPr>
      <dsp:spPr>
        <a:xfrm rot="10800000">
          <a:off x="0" y="888"/>
          <a:ext cx="9905999" cy="1911066"/>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The phrase "end-of-life care" refers to the provision of medical treatment and assistance that is administered during the period around the imminent demise of an individual. </a:t>
          </a:r>
          <a:endParaRPr lang="en-US" sz="2000" kern="1200" dirty="0">
            <a:latin typeface="Arial" panose="020B0604020202020204" pitchFamily="34" charset="0"/>
            <a:cs typeface="Arial" panose="020B0604020202020204" pitchFamily="34" charset="0"/>
          </a:endParaRPr>
        </a:p>
      </dsp:txBody>
      <dsp:txXfrm rot="10800000">
        <a:off x="0" y="888"/>
        <a:ext cx="9905999" cy="12417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530FAB-6236-425D-B49E-947172AD2A1D}">
      <dsp:nvSpPr>
        <dsp:cNvPr id="0" name=""/>
        <dsp:cNvSpPr/>
      </dsp:nvSpPr>
      <dsp:spPr>
        <a:xfrm>
          <a:off x="2442843" y="10934"/>
          <a:ext cx="1715625" cy="171562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264AB9-0227-4A3E-B67A-5FAFA0894BEB}">
      <dsp:nvSpPr>
        <dsp:cNvPr id="0" name=""/>
        <dsp:cNvSpPr/>
      </dsp:nvSpPr>
      <dsp:spPr>
        <a:xfrm>
          <a:off x="2808468" y="376559"/>
          <a:ext cx="984375" cy="98437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BA7DE0E-92B9-4CF7-8DF2-FDDCA9FD465B}">
      <dsp:nvSpPr>
        <dsp:cNvPr id="0" name=""/>
        <dsp:cNvSpPr/>
      </dsp:nvSpPr>
      <dsp:spPr>
        <a:xfrm>
          <a:off x="1894406" y="2260934"/>
          <a:ext cx="2812500" cy="126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latin typeface="Arial" panose="020B0604020202020204" pitchFamily="34" charset="0"/>
              <a:cs typeface="Arial" panose="020B0604020202020204" pitchFamily="34" charset="0"/>
            </a:rPr>
            <a:t>Palliative care refers to a specialized medical approach that focuses on improving the quality of life for individuals facing serious illnesses. </a:t>
          </a:r>
          <a:endParaRPr lang="en-US" sz="1200" kern="1200" dirty="0">
            <a:latin typeface="Arial" panose="020B0604020202020204" pitchFamily="34" charset="0"/>
            <a:cs typeface="Arial" panose="020B0604020202020204" pitchFamily="34" charset="0"/>
          </a:endParaRPr>
        </a:p>
      </dsp:txBody>
      <dsp:txXfrm>
        <a:off x="1894406" y="2260934"/>
        <a:ext cx="2812500" cy="1269843"/>
      </dsp:txXfrm>
    </dsp:sp>
    <dsp:sp modelId="{A9F670CE-C863-4790-BE5D-14200FAEFFF9}">
      <dsp:nvSpPr>
        <dsp:cNvPr id="0" name=""/>
        <dsp:cNvSpPr/>
      </dsp:nvSpPr>
      <dsp:spPr>
        <a:xfrm>
          <a:off x="5747531" y="10934"/>
          <a:ext cx="1715625" cy="171562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42721F-ABC5-4981-8E02-B267DF448CFC}">
      <dsp:nvSpPr>
        <dsp:cNvPr id="0" name=""/>
        <dsp:cNvSpPr/>
      </dsp:nvSpPr>
      <dsp:spPr>
        <a:xfrm>
          <a:off x="6113156" y="376559"/>
          <a:ext cx="984375" cy="98437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085A9CE-0B72-462C-9716-6130E690205E}">
      <dsp:nvSpPr>
        <dsp:cNvPr id="0" name=""/>
        <dsp:cNvSpPr/>
      </dsp:nvSpPr>
      <dsp:spPr>
        <a:xfrm>
          <a:off x="5199093" y="2260934"/>
          <a:ext cx="2812500" cy="1269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defRPr cap="all"/>
          </a:pPr>
          <a:r>
            <a:rPr lang="en-GB" sz="1200" kern="1200" dirty="0">
              <a:latin typeface="Arial" panose="020B0604020202020204" pitchFamily="34" charset="0"/>
              <a:cs typeface="Arial" panose="020B0604020202020204" pitchFamily="34" charset="0"/>
            </a:rPr>
            <a:t>Addressing significant health-related distress, whether it pertains to the physical, psychological, social, or spiritual aspects, constitutes a worldwide ethical obligation (WHO, 2023).</a:t>
          </a:r>
          <a:br>
            <a:rPr lang="en-GB" sz="1200" kern="1200" dirty="0">
              <a:latin typeface="Arial" panose="020B0604020202020204" pitchFamily="34" charset="0"/>
              <a:cs typeface="Arial" panose="020B0604020202020204" pitchFamily="34" charset="0"/>
            </a:rPr>
          </a:br>
          <a:endParaRPr lang="en-US" sz="1200" kern="1200" dirty="0">
            <a:latin typeface="Arial" panose="020B0604020202020204" pitchFamily="34" charset="0"/>
            <a:cs typeface="Arial" panose="020B0604020202020204" pitchFamily="34" charset="0"/>
          </a:endParaRPr>
        </a:p>
      </dsp:txBody>
      <dsp:txXfrm>
        <a:off x="5199093" y="2260934"/>
        <a:ext cx="2812500" cy="126984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1BACD6-A5BB-2645-BEF4-3F7B58A50088}">
      <dsp:nvSpPr>
        <dsp:cNvPr id="0" name=""/>
        <dsp:cNvSpPr/>
      </dsp:nvSpPr>
      <dsp:spPr>
        <a:xfrm>
          <a:off x="0" y="0"/>
          <a:ext cx="7924800" cy="779176"/>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Euthanasia means ending a patient’s life to limit their suffering. Assisted suicide means suicide done by another person’s assistance. </a:t>
          </a:r>
        </a:p>
      </dsp:txBody>
      <dsp:txXfrm>
        <a:off x="22821" y="22821"/>
        <a:ext cx="7018167" cy="733534"/>
      </dsp:txXfrm>
    </dsp:sp>
    <dsp:sp modelId="{CCF17B3E-2798-A748-BC8C-9C31DE26BE59}">
      <dsp:nvSpPr>
        <dsp:cNvPr id="0" name=""/>
        <dsp:cNvSpPr/>
      </dsp:nvSpPr>
      <dsp:spPr>
        <a:xfrm>
          <a:off x="663701" y="920845"/>
          <a:ext cx="7924800" cy="779176"/>
        </a:xfrm>
        <a:prstGeom prst="roundRect">
          <a:avLst>
            <a:gd name="adj" fmla="val 1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According to English law, euthanasia is prohibited and is classified as either manslaughter or murder. </a:t>
          </a:r>
          <a:endParaRPr lang="en-US" sz="1600" kern="1200"/>
        </a:p>
      </dsp:txBody>
      <dsp:txXfrm>
        <a:off x="686522" y="943666"/>
        <a:ext cx="6708991" cy="733534"/>
      </dsp:txXfrm>
    </dsp:sp>
    <dsp:sp modelId="{DC6C306D-C971-0643-9934-03C0A9DAC1F5}">
      <dsp:nvSpPr>
        <dsp:cNvPr id="0" name=""/>
        <dsp:cNvSpPr/>
      </dsp:nvSpPr>
      <dsp:spPr>
        <a:xfrm>
          <a:off x="1317498" y="1841690"/>
          <a:ext cx="7924800" cy="779176"/>
        </a:xfrm>
        <a:prstGeom prst="roundRect">
          <a:avLst>
            <a:gd name="adj" fmla="val 10000"/>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In 2018, the UK Supreme Court rendered a verdict stating that the requirement for legal authorization to discontinue medical care for individuals in a state of persistent vegetative condition was no longer necessary (BBC, 2019).</a:t>
          </a:r>
          <a:endParaRPr lang="en-US" sz="1600" kern="1200"/>
        </a:p>
      </dsp:txBody>
      <dsp:txXfrm>
        <a:off x="1340319" y="1864511"/>
        <a:ext cx="6718897" cy="733534"/>
      </dsp:txXfrm>
    </dsp:sp>
    <dsp:sp modelId="{7AC54638-5820-6C49-8C37-4ED4DE1960F1}">
      <dsp:nvSpPr>
        <dsp:cNvPr id="0" name=""/>
        <dsp:cNvSpPr/>
      </dsp:nvSpPr>
      <dsp:spPr>
        <a:xfrm>
          <a:off x="1981200" y="2762535"/>
          <a:ext cx="7924800" cy="779176"/>
        </a:xfrm>
        <a:prstGeom prst="roundRect">
          <a:avLst>
            <a:gd name="adj" fmla="val 10000"/>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According to the (NHS), the act of discontinuing life-sustaining treatment can be considered a component of effective palliative care. It should not be conflated with the practice of euthanasia. </a:t>
          </a:r>
          <a:endParaRPr lang="en-US" sz="1600" kern="1200"/>
        </a:p>
      </dsp:txBody>
      <dsp:txXfrm>
        <a:off x="2004021" y="2785356"/>
        <a:ext cx="6708991" cy="733534"/>
      </dsp:txXfrm>
    </dsp:sp>
    <dsp:sp modelId="{97EF3980-798A-8444-B141-A88EA44485E6}">
      <dsp:nvSpPr>
        <dsp:cNvPr id="0" name=""/>
        <dsp:cNvSpPr/>
      </dsp:nvSpPr>
      <dsp:spPr>
        <a:xfrm>
          <a:off x="7418335" y="596778"/>
          <a:ext cx="506464" cy="506464"/>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532289" y="596778"/>
        <a:ext cx="278556" cy="381114"/>
      </dsp:txXfrm>
    </dsp:sp>
    <dsp:sp modelId="{2AE10936-AA96-B144-9129-37237418F932}">
      <dsp:nvSpPr>
        <dsp:cNvPr id="0" name=""/>
        <dsp:cNvSpPr/>
      </dsp:nvSpPr>
      <dsp:spPr>
        <a:xfrm>
          <a:off x="8082037" y="1517623"/>
          <a:ext cx="506464" cy="506464"/>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195991" y="1517623"/>
        <a:ext cx="278556" cy="381114"/>
      </dsp:txXfrm>
    </dsp:sp>
    <dsp:sp modelId="{66F5010C-7837-834D-8734-D00A59ED67B4}">
      <dsp:nvSpPr>
        <dsp:cNvPr id="0" name=""/>
        <dsp:cNvSpPr/>
      </dsp:nvSpPr>
      <dsp:spPr>
        <a:xfrm>
          <a:off x="8735833" y="2438468"/>
          <a:ext cx="506464" cy="506464"/>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849787" y="2438468"/>
        <a:ext cx="278556" cy="38111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099C1B-55F2-D144-A45B-FBAC2307B071}">
      <dsp:nvSpPr>
        <dsp:cNvPr id="0" name=""/>
        <dsp:cNvSpPr/>
      </dsp:nvSpPr>
      <dsp:spPr>
        <a:xfrm>
          <a:off x="1934" y="533089"/>
          <a:ext cx="4125887" cy="2475532"/>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In accordance with English legislation, both euthanasia and assisted suicide are deemed unlawful. According to Hill (2022), euthanasia is prohibited across the entire United Kingdom and is subject to potential legal action as either murder or manslaughter.</a:t>
          </a:r>
          <a:endParaRPr lang="en-US" sz="1800" kern="1200"/>
        </a:p>
      </dsp:txBody>
      <dsp:txXfrm>
        <a:off x="74440" y="605595"/>
        <a:ext cx="3980875" cy="2330520"/>
      </dsp:txXfrm>
    </dsp:sp>
    <dsp:sp modelId="{BF0D851F-CEFB-8E48-986B-E2ADA00C7163}">
      <dsp:nvSpPr>
        <dsp:cNvPr id="0" name=""/>
        <dsp:cNvSpPr/>
      </dsp:nvSpPr>
      <dsp:spPr>
        <a:xfrm>
          <a:off x="4540411" y="1259245"/>
          <a:ext cx="874688" cy="1023220"/>
        </a:xfrm>
        <a:prstGeom prst="rightArrow">
          <a:avLst>
            <a:gd name="adj1" fmla="val 60000"/>
            <a:gd name="adj2" fmla="val 5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4540411" y="1463889"/>
        <a:ext cx="612282" cy="613932"/>
      </dsp:txXfrm>
    </dsp:sp>
    <dsp:sp modelId="{975D44A0-FB45-E342-A349-B7EDA2D8570F}">
      <dsp:nvSpPr>
        <dsp:cNvPr id="0" name=""/>
        <dsp:cNvSpPr/>
      </dsp:nvSpPr>
      <dsp:spPr>
        <a:xfrm>
          <a:off x="5778177" y="533089"/>
          <a:ext cx="4125887" cy="2475532"/>
        </a:xfrm>
        <a:prstGeom prst="roundRect">
          <a:avLst>
            <a:gd name="adj" fmla="val 1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According to the National Conference of Legislatures (NCD, 2023), there are currently 8 states and the District of Columbia that have passed legislation permitting physicians to administer lethal medications to individuals diagnosed with a terminal illness and a life expectancy of six months or less, provided that specific procedural requirements are adhered to.</a:t>
          </a:r>
          <a:endParaRPr lang="en-US" sz="1800" kern="1200"/>
        </a:p>
      </dsp:txBody>
      <dsp:txXfrm>
        <a:off x="5850683" y="605595"/>
        <a:ext cx="3980875" cy="23305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66F08-C011-8A47-B0D7-A5D9855E3779}">
      <dsp:nvSpPr>
        <dsp:cNvPr id="0" name=""/>
        <dsp:cNvSpPr/>
      </dsp:nvSpPr>
      <dsp:spPr>
        <a:xfrm>
          <a:off x="0" y="0"/>
          <a:ext cx="7924800" cy="779176"/>
        </a:xfrm>
        <a:prstGeom prst="roundRect">
          <a:avLst>
            <a:gd name="adj" fmla="val 10000"/>
          </a:avLst>
        </a:prstGeom>
        <a:gradFill rotWithShape="0">
          <a:gsLst>
            <a:gs pos="0">
              <a:schemeClr val="accent2">
                <a:hueOff val="0"/>
                <a:satOff val="0"/>
                <a:lumOff val="0"/>
                <a:alphaOff val="0"/>
                <a:tint val="94000"/>
                <a:satMod val="105000"/>
                <a:lumMod val="102000"/>
              </a:schemeClr>
            </a:gs>
            <a:gs pos="100000">
              <a:schemeClr val="accent2">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Policy should be established to prevent euthanasia and assisted suicide. </a:t>
          </a:r>
          <a:endParaRPr lang="en-US" sz="2100" kern="1200"/>
        </a:p>
      </dsp:txBody>
      <dsp:txXfrm>
        <a:off x="22821" y="22821"/>
        <a:ext cx="7018167" cy="733534"/>
      </dsp:txXfrm>
    </dsp:sp>
    <dsp:sp modelId="{1771F201-AB14-8246-A350-92871635D346}">
      <dsp:nvSpPr>
        <dsp:cNvPr id="0" name=""/>
        <dsp:cNvSpPr/>
      </dsp:nvSpPr>
      <dsp:spPr>
        <a:xfrm>
          <a:off x="663701" y="920845"/>
          <a:ext cx="7924800" cy="779176"/>
        </a:xfrm>
        <a:prstGeom prst="roundRect">
          <a:avLst>
            <a:gd name="adj" fmla="val 10000"/>
          </a:avLst>
        </a:prstGeom>
        <a:gradFill rotWithShape="0">
          <a:gsLst>
            <a:gs pos="0">
              <a:schemeClr val="accent3">
                <a:hueOff val="0"/>
                <a:satOff val="0"/>
                <a:lumOff val="0"/>
                <a:alphaOff val="0"/>
                <a:tint val="94000"/>
                <a:satMod val="105000"/>
                <a:lumMod val="102000"/>
              </a:schemeClr>
            </a:gs>
            <a:gs pos="100000">
              <a:schemeClr val="accent3">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While euthanasia can reduce the suffering of a patient who is near their death, it is against moral and ethical principles. </a:t>
          </a:r>
          <a:endParaRPr lang="en-US" sz="2100" kern="1200"/>
        </a:p>
      </dsp:txBody>
      <dsp:txXfrm>
        <a:off x="686522" y="943666"/>
        <a:ext cx="6708991" cy="733534"/>
      </dsp:txXfrm>
    </dsp:sp>
    <dsp:sp modelId="{BD1A2530-1FBA-EF4A-9415-33812D170279}">
      <dsp:nvSpPr>
        <dsp:cNvPr id="0" name=""/>
        <dsp:cNvSpPr/>
      </dsp:nvSpPr>
      <dsp:spPr>
        <a:xfrm>
          <a:off x="1317498" y="1841690"/>
          <a:ext cx="7924800" cy="779176"/>
        </a:xfrm>
        <a:prstGeom prst="roundRect">
          <a:avLst>
            <a:gd name="adj" fmla="val 10000"/>
          </a:avLst>
        </a:prstGeom>
        <a:gradFill rotWithShape="0">
          <a:gsLst>
            <a:gs pos="0">
              <a:schemeClr val="accent4">
                <a:hueOff val="0"/>
                <a:satOff val="0"/>
                <a:lumOff val="0"/>
                <a:alphaOff val="0"/>
                <a:tint val="94000"/>
                <a:satMod val="105000"/>
                <a:lumMod val="102000"/>
              </a:schemeClr>
            </a:gs>
            <a:gs pos="100000">
              <a:schemeClr val="accent4">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A person should not be allowed to take their life or ask someone else to assist them in doing so. </a:t>
          </a:r>
          <a:endParaRPr lang="en-US" sz="2100" kern="1200"/>
        </a:p>
      </dsp:txBody>
      <dsp:txXfrm>
        <a:off x="1340319" y="1864511"/>
        <a:ext cx="6718897" cy="733534"/>
      </dsp:txXfrm>
    </dsp:sp>
    <dsp:sp modelId="{DF521D4B-C922-F949-8AC4-4121AAE4057D}">
      <dsp:nvSpPr>
        <dsp:cNvPr id="0" name=""/>
        <dsp:cNvSpPr/>
      </dsp:nvSpPr>
      <dsp:spPr>
        <a:xfrm>
          <a:off x="1981200" y="2762535"/>
          <a:ext cx="7924800" cy="779176"/>
        </a:xfrm>
        <a:prstGeom prst="roundRect">
          <a:avLst>
            <a:gd name="adj" fmla="val 10000"/>
          </a:avLst>
        </a:prstGeom>
        <a:gradFill rotWithShape="0">
          <a:gsLst>
            <a:gs pos="0">
              <a:schemeClr val="accent5">
                <a:hueOff val="0"/>
                <a:satOff val="0"/>
                <a:lumOff val="0"/>
                <a:alphaOff val="0"/>
                <a:tint val="94000"/>
                <a:satMod val="105000"/>
                <a:lumMod val="102000"/>
              </a:schemeClr>
            </a:gs>
            <a:gs pos="100000">
              <a:schemeClr val="accent5">
                <a:hueOff val="0"/>
                <a:satOff val="0"/>
                <a:lumOff val="0"/>
                <a:alphaOff val="0"/>
                <a:shade val="74000"/>
                <a:satMod val="128000"/>
                <a:lumMod val="100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Therefore, it is recommended that the policy be established that prevents this from happening. </a:t>
          </a:r>
          <a:endParaRPr lang="en-US" sz="2100" kern="1200"/>
        </a:p>
      </dsp:txBody>
      <dsp:txXfrm>
        <a:off x="2004021" y="2785356"/>
        <a:ext cx="6708991" cy="733534"/>
      </dsp:txXfrm>
    </dsp:sp>
    <dsp:sp modelId="{3F6F133A-6C35-AC4B-ACC3-605CA26B6CF6}">
      <dsp:nvSpPr>
        <dsp:cNvPr id="0" name=""/>
        <dsp:cNvSpPr/>
      </dsp:nvSpPr>
      <dsp:spPr>
        <a:xfrm>
          <a:off x="7418335" y="596778"/>
          <a:ext cx="506464" cy="506464"/>
        </a:xfrm>
        <a:prstGeom prst="downArrow">
          <a:avLst>
            <a:gd name="adj1" fmla="val 55000"/>
            <a:gd name="adj2" fmla="val 45000"/>
          </a:avLst>
        </a:prstGeom>
        <a:solidFill>
          <a:schemeClr val="accent2">
            <a:tint val="40000"/>
            <a:alpha val="90000"/>
            <a:hueOff val="0"/>
            <a:satOff val="0"/>
            <a:lumOff val="0"/>
            <a:alphaOff val="0"/>
          </a:schemeClr>
        </a:solidFill>
        <a:ln w="9525"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532289" y="596778"/>
        <a:ext cx="278556" cy="381114"/>
      </dsp:txXfrm>
    </dsp:sp>
    <dsp:sp modelId="{A2A8A123-F641-6645-8841-4BE2644F6B3D}">
      <dsp:nvSpPr>
        <dsp:cNvPr id="0" name=""/>
        <dsp:cNvSpPr/>
      </dsp:nvSpPr>
      <dsp:spPr>
        <a:xfrm>
          <a:off x="8082037" y="1517623"/>
          <a:ext cx="506464" cy="506464"/>
        </a:xfrm>
        <a:prstGeom prst="downArrow">
          <a:avLst>
            <a:gd name="adj1" fmla="val 55000"/>
            <a:gd name="adj2" fmla="val 45000"/>
          </a:avLst>
        </a:prstGeom>
        <a:solidFill>
          <a:schemeClr val="accent3">
            <a:tint val="40000"/>
            <a:alpha val="90000"/>
            <a:hueOff val="0"/>
            <a:satOff val="0"/>
            <a:lumOff val="0"/>
            <a:alphaOff val="0"/>
          </a:schemeClr>
        </a:solidFill>
        <a:ln w="9525" cap="flat"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195991" y="1517623"/>
        <a:ext cx="278556" cy="381114"/>
      </dsp:txXfrm>
    </dsp:sp>
    <dsp:sp modelId="{5EB9F3EF-B1B9-8444-9696-0E17A4F9D034}">
      <dsp:nvSpPr>
        <dsp:cNvPr id="0" name=""/>
        <dsp:cNvSpPr/>
      </dsp:nvSpPr>
      <dsp:spPr>
        <a:xfrm>
          <a:off x="8735833" y="2438468"/>
          <a:ext cx="506464" cy="506464"/>
        </a:xfrm>
        <a:prstGeom prst="downArrow">
          <a:avLst>
            <a:gd name="adj1" fmla="val 55000"/>
            <a:gd name="adj2" fmla="val 45000"/>
          </a:avLst>
        </a:prstGeom>
        <a:solidFill>
          <a:schemeClr val="accent4">
            <a:tint val="40000"/>
            <a:alpha val="90000"/>
            <a:hueOff val="0"/>
            <a:satOff val="0"/>
            <a:lumOff val="0"/>
            <a:alphaOff val="0"/>
          </a:schemeClr>
        </a:solidFill>
        <a:ln w="9525" cap="flat"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2">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849787" y="2438468"/>
        <a:ext cx="278556" cy="381114"/>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5B7667-0E11-4078-AA21-9892C10F4BB5}" type="datetimeFigureOut">
              <a:rPr lang="en-US" smtClean="0"/>
              <a:t>10/26/23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F97A5A-341F-4DA6-A93E-E9DE531B5AC7}" type="slidenum">
              <a:rPr lang="en-US" smtClean="0"/>
              <a:t>‹#›</a:t>
            </a:fld>
            <a:endParaRPr lang="en-US"/>
          </a:p>
        </p:txBody>
      </p:sp>
    </p:spTree>
    <p:extLst>
      <p:ext uri="{BB962C8B-B14F-4D97-AF65-F5344CB8AC3E}">
        <p14:creationId xmlns:p14="http://schemas.microsoft.com/office/powerpoint/2010/main" val="1454255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2</a:t>
            </a:fld>
            <a:endParaRPr lang="en-US"/>
          </a:p>
        </p:txBody>
      </p:sp>
    </p:spTree>
    <p:extLst>
      <p:ext uri="{BB962C8B-B14F-4D97-AF65-F5344CB8AC3E}">
        <p14:creationId xmlns:p14="http://schemas.microsoft.com/office/powerpoint/2010/main" val="9444257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3</a:t>
            </a:fld>
            <a:endParaRPr lang="en-US"/>
          </a:p>
        </p:txBody>
      </p:sp>
    </p:spTree>
    <p:extLst>
      <p:ext uri="{BB962C8B-B14F-4D97-AF65-F5344CB8AC3E}">
        <p14:creationId xmlns:p14="http://schemas.microsoft.com/office/powerpoint/2010/main" val="21596835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4</a:t>
            </a:fld>
            <a:endParaRPr lang="en-US"/>
          </a:p>
        </p:txBody>
      </p:sp>
    </p:spTree>
    <p:extLst>
      <p:ext uri="{BB962C8B-B14F-4D97-AF65-F5344CB8AC3E}">
        <p14:creationId xmlns:p14="http://schemas.microsoft.com/office/powerpoint/2010/main" val="21398922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5</a:t>
            </a:fld>
            <a:endParaRPr lang="en-US"/>
          </a:p>
        </p:txBody>
      </p:sp>
    </p:spTree>
    <p:extLst>
      <p:ext uri="{BB962C8B-B14F-4D97-AF65-F5344CB8AC3E}">
        <p14:creationId xmlns:p14="http://schemas.microsoft.com/office/powerpoint/2010/main" val="26198534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6</a:t>
            </a:fld>
            <a:endParaRPr lang="en-US"/>
          </a:p>
        </p:txBody>
      </p:sp>
    </p:spTree>
    <p:extLst>
      <p:ext uri="{BB962C8B-B14F-4D97-AF65-F5344CB8AC3E}">
        <p14:creationId xmlns:p14="http://schemas.microsoft.com/office/powerpoint/2010/main" val="42139634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7</a:t>
            </a:fld>
            <a:endParaRPr lang="en-US"/>
          </a:p>
        </p:txBody>
      </p:sp>
    </p:spTree>
    <p:extLst>
      <p:ext uri="{BB962C8B-B14F-4D97-AF65-F5344CB8AC3E}">
        <p14:creationId xmlns:p14="http://schemas.microsoft.com/office/powerpoint/2010/main" val="411227775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8</a:t>
            </a:fld>
            <a:endParaRPr lang="en-US"/>
          </a:p>
        </p:txBody>
      </p:sp>
    </p:spTree>
    <p:extLst>
      <p:ext uri="{BB962C8B-B14F-4D97-AF65-F5344CB8AC3E}">
        <p14:creationId xmlns:p14="http://schemas.microsoft.com/office/powerpoint/2010/main" val="120225400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9</a:t>
            </a:fld>
            <a:endParaRPr lang="en-US"/>
          </a:p>
        </p:txBody>
      </p:sp>
    </p:spTree>
    <p:extLst>
      <p:ext uri="{BB962C8B-B14F-4D97-AF65-F5344CB8AC3E}">
        <p14:creationId xmlns:p14="http://schemas.microsoft.com/office/powerpoint/2010/main" val="6581671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10</a:t>
            </a:fld>
            <a:endParaRPr lang="en-US"/>
          </a:p>
        </p:txBody>
      </p:sp>
    </p:spTree>
    <p:extLst>
      <p:ext uri="{BB962C8B-B14F-4D97-AF65-F5344CB8AC3E}">
        <p14:creationId xmlns:p14="http://schemas.microsoft.com/office/powerpoint/2010/main" val="2728379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11</a:t>
            </a:fld>
            <a:endParaRPr lang="en-US"/>
          </a:p>
        </p:txBody>
      </p:sp>
    </p:spTree>
    <p:extLst>
      <p:ext uri="{BB962C8B-B14F-4D97-AF65-F5344CB8AC3E}">
        <p14:creationId xmlns:p14="http://schemas.microsoft.com/office/powerpoint/2010/main" val="647898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AF97A5A-341F-4DA6-A93E-E9DE531B5AC7}" type="slidenum">
              <a:rPr lang="en-US" smtClean="0"/>
              <a:t>12</a:t>
            </a:fld>
            <a:endParaRPr lang="en-US"/>
          </a:p>
        </p:txBody>
      </p:sp>
    </p:spTree>
    <p:extLst>
      <p:ext uri="{BB962C8B-B14F-4D97-AF65-F5344CB8AC3E}">
        <p14:creationId xmlns:p14="http://schemas.microsoft.com/office/powerpoint/2010/main" val="77006244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tx2">
                  <a:lumMod val="5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CE559142-20E4-4833-9889-94D2F14FD773}" type="datetimeFigureOut">
              <a:rPr lang="en-US" smtClean="0"/>
              <a:t>10/26/23</a:t>
            </a:fld>
            <a:endParaRPr lang="en-US"/>
          </a:p>
        </p:txBody>
      </p:sp>
      <p:sp>
        <p:nvSpPr>
          <p:cNvPr id="5" name="Footer Placeholder 4"/>
          <p:cNvSpPr>
            <a:spLocks noGrp="1"/>
          </p:cNvSpPr>
          <p:nvPr>
            <p:ph type="ftr" sz="quarter" idx="11"/>
          </p:nvPr>
        </p:nvSpPr>
        <p:spPr>
          <a:xfrm>
            <a:off x="1876424" y="5410201"/>
            <a:ext cx="5124886" cy="365125"/>
          </a:xfrm>
        </p:spPr>
        <p:txBody>
          <a:bodyPr/>
          <a:lstStyle/>
          <a:p>
            <a:endParaRPr lang="en-US"/>
          </a:p>
        </p:txBody>
      </p:sp>
      <p:sp>
        <p:nvSpPr>
          <p:cNvPr id="6" name="Slide Number Placeholder 5"/>
          <p:cNvSpPr>
            <a:spLocks noGrp="1"/>
          </p:cNvSpPr>
          <p:nvPr>
            <p:ph type="sldNum" sz="quarter" idx="12"/>
          </p:nvPr>
        </p:nvSpPr>
        <p:spPr>
          <a:xfrm>
            <a:off x="9896911" y="5410199"/>
            <a:ext cx="771089" cy="365125"/>
          </a:xfrm>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16806198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559142-20E4-4833-9889-94D2F14FD773}" type="datetimeFigureOut">
              <a:rPr lang="en-US" smtClean="0"/>
              <a:t>10/26/23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7606164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E559142-20E4-4833-9889-94D2F14FD773}" type="datetimeFigureOut">
              <a:rPr lang="en-US" smtClean="0"/>
              <a:t>10/26/23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30384705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7155157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559142-20E4-4833-9889-94D2F14FD773}" type="datetimeFigureOut">
              <a:rPr lang="en-US" smtClean="0"/>
              <a:t>10/26/23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3549536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559142-20E4-4833-9889-94D2F14FD773}" type="datetimeFigureOut">
              <a:rPr lang="en-US" smtClean="0"/>
              <a:t>10/26/23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26647494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559142-20E4-4833-9889-94D2F14FD773}" type="datetimeFigureOut">
              <a:rPr lang="en-US" smtClean="0"/>
              <a:t>10/26/23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28566419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22013437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333929243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2567653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4906095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9421717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559142-20E4-4833-9889-94D2F14FD773}" type="datetimeFigureOut">
              <a:rPr lang="en-US" smtClean="0"/>
              <a:t>10/26/23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4042731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E559142-20E4-4833-9889-94D2F14FD773}" type="datetimeFigureOut">
              <a:rPr lang="en-US" smtClean="0"/>
              <a:t>10/26/23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29249410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CE559142-20E4-4833-9889-94D2F14FD773}" type="datetimeFigureOut">
              <a:rPr lang="en-US" smtClean="0"/>
              <a:t>10/26/23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2587695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559142-20E4-4833-9889-94D2F14FD773}" type="datetimeFigureOut">
              <a:rPr lang="en-US" smtClean="0"/>
              <a:t>10/26/23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97458776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559142-20E4-4833-9889-94D2F14FD773}" type="datetimeFigureOut">
              <a:rPr lang="en-US" smtClean="0"/>
              <a:t>10/26/23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735FB9A-1D0C-4CF5-8C1E-1CDD873C9748}" type="slidenum">
              <a:rPr lang="en-US" smtClean="0"/>
              <a:t>‹#›</a:t>
            </a:fld>
            <a:endParaRPr lang="en-US"/>
          </a:p>
        </p:txBody>
      </p:sp>
    </p:spTree>
    <p:extLst>
      <p:ext uri="{BB962C8B-B14F-4D97-AF65-F5344CB8AC3E}">
        <p14:creationId xmlns:p14="http://schemas.microsoft.com/office/powerpoint/2010/main" val="7688271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a:gradFill flip="none" rotWithShape="1">
            <a:gsLst>
              <a:gs pos="0">
                <a:schemeClr val="tx2"/>
              </a:gs>
              <a:gs pos="100000">
                <a:schemeClr val="tx2">
                  <a:lumMod val="50000"/>
                </a:schemeClr>
              </a:gs>
            </a:gsLst>
            <a:lin ang="5400000" scaled="0"/>
            <a:tileRect/>
          </a:gradFill>
        </p:grpSpPr>
        <p:grpSp>
          <p:nvGrpSpPr>
            <p:cNvPr id="9" name="Group 8"/>
            <p:cNvGrpSpPr/>
            <p:nvPr/>
          </p:nvGrpSpPr>
          <p:grpSpPr>
            <a:xfrm>
              <a:off x="-14288" y="0"/>
              <a:ext cx="1220788" cy="6858001"/>
              <a:chOff x="-14288" y="0"/>
              <a:chExt cx="1220788" cy="6858001"/>
            </a:xfrm>
            <a:grp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p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CE559142-20E4-4833-9889-94D2F14FD773}" type="datetimeFigureOut">
              <a:rPr lang="en-US" smtClean="0"/>
              <a:t>10/26/23</a:t>
            </a:fld>
            <a:endParaRPr lang="en-US"/>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8735FB9A-1D0C-4CF5-8C1E-1CDD873C9748}" type="slidenum">
              <a:rPr lang="en-US" smtClean="0"/>
              <a:t>‹#›</a:t>
            </a:fld>
            <a:endParaRPr lang="en-US"/>
          </a:p>
        </p:txBody>
      </p:sp>
    </p:spTree>
    <p:extLst>
      <p:ext uri="{BB962C8B-B14F-4D97-AF65-F5344CB8AC3E}">
        <p14:creationId xmlns:p14="http://schemas.microsoft.com/office/powerpoint/2010/main" val="1849302480"/>
      </p:ext>
    </p:extLst>
  </p:cSld>
  <p:clrMap bg1="dk1" tx1="lt1" bg2="dk2" tx2="lt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 id="2147483762" r:id="rId12"/>
    <p:sldLayoutId id="2147483763" r:id="rId13"/>
    <p:sldLayoutId id="2147483764" r:id="rId14"/>
    <p:sldLayoutId id="2147483765" r:id="rId15"/>
    <p:sldLayoutId id="2147483766" r:id="rId16"/>
    <p:sldLayoutId id="2147483767"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7.jpeg"/><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image" Target="../media/image2.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9.jpeg"/><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0.jpeg"/><Relationship Id="rId4" Type="http://schemas.openxmlformats.org/officeDocument/2006/relationships/image" Target="../media/image2.png"/></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jpeg"/><Relationship Id="rId7" Type="http://schemas.openxmlformats.org/officeDocument/2006/relationships/diagramColors" Target="../diagrams/colors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1.jpeg"/><Relationship Id="rId7" Type="http://schemas.openxmlformats.org/officeDocument/2006/relationships/diagramColors" Target="../diagrams/colors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5" Type="http://schemas.openxmlformats.org/officeDocument/2006/relationships/image" Target="../media/image12.jpe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1" name="Rectangle 160">
            <a:extLst>
              <a:ext uri="{FF2B5EF4-FFF2-40B4-BE49-F238E27FC236}">
                <a16:creationId xmlns:a16="http://schemas.microsoft.com/office/drawing/2014/main" id="{2F0EACBB-AB1D-4D11-AE26-0A672B872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2" name="Group 161">
            <a:extLst>
              <a:ext uri="{FF2B5EF4-FFF2-40B4-BE49-F238E27FC236}">
                <a16:creationId xmlns:a16="http://schemas.microsoft.com/office/drawing/2014/main" id="{EDEE0B57-C901-4422-9C96-B0E1A0D4D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2305051" cy="6858001"/>
            <a:chOff x="0" y="0"/>
            <a:chExt cx="2305051" cy="6858001"/>
          </a:xfrm>
          <a:solidFill>
            <a:schemeClr val="tx1">
              <a:alpha val="15000"/>
            </a:schemeClr>
          </a:solidFill>
          <a:effectLst/>
        </p:grpSpPr>
        <p:sp>
          <p:nvSpPr>
            <p:cNvPr id="163" name="Rectangle 5">
              <a:extLst>
                <a:ext uri="{FF2B5EF4-FFF2-40B4-BE49-F238E27FC236}">
                  <a16:creationId xmlns:a16="http://schemas.microsoft.com/office/drawing/2014/main" id="{DFB7752C-355B-405A-9E36-8A24B1C8097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64" name="Freeform 6">
              <a:extLst>
                <a:ext uri="{FF2B5EF4-FFF2-40B4-BE49-F238E27FC236}">
                  <a16:creationId xmlns:a16="http://schemas.microsoft.com/office/drawing/2014/main" id="{D443A052-8BBA-4E89-8E02-7C0E579320C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65" name="Freeform 7">
              <a:extLst>
                <a:ext uri="{FF2B5EF4-FFF2-40B4-BE49-F238E27FC236}">
                  <a16:creationId xmlns:a16="http://schemas.microsoft.com/office/drawing/2014/main" id="{D84E76D0-F1AA-43A3-AF16-FC0C11A8B6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66" name="Rectangle 8">
              <a:extLst>
                <a:ext uri="{FF2B5EF4-FFF2-40B4-BE49-F238E27FC236}">
                  <a16:creationId xmlns:a16="http://schemas.microsoft.com/office/drawing/2014/main" id="{9734AB48-FF75-47D2-A2D4-813E3668D27B}"/>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67" name="Freeform 9">
              <a:extLst>
                <a:ext uri="{FF2B5EF4-FFF2-40B4-BE49-F238E27FC236}">
                  <a16:creationId xmlns:a16="http://schemas.microsoft.com/office/drawing/2014/main" id="{1368D216-2271-414F-8E2F-BBD7BAE5B8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68" name="Freeform 10">
              <a:extLst>
                <a:ext uri="{FF2B5EF4-FFF2-40B4-BE49-F238E27FC236}">
                  <a16:creationId xmlns:a16="http://schemas.microsoft.com/office/drawing/2014/main" id="{78B8D732-8D97-4C44-AD9D-A701837D82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69" name="Freeform 11">
              <a:extLst>
                <a:ext uri="{FF2B5EF4-FFF2-40B4-BE49-F238E27FC236}">
                  <a16:creationId xmlns:a16="http://schemas.microsoft.com/office/drawing/2014/main" id="{EC4E30E9-8EDF-4BD6-8B3D-62A3CBE9DD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0" name="Freeform 12">
              <a:extLst>
                <a:ext uri="{FF2B5EF4-FFF2-40B4-BE49-F238E27FC236}">
                  <a16:creationId xmlns:a16="http://schemas.microsoft.com/office/drawing/2014/main" id="{EF6A7406-59C6-46D9-99E9-438B2A9D32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1" name="Freeform 13">
              <a:extLst>
                <a:ext uri="{FF2B5EF4-FFF2-40B4-BE49-F238E27FC236}">
                  <a16:creationId xmlns:a16="http://schemas.microsoft.com/office/drawing/2014/main" id="{D1DD83FF-178D-48F7-B949-BEA201D49B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2" name="Freeform 14">
              <a:extLst>
                <a:ext uri="{FF2B5EF4-FFF2-40B4-BE49-F238E27FC236}">
                  <a16:creationId xmlns:a16="http://schemas.microsoft.com/office/drawing/2014/main" id="{6A5A29AD-C101-4CE2-979A-6DCB4A7A4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3" name="Freeform 15">
              <a:extLst>
                <a:ext uri="{FF2B5EF4-FFF2-40B4-BE49-F238E27FC236}">
                  <a16:creationId xmlns:a16="http://schemas.microsoft.com/office/drawing/2014/main" id="{7E64DC01-A372-4A6D-9F23-2A5CBF9980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4" name="Freeform 16">
              <a:extLst>
                <a:ext uri="{FF2B5EF4-FFF2-40B4-BE49-F238E27FC236}">
                  <a16:creationId xmlns:a16="http://schemas.microsoft.com/office/drawing/2014/main" id="{0E0D1E88-1947-4726-BC4B-0B8C3ECCFD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5" name="Freeform 17">
              <a:extLst>
                <a:ext uri="{FF2B5EF4-FFF2-40B4-BE49-F238E27FC236}">
                  <a16:creationId xmlns:a16="http://schemas.microsoft.com/office/drawing/2014/main" id="{EA9ECCEF-2E16-4CA2-85D4-9EB37FE663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6" name="Freeform 18">
              <a:extLst>
                <a:ext uri="{FF2B5EF4-FFF2-40B4-BE49-F238E27FC236}">
                  <a16:creationId xmlns:a16="http://schemas.microsoft.com/office/drawing/2014/main" id="{1C6C3FA0-B2D3-4D4D-8628-B14A3FA77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7" name="Freeform 19">
              <a:extLst>
                <a:ext uri="{FF2B5EF4-FFF2-40B4-BE49-F238E27FC236}">
                  <a16:creationId xmlns:a16="http://schemas.microsoft.com/office/drawing/2014/main" id="{3A753C5E-01E1-4D65-A6EB-E5930DCFDF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8" name="Freeform 20">
              <a:extLst>
                <a:ext uri="{FF2B5EF4-FFF2-40B4-BE49-F238E27FC236}">
                  <a16:creationId xmlns:a16="http://schemas.microsoft.com/office/drawing/2014/main" id="{E46804AC-3189-4DC2-9BC5-384EC685C4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79" name="Freeform 21">
              <a:extLst>
                <a:ext uri="{FF2B5EF4-FFF2-40B4-BE49-F238E27FC236}">
                  <a16:creationId xmlns:a16="http://schemas.microsoft.com/office/drawing/2014/main" id="{010BEEA6-B9B9-4D2F-AD3E-8EC9E0C99C6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0" name="Freeform 22">
              <a:extLst>
                <a:ext uri="{FF2B5EF4-FFF2-40B4-BE49-F238E27FC236}">
                  <a16:creationId xmlns:a16="http://schemas.microsoft.com/office/drawing/2014/main" id="{B3932E83-9873-4D25-86A5-6EE3B14DAF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1" name="Freeform 23">
              <a:extLst>
                <a:ext uri="{FF2B5EF4-FFF2-40B4-BE49-F238E27FC236}">
                  <a16:creationId xmlns:a16="http://schemas.microsoft.com/office/drawing/2014/main" id="{1A310838-FF82-41D6-9EF9-A5F113EB83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2" name="Freeform 24">
              <a:extLst>
                <a:ext uri="{FF2B5EF4-FFF2-40B4-BE49-F238E27FC236}">
                  <a16:creationId xmlns:a16="http://schemas.microsoft.com/office/drawing/2014/main" id="{CDBAD0C9-1C9F-40DA-BA69-27A23103AB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3" name="Freeform 25">
              <a:extLst>
                <a:ext uri="{FF2B5EF4-FFF2-40B4-BE49-F238E27FC236}">
                  <a16:creationId xmlns:a16="http://schemas.microsoft.com/office/drawing/2014/main" id="{D17596AA-5D74-406E-A51A-16BEDC312D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4" name="Freeform 26">
              <a:extLst>
                <a:ext uri="{FF2B5EF4-FFF2-40B4-BE49-F238E27FC236}">
                  <a16:creationId xmlns:a16="http://schemas.microsoft.com/office/drawing/2014/main" id="{DDDC92CF-60F7-4965-B1F2-F81903BB62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5" name="Freeform 27">
              <a:extLst>
                <a:ext uri="{FF2B5EF4-FFF2-40B4-BE49-F238E27FC236}">
                  <a16:creationId xmlns:a16="http://schemas.microsoft.com/office/drawing/2014/main" id="{23107427-2EC2-41B7-B146-DBA62F941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6" name="Freeform 28">
              <a:extLst>
                <a:ext uri="{FF2B5EF4-FFF2-40B4-BE49-F238E27FC236}">
                  <a16:creationId xmlns:a16="http://schemas.microsoft.com/office/drawing/2014/main" id="{7E2FAD21-CCF3-4EC4-8DFC-7DB86329BE5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7" name="Freeform 29">
              <a:extLst>
                <a:ext uri="{FF2B5EF4-FFF2-40B4-BE49-F238E27FC236}">
                  <a16:creationId xmlns:a16="http://schemas.microsoft.com/office/drawing/2014/main" id="{EE3D718C-F3A6-400C-AC0A-722BDF50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8" name="Freeform 30">
              <a:extLst>
                <a:ext uri="{FF2B5EF4-FFF2-40B4-BE49-F238E27FC236}">
                  <a16:creationId xmlns:a16="http://schemas.microsoft.com/office/drawing/2014/main" id="{2CC9F20E-57E9-4CAB-94E6-3036968D22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89" name="Freeform 31">
              <a:extLst>
                <a:ext uri="{FF2B5EF4-FFF2-40B4-BE49-F238E27FC236}">
                  <a16:creationId xmlns:a16="http://schemas.microsoft.com/office/drawing/2014/main" id="{3AB3EB8C-4DD3-4AB3-B928-8D63333EBC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0" name="Freeform 32">
              <a:extLst>
                <a:ext uri="{FF2B5EF4-FFF2-40B4-BE49-F238E27FC236}">
                  <a16:creationId xmlns:a16="http://schemas.microsoft.com/office/drawing/2014/main" id="{78EC0F3C-B7A5-4751-B558-C559831EB20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1" name="Rectangle 33">
              <a:extLst>
                <a:ext uri="{FF2B5EF4-FFF2-40B4-BE49-F238E27FC236}">
                  <a16:creationId xmlns:a16="http://schemas.microsoft.com/office/drawing/2014/main" id="{CB4A11DF-A9A4-4BF8-8C77-67CEF8BC32E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192" name="Freeform 34">
              <a:extLst>
                <a:ext uri="{FF2B5EF4-FFF2-40B4-BE49-F238E27FC236}">
                  <a16:creationId xmlns:a16="http://schemas.microsoft.com/office/drawing/2014/main" id="{D06C7FB4-5DD3-4914-AC07-BEEBD5BF795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3" name="Freeform 35">
              <a:extLst>
                <a:ext uri="{FF2B5EF4-FFF2-40B4-BE49-F238E27FC236}">
                  <a16:creationId xmlns:a16="http://schemas.microsoft.com/office/drawing/2014/main" id="{DCB7F6AD-2DBD-4EB2-8C64-694124B4B5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4" name="Freeform 36">
              <a:extLst>
                <a:ext uri="{FF2B5EF4-FFF2-40B4-BE49-F238E27FC236}">
                  <a16:creationId xmlns:a16="http://schemas.microsoft.com/office/drawing/2014/main" id="{9E5550B6-5605-4E54-A195-B4BF775F79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5" name="Freeform 37">
              <a:extLst>
                <a:ext uri="{FF2B5EF4-FFF2-40B4-BE49-F238E27FC236}">
                  <a16:creationId xmlns:a16="http://schemas.microsoft.com/office/drawing/2014/main" id="{E304A2E6-18F7-46E4-9E04-3BC7CB760A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6" name="Freeform 38">
              <a:extLst>
                <a:ext uri="{FF2B5EF4-FFF2-40B4-BE49-F238E27FC236}">
                  <a16:creationId xmlns:a16="http://schemas.microsoft.com/office/drawing/2014/main" id="{9C72B715-DEA5-4B4E-B501-AB464DED7C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7" name="Freeform 39">
              <a:extLst>
                <a:ext uri="{FF2B5EF4-FFF2-40B4-BE49-F238E27FC236}">
                  <a16:creationId xmlns:a16="http://schemas.microsoft.com/office/drawing/2014/main" id="{2437C95C-AE26-46C4-B31F-8AB902D46B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8" name="Freeform 40">
              <a:extLst>
                <a:ext uri="{FF2B5EF4-FFF2-40B4-BE49-F238E27FC236}">
                  <a16:creationId xmlns:a16="http://schemas.microsoft.com/office/drawing/2014/main" id="{BBA27273-38F8-4A36-B028-A32478B6C5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199" name="Freeform 41">
              <a:extLst>
                <a:ext uri="{FF2B5EF4-FFF2-40B4-BE49-F238E27FC236}">
                  <a16:creationId xmlns:a16="http://schemas.microsoft.com/office/drawing/2014/main" id="{E51A07CA-2C97-4B89-8C8F-FDA4C9CD0C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0" name="Freeform 42">
              <a:extLst>
                <a:ext uri="{FF2B5EF4-FFF2-40B4-BE49-F238E27FC236}">
                  <a16:creationId xmlns:a16="http://schemas.microsoft.com/office/drawing/2014/main" id="{EE5FA2D7-5F6C-4D04-9AC4-F3396C95604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1" name="Freeform 43">
              <a:extLst>
                <a:ext uri="{FF2B5EF4-FFF2-40B4-BE49-F238E27FC236}">
                  <a16:creationId xmlns:a16="http://schemas.microsoft.com/office/drawing/2014/main" id="{520D88A1-74EF-4BEF-AA1E-F326A663D5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2" name="Freeform 44">
              <a:extLst>
                <a:ext uri="{FF2B5EF4-FFF2-40B4-BE49-F238E27FC236}">
                  <a16:creationId xmlns:a16="http://schemas.microsoft.com/office/drawing/2014/main" id="{1EA8D0F6-A8B5-4DA9-BE93-BF469E1DD1B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3" name="Rectangle 45">
              <a:extLst>
                <a:ext uri="{FF2B5EF4-FFF2-40B4-BE49-F238E27FC236}">
                  <a16:creationId xmlns:a16="http://schemas.microsoft.com/office/drawing/2014/main" id="{901DDDC8-E72F-42BE-AA19-1EF49F7C3F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sp>
          <p:nvSpPr>
            <p:cNvPr id="204" name="Freeform 46">
              <a:extLst>
                <a:ext uri="{FF2B5EF4-FFF2-40B4-BE49-F238E27FC236}">
                  <a16:creationId xmlns:a16="http://schemas.microsoft.com/office/drawing/2014/main" id="{B7F08799-84CC-4FEA-BA09-9433D6F87B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5" name="Freeform 47">
              <a:extLst>
                <a:ext uri="{FF2B5EF4-FFF2-40B4-BE49-F238E27FC236}">
                  <a16:creationId xmlns:a16="http://schemas.microsoft.com/office/drawing/2014/main" id="{79BFE384-A6F5-453B-9EF3-5AED3651E3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6" name="Freeform 48">
              <a:extLst>
                <a:ext uri="{FF2B5EF4-FFF2-40B4-BE49-F238E27FC236}">
                  <a16:creationId xmlns:a16="http://schemas.microsoft.com/office/drawing/2014/main" id="{0DFA5601-E0AD-4408-88DA-E4EC88C3E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7" name="Freeform 49">
              <a:extLst>
                <a:ext uri="{FF2B5EF4-FFF2-40B4-BE49-F238E27FC236}">
                  <a16:creationId xmlns:a16="http://schemas.microsoft.com/office/drawing/2014/main" id="{56D418E4-5A45-4E6E-933E-FB1CE91ADA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8" name="Freeform 50">
              <a:extLst>
                <a:ext uri="{FF2B5EF4-FFF2-40B4-BE49-F238E27FC236}">
                  <a16:creationId xmlns:a16="http://schemas.microsoft.com/office/drawing/2014/main" id="{5C69D665-56A6-4A37-AD1F-99694ECE6A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09" name="Freeform 51">
              <a:extLst>
                <a:ext uri="{FF2B5EF4-FFF2-40B4-BE49-F238E27FC236}">
                  <a16:creationId xmlns:a16="http://schemas.microsoft.com/office/drawing/2014/main" id="{63233125-FD9D-4C9E-A6BE-A980F6D0D3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0" name="Freeform 52">
              <a:extLst>
                <a:ext uri="{FF2B5EF4-FFF2-40B4-BE49-F238E27FC236}">
                  <a16:creationId xmlns:a16="http://schemas.microsoft.com/office/drawing/2014/main" id="{306D92BE-D0C9-4E40-A670-3955261194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1" name="Freeform 53">
              <a:extLst>
                <a:ext uri="{FF2B5EF4-FFF2-40B4-BE49-F238E27FC236}">
                  <a16:creationId xmlns:a16="http://schemas.microsoft.com/office/drawing/2014/main" id="{EAEF90F1-3367-4F79-9D5A-6C553F260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2" name="Freeform 54">
              <a:extLst>
                <a:ext uri="{FF2B5EF4-FFF2-40B4-BE49-F238E27FC236}">
                  <a16:creationId xmlns:a16="http://schemas.microsoft.com/office/drawing/2014/main" id="{D6A83746-02ED-4DC5-AEFC-893A1D1FC7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3" name="Freeform 55">
              <a:extLst>
                <a:ext uri="{FF2B5EF4-FFF2-40B4-BE49-F238E27FC236}">
                  <a16:creationId xmlns:a16="http://schemas.microsoft.com/office/drawing/2014/main" id="{870B08E6-DF62-467D-939C-3F1F98E6E1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4" name="Freeform 56">
              <a:extLst>
                <a:ext uri="{FF2B5EF4-FFF2-40B4-BE49-F238E27FC236}">
                  <a16:creationId xmlns:a16="http://schemas.microsoft.com/office/drawing/2014/main" id="{E62C43E8-6EED-4775-A812-B307C3BB6D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5" name="Freeform 57">
              <a:extLst>
                <a:ext uri="{FF2B5EF4-FFF2-40B4-BE49-F238E27FC236}">
                  <a16:creationId xmlns:a16="http://schemas.microsoft.com/office/drawing/2014/main" id="{DCA412B6-54EC-4444-8B8A-9D572B08BD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6" name="Freeform 58">
              <a:extLst>
                <a:ext uri="{FF2B5EF4-FFF2-40B4-BE49-F238E27FC236}">
                  <a16:creationId xmlns:a16="http://schemas.microsoft.com/office/drawing/2014/main" id="{7322FB00-608C-46A7-868E-01A55C600A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grpSp>
      <p:sp>
        <p:nvSpPr>
          <p:cNvPr id="2" name="Title 1"/>
          <p:cNvSpPr>
            <a:spLocks noGrp="1"/>
          </p:cNvSpPr>
          <p:nvPr>
            <p:ph type="ctrTitle"/>
          </p:nvPr>
        </p:nvSpPr>
        <p:spPr>
          <a:xfrm>
            <a:off x="1700212" y="1122363"/>
            <a:ext cx="8791575" cy="2387600"/>
          </a:xfrm>
        </p:spPr>
        <p:txBody>
          <a:bodyPr>
            <a:normAutofit/>
          </a:bodyPr>
          <a:lstStyle/>
          <a:p>
            <a:r>
              <a:rPr lang="en-US" sz="5400" dirty="0">
                <a:latin typeface="Arial" panose="020B0604020202020204" pitchFamily="34" charset="0"/>
                <a:cs typeface="Arial" panose="020B0604020202020204" pitchFamily="34" charset="0"/>
              </a:rPr>
              <a:t>BMHP-6009 End of life Euthanasia and assisted suicide  </a:t>
            </a:r>
          </a:p>
        </p:txBody>
      </p:sp>
      <p:sp>
        <p:nvSpPr>
          <p:cNvPr id="3" name="Subtitle 2"/>
          <p:cNvSpPr>
            <a:spLocks noGrp="1"/>
          </p:cNvSpPr>
          <p:nvPr>
            <p:ph type="subTitle" idx="1"/>
          </p:nvPr>
        </p:nvSpPr>
        <p:spPr>
          <a:xfrm>
            <a:off x="1700212" y="3602038"/>
            <a:ext cx="8791575" cy="1655762"/>
          </a:xfrm>
        </p:spPr>
        <p:txBody>
          <a:bodyPr>
            <a:normAutofit/>
          </a:bodyPr>
          <a:lstStyle/>
          <a:p>
            <a:r>
              <a:rPr lang="en-US" sz="2400" dirty="0" err="1">
                <a:latin typeface="Arial" panose="020B0604020202020204" pitchFamily="34" charset="0"/>
                <a:cs typeface="Arial" panose="020B0604020202020204" pitchFamily="34" charset="0"/>
              </a:rPr>
              <a:t>jOANNE</a:t>
            </a:r>
            <a:r>
              <a:rPr lang="en-US" sz="2400" dirty="0">
                <a:latin typeface="Arial" panose="020B0604020202020204" pitchFamily="34" charset="0"/>
                <a:cs typeface="Arial" panose="020B0604020202020204" pitchFamily="34" charset="0"/>
              </a:rPr>
              <a:t> </a:t>
            </a:r>
            <a:r>
              <a:rPr lang="en-US" sz="2400" dirty="0" err="1">
                <a:latin typeface="Arial" panose="020B0604020202020204" pitchFamily="34" charset="0"/>
                <a:cs typeface="Arial" panose="020B0604020202020204" pitchFamily="34" charset="0"/>
              </a:rPr>
              <a:t>dAVIS</a:t>
            </a:r>
            <a:r>
              <a:rPr lang="en-US" sz="2400" dirty="0">
                <a:latin typeface="Arial" panose="020B0604020202020204" pitchFamily="34" charset="0"/>
                <a:cs typeface="Arial" panose="020B0604020202020204" pitchFamily="34" charset="0"/>
              </a:rPr>
              <a:t> </a:t>
            </a:r>
          </a:p>
          <a:p>
            <a:r>
              <a:rPr lang="en-US" sz="2400" dirty="0">
                <a:latin typeface="Arial" panose="020B0604020202020204" pitchFamily="34" charset="0"/>
                <a:cs typeface="Arial" panose="020B0604020202020204" pitchFamily="34" charset="0"/>
              </a:rPr>
              <a:t>Huma </a:t>
            </a:r>
            <a:r>
              <a:rPr lang="en-US" sz="2400" dirty="0" err="1">
                <a:latin typeface="Arial" panose="020B0604020202020204" pitchFamily="34" charset="0"/>
                <a:cs typeface="Arial" panose="020B0604020202020204" pitchFamily="34" charset="0"/>
              </a:rPr>
              <a:t>shamas</a:t>
            </a:r>
            <a:r>
              <a:rPr lang="en-US" sz="2400" dirty="0">
                <a:latin typeface="Arial" panose="020B0604020202020204" pitchFamily="34" charset="0"/>
                <a:cs typeface="Arial" panose="020B0604020202020204" pitchFamily="34" charset="0"/>
              </a:rPr>
              <a:t>  	2030024</a:t>
            </a:r>
          </a:p>
          <a:p>
            <a:r>
              <a:rPr lang="en-US" sz="2400" dirty="0">
                <a:latin typeface="Arial" panose="020B0604020202020204" pitchFamily="34" charset="0"/>
                <a:cs typeface="Arial" panose="020B0604020202020204" pitchFamily="34" charset="0"/>
              </a:rPr>
              <a:t>Saima </a:t>
            </a:r>
            <a:r>
              <a:rPr lang="en-US" sz="2400" dirty="0" err="1">
                <a:latin typeface="Arial" panose="020B0604020202020204" pitchFamily="34" charset="0"/>
                <a:cs typeface="Arial" panose="020B0604020202020204" pitchFamily="34" charset="0"/>
              </a:rPr>
              <a:t>faser</a:t>
            </a:r>
            <a:r>
              <a:rPr lang="en-US" sz="2400" dirty="0">
                <a:latin typeface="Arial" panose="020B0604020202020204" pitchFamily="34" charset="0"/>
                <a:cs typeface="Arial" panose="020B0604020202020204" pitchFamily="34" charset="0"/>
              </a:rPr>
              <a:t>:	2108665</a:t>
            </a:r>
            <a:r>
              <a:rPr lang="en-US" sz="2400" dirty="0"/>
              <a:t>	</a:t>
            </a:r>
          </a:p>
        </p:txBody>
      </p:sp>
      <p:grpSp>
        <p:nvGrpSpPr>
          <p:cNvPr id="217" name="Group 216">
            <a:extLst>
              <a:ext uri="{FF2B5EF4-FFF2-40B4-BE49-F238E27FC236}">
                <a16:creationId xmlns:a16="http://schemas.microsoft.com/office/drawing/2014/main" id="{B8DE5EA2-C86F-45CC-A9F1-5100DE1D19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solidFill>
            <a:srgbClr val="FFFFFF">
              <a:alpha val="10000"/>
            </a:srgbClr>
          </a:solidFill>
        </p:grpSpPr>
        <p:sp>
          <p:nvSpPr>
            <p:cNvPr id="67" name="Freeform 32">
              <a:extLst>
                <a:ext uri="{FF2B5EF4-FFF2-40B4-BE49-F238E27FC236}">
                  <a16:creationId xmlns:a16="http://schemas.microsoft.com/office/drawing/2014/main" id="{9AA01EC3-108D-4DFC-A750-19ACE71FB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68" name="Freeform 33">
              <a:extLst>
                <a:ext uri="{FF2B5EF4-FFF2-40B4-BE49-F238E27FC236}">
                  <a16:creationId xmlns:a16="http://schemas.microsoft.com/office/drawing/2014/main" id="{A9FCB53A-15A0-47CE-BF67-ADA8B12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218" name="Freeform 34">
              <a:extLst>
                <a:ext uri="{FF2B5EF4-FFF2-40B4-BE49-F238E27FC236}">
                  <a16:creationId xmlns:a16="http://schemas.microsoft.com/office/drawing/2014/main" id="{013DEB80-2F33-454E-ADF4-E250AC4C55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0" name="Freeform 35">
              <a:extLst>
                <a:ext uri="{FF2B5EF4-FFF2-40B4-BE49-F238E27FC236}">
                  <a16:creationId xmlns:a16="http://schemas.microsoft.com/office/drawing/2014/main" id="{7C0608D2-DD43-44FB-9427-8D47F35F9A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1" name="Freeform 36">
              <a:extLst>
                <a:ext uri="{FF2B5EF4-FFF2-40B4-BE49-F238E27FC236}">
                  <a16:creationId xmlns:a16="http://schemas.microsoft.com/office/drawing/2014/main" id="{F55DAF32-BF45-427E-8640-FF28881DE1A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2" name="Freeform 37">
              <a:extLst>
                <a:ext uri="{FF2B5EF4-FFF2-40B4-BE49-F238E27FC236}">
                  <a16:creationId xmlns:a16="http://schemas.microsoft.com/office/drawing/2014/main" id="{B45620ED-F9C5-455B-A9CC-B55AA19B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3" name="Freeform 38">
              <a:extLst>
                <a:ext uri="{FF2B5EF4-FFF2-40B4-BE49-F238E27FC236}">
                  <a16:creationId xmlns:a16="http://schemas.microsoft.com/office/drawing/2014/main" id="{541EBFC0-CD4B-4ED6-91D7-907517148D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4" name="Freeform 39">
              <a:extLst>
                <a:ext uri="{FF2B5EF4-FFF2-40B4-BE49-F238E27FC236}">
                  <a16:creationId xmlns:a16="http://schemas.microsoft.com/office/drawing/2014/main" id="{340715CE-35AB-48B6-9AEA-55C593A93A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5" name="Freeform 40">
              <a:extLst>
                <a:ext uri="{FF2B5EF4-FFF2-40B4-BE49-F238E27FC236}">
                  <a16:creationId xmlns:a16="http://schemas.microsoft.com/office/drawing/2014/main" id="{D7D01A1B-E910-4A37-82C3-2E0FC595E8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txBody>
            <a:bodyPr/>
            <a:lstStyle/>
            <a:p>
              <a:endParaRPr lang="en-US"/>
            </a:p>
          </p:txBody>
        </p:sp>
        <p:sp>
          <p:nvSpPr>
            <p:cNvPr id="76" name="Rectangle 41">
              <a:extLst>
                <a:ext uri="{FF2B5EF4-FFF2-40B4-BE49-F238E27FC236}">
                  <a16:creationId xmlns:a16="http://schemas.microsoft.com/office/drawing/2014/main" id="{8663205C-5E32-4C7F-920B-270F738A15C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txBody>
            <a:bodyPr/>
            <a:lstStyle/>
            <a:p>
              <a:endParaRPr lang="en-US"/>
            </a:p>
          </p:txBody>
        </p:sp>
      </p:grpSp>
    </p:spTree>
    <p:extLst>
      <p:ext uri="{BB962C8B-B14F-4D97-AF65-F5344CB8AC3E}">
        <p14:creationId xmlns:p14="http://schemas.microsoft.com/office/powerpoint/2010/main" val="4742762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useBgFill="1">
        <p:nvSpPr>
          <p:cNvPr id="69" name="Rectangle 68">
            <a:extLst>
              <a:ext uri="{FF2B5EF4-FFF2-40B4-BE49-F238E27FC236}">
                <a16:creationId xmlns:a16="http://schemas.microsoft.com/office/drawing/2014/main" id="{01F67CC9-D773-4B4B-8A55-D5DAEC341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r>
              <a:rPr lang="en-GB" b="1" dirty="0">
                <a:latin typeface="Arial" panose="020B0604020202020204" pitchFamily="34" charset="0"/>
                <a:cs typeface="Arial" panose="020B0604020202020204" pitchFamily="34" charset="0"/>
              </a:rPr>
              <a:t>Introduction </a:t>
            </a:r>
            <a:endParaRPr lang="en-US" dirty="0">
              <a:latin typeface="Arial" panose="020B0604020202020204" pitchFamily="34" charset="0"/>
              <a:cs typeface="Arial" panose="020B0604020202020204" pitchFamily="34" charset="0"/>
            </a:endParaRPr>
          </a:p>
        </p:txBody>
      </p:sp>
      <p:graphicFrame>
        <p:nvGraphicFramePr>
          <p:cNvPr id="70" name="Content Placeholder 2">
            <a:extLst>
              <a:ext uri="{FF2B5EF4-FFF2-40B4-BE49-F238E27FC236}">
                <a16:creationId xmlns:a16="http://schemas.microsoft.com/office/drawing/2014/main" id="{7462B55B-609D-F855-A920-D915DF381B77}"/>
              </a:ext>
            </a:extLst>
          </p:cNvPr>
          <p:cNvGraphicFramePr>
            <a:graphicFrameLocks noGrp="1"/>
          </p:cNvGraphicFramePr>
          <p:nvPr>
            <p:ph idx="1"/>
            <p:extLst>
              <p:ext uri="{D42A27DB-BD31-4B8C-83A1-F6EECF244321}">
                <p14:modId xmlns:p14="http://schemas.microsoft.com/office/powerpoint/2010/main" val="2929168486"/>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079169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3" y="618518"/>
            <a:ext cx="9905998" cy="640939"/>
          </a:xfrm>
        </p:spPr>
        <p:txBody>
          <a:bodyPr>
            <a:normAutofit/>
          </a:bodyPr>
          <a:lstStyle/>
          <a:p>
            <a:r>
              <a:rPr lang="en-GB" b="1" dirty="0">
                <a:latin typeface="Arial" panose="020B0604020202020204" pitchFamily="34" charset="0"/>
                <a:cs typeface="Arial" panose="020B0604020202020204" pitchFamily="34" charset="0"/>
              </a:rPr>
              <a:t>End-of-life care</a:t>
            </a:r>
            <a:endParaRPr lang="en-US" dirty="0">
              <a:latin typeface="Arial" panose="020B0604020202020204" pitchFamily="34" charset="0"/>
              <a:cs typeface="Arial" panose="020B0604020202020204" pitchFamily="34" charset="0"/>
            </a:endParaRPr>
          </a:p>
        </p:txBody>
      </p:sp>
      <p:graphicFrame>
        <p:nvGraphicFramePr>
          <p:cNvPr id="69" name="Content Placeholder 2">
            <a:extLst>
              <a:ext uri="{FF2B5EF4-FFF2-40B4-BE49-F238E27FC236}">
                <a16:creationId xmlns:a16="http://schemas.microsoft.com/office/drawing/2014/main" id="{47199DC5-DF79-3722-674F-FBE496F2DEE2}"/>
              </a:ext>
            </a:extLst>
          </p:cNvPr>
          <p:cNvGraphicFramePr>
            <a:graphicFrameLocks noGrp="1"/>
          </p:cNvGraphicFramePr>
          <p:nvPr>
            <p:ph idx="1"/>
            <p:extLst>
              <p:ext uri="{D42A27DB-BD31-4B8C-83A1-F6EECF244321}">
                <p14:modId xmlns:p14="http://schemas.microsoft.com/office/powerpoint/2010/main" val="2971043502"/>
              </p:ext>
            </p:extLst>
          </p:nvPr>
        </p:nvGraphicFramePr>
        <p:xfrm>
          <a:off x="1141412" y="1406106"/>
          <a:ext cx="9905999" cy="50292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917858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01F67CC9-D773-4B4B-8A55-D5DAEC341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r>
              <a:rPr lang="en-GB" b="1" dirty="0">
                <a:latin typeface="Arial" panose="020B0604020202020204" pitchFamily="34" charset="0"/>
                <a:cs typeface="Arial" panose="020B0604020202020204" pitchFamily="34" charset="0"/>
              </a:rPr>
              <a:t>Palliative care</a:t>
            </a:r>
            <a:endParaRPr lang="en-US" dirty="0">
              <a:latin typeface="Arial" panose="020B0604020202020204" pitchFamily="34" charset="0"/>
              <a:cs typeface="Arial" panose="020B0604020202020204" pitchFamily="34" charset="0"/>
            </a:endParaRPr>
          </a:p>
        </p:txBody>
      </p:sp>
      <p:graphicFrame>
        <p:nvGraphicFramePr>
          <p:cNvPr id="75" name="Content Placeholder 2">
            <a:extLst>
              <a:ext uri="{FF2B5EF4-FFF2-40B4-BE49-F238E27FC236}">
                <a16:creationId xmlns:a16="http://schemas.microsoft.com/office/drawing/2014/main" id="{EA94ED44-2720-827D-0A10-5012A6CACE97}"/>
              </a:ext>
            </a:extLst>
          </p:cNvPr>
          <p:cNvGraphicFramePr>
            <a:graphicFrameLocks noGrp="1"/>
          </p:cNvGraphicFramePr>
          <p:nvPr>
            <p:ph idx="1"/>
            <p:extLst>
              <p:ext uri="{D42A27DB-BD31-4B8C-83A1-F6EECF244321}">
                <p14:modId xmlns:p14="http://schemas.microsoft.com/office/powerpoint/2010/main" val="2705592873"/>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955982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69" name="Group 68">
            <a:extLst>
              <a:ext uri="{FF2B5EF4-FFF2-40B4-BE49-F238E27FC236}">
                <a16:creationId xmlns:a16="http://schemas.microsoft.com/office/drawing/2014/main" id="{4522F6F2-D276-4B44-927D-595B62E8F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0" name="Rectangle 69">
              <a:extLst>
                <a:ext uri="{FF2B5EF4-FFF2-40B4-BE49-F238E27FC236}">
                  <a16:creationId xmlns:a16="http://schemas.microsoft.com/office/drawing/2014/main" id="{CE1A8443-DFAD-4C8E-A1D1-B1FFC23A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7C16C621-4F51-4093-B639-5E04CF0EA567}"/>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GB" b="1" dirty="0">
                <a:latin typeface="Arial" panose="020B0604020202020204" pitchFamily="34" charset="0"/>
                <a:cs typeface="Arial" panose="020B0604020202020204" pitchFamily="34" charset="0"/>
              </a:rPr>
              <a:t>Need and Availability of End-of-life Care</a:t>
            </a:r>
            <a:endParaRPr lang="en-US" dirty="0">
              <a:latin typeface="Arial" panose="020B0604020202020204" pitchFamily="34" charset="0"/>
              <a:cs typeface="Arial" panose="020B0604020202020204" pitchFamily="34" charset="0"/>
            </a:endParaRPr>
          </a:p>
        </p:txBody>
      </p:sp>
      <p:pic>
        <p:nvPicPr>
          <p:cNvPr id="71" name="Picture 70" descr="Codes on papers">
            <a:extLst>
              <a:ext uri="{FF2B5EF4-FFF2-40B4-BE49-F238E27FC236}">
                <a16:creationId xmlns:a16="http://schemas.microsoft.com/office/drawing/2014/main" id="{61A52059-431B-2ADA-0364-D5058FDC3A2E}"/>
              </a:ext>
            </a:extLst>
          </p:cNvPr>
          <p:cNvPicPr>
            <a:picLocks noChangeAspect="1"/>
          </p:cNvPicPr>
          <p:nvPr/>
        </p:nvPicPr>
        <p:blipFill rotWithShape="1">
          <a:blip r:embed="rId5"/>
          <a:srcRect l="28414" r="26466" b="-1"/>
          <a:stretch/>
        </p:blipFill>
        <p:spPr>
          <a:xfrm>
            <a:off x="-5597" y="10"/>
            <a:ext cx="4635583" cy="6857990"/>
          </a:xfrm>
          <a:prstGeom prst="rect">
            <a:avLst/>
          </a:prstGeom>
        </p:spPr>
      </p:pic>
      <p:grpSp>
        <p:nvGrpSpPr>
          <p:cNvPr id="72" name="Group 71">
            <a:extLst>
              <a:ext uri="{FF2B5EF4-FFF2-40B4-BE49-F238E27FC236}">
                <a16:creationId xmlns:a16="http://schemas.microsoft.com/office/drawing/2014/main" id="{9A210947-19DD-4D82-9001-EB4FD3CA88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3" name="Rectangle 72">
              <a:extLst>
                <a:ext uri="{FF2B5EF4-FFF2-40B4-BE49-F238E27FC236}">
                  <a16:creationId xmlns:a16="http://schemas.microsoft.com/office/drawing/2014/main" id="{308BA069-8E59-4A52-9D81-F41BB255CC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74" name="Freeform 6">
              <a:extLst>
                <a:ext uri="{FF2B5EF4-FFF2-40B4-BE49-F238E27FC236}">
                  <a16:creationId xmlns:a16="http://schemas.microsoft.com/office/drawing/2014/main" id="{3F647F8A-2464-4A5A-BC19-757CDB00F6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5" name="Freeform 7">
              <a:extLst>
                <a:ext uri="{FF2B5EF4-FFF2-40B4-BE49-F238E27FC236}">
                  <a16:creationId xmlns:a16="http://schemas.microsoft.com/office/drawing/2014/main" id="{56E9E8F0-C005-4002-A7CC-050F4E163C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6" name="Rectangle 75">
              <a:extLst>
                <a:ext uri="{FF2B5EF4-FFF2-40B4-BE49-F238E27FC236}">
                  <a16:creationId xmlns:a16="http://schemas.microsoft.com/office/drawing/2014/main" id="{6F73DD6E-B3F0-4263-B349-EF6F73438A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77" name="Freeform 9">
              <a:extLst>
                <a:ext uri="{FF2B5EF4-FFF2-40B4-BE49-F238E27FC236}">
                  <a16:creationId xmlns:a16="http://schemas.microsoft.com/office/drawing/2014/main" id="{819862A2-B765-4A89-A229-6D1389781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8" name="Freeform 10">
              <a:extLst>
                <a:ext uri="{FF2B5EF4-FFF2-40B4-BE49-F238E27FC236}">
                  <a16:creationId xmlns:a16="http://schemas.microsoft.com/office/drawing/2014/main" id="{80B74F06-F12D-48F0-9469-1B41C8676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9" name="Freeform 11">
              <a:extLst>
                <a:ext uri="{FF2B5EF4-FFF2-40B4-BE49-F238E27FC236}">
                  <a16:creationId xmlns:a16="http://schemas.microsoft.com/office/drawing/2014/main" id="{90B9E938-2C10-4FD4-A44B-AC2C6CCB5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0" name="Freeform 12">
              <a:extLst>
                <a:ext uri="{FF2B5EF4-FFF2-40B4-BE49-F238E27FC236}">
                  <a16:creationId xmlns:a16="http://schemas.microsoft.com/office/drawing/2014/main" id="{F9EFD92F-C67D-4998-BF9E-78AE28DF54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1" name="Freeform 13">
              <a:extLst>
                <a:ext uri="{FF2B5EF4-FFF2-40B4-BE49-F238E27FC236}">
                  <a16:creationId xmlns:a16="http://schemas.microsoft.com/office/drawing/2014/main" id="{40A102B9-B463-49AA-80B5-DED0B2E43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2" name="Freeform 14">
              <a:extLst>
                <a:ext uri="{FF2B5EF4-FFF2-40B4-BE49-F238E27FC236}">
                  <a16:creationId xmlns:a16="http://schemas.microsoft.com/office/drawing/2014/main" id="{D8FE84BD-D175-437D-B860-3715158CF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3" name="Freeform 15">
              <a:extLst>
                <a:ext uri="{FF2B5EF4-FFF2-40B4-BE49-F238E27FC236}">
                  <a16:creationId xmlns:a16="http://schemas.microsoft.com/office/drawing/2014/main" id="{1577D13D-8777-48FE-8799-57CBDEA2AC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4" name="Freeform 16">
              <a:extLst>
                <a:ext uri="{FF2B5EF4-FFF2-40B4-BE49-F238E27FC236}">
                  <a16:creationId xmlns:a16="http://schemas.microsoft.com/office/drawing/2014/main" id="{ADE86DE6-4A59-4BE5-B2C8-CB7C0FB965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5" name="Freeform 17">
              <a:extLst>
                <a:ext uri="{FF2B5EF4-FFF2-40B4-BE49-F238E27FC236}">
                  <a16:creationId xmlns:a16="http://schemas.microsoft.com/office/drawing/2014/main" id="{5FD7F01E-86AB-47C1-81B1-419856314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6" name="Freeform 18">
              <a:extLst>
                <a:ext uri="{FF2B5EF4-FFF2-40B4-BE49-F238E27FC236}">
                  <a16:creationId xmlns:a16="http://schemas.microsoft.com/office/drawing/2014/main" id="{953EB852-7AA6-40F7-A805-0FF04FAE8E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7" name="Freeform 19">
              <a:extLst>
                <a:ext uri="{FF2B5EF4-FFF2-40B4-BE49-F238E27FC236}">
                  <a16:creationId xmlns:a16="http://schemas.microsoft.com/office/drawing/2014/main" id="{FA283238-23CF-4994-8E02-4EB5D97D8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8" name="Freeform 20">
              <a:extLst>
                <a:ext uri="{FF2B5EF4-FFF2-40B4-BE49-F238E27FC236}">
                  <a16:creationId xmlns:a16="http://schemas.microsoft.com/office/drawing/2014/main" id="{AE2F0444-3560-46A9-85C6-AD9C4D7000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9" name="Freeform 21">
              <a:extLst>
                <a:ext uri="{FF2B5EF4-FFF2-40B4-BE49-F238E27FC236}">
                  <a16:creationId xmlns:a16="http://schemas.microsoft.com/office/drawing/2014/main" id="{B69EAEB1-1086-4684-B20B-C6E250A90E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0" name="Freeform 22">
              <a:extLst>
                <a:ext uri="{FF2B5EF4-FFF2-40B4-BE49-F238E27FC236}">
                  <a16:creationId xmlns:a16="http://schemas.microsoft.com/office/drawing/2014/main" id="{4C869530-8A60-4306-BC67-63294F9D5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1" name="Freeform 23">
              <a:extLst>
                <a:ext uri="{FF2B5EF4-FFF2-40B4-BE49-F238E27FC236}">
                  <a16:creationId xmlns:a16="http://schemas.microsoft.com/office/drawing/2014/main" id="{EEBC3BC8-0066-4FFF-936E-746B47A0C3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2" name="Freeform 24">
              <a:extLst>
                <a:ext uri="{FF2B5EF4-FFF2-40B4-BE49-F238E27FC236}">
                  <a16:creationId xmlns:a16="http://schemas.microsoft.com/office/drawing/2014/main" id="{7951EC55-DA0C-46F0-BF98-427078A66D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3" name="Freeform 25">
              <a:extLst>
                <a:ext uri="{FF2B5EF4-FFF2-40B4-BE49-F238E27FC236}">
                  <a16:creationId xmlns:a16="http://schemas.microsoft.com/office/drawing/2014/main" id="{F40CBDE4-9D9D-471D-9C7E-D000C060B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4" name="Freeform 26">
              <a:extLst>
                <a:ext uri="{FF2B5EF4-FFF2-40B4-BE49-F238E27FC236}">
                  <a16:creationId xmlns:a16="http://schemas.microsoft.com/office/drawing/2014/main" id="{4E63F3FC-5BCB-400B-8CBB-DB58CF61D6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5" name="Freeform 27">
              <a:extLst>
                <a:ext uri="{FF2B5EF4-FFF2-40B4-BE49-F238E27FC236}">
                  <a16:creationId xmlns:a16="http://schemas.microsoft.com/office/drawing/2014/main" id="{CBE4FF3F-9B00-4479-9EC8-BADD8C77E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6" name="Freeform 28">
              <a:extLst>
                <a:ext uri="{FF2B5EF4-FFF2-40B4-BE49-F238E27FC236}">
                  <a16:creationId xmlns:a16="http://schemas.microsoft.com/office/drawing/2014/main" id="{6BA6A1A3-FE7E-46C6-96C1-693C2E018A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7" name="Freeform 29">
              <a:extLst>
                <a:ext uri="{FF2B5EF4-FFF2-40B4-BE49-F238E27FC236}">
                  <a16:creationId xmlns:a16="http://schemas.microsoft.com/office/drawing/2014/main" id="{114DA81D-9A00-4EB7-A592-23911BB14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8" name="Freeform 30">
              <a:extLst>
                <a:ext uri="{FF2B5EF4-FFF2-40B4-BE49-F238E27FC236}">
                  <a16:creationId xmlns:a16="http://schemas.microsoft.com/office/drawing/2014/main" id="{DB83C953-DA56-415B-943C-6669B401A8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9" name="Freeform 31">
              <a:extLst>
                <a:ext uri="{FF2B5EF4-FFF2-40B4-BE49-F238E27FC236}">
                  <a16:creationId xmlns:a16="http://schemas.microsoft.com/office/drawing/2014/main" id="{51B3F681-1B14-43A9-AD7C-3337BF646C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0" name="Freeform 32">
              <a:extLst>
                <a:ext uri="{FF2B5EF4-FFF2-40B4-BE49-F238E27FC236}">
                  <a16:creationId xmlns:a16="http://schemas.microsoft.com/office/drawing/2014/main" id="{9FFEE267-6F5A-4942-9CCD-93E0FD722B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1" name="Rectangle 100">
              <a:extLst>
                <a:ext uri="{FF2B5EF4-FFF2-40B4-BE49-F238E27FC236}">
                  <a16:creationId xmlns:a16="http://schemas.microsoft.com/office/drawing/2014/main" id="{D473DF80-FE50-4F0F-9AF3-BE37ACE6B9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02" name="Freeform 34">
              <a:extLst>
                <a:ext uri="{FF2B5EF4-FFF2-40B4-BE49-F238E27FC236}">
                  <a16:creationId xmlns:a16="http://schemas.microsoft.com/office/drawing/2014/main" id="{D2426B62-A33A-419E-B4DF-42543C4CCA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3" name="Freeform 35">
              <a:extLst>
                <a:ext uri="{FF2B5EF4-FFF2-40B4-BE49-F238E27FC236}">
                  <a16:creationId xmlns:a16="http://schemas.microsoft.com/office/drawing/2014/main" id="{1790CDFA-5E0D-467A-B0CA-637136309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4" name="Freeform 36">
              <a:extLst>
                <a:ext uri="{FF2B5EF4-FFF2-40B4-BE49-F238E27FC236}">
                  <a16:creationId xmlns:a16="http://schemas.microsoft.com/office/drawing/2014/main" id="{54F41241-7241-4D2A-BDEA-28406C41D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5" name="Freeform 37">
              <a:extLst>
                <a:ext uri="{FF2B5EF4-FFF2-40B4-BE49-F238E27FC236}">
                  <a16:creationId xmlns:a16="http://schemas.microsoft.com/office/drawing/2014/main" id="{351E54C3-3D62-48EA-A2DC-D1570769C2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6" name="Freeform 38">
              <a:extLst>
                <a:ext uri="{FF2B5EF4-FFF2-40B4-BE49-F238E27FC236}">
                  <a16:creationId xmlns:a16="http://schemas.microsoft.com/office/drawing/2014/main" id="{F08D2F28-5814-4CA4-A46E-C82FE6EF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7" name="Freeform 39">
              <a:extLst>
                <a:ext uri="{FF2B5EF4-FFF2-40B4-BE49-F238E27FC236}">
                  <a16:creationId xmlns:a16="http://schemas.microsoft.com/office/drawing/2014/main" id="{D308FFD9-83B2-4D86-8A5B-CE9F07E8E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8" name="Freeform 40">
              <a:extLst>
                <a:ext uri="{FF2B5EF4-FFF2-40B4-BE49-F238E27FC236}">
                  <a16:creationId xmlns:a16="http://schemas.microsoft.com/office/drawing/2014/main" id="{E6A3BE28-5E73-44F0-AA57-58DAD5DD05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9" name="Freeform 41">
              <a:extLst>
                <a:ext uri="{FF2B5EF4-FFF2-40B4-BE49-F238E27FC236}">
                  <a16:creationId xmlns:a16="http://schemas.microsoft.com/office/drawing/2014/main" id="{7ACED00D-535A-4494-8BFA-78E58A2D5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0" name="Freeform 42">
              <a:extLst>
                <a:ext uri="{FF2B5EF4-FFF2-40B4-BE49-F238E27FC236}">
                  <a16:creationId xmlns:a16="http://schemas.microsoft.com/office/drawing/2014/main" id="{0C7D7BCF-768E-4C0D-857A-63BBA8F9BF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1" name="Freeform 43">
              <a:extLst>
                <a:ext uri="{FF2B5EF4-FFF2-40B4-BE49-F238E27FC236}">
                  <a16:creationId xmlns:a16="http://schemas.microsoft.com/office/drawing/2014/main" id="{29401C0B-5EF6-49A6-A9F6-DAC32B3B6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2" name="Freeform 44">
              <a:extLst>
                <a:ext uri="{FF2B5EF4-FFF2-40B4-BE49-F238E27FC236}">
                  <a16:creationId xmlns:a16="http://schemas.microsoft.com/office/drawing/2014/main" id="{F6DF5234-BC86-4ABB-A7ED-575143C6A4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3" name="Rectangle 112">
              <a:extLst>
                <a:ext uri="{FF2B5EF4-FFF2-40B4-BE49-F238E27FC236}">
                  <a16:creationId xmlns:a16="http://schemas.microsoft.com/office/drawing/2014/main" id="{E4863625-8438-4877-9681-839C192C611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14" name="Freeform 46">
              <a:extLst>
                <a:ext uri="{FF2B5EF4-FFF2-40B4-BE49-F238E27FC236}">
                  <a16:creationId xmlns:a16="http://schemas.microsoft.com/office/drawing/2014/main" id="{8A1D47CD-E2C4-4AD2-B105-655BB0905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5" name="Freeform 47">
              <a:extLst>
                <a:ext uri="{FF2B5EF4-FFF2-40B4-BE49-F238E27FC236}">
                  <a16:creationId xmlns:a16="http://schemas.microsoft.com/office/drawing/2014/main" id="{4D816259-D8E8-4E5C-A2CF-8C8AFB8057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6" name="Freeform 48">
              <a:extLst>
                <a:ext uri="{FF2B5EF4-FFF2-40B4-BE49-F238E27FC236}">
                  <a16:creationId xmlns:a16="http://schemas.microsoft.com/office/drawing/2014/main" id="{6377A258-3874-44DB-99C9-C4EA6F7AA2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7" name="Freeform 49">
              <a:extLst>
                <a:ext uri="{FF2B5EF4-FFF2-40B4-BE49-F238E27FC236}">
                  <a16:creationId xmlns:a16="http://schemas.microsoft.com/office/drawing/2014/main" id="{A3902333-5178-425F-AA5F-14ABBEDAEF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8" name="Freeform 50">
              <a:extLst>
                <a:ext uri="{FF2B5EF4-FFF2-40B4-BE49-F238E27FC236}">
                  <a16:creationId xmlns:a16="http://schemas.microsoft.com/office/drawing/2014/main" id="{090FF72C-8743-4B55-99A4-E62D6A4B20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9" name="Freeform 51">
              <a:extLst>
                <a:ext uri="{FF2B5EF4-FFF2-40B4-BE49-F238E27FC236}">
                  <a16:creationId xmlns:a16="http://schemas.microsoft.com/office/drawing/2014/main" id="{BFCE6B39-2A20-4DB5-BA8E-2FA60B460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0" name="Freeform 52">
              <a:extLst>
                <a:ext uri="{FF2B5EF4-FFF2-40B4-BE49-F238E27FC236}">
                  <a16:creationId xmlns:a16="http://schemas.microsoft.com/office/drawing/2014/main" id="{A9F068E0-CF7F-474D-9118-50619A6E1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1" name="Freeform 53">
              <a:extLst>
                <a:ext uri="{FF2B5EF4-FFF2-40B4-BE49-F238E27FC236}">
                  <a16:creationId xmlns:a16="http://schemas.microsoft.com/office/drawing/2014/main" id="{CEE9ADFF-5205-4783-ADA2-655A73DB47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2" name="Freeform 54">
              <a:extLst>
                <a:ext uri="{FF2B5EF4-FFF2-40B4-BE49-F238E27FC236}">
                  <a16:creationId xmlns:a16="http://schemas.microsoft.com/office/drawing/2014/main" id="{B28123C4-0A50-4115-936C-C659A9129A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3" name="Freeform 55">
              <a:extLst>
                <a:ext uri="{FF2B5EF4-FFF2-40B4-BE49-F238E27FC236}">
                  <a16:creationId xmlns:a16="http://schemas.microsoft.com/office/drawing/2014/main" id="{09B49DB9-536F-45DE-9352-5095C8D838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4" name="Freeform 56">
              <a:extLst>
                <a:ext uri="{FF2B5EF4-FFF2-40B4-BE49-F238E27FC236}">
                  <a16:creationId xmlns:a16="http://schemas.microsoft.com/office/drawing/2014/main" id="{43C4B12A-C5E9-47A5-9B04-5D2186A074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5" name="Freeform 57">
              <a:extLst>
                <a:ext uri="{FF2B5EF4-FFF2-40B4-BE49-F238E27FC236}">
                  <a16:creationId xmlns:a16="http://schemas.microsoft.com/office/drawing/2014/main" id="{A01B0DF5-9122-4E62-BF5B-0CCE0A5457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6" name="Freeform 58">
              <a:extLst>
                <a:ext uri="{FF2B5EF4-FFF2-40B4-BE49-F238E27FC236}">
                  <a16:creationId xmlns:a16="http://schemas.microsoft.com/office/drawing/2014/main" id="{3ED6B441-A89D-4565-949B-4C4AB6DC95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3" name="Content Placeholder 2"/>
          <p:cNvSpPr>
            <a:spLocks noGrp="1"/>
          </p:cNvSpPr>
          <p:nvPr>
            <p:ph idx="1"/>
          </p:nvPr>
        </p:nvSpPr>
        <p:spPr>
          <a:xfrm>
            <a:off x="4958598" y="1990726"/>
            <a:ext cx="6078453" cy="3541714"/>
          </a:xfrm>
        </p:spPr>
        <p:txBody>
          <a:bodyPr>
            <a:normAutofit/>
          </a:bodyPr>
          <a:lstStyle/>
          <a:p>
            <a:pPr>
              <a:lnSpc>
                <a:spcPct val="110000"/>
              </a:lnSpc>
            </a:pPr>
            <a:r>
              <a:rPr lang="en-GB" sz="1900" dirty="0">
                <a:latin typeface="Arial" panose="020B0604020202020204" pitchFamily="34" charset="0"/>
                <a:cs typeface="Arial" panose="020B0604020202020204" pitchFamily="34" charset="0"/>
              </a:rPr>
              <a:t>In recent years, there has been a decline in mortality rates in the United Kingdom. However, it is anticipated that the annual mortality rate will rise due to the aging population.</a:t>
            </a:r>
          </a:p>
          <a:p>
            <a:pPr>
              <a:lnSpc>
                <a:spcPct val="110000"/>
              </a:lnSpc>
            </a:pPr>
            <a:r>
              <a:rPr lang="en-GB" sz="1900" dirty="0">
                <a:latin typeface="Arial" panose="020B0604020202020204" pitchFamily="34" charset="0"/>
                <a:cs typeface="Arial" panose="020B0604020202020204" pitchFamily="34" charset="0"/>
              </a:rPr>
              <a:t>In addition to an increase in mortality rates, there is an anticipated continuation of the trend toward a higher proportion of individuals passing away in their residences. </a:t>
            </a:r>
          </a:p>
          <a:p>
            <a:pPr>
              <a:lnSpc>
                <a:spcPct val="110000"/>
              </a:lnSpc>
            </a:pPr>
            <a:r>
              <a:rPr lang="en-GB" sz="1900" dirty="0">
                <a:latin typeface="Arial" panose="020B0604020202020204" pitchFamily="34" charset="0"/>
                <a:cs typeface="Arial" panose="020B0604020202020204" pitchFamily="34" charset="0"/>
              </a:rPr>
              <a:t>This phenomenon has been expedited by the ongoing pandemic (Scobie &amp; Hutchings, 2022). </a:t>
            </a:r>
            <a:endParaRPr lang="en-US"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710256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72" name="Group 71">
            <a:extLst>
              <a:ext uri="{FF2B5EF4-FFF2-40B4-BE49-F238E27FC236}">
                <a16:creationId xmlns:a16="http://schemas.microsoft.com/office/drawing/2014/main" id="{4522F6F2-D276-4B44-927D-595B62E8F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73" name="Rectangle 72">
              <a:extLst>
                <a:ext uri="{FF2B5EF4-FFF2-40B4-BE49-F238E27FC236}">
                  <a16:creationId xmlns:a16="http://schemas.microsoft.com/office/drawing/2014/main" id="{CE1A8443-DFAD-4C8E-A1D1-B1FFC23A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4" name="Picture 2">
              <a:extLst>
                <a:ext uri="{FF2B5EF4-FFF2-40B4-BE49-F238E27FC236}">
                  <a16:creationId xmlns:a16="http://schemas.microsoft.com/office/drawing/2014/main" id="{7C16C621-4F51-4093-B639-5E04CF0EA567}"/>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GB" b="1" dirty="0">
                <a:latin typeface="Arial" panose="020B0604020202020204" pitchFamily="34" charset="0"/>
                <a:cs typeface="Arial" panose="020B0604020202020204" pitchFamily="34" charset="0"/>
              </a:rPr>
              <a:t>Planning for End of Life</a:t>
            </a:r>
            <a:endParaRPr lang="en-US" dirty="0">
              <a:latin typeface="Arial" panose="020B0604020202020204" pitchFamily="34" charset="0"/>
              <a:cs typeface="Arial" panose="020B0604020202020204" pitchFamily="34" charset="0"/>
            </a:endParaRPr>
          </a:p>
        </p:txBody>
      </p:sp>
      <p:pic>
        <p:nvPicPr>
          <p:cNvPr id="5" name="Picture 4" descr="Stethoscope on white background">
            <a:extLst>
              <a:ext uri="{FF2B5EF4-FFF2-40B4-BE49-F238E27FC236}">
                <a16:creationId xmlns:a16="http://schemas.microsoft.com/office/drawing/2014/main" id="{58BF15DA-F450-E643-1E56-26053A2BF5B9}"/>
              </a:ext>
            </a:extLst>
          </p:cNvPr>
          <p:cNvPicPr>
            <a:picLocks noChangeAspect="1"/>
          </p:cNvPicPr>
          <p:nvPr/>
        </p:nvPicPr>
        <p:blipFill rotWithShape="1">
          <a:blip r:embed="rId5"/>
          <a:srcRect l="1606" r="53613" b="-1"/>
          <a:stretch/>
        </p:blipFill>
        <p:spPr>
          <a:xfrm>
            <a:off x="-5597" y="10"/>
            <a:ext cx="4635583" cy="6857990"/>
          </a:xfrm>
          <a:prstGeom prst="rect">
            <a:avLst/>
          </a:prstGeom>
        </p:spPr>
      </p:pic>
      <p:grpSp>
        <p:nvGrpSpPr>
          <p:cNvPr id="76" name="Group 75">
            <a:extLst>
              <a:ext uri="{FF2B5EF4-FFF2-40B4-BE49-F238E27FC236}">
                <a16:creationId xmlns:a16="http://schemas.microsoft.com/office/drawing/2014/main" id="{9A210947-19DD-4D82-9001-EB4FD3CA88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77" name="Rectangle 76">
              <a:extLst>
                <a:ext uri="{FF2B5EF4-FFF2-40B4-BE49-F238E27FC236}">
                  <a16:creationId xmlns:a16="http://schemas.microsoft.com/office/drawing/2014/main" id="{308BA069-8E59-4A52-9D81-F41BB255CC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78" name="Freeform 6">
              <a:extLst>
                <a:ext uri="{FF2B5EF4-FFF2-40B4-BE49-F238E27FC236}">
                  <a16:creationId xmlns:a16="http://schemas.microsoft.com/office/drawing/2014/main" id="{3F647F8A-2464-4A5A-BC19-757CDB00F6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79" name="Freeform 7">
              <a:extLst>
                <a:ext uri="{FF2B5EF4-FFF2-40B4-BE49-F238E27FC236}">
                  <a16:creationId xmlns:a16="http://schemas.microsoft.com/office/drawing/2014/main" id="{56E9E8F0-C005-4002-A7CC-050F4E163C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0" name="Rectangle 79">
              <a:extLst>
                <a:ext uri="{FF2B5EF4-FFF2-40B4-BE49-F238E27FC236}">
                  <a16:creationId xmlns:a16="http://schemas.microsoft.com/office/drawing/2014/main" id="{6F73DD6E-B3F0-4263-B349-EF6F73438A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81" name="Freeform 9">
              <a:extLst>
                <a:ext uri="{FF2B5EF4-FFF2-40B4-BE49-F238E27FC236}">
                  <a16:creationId xmlns:a16="http://schemas.microsoft.com/office/drawing/2014/main" id="{819862A2-B765-4A89-A229-6D1389781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2" name="Freeform 10">
              <a:extLst>
                <a:ext uri="{FF2B5EF4-FFF2-40B4-BE49-F238E27FC236}">
                  <a16:creationId xmlns:a16="http://schemas.microsoft.com/office/drawing/2014/main" id="{80B74F06-F12D-48F0-9469-1B41C8676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3" name="Freeform 11">
              <a:extLst>
                <a:ext uri="{FF2B5EF4-FFF2-40B4-BE49-F238E27FC236}">
                  <a16:creationId xmlns:a16="http://schemas.microsoft.com/office/drawing/2014/main" id="{90B9E938-2C10-4FD4-A44B-AC2C6CCB5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4" name="Freeform 12">
              <a:extLst>
                <a:ext uri="{FF2B5EF4-FFF2-40B4-BE49-F238E27FC236}">
                  <a16:creationId xmlns:a16="http://schemas.microsoft.com/office/drawing/2014/main" id="{F9EFD92F-C67D-4998-BF9E-78AE28DF54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5" name="Freeform 13">
              <a:extLst>
                <a:ext uri="{FF2B5EF4-FFF2-40B4-BE49-F238E27FC236}">
                  <a16:creationId xmlns:a16="http://schemas.microsoft.com/office/drawing/2014/main" id="{40A102B9-B463-49AA-80B5-DED0B2E43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6" name="Freeform 14">
              <a:extLst>
                <a:ext uri="{FF2B5EF4-FFF2-40B4-BE49-F238E27FC236}">
                  <a16:creationId xmlns:a16="http://schemas.microsoft.com/office/drawing/2014/main" id="{D8FE84BD-D175-437D-B860-3715158CF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7" name="Freeform 15">
              <a:extLst>
                <a:ext uri="{FF2B5EF4-FFF2-40B4-BE49-F238E27FC236}">
                  <a16:creationId xmlns:a16="http://schemas.microsoft.com/office/drawing/2014/main" id="{1577D13D-8777-48FE-8799-57CBDEA2AC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8" name="Freeform 16">
              <a:extLst>
                <a:ext uri="{FF2B5EF4-FFF2-40B4-BE49-F238E27FC236}">
                  <a16:creationId xmlns:a16="http://schemas.microsoft.com/office/drawing/2014/main" id="{ADE86DE6-4A59-4BE5-B2C8-CB7C0FB965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89" name="Freeform 17">
              <a:extLst>
                <a:ext uri="{FF2B5EF4-FFF2-40B4-BE49-F238E27FC236}">
                  <a16:creationId xmlns:a16="http://schemas.microsoft.com/office/drawing/2014/main" id="{5FD7F01E-86AB-47C1-81B1-419856314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0" name="Freeform 18">
              <a:extLst>
                <a:ext uri="{FF2B5EF4-FFF2-40B4-BE49-F238E27FC236}">
                  <a16:creationId xmlns:a16="http://schemas.microsoft.com/office/drawing/2014/main" id="{953EB852-7AA6-40F7-A805-0FF04FAE8E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1" name="Freeform 19">
              <a:extLst>
                <a:ext uri="{FF2B5EF4-FFF2-40B4-BE49-F238E27FC236}">
                  <a16:creationId xmlns:a16="http://schemas.microsoft.com/office/drawing/2014/main" id="{FA283238-23CF-4994-8E02-4EB5D97D8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2" name="Freeform 20">
              <a:extLst>
                <a:ext uri="{FF2B5EF4-FFF2-40B4-BE49-F238E27FC236}">
                  <a16:creationId xmlns:a16="http://schemas.microsoft.com/office/drawing/2014/main" id="{AE2F0444-3560-46A9-85C6-AD9C4D7000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3" name="Freeform 21">
              <a:extLst>
                <a:ext uri="{FF2B5EF4-FFF2-40B4-BE49-F238E27FC236}">
                  <a16:creationId xmlns:a16="http://schemas.microsoft.com/office/drawing/2014/main" id="{B69EAEB1-1086-4684-B20B-C6E250A90E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4" name="Freeform 22">
              <a:extLst>
                <a:ext uri="{FF2B5EF4-FFF2-40B4-BE49-F238E27FC236}">
                  <a16:creationId xmlns:a16="http://schemas.microsoft.com/office/drawing/2014/main" id="{4C869530-8A60-4306-BC67-63294F9D5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5" name="Freeform 23">
              <a:extLst>
                <a:ext uri="{FF2B5EF4-FFF2-40B4-BE49-F238E27FC236}">
                  <a16:creationId xmlns:a16="http://schemas.microsoft.com/office/drawing/2014/main" id="{EEBC3BC8-0066-4FFF-936E-746B47A0C3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6" name="Freeform 24">
              <a:extLst>
                <a:ext uri="{FF2B5EF4-FFF2-40B4-BE49-F238E27FC236}">
                  <a16:creationId xmlns:a16="http://schemas.microsoft.com/office/drawing/2014/main" id="{7951EC55-DA0C-46F0-BF98-427078A66D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7" name="Freeform 25">
              <a:extLst>
                <a:ext uri="{FF2B5EF4-FFF2-40B4-BE49-F238E27FC236}">
                  <a16:creationId xmlns:a16="http://schemas.microsoft.com/office/drawing/2014/main" id="{F40CBDE4-9D9D-471D-9C7E-D000C060B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8" name="Freeform 26">
              <a:extLst>
                <a:ext uri="{FF2B5EF4-FFF2-40B4-BE49-F238E27FC236}">
                  <a16:creationId xmlns:a16="http://schemas.microsoft.com/office/drawing/2014/main" id="{4E63F3FC-5BCB-400B-8CBB-DB58CF61D6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99" name="Freeform 27">
              <a:extLst>
                <a:ext uri="{FF2B5EF4-FFF2-40B4-BE49-F238E27FC236}">
                  <a16:creationId xmlns:a16="http://schemas.microsoft.com/office/drawing/2014/main" id="{CBE4FF3F-9B00-4479-9EC8-BADD8C77E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0" name="Freeform 28">
              <a:extLst>
                <a:ext uri="{FF2B5EF4-FFF2-40B4-BE49-F238E27FC236}">
                  <a16:creationId xmlns:a16="http://schemas.microsoft.com/office/drawing/2014/main" id="{6BA6A1A3-FE7E-46C6-96C1-693C2E018A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1" name="Freeform 29">
              <a:extLst>
                <a:ext uri="{FF2B5EF4-FFF2-40B4-BE49-F238E27FC236}">
                  <a16:creationId xmlns:a16="http://schemas.microsoft.com/office/drawing/2014/main" id="{114DA81D-9A00-4EB7-A592-23911BB14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2" name="Freeform 30">
              <a:extLst>
                <a:ext uri="{FF2B5EF4-FFF2-40B4-BE49-F238E27FC236}">
                  <a16:creationId xmlns:a16="http://schemas.microsoft.com/office/drawing/2014/main" id="{DB83C953-DA56-415B-943C-6669B401A8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3" name="Freeform 31">
              <a:extLst>
                <a:ext uri="{FF2B5EF4-FFF2-40B4-BE49-F238E27FC236}">
                  <a16:creationId xmlns:a16="http://schemas.microsoft.com/office/drawing/2014/main" id="{51B3F681-1B14-43A9-AD7C-3337BF646C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4" name="Freeform 32">
              <a:extLst>
                <a:ext uri="{FF2B5EF4-FFF2-40B4-BE49-F238E27FC236}">
                  <a16:creationId xmlns:a16="http://schemas.microsoft.com/office/drawing/2014/main" id="{9FFEE267-6F5A-4942-9CCD-93E0FD722B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5" name="Rectangle 104">
              <a:extLst>
                <a:ext uri="{FF2B5EF4-FFF2-40B4-BE49-F238E27FC236}">
                  <a16:creationId xmlns:a16="http://schemas.microsoft.com/office/drawing/2014/main" id="{D473DF80-FE50-4F0F-9AF3-BE37ACE6B9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06" name="Freeform 34">
              <a:extLst>
                <a:ext uri="{FF2B5EF4-FFF2-40B4-BE49-F238E27FC236}">
                  <a16:creationId xmlns:a16="http://schemas.microsoft.com/office/drawing/2014/main" id="{D2426B62-A33A-419E-B4DF-42543C4CCA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7" name="Freeform 35">
              <a:extLst>
                <a:ext uri="{FF2B5EF4-FFF2-40B4-BE49-F238E27FC236}">
                  <a16:creationId xmlns:a16="http://schemas.microsoft.com/office/drawing/2014/main" id="{1790CDFA-5E0D-467A-B0CA-637136309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8" name="Freeform 36">
              <a:extLst>
                <a:ext uri="{FF2B5EF4-FFF2-40B4-BE49-F238E27FC236}">
                  <a16:creationId xmlns:a16="http://schemas.microsoft.com/office/drawing/2014/main" id="{54F41241-7241-4D2A-BDEA-28406C41D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09" name="Freeform 37">
              <a:extLst>
                <a:ext uri="{FF2B5EF4-FFF2-40B4-BE49-F238E27FC236}">
                  <a16:creationId xmlns:a16="http://schemas.microsoft.com/office/drawing/2014/main" id="{351E54C3-3D62-48EA-A2DC-D1570769C2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0" name="Freeform 38">
              <a:extLst>
                <a:ext uri="{FF2B5EF4-FFF2-40B4-BE49-F238E27FC236}">
                  <a16:creationId xmlns:a16="http://schemas.microsoft.com/office/drawing/2014/main" id="{F08D2F28-5814-4CA4-A46E-C82FE6EF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1" name="Freeform 39">
              <a:extLst>
                <a:ext uri="{FF2B5EF4-FFF2-40B4-BE49-F238E27FC236}">
                  <a16:creationId xmlns:a16="http://schemas.microsoft.com/office/drawing/2014/main" id="{D308FFD9-83B2-4D86-8A5B-CE9F07E8E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2" name="Freeform 40">
              <a:extLst>
                <a:ext uri="{FF2B5EF4-FFF2-40B4-BE49-F238E27FC236}">
                  <a16:creationId xmlns:a16="http://schemas.microsoft.com/office/drawing/2014/main" id="{E6A3BE28-5E73-44F0-AA57-58DAD5DD05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3" name="Freeform 41">
              <a:extLst>
                <a:ext uri="{FF2B5EF4-FFF2-40B4-BE49-F238E27FC236}">
                  <a16:creationId xmlns:a16="http://schemas.microsoft.com/office/drawing/2014/main" id="{7ACED00D-535A-4494-8BFA-78E58A2D5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4" name="Freeform 42">
              <a:extLst>
                <a:ext uri="{FF2B5EF4-FFF2-40B4-BE49-F238E27FC236}">
                  <a16:creationId xmlns:a16="http://schemas.microsoft.com/office/drawing/2014/main" id="{0C7D7BCF-768E-4C0D-857A-63BBA8F9BF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5" name="Freeform 43">
              <a:extLst>
                <a:ext uri="{FF2B5EF4-FFF2-40B4-BE49-F238E27FC236}">
                  <a16:creationId xmlns:a16="http://schemas.microsoft.com/office/drawing/2014/main" id="{29401C0B-5EF6-49A6-A9F6-DAC32B3B6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6" name="Freeform 44">
              <a:extLst>
                <a:ext uri="{FF2B5EF4-FFF2-40B4-BE49-F238E27FC236}">
                  <a16:creationId xmlns:a16="http://schemas.microsoft.com/office/drawing/2014/main" id="{F6DF5234-BC86-4ABB-A7ED-575143C6A4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7" name="Rectangle 116">
              <a:extLst>
                <a:ext uri="{FF2B5EF4-FFF2-40B4-BE49-F238E27FC236}">
                  <a16:creationId xmlns:a16="http://schemas.microsoft.com/office/drawing/2014/main" id="{E4863625-8438-4877-9681-839C192C611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18" name="Freeform 46">
              <a:extLst>
                <a:ext uri="{FF2B5EF4-FFF2-40B4-BE49-F238E27FC236}">
                  <a16:creationId xmlns:a16="http://schemas.microsoft.com/office/drawing/2014/main" id="{8A1D47CD-E2C4-4AD2-B105-655BB0905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19" name="Freeform 47">
              <a:extLst>
                <a:ext uri="{FF2B5EF4-FFF2-40B4-BE49-F238E27FC236}">
                  <a16:creationId xmlns:a16="http://schemas.microsoft.com/office/drawing/2014/main" id="{4D816259-D8E8-4E5C-A2CF-8C8AFB8057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0" name="Freeform 48">
              <a:extLst>
                <a:ext uri="{FF2B5EF4-FFF2-40B4-BE49-F238E27FC236}">
                  <a16:creationId xmlns:a16="http://schemas.microsoft.com/office/drawing/2014/main" id="{6377A258-3874-44DB-99C9-C4EA6F7AA2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1" name="Freeform 49">
              <a:extLst>
                <a:ext uri="{FF2B5EF4-FFF2-40B4-BE49-F238E27FC236}">
                  <a16:creationId xmlns:a16="http://schemas.microsoft.com/office/drawing/2014/main" id="{A3902333-5178-425F-AA5F-14ABBEDAEF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2" name="Freeform 50">
              <a:extLst>
                <a:ext uri="{FF2B5EF4-FFF2-40B4-BE49-F238E27FC236}">
                  <a16:creationId xmlns:a16="http://schemas.microsoft.com/office/drawing/2014/main" id="{090FF72C-8743-4B55-99A4-E62D6A4B20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3" name="Freeform 51">
              <a:extLst>
                <a:ext uri="{FF2B5EF4-FFF2-40B4-BE49-F238E27FC236}">
                  <a16:creationId xmlns:a16="http://schemas.microsoft.com/office/drawing/2014/main" id="{BFCE6B39-2A20-4DB5-BA8E-2FA60B460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4" name="Freeform 52">
              <a:extLst>
                <a:ext uri="{FF2B5EF4-FFF2-40B4-BE49-F238E27FC236}">
                  <a16:creationId xmlns:a16="http://schemas.microsoft.com/office/drawing/2014/main" id="{A9F068E0-CF7F-474D-9118-50619A6E1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5" name="Freeform 53">
              <a:extLst>
                <a:ext uri="{FF2B5EF4-FFF2-40B4-BE49-F238E27FC236}">
                  <a16:creationId xmlns:a16="http://schemas.microsoft.com/office/drawing/2014/main" id="{CEE9ADFF-5205-4783-ADA2-655A73DB47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6" name="Freeform 54">
              <a:extLst>
                <a:ext uri="{FF2B5EF4-FFF2-40B4-BE49-F238E27FC236}">
                  <a16:creationId xmlns:a16="http://schemas.microsoft.com/office/drawing/2014/main" id="{B28123C4-0A50-4115-936C-C659A9129A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7" name="Freeform 55">
              <a:extLst>
                <a:ext uri="{FF2B5EF4-FFF2-40B4-BE49-F238E27FC236}">
                  <a16:creationId xmlns:a16="http://schemas.microsoft.com/office/drawing/2014/main" id="{09B49DB9-536F-45DE-9352-5095C8D838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8" name="Freeform 56">
              <a:extLst>
                <a:ext uri="{FF2B5EF4-FFF2-40B4-BE49-F238E27FC236}">
                  <a16:creationId xmlns:a16="http://schemas.microsoft.com/office/drawing/2014/main" id="{43C4B12A-C5E9-47A5-9B04-5D2186A074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29" name="Freeform 57">
              <a:extLst>
                <a:ext uri="{FF2B5EF4-FFF2-40B4-BE49-F238E27FC236}">
                  <a16:creationId xmlns:a16="http://schemas.microsoft.com/office/drawing/2014/main" id="{A01B0DF5-9122-4E62-BF5B-0CCE0A5457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30" name="Freeform 58">
              <a:extLst>
                <a:ext uri="{FF2B5EF4-FFF2-40B4-BE49-F238E27FC236}">
                  <a16:creationId xmlns:a16="http://schemas.microsoft.com/office/drawing/2014/main" id="{3ED6B441-A89D-4565-949B-4C4AB6DC95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3" name="Content Placeholder 2"/>
          <p:cNvSpPr>
            <a:spLocks noGrp="1"/>
          </p:cNvSpPr>
          <p:nvPr>
            <p:ph idx="1"/>
          </p:nvPr>
        </p:nvSpPr>
        <p:spPr>
          <a:xfrm>
            <a:off x="4968958" y="2249487"/>
            <a:ext cx="6078453" cy="3541714"/>
          </a:xfrm>
        </p:spPr>
        <p:txBody>
          <a:bodyPr>
            <a:normAutofit/>
          </a:bodyPr>
          <a:lstStyle/>
          <a:p>
            <a:pPr>
              <a:lnSpc>
                <a:spcPct val="110000"/>
              </a:lnSpc>
            </a:pPr>
            <a:r>
              <a:rPr lang="en-US" sz="1900">
                <a:latin typeface="Arial" panose="020B0604020202020204" pitchFamily="34" charset="0"/>
                <a:cs typeface="Arial" panose="020B0604020202020204" pitchFamily="34" charset="0"/>
              </a:rPr>
              <a:t>The act of preparing for the end of one's life is a crucial and thorough measure to guarantee that one's healthcare desires are honored in situations where communication is no longer possible. </a:t>
            </a:r>
          </a:p>
          <a:p>
            <a:pPr>
              <a:lnSpc>
                <a:spcPct val="110000"/>
              </a:lnSpc>
            </a:pPr>
            <a:r>
              <a:rPr lang="en-US" sz="1900">
                <a:latin typeface="Arial" panose="020B0604020202020204" pitchFamily="34" charset="0"/>
                <a:cs typeface="Arial" panose="020B0604020202020204" pitchFamily="34" charset="0"/>
              </a:rPr>
              <a:t>A living will, alternatively referred to as an advance healthcare directive, is a legally binding instrument that outlines an individual's preferences about medical treatment in the event of incapacitation and the consequent inability to effectively communicate one's desires (Shakoor, et al., 2021).</a:t>
            </a:r>
          </a:p>
        </p:txBody>
      </p:sp>
    </p:spTree>
    <p:extLst>
      <p:ext uri="{BB962C8B-B14F-4D97-AF65-F5344CB8AC3E}">
        <p14:creationId xmlns:p14="http://schemas.microsoft.com/office/powerpoint/2010/main" val="8646151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522F6F2-D276-4B44-927D-595B62E8F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CE1A8443-DFAD-4C8E-A1D1-B1FFC23A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7C16C621-4F51-4093-B639-5E04CF0EA567}"/>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US" b="1" dirty="0">
                <a:latin typeface="Arial" panose="020B0604020202020204" pitchFamily="34" charset="0"/>
                <a:cs typeface="Arial" panose="020B0604020202020204" pitchFamily="34" charset="0"/>
              </a:rPr>
              <a:t>Legislation</a:t>
            </a:r>
            <a:r>
              <a:rPr lang="en-US" b="1" dirty="0"/>
              <a:t> </a:t>
            </a:r>
          </a:p>
        </p:txBody>
      </p:sp>
      <p:pic>
        <p:nvPicPr>
          <p:cNvPr id="5" name="Picture 4" descr="High angle view of a rolled paper, brown notebook, and black notepad on a wooden table">
            <a:extLst>
              <a:ext uri="{FF2B5EF4-FFF2-40B4-BE49-F238E27FC236}">
                <a16:creationId xmlns:a16="http://schemas.microsoft.com/office/drawing/2014/main" id="{F933D7F7-1BD3-7DF8-D06A-7C2534FE30DE}"/>
              </a:ext>
            </a:extLst>
          </p:cNvPr>
          <p:cNvPicPr>
            <a:picLocks noChangeAspect="1"/>
          </p:cNvPicPr>
          <p:nvPr/>
        </p:nvPicPr>
        <p:blipFill rotWithShape="1">
          <a:blip r:embed="rId5"/>
          <a:srcRect l="1273" r="53607" b="-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9A210947-19DD-4D82-9001-EB4FD3CA88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308BA069-8E59-4A52-9D81-F41BB255CC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5" name="Freeform 6">
              <a:extLst>
                <a:ext uri="{FF2B5EF4-FFF2-40B4-BE49-F238E27FC236}">
                  <a16:creationId xmlns:a16="http://schemas.microsoft.com/office/drawing/2014/main" id="{3F647F8A-2464-4A5A-BC19-757CDB00F6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6" name="Freeform 7">
              <a:extLst>
                <a:ext uri="{FF2B5EF4-FFF2-40B4-BE49-F238E27FC236}">
                  <a16:creationId xmlns:a16="http://schemas.microsoft.com/office/drawing/2014/main" id="{56E9E8F0-C005-4002-A7CC-050F4E163C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7" name="Rectangle 16">
              <a:extLst>
                <a:ext uri="{FF2B5EF4-FFF2-40B4-BE49-F238E27FC236}">
                  <a16:creationId xmlns:a16="http://schemas.microsoft.com/office/drawing/2014/main" id="{6F73DD6E-B3F0-4263-B349-EF6F73438A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8" name="Freeform 9">
              <a:extLst>
                <a:ext uri="{FF2B5EF4-FFF2-40B4-BE49-F238E27FC236}">
                  <a16:creationId xmlns:a16="http://schemas.microsoft.com/office/drawing/2014/main" id="{819862A2-B765-4A89-A229-6D1389781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9" name="Freeform 10">
              <a:extLst>
                <a:ext uri="{FF2B5EF4-FFF2-40B4-BE49-F238E27FC236}">
                  <a16:creationId xmlns:a16="http://schemas.microsoft.com/office/drawing/2014/main" id="{80B74F06-F12D-48F0-9469-1B41C8676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0" name="Freeform 11">
              <a:extLst>
                <a:ext uri="{FF2B5EF4-FFF2-40B4-BE49-F238E27FC236}">
                  <a16:creationId xmlns:a16="http://schemas.microsoft.com/office/drawing/2014/main" id="{90B9E938-2C10-4FD4-A44B-AC2C6CCB5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1" name="Freeform 12">
              <a:extLst>
                <a:ext uri="{FF2B5EF4-FFF2-40B4-BE49-F238E27FC236}">
                  <a16:creationId xmlns:a16="http://schemas.microsoft.com/office/drawing/2014/main" id="{F9EFD92F-C67D-4998-BF9E-78AE28DF54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2" name="Freeform 13">
              <a:extLst>
                <a:ext uri="{FF2B5EF4-FFF2-40B4-BE49-F238E27FC236}">
                  <a16:creationId xmlns:a16="http://schemas.microsoft.com/office/drawing/2014/main" id="{40A102B9-B463-49AA-80B5-DED0B2E43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 name="Freeform 14">
              <a:extLst>
                <a:ext uri="{FF2B5EF4-FFF2-40B4-BE49-F238E27FC236}">
                  <a16:creationId xmlns:a16="http://schemas.microsoft.com/office/drawing/2014/main" id="{D8FE84BD-D175-437D-B860-3715158CF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 name="Freeform 15">
              <a:extLst>
                <a:ext uri="{FF2B5EF4-FFF2-40B4-BE49-F238E27FC236}">
                  <a16:creationId xmlns:a16="http://schemas.microsoft.com/office/drawing/2014/main" id="{1577D13D-8777-48FE-8799-57CBDEA2AC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 name="Freeform 16">
              <a:extLst>
                <a:ext uri="{FF2B5EF4-FFF2-40B4-BE49-F238E27FC236}">
                  <a16:creationId xmlns:a16="http://schemas.microsoft.com/office/drawing/2014/main" id="{ADE86DE6-4A59-4BE5-B2C8-CB7C0FB965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 name="Freeform 17">
              <a:extLst>
                <a:ext uri="{FF2B5EF4-FFF2-40B4-BE49-F238E27FC236}">
                  <a16:creationId xmlns:a16="http://schemas.microsoft.com/office/drawing/2014/main" id="{5FD7F01E-86AB-47C1-81B1-419856314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 name="Freeform 18">
              <a:extLst>
                <a:ext uri="{FF2B5EF4-FFF2-40B4-BE49-F238E27FC236}">
                  <a16:creationId xmlns:a16="http://schemas.microsoft.com/office/drawing/2014/main" id="{953EB852-7AA6-40F7-A805-0FF04FAE8E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 name="Freeform 19">
              <a:extLst>
                <a:ext uri="{FF2B5EF4-FFF2-40B4-BE49-F238E27FC236}">
                  <a16:creationId xmlns:a16="http://schemas.microsoft.com/office/drawing/2014/main" id="{FA283238-23CF-4994-8E02-4EB5D97D8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 name="Freeform 20">
              <a:extLst>
                <a:ext uri="{FF2B5EF4-FFF2-40B4-BE49-F238E27FC236}">
                  <a16:creationId xmlns:a16="http://schemas.microsoft.com/office/drawing/2014/main" id="{AE2F0444-3560-46A9-85C6-AD9C4D7000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 name="Freeform 21">
              <a:extLst>
                <a:ext uri="{FF2B5EF4-FFF2-40B4-BE49-F238E27FC236}">
                  <a16:creationId xmlns:a16="http://schemas.microsoft.com/office/drawing/2014/main" id="{B69EAEB1-1086-4684-B20B-C6E250A90E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 name="Freeform 22">
              <a:extLst>
                <a:ext uri="{FF2B5EF4-FFF2-40B4-BE49-F238E27FC236}">
                  <a16:creationId xmlns:a16="http://schemas.microsoft.com/office/drawing/2014/main" id="{4C869530-8A60-4306-BC67-63294F9D5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 name="Freeform 23">
              <a:extLst>
                <a:ext uri="{FF2B5EF4-FFF2-40B4-BE49-F238E27FC236}">
                  <a16:creationId xmlns:a16="http://schemas.microsoft.com/office/drawing/2014/main" id="{EEBC3BC8-0066-4FFF-936E-746B47A0C3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 name="Freeform 24">
              <a:extLst>
                <a:ext uri="{FF2B5EF4-FFF2-40B4-BE49-F238E27FC236}">
                  <a16:creationId xmlns:a16="http://schemas.microsoft.com/office/drawing/2014/main" id="{7951EC55-DA0C-46F0-BF98-427078A66D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 name="Freeform 25">
              <a:extLst>
                <a:ext uri="{FF2B5EF4-FFF2-40B4-BE49-F238E27FC236}">
                  <a16:creationId xmlns:a16="http://schemas.microsoft.com/office/drawing/2014/main" id="{F40CBDE4-9D9D-471D-9C7E-D000C060B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 name="Freeform 26">
              <a:extLst>
                <a:ext uri="{FF2B5EF4-FFF2-40B4-BE49-F238E27FC236}">
                  <a16:creationId xmlns:a16="http://schemas.microsoft.com/office/drawing/2014/main" id="{4E63F3FC-5BCB-400B-8CBB-DB58CF61D6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6" name="Freeform 27">
              <a:extLst>
                <a:ext uri="{FF2B5EF4-FFF2-40B4-BE49-F238E27FC236}">
                  <a16:creationId xmlns:a16="http://schemas.microsoft.com/office/drawing/2014/main" id="{CBE4FF3F-9B00-4479-9EC8-BADD8C77E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7" name="Freeform 28">
              <a:extLst>
                <a:ext uri="{FF2B5EF4-FFF2-40B4-BE49-F238E27FC236}">
                  <a16:creationId xmlns:a16="http://schemas.microsoft.com/office/drawing/2014/main" id="{6BA6A1A3-FE7E-46C6-96C1-693C2E018A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8" name="Freeform 29">
              <a:extLst>
                <a:ext uri="{FF2B5EF4-FFF2-40B4-BE49-F238E27FC236}">
                  <a16:creationId xmlns:a16="http://schemas.microsoft.com/office/drawing/2014/main" id="{114DA81D-9A00-4EB7-A592-23911BB14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9" name="Freeform 30">
              <a:extLst>
                <a:ext uri="{FF2B5EF4-FFF2-40B4-BE49-F238E27FC236}">
                  <a16:creationId xmlns:a16="http://schemas.microsoft.com/office/drawing/2014/main" id="{DB83C953-DA56-415B-943C-6669B401A8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0" name="Freeform 31">
              <a:extLst>
                <a:ext uri="{FF2B5EF4-FFF2-40B4-BE49-F238E27FC236}">
                  <a16:creationId xmlns:a16="http://schemas.microsoft.com/office/drawing/2014/main" id="{51B3F681-1B14-43A9-AD7C-3337BF646C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1" name="Freeform 32">
              <a:extLst>
                <a:ext uri="{FF2B5EF4-FFF2-40B4-BE49-F238E27FC236}">
                  <a16:creationId xmlns:a16="http://schemas.microsoft.com/office/drawing/2014/main" id="{9FFEE267-6F5A-4942-9CCD-93E0FD722B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2" name="Rectangle 41">
              <a:extLst>
                <a:ext uri="{FF2B5EF4-FFF2-40B4-BE49-F238E27FC236}">
                  <a16:creationId xmlns:a16="http://schemas.microsoft.com/office/drawing/2014/main" id="{D473DF80-FE50-4F0F-9AF3-BE37ACE6B9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43" name="Freeform 34">
              <a:extLst>
                <a:ext uri="{FF2B5EF4-FFF2-40B4-BE49-F238E27FC236}">
                  <a16:creationId xmlns:a16="http://schemas.microsoft.com/office/drawing/2014/main" id="{D2426B62-A33A-419E-B4DF-42543C4CCA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4" name="Freeform 35">
              <a:extLst>
                <a:ext uri="{FF2B5EF4-FFF2-40B4-BE49-F238E27FC236}">
                  <a16:creationId xmlns:a16="http://schemas.microsoft.com/office/drawing/2014/main" id="{1790CDFA-5E0D-467A-B0CA-637136309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5" name="Freeform 36">
              <a:extLst>
                <a:ext uri="{FF2B5EF4-FFF2-40B4-BE49-F238E27FC236}">
                  <a16:creationId xmlns:a16="http://schemas.microsoft.com/office/drawing/2014/main" id="{54F41241-7241-4D2A-BDEA-28406C41D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6" name="Freeform 37">
              <a:extLst>
                <a:ext uri="{FF2B5EF4-FFF2-40B4-BE49-F238E27FC236}">
                  <a16:creationId xmlns:a16="http://schemas.microsoft.com/office/drawing/2014/main" id="{351E54C3-3D62-48EA-A2DC-D1570769C2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7" name="Freeform 38">
              <a:extLst>
                <a:ext uri="{FF2B5EF4-FFF2-40B4-BE49-F238E27FC236}">
                  <a16:creationId xmlns:a16="http://schemas.microsoft.com/office/drawing/2014/main" id="{F08D2F28-5814-4CA4-A46E-C82FE6EF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8" name="Freeform 39">
              <a:extLst>
                <a:ext uri="{FF2B5EF4-FFF2-40B4-BE49-F238E27FC236}">
                  <a16:creationId xmlns:a16="http://schemas.microsoft.com/office/drawing/2014/main" id="{D308FFD9-83B2-4D86-8A5B-CE9F07E8E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9" name="Freeform 40">
              <a:extLst>
                <a:ext uri="{FF2B5EF4-FFF2-40B4-BE49-F238E27FC236}">
                  <a16:creationId xmlns:a16="http://schemas.microsoft.com/office/drawing/2014/main" id="{E6A3BE28-5E73-44F0-AA57-58DAD5DD05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0" name="Freeform 41">
              <a:extLst>
                <a:ext uri="{FF2B5EF4-FFF2-40B4-BE49-F238E27FC236}">
                  <a16:creationId xmlns:a16="http://schemas.microsoft.com/office/drawing/2014/main" id="{7ACED00D-535A-4494-8BFA-78E58A2D5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1" name="Freeform 42">
              <a:extLst>
                <a:ext uri="{FF2B5EF4-FFF2-40B4-BE49-F238E27FC236}">
                  <a16:creationId xmlns:a16="http://schemas.microsoft.com/office/drawing/2014/main" id="{0C7D7BCF-768E-4C0D-857A-63BBA8F9BF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2" name="Freeform 43">
              <a:extLst>
                <a:ext uri="{FF2B5EF4-FFF2-40B4-BE49-F238E27FC236}">
                  <a16:creationId xmlns:a16="http://schemas.microsoft.com/office/drawing/2014/main" id="{29401C0B-5EF6-49A6-A9F6-DAC32B3B6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3" name="Freeform 44">
              <a:extLst>
                <a:ext uri="{FF2B5EF4-FFF2-40B4-BE49-F238E27FC236}">
                  <a16:creationId xmlns:a16="http://schemas.microsoft.com/office/drawing/2014/main" id="{F6DF5234-BC86-4ABB-A7ED-575143C6A4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4" name="Rectangle 53">
              <a:extLst>
                <a:ext uri="{FF2B5EF4-FFF2-40B4-BE49-F238E27FC236}">
                  <a16:creationId xmlns:a16="http://schemas.microsoft.com/office/drawing/2014/main" id="{E4863625-8438-4877-9681-839C192C611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55" name="Freeform 46">
              <a:extLst>
                <a:ext uri="{FF2B5EF4-FFF2-40B4-BE49-F238E27FC236}">
                  <a16:creationId xmlns:a16="http://schemas.microsoft.com/office/drawing/2014/main" id="{8A1D47CD-E2C4-4AD2-B105-655BB0905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6" name="Freeform 47">
              <a:extLst>
                <a:ext uri="{FF2B5EF4-FFF2-40B4-BE49-F238E27FC236}">
                  <a16:creationId xmlns:a16="http://schemas.microsoft.com/office/drawing/2014/main" id="{4D816259-D8E8-4E5C-A2CF-8C8AFB8057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7" name="Freeform 48">
              <a:extLst>
                <a:ext uri="{FF2B5EF4-FFF2-40B4-BE49-F238E27FC236}">
                  <a16:creationId xmlns:a16="http://schemas.microsoft.com/office/drawing/2014/main" id="{6377A258-3874-44DB-99C9-C4EA6F7AA2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8" name="Freeform 49">
              <a:extLst>
                <a:ext uri="{FF2B5EF4-FFF2-40B4-BE49-F238E27FC236}">
                  <a16:creationId xmlns:a16="http://schemas.microsoft.com/office/drawing/2014/main" id="{A3902333-5178-425F-AA5F-14ABBEDAEF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9" name="Freeform 50">
              <a:extLst>
                <a:ext uri="{FF2B5EF4-FFF2-40B4-BE49-F238E27FC236}">
                  <a16:creationId xmlns:a16="http://schemas.microsoft.com/office/drawing/2014/main" id="{090FF72C-8743-4B55-99A4-E62D6A4B20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0" name="Freeform 51">
              <a:extLst>
                <a:ext uri="{FF2B5EF4-FFF2-40B4-BE49-F238E27FC236}">
                  <a16:creationId xmlns:a16="http://schemas.microsoft.com/office/drawing/2014/main" id="{BFCE6B39-2A20-4DB5-BA8E-2FA60B460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1" name="Freeform 52">
              <a:extLst>
                <a:ext uri="{FF2B5EF4-FFF2-40B4-BE49-F238E27FC236}">
                  <a16:creationId xmlns:a16="http://schemas.microsoft.com/office/drawing/2014/main" id="{A9F068E0-CF7F-474D-9118-50619A6E1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2" name="Freeform 53">
              <a:extLst>
                <a:ext uri="{FF2B5EF4-FFF2-40B4-BE49-F238E27FC236}">
                  <a16:creationId xmlns:a16="http://schemas.microsoft.com/office/drawing/2014/main" id="{CEE9ADFF-5205-4783-ADA2-655A73DB47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3" name="Freeform 54">
              <a:extLst>
                <a:ext uri="{FF2B5EF4-FFF2-40B4-BE49-F238E27FC236}">
                  <a16:creationId xmlns:a16="http://schemas.microsoft.com/office/drawing/2014/main" id="{B28123C4-0A50-4115-936C-C659A9129A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4" name="Freeform 55">
              <a:extLst>
                <a:ext uri="{FF2B5EF4-FFF2-40B4-BE49-F238E27FC236}">
                  <a16:creationId xmlns:a16="http://schemas.microsoft.com/office/drawing/2014/main" id="{09B49DB9-536F-45DE-9352-5095C8D838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5" name="Freeform 56">
              <a:extLst>
                <a:ext uri="{FF2B5EF4-FFF2-40B4-BE49-F238E27FC236}">
                  <a16:creationId xmlns:a16="http://schemas.microsoft.com/office/drawing/2014/main" id="{43C4B12A-C5E9-47A5-9B04-5D2186A074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6" name="Freeform 57">
              <a:extLst>
                <a:ext uri="{FF2B5EF4-FFF2-40B4-BE49-F238E27FC236}">
                  <a16:creationId xmlns:a16="http://schemas.microsoft.com/office/drawing/2014/main" id="{A01B0DF5-9122-4E62-BF5B-0CCE0A5457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7" name="Freeform 58">
              <a:extLst>
                <a:ext uri="{FF2B5EF4-FFF2-40B4-BE49-F238E27FC236}">
                  <a16:creationId xmlns:a16="http://schemas.microsoft.com/office/drawing/2014/main" id="{3ED6B441-A89D-4565-949B-4C4AB6DC95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3" name="Content Placeholder 2"/>
          <p:cNvSpPr>
            <a:spLocks noGrp="1"/>
          </p:cNvSpPr>
          <p:nvPr>
            <p:ph idx="1"/>
          </p:nvPr>
        </p:nvSpPr>
        <p:spPr>
          <a:xfrm>
            <a:off x="4968958" y="2249487"/>
            <a:ext cx="6078453" cy="3541714"/>
          </a:xfrm>
        </p:spPr>
        <p:txBody>
          <a:bodyPr>
            <a:normAutofit/>
          </a:bodyPr>
          <a:lstStyle/>
          <a:p>
            <a:pPr>
              <a:lnSpc>
                <a:spcPct val="110000"/>
              </a:lnSpc>
            </a:pPr>
            <a:r>
              <a:rPr lang="en-US" sz="1500">
                <a:latin typeface="Arial" panose="020B0604020202020204" pitchFamily="34" charset="0"/>
                <a:cs typeface="Arial" panose="020B0604020202020204" pitchFamily="34" charset="0"/>
              </a:rPr>
              <a:t>The Care Act 2014 holds a pivotal role as a primary legislative enactment in the United Kingdom, signifying a substantial restructuring of legislation pertaining to social care. </a:t>
            </a:r>
          </a:p>
          <a:p>
            <a:pPr>
              <a:lnSpc>
                <a:spcPct val="110000"/>
              </a:lnSpc>
            </a:pPr>
            <a:r>
              <a:rPr lang="en-US" sz="1500">
                <a:latin typeface="Arial" panose="020B0604020202020204" pitchFamily="34" charset="0"/>
                <a:cs typeface="Arial" panose="020B0604020202020204" pitchFamily="34" charset="0"/>
              </a:rPr>
              <a:t>The legislation sets a comprehensive legal framework that governs the provision of care and support to individuals, encompassing those who are in the latter stages of their life (GOV.UK, 2023). </a:t>
            </a:r>
          </a:p>
          <a:p>
            <a:pPr>
              <a:lnSpc>
                <a:spcPct val="110000"/>
              </a:lnSpc>
            </a:pPr>
            <a:r>
              <a:rPr lang="en-US" sz="1500">
                <a:latin typeface="Arial" panose="020B0604020202020204" pitchFamily="34" charset="0"/>
                <a:cs typeface="Arial" panose="020B0604020202020204" pitchFamily="34" charset="0"/>
              </a:rPr>
              <a:t>The Equality Act 2010 is a significant piece of law in the United Kingdom that serves to prohibit discriminatory practices on the basis of a range of characteristics, encompassing age, among others (Mason &amp; Minerva, 2022). </a:t>
            </a:r>
          </a:p>
        </p:txBody>
      </p:sp>
    </p:spTree>
    <p:extLst>
      <p:ext uri="{BB962C8B-B14F-4D97-AF65-F5344CB8AC3E}">
        <p14:creationId xmlns:p14="http://schemas.microsoft.com/office/powerpoint/2010/main" val="996564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522F6F2-D276-4B44-927D-595B62E8F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CE1A8443-DFAD-4C8E-A1D1-B1FFC23A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7C16C621-4F51-4093-B639-5E04CF0EA567}"/>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US" b="1" dirty="0">
                <a:latin typeface="Arial" panose="020B0604020202020204" pitchFamily="34" charset="0"/>
                <a:cs typeface="Arial" panose="020B0604020202020204" pitchFamily="34" charset="0"/>
              </a:rPr>
              <a:t>The Disengagement Theory </a:t>
            </a:r>
            <a:endParaRPr lang="en-US" dirty="0">
              <a:latin typeface="Arial" panose="020B0604020202020204" pitchFamily="34" charset="0"/>
              <a:cs typeface="Arial" panose="020B0604020202020204" pitchFamily="34" charset="0"/>
            </a:endParaRPr>
          </a:p>
        </p:txBody>
      </p:sp>
      <p:pic>
        <p:nvPicPr>
          <p:cNvPr id="5" name="Picture 4" descr="Checkmate in a chess game">
            <a:extLst>
              <a:ext uri="{FF2B5EF4-FFF2-40B4-BE49-F238E27FC236}">
                <a16:creationId xmlns:a16="http://schemas.microsoft.com/office/drawing/2014/main" id="{2D6F9735-AB70-3A8A-032F-F6E1E0ACE5EF}"/>
              </a:ext>
            </a:extLst>
          </p:cNvPr>
          <p:cNvPicPr>
            <a:picLocks noChangeAspect="1"/>
          </p:cNvPicPr>
          <p:nvPr/>
        </p:nvPicPr>
        <p:blipFill rotWithShape="1">
          <a:blip r:embed="rId5"/>
          <a:srcRect l="23143" r="25656" b="2"/>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9A210947-19DD-4D82-9001-EB4FD3CA88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308BA069-8E59-4A52-9D81-F41BB255CC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5" name="Freeform 6">
              <a:extLst>
                <a:ext uri="{FF2B5EF4-FFF2-40B4-BE49-F238E27FC236}">
                  <a16:creationId xmlns:a16="http://schemas.microsoft.com/office/drawing/2014/main" id="{3F647F8A-2464-4A5A-BC19-757CDB00F6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6" name="Freeform 7">
              <a:extLst>
                <a:ext uri="{FF2B5EF4-FFF2-40B4-BE49-F238E27FC236}">
                  <a16:creationId xmlns:a16="http://schemas.microsoft.com/office/drawing/2014/main" id="{56E9E8F0-C005-4002-A7CC-050F4E163C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7" name="Rectangle 16">
              <a:extLst>
                <a:ext uri="{FF2B5EF4-FFF2-40B4-BE49-F238E27FC236}">
                  <a16:creationId xmlns:a16="http://schemas.microsoft.com/office/drawing/2014/main" id="{6F73DD6E-B3F0-4263-B349-EF6F73438A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8" name="Freeform 9">
              <a:extLst>
                <a:ext uri="{FF2B5EF4-FFF2-40B4-BE49-F238E27FC236}">
                  <a16:creationId xmlns:a16="http://schemas.microsoft.com/office/drawing/2014/main" id="{819862A2-B765-4A89-A229-6D1389781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9" name="Freeform 10">
              <a:extLst>
                <a:ext uri="{FF2B5EF4-FFF2-40B4-BE49-F238E27FC236}">
                  <a16:creationId xmlns:a16="http://schemas.microsoft.com/office/drawing/2014/main" id="{80B74F06-F12D-48F0-9469-1B41C8676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0" name="Freeform 11">
              <a:extLst>
                <a:ext uri="{FF2B5EF4-FFF2-40B4-BE49-F238E27FC236}">
                  <a16:creationId xmlns:a16="http://schemas.microsoft.com/office/drawing/2014/main" id="{90B9E938-2C10-4FD4-A44B-AC2C6CCB5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1" name="Freeform 12">
              <a:extLst>
                <a:ext uri="{FF2B5EF4-FFF2-40B4-BE49-F238E27FC236}">
                  <a16:creationId xmlns:a16="http://schemas.microsoft.com/office/drawing/2014/main" id="{F9EFD92F-C67D-4998-BF9E-78AE28DF54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2" name="Freeform 13">
              <a:extLst>
                <a:ext uri="{FF2B5EF4-FFF2-40B4-BE49-F238E27FC236}">
                  <a16:creationId xmlns:a16="http://schemas.microsoft.com/office/drawing/2014/main" id="{40A102B9-B463-49AA-80B5-DED0B2E43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 name="Freeform 14">
              <a:extLst>
                <a:ext uri="{FF2B5EF4-FFF2-40B4-BE49-F238E27FC236}">
                  <a16:creationId xmlns:a16="http://schemas.microsoft.com/office/drawing/2014/main" id="{D8FE84BD-D175-437D-B860-3715158CF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 name="Freeform 15">
              <a:extLst>
                <a:ext uri="{FF2B5EF4-FFF2-40B4-BE49-F238E27FC236}">
                  <a16:creationId xmlns:a16="http://schemas.microsoft.com/office/drawing/2014/main" id="{1577D13D-8777-48FE-8799-57CBDEA2AC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 name="Freeform 16">
              <a:extLst>
                <a:ext uri="{FF2B5EF4-FFF2-40B4-BE49-F238E27FC236}">
                  <a16:creationId xmlns:a16="http://schemas.microsoft.com/office/drawing/2014/main" id="{ADE86DE6-4A59-4BE5-B2C8-CB7C0FB965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 name="Freeform 17">
              <a:extLst>
                <a:ext uri="{FF2B5EF4-FFF2-40B4-BE49-F238E27FC236}">
                  <a16:creationId xmlns:a16="http://schemas.microsoft.com/office/drawing/2014/main" id="{5FD7F01E-86AB-47C1-81B1-419856314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 name="Freeform 18">
              <a:extLst>
                <a:ext uri="{FF2B5EF4-FFF2-40B4-BE49-F238E27FC236}">
                  <a16:creationId xmlns:a16="http://schemas.microsoft.com/office/drawing/2014/main" id="{953EB852-7AA6-40F7-A805-0FF04FAE8E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 name="Freeform 19">
              <a:extLst>
                <a:ext uri="{FF2B5EF4-FFF2-40B4-BE49-F238E27FC236}">
                  <a16:creationId xmlns:a16="http://schemas.microsoft.com/office/drawing/2014/main" id="{FA283238-23CF-4994-8E02-4EB5D97D8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 name="Freeform 20">
              <a:extLst>
                <a:ext uri="{FF2B5EF4-FFF2-40B4-BE49-F238E27FC236}">
                  <a16:creationId xmlns:a16="http://schemas.microsoft.com/office/drawing/2014/main" id="{AE2F0444-3560-46A9-85C6-AD9C4D7000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 name="Freeform 21">
              <a:extLst>
                <a:ext uri="{FF2B5EF4-FFF2-40B4-BE49-F238E27FC236}">
                  <a16:creationId xmlns:a16="http://schemas.microsoft.com/office/drawing/2014/main" id="{B69EAEB1-1086-4684-B20B-C6E250A90E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 name="Freeform 22">
              <a:extLst>
                <a:ext uri="{FF2B5EF4-FFF2-40B4-BE49-F238E27FC236}">
                  <a16:creationId xmlns:a16="http://schemas.microsoft.com/office/drawing/2014/main" id="{4C869530-8A60-4306-BC67-63294F9D5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 name="Freeform 23">
              <a:extLst>
                <a:ext uri="{FF2B5EF4-FFF2-40B4-BE49-F238E27FC236}">
                  <a16:creationId xmlns:a16="http://schemas.microsoft.com/office/drawing/2014/main" id="{EEBC3BC8-0066-4FFF-936E-746B47A0C3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 name="Freeform 24">
              <a:extLst>
                <a:ext uri="{FF2B5EF4-FFF2-40B4-BE49-F238E27FC236}">
                  <a16:creationId xmlns:a16="http://schemas.microsoft.com/office/drawing/2014/main" id="{7951EC55-DA0C-46F0-BF98-427078A66D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 name="Freeform 25">
              <a:extLst>
                <a:ext uri="{FF2B5EF4-FFF2-40B4-BE49-F238E27FC236}">
                  <a16:creationId xmlns:a16="http://schemas.microsoft.com/office/drawing/2014/main" id="{F40CBDE4-9D9D-471D-9C7E-D000C060B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 name="Freeform 26">
              <a:extLst>
                <a:ext uri="{FF2B5EF4-FFF2-40B4-BE49-F238E27FC236}">
                  <a16:creationId xmlns:a16="http://schemas.microsoft.com/office/drawing/2014/main" id="{4E63F3FC-5BCB-400B-8CBB-DB58CF61D6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6" name="Freeform 27">
              <a:extLst>
                <a:ext uri="{FF2B5EF4-FFF2-40B4-BE49-F238E27FC236}">
                  <a16:creationId xmlns:a16="http://schemas.microsoft.com/office/drawing/2014/main" id="{CBE4FF3F-9B00-4479-9EC8-BADD8C77E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7" name="Freeform 28">
              <a:extLst>
                <a:ext uri="{FF2B5EF4-FFF2-40B4-BE49-F238E27FC236}">
                  <a16:creationId xmlns:a16="http://schemas.microsoft.com/office/drawing/2014/main" id="{6BA6A1A3-FE7E-46C6-96C1-693C2E018A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8" name="Freeform 29">
              <a:extLst>
                <a:ext uri="{FF2B5EF4-FFF2-40B4-BE49-F238E27FC236}">
                  <a16:creationId xmlns:a16="http://schemas.microsoft.com/office/drawing/2014/main" id="{114DA81D-9A00-4EB7-A592-23911BB14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9" name="Freeform 30">
              <a:extLst>
                <a:ext uri="{FF2B5EF4-FFF2-40B4-BE49-F238E27FC236}">
                  <a16:creationId xmlns:a16="http://schemas.microsoft.com/office/drawing/2014/main" id="{DB83C953-DA56-415B-943C-6669B401A8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0" name="Freeform 31">
              <a:extLst>
                <a:ext uri="{FF2B5EF4-FFF2-40B4-BE49-F238E27FC236}">
                  <a16:creationId xmlns:a16="http://schemas.microsoft.com/office/drawing/2014/main" id="{51B3F681-1B14-43A9-AD7C-3337BF646C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1" name="Freeform 32">
              <a:extLst>
                <a:ext uri="{FF2B5EF4-FFF2-40B4-BE49-F238E27FC236}">
                  <a16:creationId xmlns:a16="http://schemas.microsoft.com/office/drawing/2014/main" id="{9FFEE267-6F5A-4942-9CCD-93E0FD722B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2" name="Rectangle 41">
              <a:extLst>
                <a:ext uri="{FF2B5EF4-FFF2-40B4-BE49-F238E27FC236}">
                  <a16:creationId xmlns:a16="http://schemas.microsoft.com/office/drawing/2014/main" id="{D473DF80-FE50-4F0F-9AF3-BE37ACE6B9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43" name="Freeform 34">
              <a:extLst>
                <a:ext uri="{FF2B5EF4-FFF2-40B4-BE49-F238E27FC236}">
                  <a16:creationId xmlns:a16="http://schemas.microsoft.com/office/drawing/2014/main" id="{D2426B62-A33A-419E-B4DF-42543C4CCA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4" name="Freeform 35">
              <a:extLst>
                <a:ext uri="{FF2B5EF4-FFF2-40B4-BE49-F238E27FC236}">
                  <a16:creationId xmlns:a16="http://schemas.microsoft.com/office/drawing/2014/main" id="{1790CDFA-5E0D-467A-B0CA-637136309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5" name="Freeform 36">
              <a:extLst>
                <a:ext uri="{FF2B5EF4-FFF2-40B4-BE49-F238E27FC236}">
                  <a16:creationId xmlns:a16="http://schemas.microsoft.com/office/drawing/2014/main" id="{54F41241-7241-4D2A-BDEA-28406C41D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6" name="Freeform 37">
              <a:extLst>
                <a:ext uri="{FF2B5EF4-FFF2-40B4-BE49-F238E27FC236}">
                  <a16:creationId xmlns:a16="http://schemas.microsoft.com/office/drawing/2014/main" id="{351E54C3-3D62-48EA-A2DC-D1570769C2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7" name="Freeform 38">
              <a:extLst>
                <a:ext uri="{FF2B5EF4-FFF2-40B4-BE49-F238E27FC236}">
                  <a16:creationId xmlns:a16="http://schemas.microsoft.com/office/drawing/2014/main" id="{F08D2F28-5814-4CA4-A46E-C82FE6EF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8" name="Freeform 39">
              <a:extLst>
                <a:ext uri="{FF2B5EF4-FFF2-40B4-BE49-F238E27FC236}">
                  <a16:creationId xmlns:a16="http://schemas.microsoft.com/office/drawing/2014/main" id="{D308FFD9-83B2-4D86-8A5B-CE9F07E8E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9" name="Freeform 40">
              <a:extLst>
                <a:ext uri="{FF2B5EF4-FFF2-40B4-BE49-F238E27FC236}">
                  <a16:creationId xmlns:a16="http://schemas.microsoft.com/office/drawing/2014/main" id="{E6A3BE28-5E73-44F0-AA57-58DAD5DD05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0" name="Freeform 41">
              <a:extLst>
                <a:ext uri="{FF2B5EF4-FFF2-40B4-BE49-F238E27FC236}">
                  <a16:creationId xmlns:a16="http://schemas.microsoft.com/office/drawing/2014/main" id="{7ACED00D-535A-4494-8BFA-78E58A2D5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1" name="Freeform 42">
              <a:extLst>
                <a:ext uri="{FF2B5EF4-FFF2-40B4-BE49-F238E27FC236}">
                  <a16:creationId xmlns:a16="http://schemas.microsoft.com/office/drawing/2014/main" id="{0C7D7BCF-768E-4C0D-857A-63BBA8F9BF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2" name="Freeform 43">
              <a:extLst>
                <a:ext uri="{FF2B5EF4-FFF2-40B4-BE49-F238E27FC236}">
                  <a16:creationId xmlns:a16="http://schemas.microsoft.com/office/drawing/2014/main" id="{29401C0B-5EF6-49A6-A9F6-DAC32B3B6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3" name="Freeform 44">
              <a:extLst>
                <a:ext uri="{FF2B5EF4-FFF2-40B4-BE49-F238E27FC236}">
                  <a16:creationId xmlns:a16="http://schemas.microsoft.com/office/drawing/2014/main" id="{F6DF5234-BC86-4ABB-A7ED-575143C6A4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4" name="Rectangle 53">
              <a:extLst>
                <a:ext uri="{FF2B5EF4-FFF2-40B4-BE49-F238E27FC236}">
                  <a16:creationId xmlns:a16="http://schemas.microsoft.com/office/drawing/2014/main" id="{E4863625-8438-4877-9681-839C192C611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55" name="Freeform 46">
              <a:extLst>
                <a:ext uri="{FF2B5EF4-FFF2-40B4-BE49-F238E27FC236}">
                  <a16:creationId xmlns:a16="http://schemas.microsoft.com/office/drawing/2014/main" id="{8A1D47CD-E2C4-4AD2-B105-655BB0905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6" name="Freeform 47">
              <a:extLst>
                <a:ext uri="{FF2B5EF4-FFF2-40B4-BE49-F238E27FC236}">
                  <a16:creationId xmlns:a16="http://schemas.microsoft.com/office/drawing/2014/main" id="{4D816259-D8E8-4E5C-A2CF-8C8AFB8057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7" name="Freeform 48">
              <a:extLst>
                <a:ext uri="{FF2B5EF4-FFF2-40B4-BE49-F238E27FC236}">
                  <a16:creationId xmlns:a16="http://schemas.microsoft.com/office/drawing/2014/main" id="{6377A258-3874-44DB-99C9-C4EA6F7AA2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8" name="Freeform 49">
              <a:extLst>
                <a:ext uri="{FF2B5EF4-FFF2-40B4-BE49-F238E27FC236}">
                  <a16:creationId xmlns:a16="http://schemas.microsoft.com/office/drawing/2014/main" id="{A3902333-5178-425F-AA5F-14ABBEDAEF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9" name="Freeform 50">
              <a:extLst>
                <a:ext uri="{FF2B5EF4-FFF2-40B4-BE49-F238E27FC236}">
                  <a16:creationId xmlns:a16="http://schemas.microsoft.com/office/drawing/2014/main" id="{090FF72C-8743-4B55-99A4-E62D6A4B20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0" name="Freeform 51">
              <a:extLst>
                <a:ext uri="{FF2B5EF4-FFF2-40B4-BE49-F238E27FC236}">
                  <a16:creationId xmlns:a16="http://schemas.microsoft.com/office/drawing/2014/main" id="{BFCE6B39-2A20-4DB5-BA8E-2FA60B460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1" name="Freeform 52">
              <a:extLst>
                <a:ext uri="{FF2B5EF4-FFF2-40B4-BE49-F238E27FC236}">
                  <a16:creationId xmlns:a16="http://schemas.microsoft.com/office/drawing/2014/main" id="{A9F068E0-CF7F-474D-9118-50619A6E1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2" name="Freeform 53">
              <a:extLst>
                <a:ext uri="{FF2B5EF4-FFF2-40B4-BE49-F238E27FC236}">
                  <a16:creationId xmlns:a16="http://schemas.microsoft.com/office/drawing/2014/main" id="{CEE9ADFF-5205-4783-ADA2-655A73DB47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3" name="Freeform 54">
              <a:extLst>
                <a:ext uri="{FF2B5EF4-FFF2-40B4-BE49-F238E27FC236}">
                  <a16:creationId xmlns:a16="http://schemas.microsoft.com/office/drawing/2014/main" id="{B28123C4-0A50-4115-936C-C659A9129A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4" name="Freeform 55">
              <a:extLst>
                <a:ext uri="{FF2B5EF4-FFF2-40B4-BE49-F238E27FC236}">
                  <a16:creationId xmlns:a16="http://schemas.microsoft.com/office/drawing/2014/main" id="{09B49DB9-536F-45DE-9352-5095C8D838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5" name="Freeform 56">
              <a:extLst>
                <a:ext uri="{FF2B5EF4-FFF2-40B4-BE49-F238E27FC236}">
                  <a16:creationId xmlns:a16="http://schemas.microsoft.com/office/drawing/2014/main" id="{43C4B12A-C5E9-47A5-9B04-5D2186A074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6" name="Freeform 57">
              <a:extLst>
                <a:ext uri="{FF2B5EF4-FFF2-40B4-BE49-F238E27FC236}">
                  <a16:creationId xmlns:a16="http://schemas.microsoft.com/office/drawing/2014/main" id="{A01B0DF5-9122-4E62-BF5B-0CCE0A5457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7" name="Freeform 58">
              <a:extLst>
                <a:ext uri="{FF2B5EF4-FFF2-40B4-BE49-F238E27FC236}">
                  <a16:creationId xmlns:a16="http://schemas.microsoft.com/office/drawing/2014/main" id="{3ED6B441-A89D-4565-949B-4C4AB6DC95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3" name="Content Placeholder 2"/>
          <p:cNvSpPr>
            <a:spLocks noGrp="1"/>
          </p:cNvSpPr>
          <p:nvPr>
            <p:ph idx="1"/>
          </p:nvPr>
        </p:nvSpPr>
        <p:spPr>
          <a:xfrm>
            <a:off x="4968958" y="2249487"/>
            <a:ext cx="6078453" cy="3541714"/>
          </a:xfrm>
        </p:spPr>
        <p:txBody>
          <a:bodyPr>
            <a:normAutofit/>
          </a:bodyPr>
          <a:lstStyle/>
          <a:p>
            <a:pPr>
              <a:lnSpc>
                <a:spcPct val="110000"/>
              </a:lnSpc>
            </a:pPr>
            <a:r>
              <a:rPr lang="en-GB" sz="1700" dirty="0">
                <a:latin typeface="Arial" panose="020B0604020202020204" pitchFamily="34" charset="0"/>
                <a:cs typeface="Arial" panose="020B0604020202020204" pitchFamily="34" charset="0"/>
              </a:rPr>
              <a:t>The disengagement theory assumes that when individuals are near the end of their life, there is a natural inclination for them to withdraw and disengage from their society duties and relationships </a:t>
            </a:r>
            <a:r>
              <a:rPr lang="en-US" sz="1700" dirty="0">
                <a:latin typeface="Arial" panose="020B0604020202020204" pitchFamily="34" charset="0"/>
                <a:cs typeface="Arial" panose="020B0604020202020204" pitchFamily="34" charset="0"/>
              </a:rPr>
              <a:t>(Nickerson, 2023)</a:t>
            </a:r>
            <a:r>
              <a:rPr lang="en-GB" sz="1700" dirty="0">
                <a:latin typeface="Arial" panose="020B0604020202020204" pitchFamily="34" charset="0"/>
                <a:cs typeface="Arial" panose="020B0604020202020204" pitchFamily="34" charset="0"/>
              </a:rPr>
              <a:t>. </a:t>
            </a:r>
          </a:p>
          <a:p>
            <a:pPr>
              <a:lnSpc>
                <a:spcPct val="110000"/>
              </a:lnSpc>
            </a:pPr>
            <a:r>
              <a:rPr lang="en-GB" sz="1700" dirty="0">
                <a:latin typeface="Arial" panose="020B0604020202020204" pitchFamily="34" charset="0"/>
                <a:cs typeface="Arial" panose="020B0604020202020204" pitchFamily="34" charset="0"/>
              </a:rPr>
              <a:t>This theory claimed that the phenomenon of withdrawal experienced by older individuals is a mutual and advantageous process, serving the interests of both the individual and society. It enables the elderly to come to terms with their own death while concurrently alleviating the responsibilities placed upon younger generations</a:t>
            </a:r>
            <a:endParaRPr lang="en-US" sz="17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281188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F67CC9-D773-4B4B-8A55-D5DAEC341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r>
              <a:rPr lang="en-GB" b="1" dirty="0">
                <a:latin typeface="Arial" panose="020B0604020202020204" pitchFamily="34" charset="0"/>
                <a:cs typeface="Arial" panose="020B0604020202020204" pitchFamily="34" charset="0"/>
              </a:rPr>
              <a:t>Euthanasia and Assisted Suicide</a:t>
            </a:r>
            <a:endParaRPr lang="en-US"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E9809A9C-DB9B-FFCA-4306-FAB53C5D1E81}"/>
              </a:ext>
            </a:extLst>
          </p:cNvPr>
          <p:cNvGraphicFramePr>
            <a:graphicFrameLocks noGrp="1"/>
          </p:cNvGraphicFramePr>
          <p:nvPr>
            <p:ph idx="1"/>
            <p:extLst>
              <p:ext uri="{D42A27DB-BD31-4B8C-83A1-F6EECF244321}">
                <p14:modId xmlns:p14="http://schemas.microsoft.com/office/powerpoint/2010/main" val="2153366335"/>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80707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F67CC9-D773-4B4B-8A55-D5DAEC341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r>
              <a:rPr lang="en-US" b="1" dirty="0" err="1">
                <a:latin typeface="Arial" panose="020B0604020202020204" pitchFamily="34" charset="0"/>
                <a:cs typeface="Arial" panose="020B0604020202020204" pitchFamily="34" charset="0"/>
              </a:rPr>
              <a:t>Uk</a:t>
            </a:r>
            <a:r>
              <a:rPr lang="en-US" b="1" dirty="0">
                <a:latin typeface="Arial" panose="020B0604020202020204" pitchFamily="34" charset="0"/>
                <a:cs typeface="Arial" panose="020B0604020202020204" pitchFamily="34" charset="0"/>
              </a:rPr>
              <a:t> versus other countries </a:t>
            </a:r>
          </a:p>
        </p:txBody>
      </p:sp>
      <p:graphicFrame>
        <p:nvGraphicFramePr>
          <p:cNvPr id="5" name="Content Placeholder 2">
            <a:extLst>
              <a:ext uri="{FF2B5EF4-FFF2-40B4-BE49-F238E27FC236}">
                <a16:creationId xmlns:a16="http://schemas.microsoft.com/office/drawing/2014/main" id="{09E696C9-98D6-963F-0DB2-5953D3D91581}"/>
              </a:ext>
            </a:extLst>
          </p:cNvPr>
          <p:cNvGraphicFramePr>
            <a:graphicFrameLocks noGrp="1"/>
          </p:cNvGraphicFramePr>
          <p:nvPr>
            <p:ph idx="1"/>
            <p:extLst>
              <p:ext uri="{D42A27DB-BD31-4B8C-83A1-F6EECF244321}">
                <p14:modId xmlns:p14="http://schemas.microsoft.com/office/powerpoint/2010/main" val="1552077656"/>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209393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851F9572-54D5-457A-BA34-C395A478A4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C47D2EE3-C191-49DE-B600-02C0905E4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0D562F95-99C1-44F5-A9D2-96096AE576A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6448425" y="618518"/>
            <a:ext cx="4598985" cy="1478570"/>
          </a:xfrm>
        </p:spPr>
        <p:txBody>
          <a:bodyPr>
            <a:normAutofit/>
          </a:bodyPr>
          <a:lstStyle/>
          <a:p>
            <a:r>
              <a:rPr lang="en-US" sz="3300" b="1">
                <a:latin typeface="Arial" panose="020B0604020202020204" pitchFamily="34" charset="0"/>
                <a:cs typeface="Arial" panose="020B0604020202020204" pitchFamily="34" charset="0"/>
              </a:rPr>
              <a:t>Is euthanasia and assisted suicide right?</a:t>
            </a:r>
          </a:p>
        </p:txBody>
      </p:sp>
      <p:pic>
        <p:nvPicPr>
          <p:cNvPr id="5" name="Picture 4" descr="Adhesive bandages">
            <a:extLst>
              <a:ext uri="{FF2B5EF4-FFF2-40B4-BE49-F238E27FC236}">
                <a16:creationId xmlns:a16="http://schemas.microsoft.com/office/drawing/2014/main" id="{3E78FD5D-C8B2-9E9C-3FC5-56CC18B8B923}"/>
              </a:ext>
            </a:extLst>
          </p:cNvPr>
          <p:cNvPicPr>
            <a:picLocks noChangeAspect="1"/>
          </p:cNvPicPr>
          <p:nvPr/>
        </p:nvPicPr>
        <p:blipFill rotWithShape="1">
          <a:blip r:embed="rId5"/>
          <a:srcRect l="5635" r="34976" b="-1"/>
          <a:stretch/>
        </p:blipFill>
        <p:spPr>
          <a:xfrm>
            <a:off x="-5597" y="10"/>
            <a:ext cx="6101597" cy="6857990"/>
          </a:xfrm>
          <a:prstGeom prst="rect">
            <a:avLst/>
          </a:prstGeom>
        </p:spPr>
      </p:pic>
      <p:grpSp>
        <p:nvGrpSpPr>
          <p:cNvPr id="13" name="Group 12">
            <a:extLst>
              <a:ext uri="{FF2B5EF4-FFF2-40B4-BE49-F238E27FC236}">
                <a16:creationId xmlns:a16="http://schemas.microsoft.com/office/drawing/2014/main" id="{06A80B50-DCB4-4775-9C8E-7AF0F56803E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57B6B07F-8DDD-4497-9D08-B1FED494250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5" name="Freeform 6">
              <a:extLst>
                <a:ext uri="{FF2B5EF4-FFF2-40B4-BE49-F238E27FC236}">
                  <a16:creationId xmlns:a16="http://schemas.microsoft.com/office/drawing/2014/main" id="{D34962D6-F3CD-4DC5-BF49-D6912045EA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6" name="Freeform 7">
              <a:extLst>
                <a:ext uri="{FF2B5EF4-FFF2-40B4-BE49-F238E27FC236}">
                  <a16:creationId xmlns:a16="http://schemas.microsoft.com/office/drawing/2014/main" id="{6D73EE8F-606B-44B2-B0D8-4E760E2396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7" name="Rectangle 16">
              <a:extLst>
                <a:ext uri="{FF2B5EF4-FFF2-40B4-BE49-F238E27FC236}">
                  <a16:creationId xmlns:a16="http://schemas.microsoft.com/office/drawing/2014/main" id="{4BB572A3-4B3D-42D3-8A1E-099D9711F21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8" name="Freeform 9">
              <a:extLst>
                <a:ext uri="{FF2B5EF4-FFF2-40B4-BE49-F238E27FC236}">
                  <a16:creationId xmlns:a16="http://schemas.microsoft.com/office/drawing/2014/main" id="{C23D0852-9666-424F-92B1-06969E0486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9" name="Freeform 10">
              <a:extLst>
                <a:ext uri="{FF2B5EF4-FFF2-40B4-BE49-F238E27FC236}">
                  <a16:creationId xmlns:a16="http://schemas.microsoft.com/office/drawing/2014/main" id="{F4EB5FCA-E3DF-400A-B2DF-3D4A8DE95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0" name="Freeform 11">
              <a:extLst>
                <a:ext uri="{FF2B5EF4-FFF2-40B4-BE49-F238E27FC236}">
                  <a16:creationId xmlns:a16="http://schemas.microsoft.com/office/drawing/2014/main" id="{CE8BF121-2A5E-4DF0-BF3D-418EBDB294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1" name="Freeform 12">
              <a:extLst>
                <a:ext uri="{FF2B5EF4-FFF2-40B4-BE49-F238E27FC236}">
                  <a16:creationId xmlns:a16="http://schemas.microsoft.com/office/drawing/2014/main" id="{C74600D7-3557-47CD-B93A-945D150EC8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2" name="Freeform 13">
              <a:extLst>
                <a:ext uri="{FF2B5EF4-FFF2-40B4-BE49-F238E27FC236}">
                  <a16:creationId xmlns:a16="http://schemas.microsoft.com/office/drawing/2014/main" id="{A958ADB2-4D3A-46BD-B22A-C4F4BA8976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 name="Freeform 14">
              <a:extLst>
                <a:ext uri="{FF2B5EF4-FFF2-40B4-BE49-F238E27FC236}">
                  <a16:creationId xmlns:a16="http://schemas.microsoft.com/office/drawing/2014/main" id="{1E9E49CE-2171-48FE-99CC-0680E5E1FD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 name="Freeform 15">
              <a:extLst>
                <a:ext uri="{FF2B5EF4-FFF2-40B4-BE49-F238E27FC236}">
                  <a16:creationId xmlns:a16="http://schemas.microsoft.com/office/drawing/2014/main" id="{AE8DBF97-F3A6-4B11-A8B9-7130FEACC3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 name="Freeform 16">
              <a:extLst>
                <a:ext uri="{FF2B5EF4-FFF2-40B4-BE49-F238E27FC236}">
                  <a16:creationId xmlns:a16="http://schemas.microsoft.com/office/drawing/2014/main" id="{37F19211-D5F9-4D42-BC7C-E300523B7FF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 name="Freeform 17">
              <a:extLst>
                <a:ext uri="{FF2B5EF4-FFF2-40B4-BE49-F238E27FC236}">
                  <a16:creationId xmlns:a16="http://schemas.microsoft.com/office/drawing/2014/main" id="{D8FA95C9-8B12-43AB-B57F-E217001D37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 name="Freeform 18">
              <a:extLst>
                <a:ext uri="{FF2B5EF4-FFF2-40B4-BE49-F238E27FC236}">
                  <a16:creationId xmlns:a16="http://schemas.microsoft.com/office/drawing/2014/main" id="{FFBCF82E-D8A3-4F77-B21F-AD33E804C8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 name="Freeform 19">
              <a:extLst>
                <a:ext uri="{FF2B5EF4-FFF2-40B4-BE49-F238E27FC236}">
                  <a16:creationId xmlns:a16="http://schemas.microsoft.com/office/drawing/2014/main" id="{9EAEC88E-CF2C-4FFF-BE1C-3ECDDF8AFB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 name="Freeform 20">
              <a:extLst>
                <a:ext uri="{FF2B5EF4-FFF2-40B4-BE49-F238E27FC236}">
                  <a16:creationId xmlns:a16="http://schemas.microsoft.com/office/drawing/2014/main" id="{32BB7076-53D2-42EF-89F5-730F18CFE8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 name="Freeform 21">
              <a:extLst>
                <a:ext uri="{FF2B5EF4-FFF2-40B4-BE49-F238E27FC236}">
                  <a16:creationId xmlns:a16="http://schemas.microsoft.com/office/drawing/2014/main" id="{64B50F9C-4972-4D3C-A93A-DD715BA405C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 name="Freeform 22">
              <a:extLst>
                <a:ext uri="{FF2B5EF4-FFF2-40B4-BE49-F238E27FC236}">
                  <a16:creationId xmlns:a16="http://schemas.microsoft.com/office/drawing/2014/main" id="{B4E1A12C-F137-4ECB-8F56-2FA283321A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 name="Freeform 23">
              <a:extLst>
                <a:ext uri="{FF2B5EF4-FFF2-40B4-BE49-F238E27FC236}">
                  <a16:creationId xmlns:a16="http://schemas.microsoft.com/office/drawing/2014/main" id="{82996E38-1E79-4C38-BB73-850C1F6BDC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 name="Freeform 24">
              <a:extLst>
                <a:ext uri="{FF2B5EF4-FFF2-40B4-BE49-F238E27FC236}">
                  <a16:creationId xmlns:a16="http://schemas.microsoft.com/office/drawing/2014/main" id="{CE927FE3-1BE5-4D05-B8D7-88E07FF640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 name="Freeform 25">
              <a:extLst>
                <a:ext uri="{FF2B5EF4-FFF2-40B4-BE49-F238E27FC236}">
                  <a16:creationId xmlns:a16="http://schemas.microsoft.com/office/drawing/2014/main" id="{27B981F4-D791-404F-A6E1-83FAD75378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 name="Freeform 26">
              <a:extLst>
                <a:ext uri="{FF2B5EF4-FFF2-40B4-BE49-F238E27FC236}">
                  <a16:creationId xmlns:a16="http://schemas.microsoft.com/office/drawing/2014/main" id="{C79724CA-F950-4F24-A2DF-A6C66C8FB9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6" name="Freeform 27">
              <a:extLst>
                <a:ext uri="{FF2B5EF4-FFF2-40B4-BE49-F238E27FC236}">
                  <a16:creationId xmlns:a16="http://schemas.microsoft.com/office/drawing/2014/main" id="{B60F86CD-6B84-4A86-9A84-1253D5C63F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7" name="Freeform 28">
              <a:extLst>
                <a:ext uri="{FF2B5EF4-FFF2-40B4-BE49-F238E27FC236}">
                  <a16:creationId xmlns:a16="http://schemas.microsoft.com/office/drawing/2014/main" id="{6ADDC23E-DD84-4022-9E68-7E35C80E6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8" name="Freeform 29">
              <a:extLst>
                <a:ext uri="{FF2B5EF4-FFF2-40B4-BE49-F238E27FC236}">
                  <a16:creationId xmlns:a16="http://schemas.microsoft.com/office/drawing/2014/main" id="{8FC3E1B2-C741-4242-8D3C-D98A8A213A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9" name="Freeform 30">
              <a:extLst>
                <a:ext uri="{FF2B5EF4-FFF2-40B4-BE49-F238E27FC236}">
                  <a16:creationId xmlns:a16="http://schemas.microsoft.com/office/drawing/2014/main" id="{43E10B4F-DACB-4777-BDEB-26A94121E9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0" name="Freeform 31">
              <a:extLst>
                <a:ext uri="{FF2B5EF4-FFF2-40B4-BE49-F238E27FC236}">
                  <a16:creationId xmlns:a16="http://schemas.microsoft.com/office/drawing/2014/main" id="{0F6D9197-EFD5-4945-BC96-A5EC66848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1" name="Freeform 32">
              <a:extLst>
                <a:ext uri="{FF2B5EF4-FFF2-40B4-BE49-F238E27FC236}">
                  <a16:creationId xmlns:a16="http://schemas.microsoft.com/office/drawing/2014/main" id="{129E04CE-31E3-49FB-857A-6C0074B6C71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2" name="Rectangle 41">
              <a:extLst>
                <a:ext uri="{FF2B5EF4-FFF2-40B4-BE49-F238E27FC236}">
                  <a16:creationId xmlns:a16="http://schemas.microsoft.com/office/drawing/2014/main" id="{6DDF20A0-F5D5-4DF9-8859-9BAB9B07D9D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43" name="Freeform 34">
              <a:extLst>
                <a:ext uri="{FF2B5EF4-FFF2-40B4-BE49-F238E27FC236}">
                  <a16:creationId xmlns:a16="http://schemas.microsoft.com/office/drawing/2014/main" id="{6EAE610D-D6A4-417B-8D1D-9F46CFD16A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4" name="Freeform 35">
              <a:extLst>
                <a:ext uri="{FF2B5EF4-FFF2-40B4-BE49-F238E27FC236}">
                  <a16:creationId xmlns:a16="http://schemas.microsoft.com/office/drawing/2014/main" id="{98EB1E73-7882-4002-970B-0EE5E9D0C8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5" name="Freeform 36">
              <a:extLst>
                <a:ext uri="{FF2B5EF4-FFF2-40B4-BE49-F238E27FC236}">
                  <a16:creationId xmlns:a16="http://schemas.microsoft.com/office/drawing/2014/main" id="{F6789CED-4C51-4E7C-8352-5589F476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6" name="Freeform 37">
              <a:extLst>
                <a:ext uri="{FF2B5EF4-FFF2-40B4-BE49-F238E27FC236}">
                  <a16:creationId xmlns:a16="http://schemas.microsoft.com/office/drawing/2014/main" id="{5EA3B6F1-F1AB-4125-B10A-A151640AA3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7" name="Freeform 38">
              <a:extLst>
                <a:ext uri="{FF2B5EF4-FFF2-40B4-BE49-F238E27FC236}">
                  <a16:creationId xmlns:a16="http://schemas.microsoft.com/office/drawing/2014/main" id="{10C1DAD7-FA62-4EA9-8B38-632D88F51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8" name="Freeform 39">
              <a:extLst>
                <a:ext uri="{FF2B5EF4-FFF2-40B4-BE49-F238E27FC236}">
                  <a16:creationId xmlns:a16="http://schemas.microsoft.com/office/drawing/2014/main" id="{76C106C8-9A2B-4AAD-BCB6-C969DE07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9" name="Freeform 40">
              <a:extLst>
                <a:ext uri="{FF2B5EF4-FFF2-40B4-BE49-F238E27FC236}">
                  <a16:creationId xmlns:a16="http://schemas.microsoft.com/office/drawing/2014/main" id="{0C85FDCD-71B0-4746-915A-FD6791AAB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0" name="Freeform 41">
              <a:extLst>
                <a:ext uri="{FF2B5EF4-FFF2-40B4-BE49-F238E27FC236}">
                  <a16:creationId xmlns:a16="http://schemas.microsoft.com/office/drawing/2014/main" id="{AAA649C3-C2F8-4C07-81B6-7CD6A5043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1" name="Freeform 42">
              <a:extLst>
                <a:ext uri="{FF2B5EF4-FFF2-40B4-BE49-F238E27FC236}">
                  <a16:creationId xmlns:a16="http://schemas.microsoft.com/office/drawing/2014/main" id="{204CA23C-3342-4E0B-8785-EDA0FDBECA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2" name="Freeform 43">
              <a:extLst>
                <a:ext uri="{FF2B5EF4-FFF2-40B4-BE49-F238E27FC236}">
                  <a16:creationId xmlns:a16="http://schemas.microsoft.com/office/drawing/2014/main" id="{2983555D-7FC7-4A4C-93BC-C29EECEE8E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3" name="Freeform 44">
              <a:extLst>
                <a:ext uri="{FF2B5EF4-FFF2-40B4-BE49-F238E27FC236}">
                  <a16:creationId xmlns:a16="http://schemas.microsoft.com/office/drawing/2014/main" id="{3B6E164A-5B73-496F-83C1-4E257C561B3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4" name="Rectangle 53">
              <a:extLst>
                <a:ext uri="{FF2B5EF4-FFF2-40B4-BE49-F238E27FC236}">
                  <a16:creationId xmlns:a16="http://schemas.microsoft.com/office/drawing/2014/main" id="{DF9EAAD5-930F-4895-869E-5DA5A5ED309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55" name="Freeform 46">
              <a:extLst>
                <a:ext uri="{FF2B5EF4-FFF2-40B4-BE49-F238E27FC236}">
                  <a16:creationId xmlns:a16="http://schemas.microsoft.com/office/drawing/2014/main" id="{12B05A00-01DB-41D0-98C5-F93FC98C4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6" name="Freeform 47">
              <a:extLst>
                <a:ext uri="{FF2B5EF4-FFF2-40B4-BE49-F238E27FC236}">
                  <a16:creationId xmlns:a16="http://schemas.microsoft.com/office/drawing/2014/main" id="{ACFCCFE5-2B6E-4EE2-8A0D-A18A3125940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7" name="Freeform 48">
              <a:extLst>
                <a:ext uri="{FF2B5EF4-FFF2-40B4-BE49-F238E27FC236}">
                  <a16:creationId xmlns:a16="http://schemas.microsoft.com/office/drawing/2014/main" id="{70562808-51A5-4773-93CC-8B4A4A362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8" name="Freeform 49">
              <a:extLst>
                <a:ext uri="{FF2B5EF4-FFF2-40B4-BE49-F238E27FC236}">
                  <a16:creationId xmlns:a16="http://schemas.microsoft.com/office/drawing/2014/main" id="{EC56ED5F-316D-4A66-8F8F-72E26F50B9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9" name="Freeform 50">
              <a:extLst>
                <a:ext uri="{FF2B5EF4-FFF2-40B4-BE49-F238E27FC236}">
                  <a16:creationId xmlns:a16="http://schemas.microsoft.com/office/drawing/2014/main" id="{8C5B852E-E495-4C75-82DA-DD9426B2FC9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0" name="Freeform 51">
              <a:extLst>
                <a:ext uri="{FF2B5EF4-FFF2-40B4-BE49-F238E27FC236}">
                  <a16:creationId xmlns:a16="http://schemas.microsoft.com/office/drawing/2014/main" id="{873B9CD9-5CB4-4A2A-87B8-503800220E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1" name="Freeform 52">
              <a:extLst>
                <a:ext uri="{FF2B5EF4-FFF2-40B4-BE49-F238E27FC236}">
                  <a16:creationId xmlns:a16="http://schemas.microsoft.com/office/drawing/2014/main" id="{693D1E94-8556-4B08-AFE0-A60455465A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2" name="Freeform 53">
              <a:extLst>
                <a:ext uri="{FF2B5EF4-FFF2-40B4-BE49-F238E27FC236}">
                  <a16:creationId xmlns:a16="http://schemas.microsoft.com/office/drawing/2014/main" id="{32312E8C-B6A4-4488-A1B8-6A7DECAFD8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3" name="Freeform 54">
              <a:extLst>
                <a:ext uri="{FF2B5EF4-FFF2-40B4-BE49-F238E27FC236}">
                  <a16:creationId xmlns:a16="http://schemas.microsoft.com/office/drawing/2014/main" id="{CB36CE95-F25E-4549-9FD6-1B068418D3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4" name="Freeform 55">
              <a:extLst>
                <a:ext uri="{FF2B5EF4-FFF2-40B4-BE49-F238E27FC236}">
                  <a16:creationId xmlns:a16="http://schemas.microsoft.com/office/drawing/2014/main" id="{C452D834-CC93-48F0-9C24-A864E0A53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5" name="Freeform 56">
              <a:extLst>
                <a:ext uri="{FF2B5EF4-FFF2-40B4-BE49-F238E27FC236}">
                  <a16:creationId xmlns:a16="http://schemas.microsoft.com/office/drawing/2014/main" id="{2F8089AF-DC55-4EB6-90DD-468D2F1D01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6" name="Freeform 57">
              <a:extLst>
                <a:ext uri="{FF2B5EF4-FFF2-40B4-BE49-F238E27FC236}">
                  <a16:creationId xmlns:a16="http://schemas.microsoft.com/office/drawing/2014/main" id="{00DD0A37-AD9B-4A38-B2A5-C41D2780D2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7" name="Freeform 58">
              <a:extLst>
                <a:ext uri="{FF2B5EF4-FFF2-40B4-BE49-F238E27FC236}">
                  <a16:creationId xmlns:a16="http://schemas.microsoft.com/office/drawing/2014/main" id="{C24501AA-7C2F-4076-AE7A-3BE4467154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3" name="Content Placeholder 2"/>
          <p:cNvSpPr>
            <a:spLocks noGrp="1"/>
          </p:cNvSpPr>
          <p:nvPr>
            <p:ph idx="1"/>
          </p:nvPr>
        </p:nvSpPr>
        <p:spPr>
          <a:xfrm>
            <a:off x="6448425" y="2249487"/>
            <a:ext cx="4598986" cy="3541714"/>
          </a:xfrm>
        </p:spPr>
        <p:txBody>
          <a:bodyPr>
            <a:normAutofit/>
          </a:bodyPr>
          <a:lstStyle/>
          <a:p>
            <a:pPr>
              <a:lnSpc>
                <a:spcPct val="110000"/>
              </a:lnSpc>
            </a:pPr>
            <a:r>
              <a:rPr lang="en-GB" sz="2000" dirty="0">
                <a:latin typeface="Arial" panose="020B0604020202020204" pitchFamily="34" charset="0"/>
                <a:cs typeface="Arial" panose="020B0604020202020204" pitchFamily="34" charset="0"/>
              </a:rPr>
              <a:t>Supporters of physician-assisted suicide contend that the act of administering fatal substances to alleviate suffering is a humanitarian and compassionate approach, particularly when the patient is in the latter stages of their illness and experiencing unmanageable pain (Dugdale, et al., 2019). </a:t>
            </a:r>
            <a:endParaRPr lang="en-US"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11390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3">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4522F6F2-D276-4B44-927D-595B62E8F52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0" name="Rectangle 9">
              <a:extLst>
                <a:ext uri="{FF2B5EF4-FFF2-40B4-BE49-F238E27FC236}">
                  <a16:creationId xmlns:a16="http://schemas.microsoft.com/office/drawing/2014/main" id="{CE1A8443-DFAD-4C8E-A1D1-B1FFC23A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2">
              <a:extLst>
                <a:ext uri="{FF2B5EF4-FFF2-40B4-BE49-F238E27FC236}">
                  <a16:creationId xmlns:a16="http://schemas.microsoft.com/office/drawing/2014/main" id="{7C16C621-4F51-4093-B639-5E04CF0EA567}"/>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4">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itle 1"/>
          <p:cNvSpPr>
            <a:spLocks noGrp="1"/>
          </p:cNvSpPr>
          <p:nvPr>
            <p:ph type="title"/>
          </p:nvPr>
        </p:nvSpPr>
        <p:spPr>
          <a:xfrm>
            <a:off x="4996697" y="618518"/>
            <a:ext cx="6050713" cy="1478570"/>
          </a:xfrm>
        </p:spPr>
        <p:txBody>
          <a:bodyPr>
            <a:normAutofit/>
          </a:bodyPr>
          <a:lstStyle/>
          <a:p>
            <a:r>
              <a:rPr lang="en-US" dirty="0">
                <a:latin typeface="Arial" panose="020B0604020202020204" pitchFamily="34" charset="0"/>
                <a:cs typeface="Arial" panose="020B0604020202020204" pitchFamily="34" charset="0"/>
              </a:rPr>
              <a:t>Conclusion</a:t>
            </a:r>
            <a:r>
              <a:rPr lang="en-US" dirty="0"/>
              <a:t> </a:t>
            </a:r>
          </a:p>
        </p:txBody>
      </p:sp>
      <p:pic>
        <p:nvPicPr>
          <p:cNvPr id="5" name="Picture 4" descr="Stethoscope">
            <a:extLst>
              <a:ext uri="{FF2B5EF4-FFF2-40B4-BE49-F238E27FC236}">
                <a16:creationId xmlns:a16="http://schemas.microsoft.com/office/drawing/2014/main" id="{B2B589F2-9E16-EFEE-05F1-671496745D93}"/>
              </a:ext>
            </a:extLst>
          </p:cNvPr>
          <p:cNvPicPr>
            <a:picLocks noChangeAspect="1"/>
          </p:cNvPicPr>
          <p:nvPr/>
        </p:nvPicPr>
        <p:blipFill rotWithShape="1">
          <a:blip r:embed="rId5"/>
          <a:srcRect l="30204" r="24676" b="-1"/>
          <a:stretch/>
        </p:blipFill>
        <p:spPr>
          <a:xfrm>
            <a:off x="-5597" y="10"/>
            <a:ext cx="4635583" cy="6857990"/>
          </a:xfrm>
          <a:prstGeom prst="rect">
            <a:avLst/>
          </a:prstGeom>
        </p:spPr>
      </p:pic>
      <p:grpSp>
        <p:nvGrpSpPr>
          <p:cNvPr id="13" name="Group 12">
            <a:extLst>
              <a:ext uri="{FF2B5EF4-FFF2-40B4-BE49-F238E27FC236}">
                <a16:creationId xmlns:a16="http://schemas.microsoft.com/office/drawing/2014/main" id="{9A210947-19DD-4D82-9001-EB4FD3CA88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 name="Rectangle 13">
              <a:extLst>
                <a:ext uri="{FF2B5EF4-FFF2-40B4-BE49-F238E27FC236}">
                  <a16:creationId xmlns:a16="http://schemas.microsoft.com/office/drawing/2014/main" id="{308BA069-8E59-4A52-9D81-F41BB255CC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5" name="Freeform 6">
              <a:extLst>
                <a:ext uri="{FF2B5EF4-FFF2-40B4-BE49-F238E27FC236}">
                  <a16:creationId xmlns:a16="http://schemas.microsoft.com/office/drawing/2014/main" id="{3F647F8A-2464-4A5A-BC19-757CDB00F6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6" name="Freeform 7">
              <a:extLst>
                <a:ext uri="{FF2B5EF4-FFF2-40B4-BE49-F238E27FC236}">
                  <a16:creationId xmlns:a16="http://schemas.microsoft.com/office/drawing/2014/main" id="{56E9E8F0-C005-4002-A7CC-050F4E163C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7" name="Rectangle 16">
              <a:extLst>
                <a:ext uri="{FF2B5EF4-FFF2-40B4-BE49-F238E27FC236}">
                  <a16:creationId xmlns:a16="http://schemas.microsoft.com/office/drawing/2014/main" id="{6F73DD6E-B3F0-4263-B349-EF6F73438A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18" name="Freeform 9">
              <a:extLst>
                <a:ext uri="{FF2B5EF4-FFF2-40B4-BE49-F238E27FC236}">
                  <a16:creationId xmlns:a16="http://schemas.microsoft.com/office/drawing/2014/main" id="{819862A2-B765-4A89-A229-6D13897818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19" name="Freeform 10">
              <a:extLst>
                <a:ext uri="{FF2B5EF4-FFF2-40B4-BE49-F238E27FC236}">
                  <a16:creationId xmlns:a16="http://schemas.microsoft.com/office/drawing/2014/main" id="{80B74F06-F12D-48F0-9469-1B41C86762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0" name="Freeform 11">
              <a:extLst>
                <a:ext uri="{FF2B5EF4-FFF2-40B4-BE49-F238E27FC236}">
                  <a16:creationId xmlns:a16="http://schemas.microsoft.com/office/drawing/2014/main" id="{90B9E938-2C10-4FD4-A44B-AC2C6CCB5B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1" name="Freeform 12">
              <a:extLst>
                <a:ext uri="{FF2B5EF4-FFF2-40B4-BE49-F238E27FC236}">
                  <a16:creationId xmlns:a16="http://schemas.microsoft.com/office/drawing/2014/main" id="{F9EFD92F-C67D-4998-BF9E-78AE28DF54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2" name="Freeform 13">
              <a:extLst>
                <a:ext uri="{FF2B5EF4-FFF2-40B4-BE49-F238E27FC236}">
                  <a16:creationId xmlns:a16="http://schemas.microsoft.com/office/drawing/2014/main" id="{40A102B9-B463-49AA-80B5-DED0B2E43A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3" name="Freeform 14">
              <a:extLst>
                <a:ext uri="{FF2B5EF4-FFF2-40B4-BE49-F238E27FC236}">
                  <a16:creationId xmlns:a16="http://schemas.microsoft.com/office/drawing/2014/main" id="{D8FE84BD-D175-437D-B860-3715158CF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4" name="Freeform 15">
              <a:extLst>
                <a:ext uri="{FF2B5EF4-FFF2-40B4-BE49-F238E27FC236}">
                  <a16:creationId xmlns:a16="http://schemas.microsoft.com/office/drawing/2014/main" id="{1577D13D-8777-48FE-8799-57CBDEA2AC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5" name="Freeform 16">
              <a:extLst>
                <a:ext uri="{FF2B5EF4-FFF2-40B4-BE49-F238E27FC236}">
                  <a16:creationId xmlns:a16="http://schemas.microsoft.com/office/drawing/2014/main" id="{ADE86DE6-4A59-4BE5-B2C8-CB7C0FB965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6" name="Freeform 17">
              <a:extLst>
                <a:ext uri="{FF2B5EF4-FFF2-40B4-BE49-F238E27FC236}">
                  <a16:creationId xmlns:a16="http://schemas.microsoft.com/office/drawing/2014/main" id="{5FD7F01E-86AB-47C1-81B1-419856314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7" name="Freeform 18">
              <a:extLst>
                <a:ext uri="{FF2B5EF4-FFF2-40B4-BE49-F238E27FC236}">
                  <a16:creationId xmlns:a16="http://schemas.microsoft.com/office/drawing/2014/main" id="{953EB852-7AA6-40F7-A805-0FF04FAE8E4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8" name="Freeform 19">
              <a:extLst>
                <a:ext uri="{FF2B5EF4-FFF2-40B4-BE49-F238E27FC236}">
                  <a16:creationId xmlns:a16="http://schemas.microsoft.com/office/drawing/2014/main" id="{FA283238-23CF-4994-8E02-4EB5D97D8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29" name="Freeform 20">
              <a:extLst>
                <a:ext uri="{FF2B5EF4-FFF2-40B4-BE49-F238E27FC236}">
                  <a16:creationId xmlns:a16="http://schemas.microsoft.com/office/drawing/2014/main" id="{AE2F0444-3560-46A9-85C6-AD9C4D7000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0" name="Freeform 21">
              <a:extLst>
                <a:ext uri="{FF2B5EF4-FFF2-40B4-BE49-F238E27FC236}">
                  <a16:creationId xmlns:a16="http://schemas.microsoft.com/office/drawing/2014/main" id="{B69EAEB1-1086-4684-B20B-C6E250A90E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1" name="Freeform 22">
              <a:extLst>
                <a:ext uri="{FF2B5EF4-FFF2-40B4-BE49-F238E27FC236}">
                  <a16:creationId xmlns:a16="http://schemas.microsoft.com/office/drawing/2014/main" id="{4C869530-8A60-4306-BC67-63294F9D5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2" name="Freeform 23">
              <a:extLst>
                <a:ext uri="{FF2B5EF4-FFF2-40B4-BE49-F238E27FC236}">
                  <a16:creationId xmlns:a16="http://schemas.microsoft.com/office/drawing/2014/main" id="{EEBC3BC8-0066-4FFF-936E-746B47A0C3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3" name="Freeform 24">
              <a:extLst>
                <a:ext uri="{FF2B5EF4-FFF2-40B4-BE49-F238E27FC236}">
                  <a16:creationId xmlns:a16="http://schemas.microsoft.com/office/drawing/2014/main" id="{7951EC55-DA0C-46F0-BF98-427078A66D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4" name="Freeform 25">
              <a:extLst>
                <a:ext uri="{FF2B5EF4-FFF2-40B4-BE49-F238E27FC236}">
                  <a16:creationId xmlns:a16="http://schemas.microsoft.com/office/drawing/2014/main" id="{F40CBDE4-9D9D-471D-9C7E-D000C060B2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5" name="Freeform 26">
              <a:extLst>
                <a:ext uri="{FF2B5EF4-FFF2-40B4-BE49-F238E27FC236}">
                  <a16:creationId xmlns:a16="http://schemas.microsoft.com/office/drawing/2014/main" id="{4E63F3FC-5BCB-400B-8CBB-DB58CF61D6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6" name="Freeform 27">
              <a:extLst>
                <a:ext uri="{FF2B5EF4-FFF2-40B4-BE49-F238E27FC236}">
                  <a16:creationId xmlns:a16="http://schemas.microsoft.com/office/drawing/2014/main" id="{CBE4FF3F-9B00-4479-9EC8-BADD8C77E1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7" name="Freeform 28">
              <a:extLst>
                <a:ext uri="{FF2B5EF4-FFF2-40B4-BE49-F238E27FC236}">
                  <a16:creationId xmlns:a16="http://schemas.microsoft.com/office/drawing/2014/main" id="{6BA6A1A3-FE7E-46C6-96C1-693C2E018AB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8" name="Freeform 29">
              <a:extLst>
                <a:ext uri="{FF2B5EF4-FFF2-40B4-BE49-F238E27FC236}">
                  <a16:creationId xmlns:a16="http://schemas.microsoft.com/office/drawing/2014/main" id="{114DA81D-9A00-4EB7-A592-23911BB14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39" name="Freeform 30">
              <a:extLst>
                <a:ext uri="{FF2B5EF4-FFF2-40B4-BE49-F238E27FC236}">
                  <a16:creationId xmlns:a16="http://schemas.microsoft.com/office/drawing/2014/main" id="{DB83C953-DA56-415B-943C-6669B401A8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0" name="Freeform 31">
              <a:extLst>
                <a:ext uri="{FF2B5EF4-FFF2-40B4-BE49-F238E27FC236}">
                  <a16:creationId xmlns:a16="http://schemas.microsoft.com/office/drawing/2014/main" id="{51B3F681-1B14-43A9-AD7C-3337BF646C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1" name="Freeform 32">
              <a:extLst>
                <a:ext uri="{FF2B5EF4-FFF2-40B4-BE49-F238E27FC236}">
                  <a16:creationId xmlns:a16="http://schemas.microsoft.com/office/drawing/2014/main" id="{9FFEE267-6F5A-4942-9CCD-93E0FD722B1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2" name="Rectangle 41">
              <a:extLst>
                <a:ext uri="{FF2B5EF4-FFF2-40B4-BE49-F238E27FC236}">
                  <a16:creationId xmlns:a16="http://schemas.microsoft.com/office/drawing/2014/main" id="{D473DF80-FE50-4F0F-9AF3-BE37ACE6B91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43" name="Freeform 34">
              <a:extLst>
                <a:ext uri="{FF2B5EF4-FFF2-40B4-BE49-F238E27FC236}">
                  <a16:creationId xmlns:a16="http://schemas.microsoft.com/office/drawing/2014/main" id="{D2426B62-A33A-419E-B4DF-42543C4CCA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4" name="Freeform 35">
              <a:extLst>
                <a:ext uri="{FF2B5EF4-FFF2-40B4-BE49-F238E27FC236}">
                  <a16:creationId xmlns:a16="http://schemas.microsoft.com/office/drawing/2014/main" id="{1790CDFA-5E0D-467A-B0CA-637136309D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5" name="Freeform 36">
              <a:extLst>
                <a:ext uri="{FF2B5EF4-FFF2-40B4-BE49-F238E27FC236}">
                  <a16:creationId xmlns:a16="http://schemas.microsoft.com/office/drawing/2014/main" id="{54F41241-7241-4D2A-BDEA-28406C41D5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6" name="Freeform 37">
              <a:extLst>
                <a:ext uri="{FF2B5EF4-FFF2-40B4-BE49-F238E27FC236}">
                  <a16:creationId xmlns:a16="http://schemas.microsoft.com/office/drawing/2014/main" id="{351E54C3-3D62-48EA-A2DC-D1570769C2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7" name="Freeform 38">
              <a:extLst>
                <a:ext uri="{FF2B5EF4-FFF2-40B4-BE49-F238E27FC236}">
                  <a16:creationId xmlns:a16="http://schemas.microsoft.com/office/drawing/2014/main" id="{F08D2F28-5814-4CA4-A46E-C82FE6EF5D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8" name="Freeform 39">
              <a:extLst>
                <a:ext uri="{FF2B5EF4-FFF2-40B4-BE49-F238E27FC236}">
                  <a16:creationId xmlns:a16="http://schemas.microsoft.com/office/drawing/2014/main" id="{D308FFD9-83B2-4D86-8A5B-CE9F07E8E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49" name="Freeform 40">
              <a:extLst>
                <a:ext uri="{FF2B5EF4-FFF2-40B4-BE49-F238E27FC236}">
                  <a16:creationId xmlns:a16="http://schemas.microsoft.com/office/drawing/2014/main" id="{E6A3BE28-5E73-44F0-AA57-58DAD5DD05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0" name="Freeform 41">
              <a:extLst>
                <a:ext uri="{FF2B5EF4-FFF2-40B4-BE49-F238E27FC236}">
                  <a16:creationId xmlns:a16="http://schemas.microsoft.com/office/drawing/2014/main" id="{7ACED00D-535A-4494-8BFA-78E58A2D56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1" name="Freeform 42">
              <a:extLst>
                <a:ext uri="{FF2B5EF4-FFF2-40B4-BE49-F238E27FC236}">
                  <a16:creationId xmlns:a16="http://schemas.microsoft.com/office/drawing/2014/main" id="{0C7D7BCF-768E-4C0D-857A-63BBA8F9BF7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2" name="Freeform 43">
              <a:extLst>
                <a:ext uri="{FF2B5EF4-FFF2-40B4-BE49-F238E27FC236}">
                  <a16:creationId xmlns:a16="http://schemas.microsoft.com/office/drawing/2014/main" id="{29401C0B-5EF6-49A6-A9F6-DAC32B3B6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3" name="Freeform 44">
              <a:extLst>
                <a:ext uri="{FF2B5EF4-FFF2-40B4-BE49-F238E27FC236}">
                  <a16:creationId xmlns:a16="http://schemas.microsoft.com/office/drawing/2014/main" id="{F6DF5234-BC86-4ABB-A7ED-575143C6A4C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4" name="Rectangle 53">
              <a:extLst>
                <a:ext uri="{FF2B5EF4-FFF2-40B4-BE49-F238E27FC236}">
                  <a16:creationId xmlns:a16="http://schemas.microsoft.com/office/drawing/2014/main" id="{E4863625-8438-4877-9681-839C192C611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txBody>
            <a:bodyPr/>
            <a:lstStyle/>
            <a:p>
              <a:endParaRPr lang="en-US"/>
            </a:p>
          </p:txBody>
        </p:sp>
        <p:sp>
          <p:nvSpPr>
            <p:cNvPr id="55" name="Freeform 46">
              <a:extLst>
                <a:ext uri="{FF2B5EF4-FFF2-40B4-BE49-F238E27FC236}">
                  <a16:creationId xmlns:a16="http://schemas.microsoft.com/office/drawing/2014/main" id="{8A1D47CD-E2C4-4AD2-B105-655BB09052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6" name="Freeform 47">
              <a:extLst>
                <a:ext uri="{FF2B5EF4-FFF2-40B4-BE49-F238E27FC236}">
                  <a16:creationId xmlns:a16="http://schemas.microsoft.com/office/drawing/2014/main" id="{4D816259-D8E8-4E5C-A2CF-8C8AFB8057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7" name="Freeform 48">
              <a:extLst>
                <a:ext uri="{FF2B5EF4-FFF2-40B4-BE49-F238E27FC236}">
                  <a16:creationId xmlns:a16="http://schemas.microsoft.com/office/drawing/2014/main" id="{6377A258-3874-44DB-99C9-C4EA6F7AA2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8" name="Freeform 49">
              <a:extLst>
                <a:ext uri="{FF2B5EF4-FFF2-40B4-BE49-F238E27FC236}">
                  <a16:creationId xmlns:a16="http://schemas.microsoft.com/office/drawing/2014/main" id="{A3902333-5178-425F-AA5F-14ABBEDAEF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59" name="Freeform 50">
              <a:extLst>
                <a:ext uri="{FF2B5EF4-FFF2-40B4-BE49-F238E27FC236}">
                  <a16:creationId xmlns:a16="http://schemas.microsoft.com/office/drawing/2014/main" id="{090FF72C-8743-4B55-99A4-E62D6A4B20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0" name="Freeform 51">
              <a:extLst>
                <a:ext uri="{FF2B5EF4-FFF2-40B4-BE49-F238E27FC236}">
                  <a16:creationId xmlns:a16="http://schemas.microsoft.com/office/drawing/2014/main" id="{BFCE6B39-2A20-4DB5-BA8E-2FA60B460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1" name="Freeform 52">
              <a:extLst>
                <a:ext uri="{FF2B5EF4-FFF2-40B4-BE49-F238E27FC236}">
                  <a16:creationId xmlns:a16="http://schemas.microsoft.com/office/drawing/2014/main" id="{A9F068E0-CF7F-474D-9118-50619A6E1C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2" name="Freeform 53">
              <a:extLst>
                <a:ext uri="{FF2B5EF4-FFF2-40B4-BE49-F238E27FC236}">
                  <a16:creationId xmlns:a16="http://schemas.microsoft.com/office/drawing/2014/main" id="{CEE9ADFF-5205-4783-ADA2-655A73DB47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3" name="Freeform 54">
              <a:extLst>
                <a:ext uri="{FF2B5EF4-FFF2-40B4-BE49-F238E27FC236}">
                  <a16:creationId xmlns:a16="http://schemas.microsoft.com/office/drawing/2014/main" id="{B28123C4-0A50-4115-936C-C659A9129A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4" name="Freeform 55">
              <a:extLst>
                <a:ext uri="{FF2B5EF4-FFF2-40B4-BE49-F238E27FC236}">
                  <a16:creationId xmlns:a16="http://schemas.microsoft.com/office/drawing/2014/main" id="{09B49DB9-536F-45DE-9352-5095C8D838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5" name="Freeform 56">
              <a:extLst>
                <a:ext uri="{FF2B5EF4-FFF2-40B4-BE49-F238E27FC236}">
                  <a16:creationId xmlns:a16="http://schemas.microsoft.com/office/drawing/2014/main" id="{43C4B12A-C5E9-47A5-9B04-5D2186A074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6" name="Freeform 57">
              <a:extLst>
                <a:ext uri="{FF2B5EF4-FFF2-40B4-BE49-F238E27FC236}">
                  <a16:creationId xmlns:a16="http://schemas.microsoft.com/office/drawing/2014/main" id="{A01B0DF5-9122-4E62-BF5B-0CCE0A5457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sp>
          <p:nvSpPr>
            <p:cNvPr id="67" name="Freeform 58">
              <a:extLst>
                <a:ext uri="{FF2B5EF4-FFF2-40B4-BE49-F238E27FC236}">
                  <a16:creationId xmlns:a16="http://schemas.microsoft.com/office/drawing/2014/main" id="{3ED6B441-A89D-4565-949B-4C4AB6DC954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txBody>
            <a:bodyPr/>
            <a:lstStyle/>
            <a:p>
              <a:endParaRPr lang="en-US"/>
            </a:p>
          </p:txBody>
        </p:sp>
      </p:grpSp>
      <p:sp>
        <p:nvSpPr>
          <p:cNvPr id="3" name="Content Placeholder 2"/>
          <p:cNvSpPr>
            <a:spLocks noGrp="1"/>
          </p:cNvSpPr>
          <p:nvPr>
            <p:ph idx="1"/>
          </p:nvPr>
        </p:nvSpPr>
        <p:spPr>
          <a:xfrm>
            <a:off x="4968958" y="2249487"/>
            <a:ext cx="6078453" cy="3541714"/>
          </a:xfrm>
        </p:spPr>
        <p:txBody>
          <a:bodyPr>
            <a:normAutofit/>
          </a:bodyPr>
          <a:lstStyle/>
          <a:p>
            <a:pPr>
              <a:lnSpc>
                <a:spcPct val="110000"/>
              </a:lnSpc>
            </a:pPr>
            <a:r>
              <a:rPr lang="en-US" dirty="0">
                <a:latin typeface="Arial" panose="020B0604020202020204" pitchFamily="34" charset="0"/>
                <a:cs typeface="Arial" panose="020B0604020202020204" pitchFamily="34" charset="0"/>
              </a:rPr>
              <a:t>The provision of end-of-life care is an essential component of the healthcare system, with the primary objective of guaranteeing optimal levels of comfort, preserving dignity, and enhancing the overall quality of life for patients who are approaching the latter stages of their lives.</a:t>
            </a:r>
          </a:p>
          <a:p>
            <a:pPr>
              <a:lnSpc>
                <a:spcPct val="110000"/>
              </a:lnSpc>
            </a:pPr>
            <a:endParaRPr lang="en-US" dirty="0"/>
          </a:p>
        </p:txBody>
      </p:sp>
    </p:spTree>
    <p:extLst>
      <p:ext uri="{BB962C8B-B14F-4D97-AF65-F5344CB8AC3E}">
        <p14:creationId xmlns:p14="http://schemas.microsoft.com/office/powerpoint/2010/main" val="29658191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48000"/>
                <a:hueMod val="106000"/>
                <a:satMod val="140000"/>
                <a:lumMod val="42000"/>
              </a:schemeClr>
              <a:schemeClr val="bg2">
                <a:tint val="98000"/>
                <a:hueMod val="92000"/>
                <a:satMod val="220000"/>
                <a:lumMod val="90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1F67CC9-D773-4B4B-8A55-D5DAEC3414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141413" y="618518"/>
            <a:ext cx="9905998" cy="1478570"/>
          </a:xfrm>
        </p:spPr>
        <p:txBody>
          <a:bodyPr>
            <a:normAutofit/>
          </a:bodyPr>
          <a:lstStyle/>
          <a:p>
            <a:r>
              <a:rPr lang="en-US" dirty="0">
                <a:latin typeface="Arial" panose="020B0604020202020204" pitchFamily="34" charset="0"/>
                <a:cs typeface="Arial" panose="020B0604020202020204" pitchFamily="34" charset="0"/>
              </a:rPr>
              <a:t>Recommendations</a:t>
            </a:r>
            <a:r>
              <a:rPr lang="en-US" dirty="0"/>
              <a:t> </a:t>
            </a:r>
          </a:p>
        </p:txBody>
      </p:sp>
      <p:graphicFrame>
        <p:nvGraphicFramePr>
          <p:cNvPr id="41" name="Content Placeholder 2">
            <a:extLst>
              <a:ext uri="{FF2B5EF4-FFF2-40B4-BE49-F238E27FC236}">
                <a16:creationId xmlns:a16="http://schemas.microsoft.com/office/drawing/2014/main" id="{725358E7-F9BE-30C9-676D-6463416ACCB0}"/>
              </a:ext>
            </a:extLst>
          </p:cNvPr>
          <p:cNvGraphicFramePr>
            <a:graphicFrameLocks noGrp="1"/>
          </p:cNvGraphicFramePr>
          <p:nvPr>
            <p:ph idx="1"/>
            <p:extLst>
              <p:ext uri="{D42A27DB-BD31-4B8C-83A1-F6EECF244321}">
                <p14:modId xmlns:p14="http://schemas.microsoft.com/office/powerpoint/2010/main" val="1884109572"/>
              </p:ext>
            </p:extLst>
          </p:nvPr>
        </p:nvGraphicFramePr>
        <p:xfrm>
          <a:off x="1141413" y="2249488"/>
          <a:ext cx="9906000" cy="35417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09257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1414" y="0"/>
            <a:ext cx="9905998" cy="640939"/>
          </a:xfrm>
        </p:spPr>
        <p:txBody>
          <a:bodyPr>
            <a:normAutofit/>
          </a:bodyPr>
          <a:lstStyle/>
          <a:p>
            <a:r>
              <a:rPr lang="en-US" sz="2400" b="1" dirty="0">
                <a:latin typeface="Arial" panose="020B0604020202020204" pitchFamily="34" charset="0"/>
                <a:cs typeface="Arial" panose="020B0604020202020204" pitchFamily="34" charset="0"/>
              </a:rPr>
              <a:t>References </a:t>
            </a:r>
          </a:p>
        </p:txBody>
      </p:sp>
      <p:sp>
        <p:nvSpPr>
          <p:cNvPr id="3" name="Content Placeholder 2"/>
          <p:cNvSpPr>
            <a:spLocks noGrp="1"/>
          </p:cNvSpPr>
          <p:nvPr>
            <p:ph idx="1"/>
          </p:nvPr>
        </p:nvSpPr>
        <p:spPr>
          <a:xfrm>
            <a:off x="1141413" y="640939"/>
            <a:ext cx="9905999" cy="5452355"/>
          </a:xfrm>
        </p:spPr>
        <p:txBody>
          <a:bodyPr>
            <a:normAutofit fontScale="25000" lnSpcReduction="20000"/>
          </a:bodyPr>
          <a:lstStyle/>
          <a:p>
            <a:r>
              <a:rPr lang="en-GB" sz="4400" dirty="0" err="1">
                <a:latin typeface="Arial" panose="020B0604020202020204" pitchFamily="34" charset="0"/>
                <a:cs typeface="Arial" panose="020B0604020202020204" pitchFamily="34" charset="0"/>
              </a:rPr>
              <a:t>Akdeniz</a:t>
            </a:r>
            <a:r>
              <a:rPr lang="en-GB" sz="4400" dirty="0">
                <a:latin typeface="Arial" panose="020B0604020202020204" pitchFamily="34" charset="0"/>
                <a:cs typeface="Arial" panose="020B0604020202020204" pitchFamily="34" charset="0"/>
              </a:rPr>
              <a:t>, M., </a:t>
            </a:r>
            <a:r>
              <a:rPr lang="en-GB" sz="4400" dirty="0" err="1">
                <a:latin typeface="Arial" panose="020B0604020202020204" pitchFamily="34" charset="0"/>
                <a:cs typeface="Arial" panose="020B0604020202020204" pitchFamily="34" charset="0"/>
              </a:rPr>
              <a:t>Yardımcı</a:t>
            </a:r>
            <a:r>
              <a:rPr lang="en-GB" sz="4400" dirty="0">
                <a:latin typeface="Arial" panose="020B0604020202020204" pitchFamily="34" charset="0"/>
                <a:cs typeface="Arial" panose="020B0604020202020204" pitchFamily="34" charset="0"/>
              </a:rPr>
              <a:t>, B. &amp; </a:t>
            </a:r>
            <a:r>
              <a:rPr lang="en-GB" sz="4400" dirty="0" err="1">
                <a:latin typeface="Arial" panose="020B0604020202020204" pitchFamily="34" charset="0"/>
                <a:cs typeface="Arial" panose="020B0604020202020204" pitchFamily="34" charset="0"/>
              </a:rPr>
              <a:t>Kavukcu</a:t>
            </a:r>
            <a:r>
              <a:rPr lang="en-GB" sz="4400" dirty="0">
                <a:latin typeface="Arial" panose="020B0604020202020204" pitchFamily="34" charset="0"/>
                <a:cs typeface="Arial" panose="020B0604020202020204" pitchFamily="34" charset="0"/>
              </a:rPr>
              <a:t>, E., 2021. Ethical considerations at the end-of-life care. </a:t>
            </a:r>
            <a:r>
              <a:rPr lang="en-GB" sz="4400" i="1" dirty="0">
                <a:latin typeface="Arial" panose="020B0604020202020204" pitchFamily="34" charset="0"/>
                <a:cs typeface="Arial" panose="020B0604020202020204" pitchFamily="34" charset="0"/>
              </a:rPr>
              <a:t>SAGE open medicine, </a:t>
            </a:r>
            <a:r>
              <a:rPr lang="en-GB" sz="4400" dirty="0">
                <a:latin typeface="Arial" panose="020B0604020202020204" pitchFamily="34" charset="0"/>
                <a:cs typeface="Arial" panose="020B0604020202020204" pitchFamily="34" charset="0"/>
              </a:rPr>
              <a:t>9(1), p. 20503121211000918.</a:t>
            </a:r>
          </a:p>
          <a:p>
            <a:r>
              <a:rPr lang="en-GB" sz="4400" dirty="0">
                <a:latin typeface="Arial" panose="020B0604020202020204" pitchFamily="34" charset="0"/>
                <a:cs typeface="Arial" panose="020B0604020202020204" pitchFamily="34" charset="0"/>
              </a:rPr>
              <a:t>Amin, S., 2023. </a:t>
            </a:r>
            <a:r>
              <a:rPr lang="en-GB" sz="4400" i="1" dirty="0">
                <a:latin typeface="Arial" panose="020B0604020202020204" pitchFamily="34" charset="0"/>
                <a:cs typeface="Arial" panose="020B0604020202020204" pitchFamily="34" charset="0"/>
              </a:rPr>
              <a:t>What are euthanasia and assisted suicide?.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https://www.medicalnewstoday.com/articles/182951</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24 October 2023].</a:t>
            </a:r>
            <a:endParaRPr lang="en-US"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BBC, 2019. </a:t>
            </a:r>
            <a:r>
              <a:rPr lang="en-GB" sz="4400" i="1" dirty="0">
                <a:latin typeface="Arial" panose="020B0604020202020204" pitchFamily="34" charset="0"/>
                <a:cs typeface="Arial" panose="020B0604020202020204" pitchFamily="34" charset="0"/>
              </a:rPr>
              <a:t>What's the difference between assisted suicide and euthanasia?.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https://www.bbc.com/news/uk-47158287</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10 October 2023].</a:t>
            </a:r>
            <a:endParaRPr lang="en-US"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Caplan, A. L., 2017. </a:t>
            </a:r>
            <a:r>
              <a:rPr lang="en-GB" sz="4400" i="1" dirty="0">
                <a:latin typeface="Arial" panose="020B0604020202020204" pitchFamily="34" charset="0"/>
                <a:cs typeface="Arial" panose="020B0604020202020204" pitchFamily="34" charset="0"/>
              </a:rPr>
              <a:t>Physician-assisted dying: The antithesis of medicine, says doc.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https://www.medscape.com/viewarticle/874232?form=fpf</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10 October 2023].</a:t>
            </a:r>
            <a:endParaRPr lang="en-US"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Cheng, M., 2022. </a:t>
            </a:r>
            <a:r>
              <a:rPr lang="en-GB" sz="4400" i="1" dirty="0">
                <a:latin typeface="Arial" panose="020B0604020202020204" pitchFamily="34" charset="0"/>
                <a:cs typeface="Arial" panose="020B0604020202020204" pitchFamily="34" charset="0"/>
              </a:rPr>
              <a:t>‘Disturbing': Experts troubled by Canada’s euthanasia laws.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https://apnews.com/article/covid-science-health-toronto-7c631558a457188d2bd2b5cfd360a867</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10 October 2023].</a:t>
            </a:r>
            <a:endParaRPr lang="en-US" sz="4400" dirty="0">
              <a:latin typeface="Arial" panose="020B0604020202020204" pitchFamily="34" charset="0"/>
              <a:cs typeface="Arial" panose="020B0604020202020204" pitchFamily="34" charset="0"/>
            </a:endParaRPr>
          </a:p>
          <a:p>
            <a:r>
              <a:rPr lang="en-GB" sz="4400" dirty="0" err="1">
                <a:latin typeface="Arial" panose="020B0604020202020204" pitchFamily="34" charset="0"/>
                <a:cs typeface="Arial" panose="020B0604020202020204" pitchFamily="34" charset="0"/>
              </a:rPr>
              <a:t>Cordella</a:t>
            </a:r>
            <a:r>
              <a:rPr lang="en-GB" sz="4400" dirty="0">
                <a:latin typeface="Arial" panose="020B0604020202020204" pitchFamily="34" charset="0"/>
                <a:cs typeface="Arial" panose="020B0604020202020204" pitchFamily="34" charset="0"/>
              </a:rPr>
              <a:t>, C., 2021. Do-not-resuscitate orders in the operating room. </a:t>
            </a:r>
            <a:r>
              <a:rPr lang="en-GB" sz="4400" i="1" dirty="0">
                <a:latin typeface="Arial" panose="020B0604020202020204" pitchFamily="34" charset="0"/>
                <a:cs typeface="Arial" panose="020B0604020202020204" pitchFamily="34" charset="0"/>
              </a:rPr>
              <a:t>Professional Case Management, </a:t>
            </a:r>
            <a:r>
              <a:rPr lang="en-GB" sz="4400" dirty="0">
                <a:latin typeface="Arial" panose="020B0604020202020204" pitchFamily="34" charset="0"/>
                <a:cs typeface="Arial" panose="020B0604020202020204" pitchFamily="34" charset="0"/>
              </a:rPr>
              <a:t>26(3), pp. 162-165.</a:t>
            </a:r>
          </a:p>
          <a:p>
            <a:r>
              <a:rPr lang="en-GB" sz="4400" dirty="0">
                <a:latin typeface="Arial" panose="020B0604020202020204" pitchFamily="34" charset="0"/>
                <a:cs typeface="Arial" panose="020B0604020202020204" pitchFamily="34" charset="0"/>
              </a:rPr>
              <a:t>Crossman, A., 2019. </a:t>
            </a:r>
            <a:r>
              <a:rPr lang="en-GB" sz="4400" i="1" dirty="0">
                <a:latin typeface="Arial" panose="020B0604020202020204" pitchFamily="34" charset="0"/>
                <a:cs typeface="Arial" panose="020B0604020202020204" pitchFamily="34" charset="0"/>
              </a:rPr>
              <a:t>Disengagement theory.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https://www.thoughtco.com/disengagement-theory-3026258</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24 October 2023].</a:t>
            </a:r>
            <a:endParaRPr lang="en-US" sz="4400" dirty="0">
              <a:latin typeface="Arial" panose="020B0604020202020204" pitchFamily="34" charset="0"/>
              <a:cs typeface="Arial" panose="020B0604020202020204" pitchFamily="34" charset="0"/>
            </a:endParaRPr>
          </a:p>
          <a:p>
            <a:r>
              <a:rPr lang="en-GB" sz="4400" dirty="0" err="1">
                <a:latin typeface="Arial" panose="020B0604020202020204" pitchFamily="34" charset="0"/>
                <a:cs typeface="Arial" panose="020B0604020202020204" pitchFamily="34" charset="0"/>
              </a:rPr>
              <a:t>Dugdale</a:t>
            </a:r>
            <a:r>
              <a:rPr lang="en-GB" sz="4400" dirty="0">
                <a:latin typeface="Arial" panose="020B0604020202020204" pitchFamily="34" charset="0"/>
                <a:cs typeface="Arial" panose="020B0604020202020204" pitchFamily="34" charset="0"/>
              </a:rPr>
              <a:t>, L., Lerner, B. &amp; Callahan, D., 2019. Focus: death: Pros and cons of physician aid in dying. </a:t>
            </a:r>
            <a:r>
              <a:rPr lang="en-GB" sz="4400" i="1" dirty="0">
                <a:latin typeface="Arial" panose="020B0604020202020204" pitchFamily="34" charset="0"/>
                <a:cs typeface="Arial" panose="020B0604020202020204" pitchFamily="34" charset="0"/>
              </a:rPr>
              <a:t>The Yale journal of biology and medicine, </a:t>
            </a:r>
            <a:r>
              <a:rPr lang="en-GB" sz="4400" dirty="0">
                <a:latin typeface="Arial" panose="020B0604020202020204" pitchFamily="34" charset="0"/>
                <a:cs typeface="Arial" panose="020B0604020202020204" pitchFamily="34" charset="0"/>
              </a:rPr>
              <a:t>92(4), p. 747.</a:t>
            </a:r>
            <a:endParaRPr lang="en-US"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GOV.UK, 2023. </a:t>
            </a:r>
            <a:r>
              <a:rPr lang="en-GB" sz="4400" i="1" dirty="0">
                <a:latin typeface="Arial" panose="020B0604020202020204" pitchFamily="34" charset="0"/>
                <a:cs typeface="Arial" panose="020B0604020202020204" pitchFamily="34" charset="0"/>
              </a:rPr>
              <a:t>Care Act 2014.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https://www.legislation.gov.uk/ukpga/2014/23/contents</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10 October 2023].</a:t>
            </a:r>
            <a:endParaRPr lang="en-US" sz="4400" dirty="0">
              <a:latin typeface="Arial" panose="020B0604020202020204" pitchFamily="34" charset="0"/>
              <a:cs typeface="Arial" panose="020B0604020202020204" pitchFamily="34" charset="0"/>
            </a:endParaRPr>
          </a:p>
          <a:p>
            <a:r>
              <a:rPr lang="en-GB" sz="4400" dirty="0">
                <a:latin typeface="Arial" panose="020B0604020202020204" pitchFamily="34" charset="0"/>
                <a:cs typeface="Arial" panose="020B0604020202020204" pitchFamily="34" charset="0"/>
              </a:rPr>
              <a:t>Hill, A., 2022. </a:t>
            </a:r>
            <a:r>
              <a:rPr lang="en-GB" sz="4400" i="1" dirty="0">
                <a:latin typeface="Arial" panose="020B0604020202020204" pitchFamily="34" charset="0"/>
                <a:cs typeface="Arial" panose="020B0604020202020204" pitchFamily="34" charset="0"/>
              </a:rPr>
              <a:t>Euthanasia and assisted suicide: What is the law in the UK ?. </a:t>
            </a:r>
            <a:r>
              <a:rPr lang="en-GB" sz="4400" dirty="0">
                <a:latin typeface="Arial" panose="020B0604020202020204" pitchFamily="34" charset="0"/>
                <a:cs typeface="Arial" panose="020B0604020202020204" pitchFamily="34" charset="0"/>
              </a:rPr>
              <a:t>[Online]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Available at: </a:t>
            </a:r>
            <a:r>
              <a:rPr lang="en-GB" sz="4400" u="sng" dirty="0">
                <a:latin typeface="Arial" panose="020B0604020202020204" pitchFamily="34" charset="0"/>
                <a:cs typeface="Arial" panose="020B0604020202020204" pitchFamily="34" charset="0"/>
              </a:rPr>
              <a:t>https://www.theguardian.com/society/2022/jul/22/law-euthanasia-assisted-suicide-uk-graham-mansfield</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[Accessed 10 October 2023].</a:t>
            </a:r>
            <a:endParaRPr lang="en-US" sz="4400" dirty="0">
              <a:latin typeface="Arial" panose="020B0604020202020204" pitchFamily="34" charset="0"/>
              <a:cs typeface="Arial" panose="020B0604020202020204" pitchFamily="34" charset="0"/>
            </a:endParaRPr>
          </a:p>
          <a:p>
            <a:r>
              <a:rPr lang="en-GB" sz="4400" dirty="0" err="1">
                <a:latin typeface="Arial" panose="020B0604020202020204" pitchFamily="34" charset="0"/>
                <a:cs typeface="Arial" panose="020B0604020202020204" pitchFamily="34" charset="0"/>
              </a:rPr>
              <a:t>Jaimes</a:t>
            </a:r>
            <a:r>
              <a:rPr lang="en-GB" sz="4400" dirty="0">
                <a:latin typeface="Arial" panose="020B0604020202020204" pitchFamily="34" charset="0"/>
                <a:cs typeface="Arial" panose="020B0604020202020204" pitchFamily="34" charset="0"/>
              </a:rPr>
              <a:t>, Y. P. et al., 2022. Euthanasia and assisted suicide: An in-depth review of relevant historical aspects. </a:t>
            </a:r>
            <a:r>
              <a:rPr lang="en-GB" sz="4400" i="1" dirty="0">
                <a:latin typeface="Arial" panose="020B0604020202020204" pitchFamily="34" charset="0"/>
                <a:cs typeface="Arial" panose="020B0604020202020204" pitchFamily="34" charset="0"/>
              </a:rPr>
              <a:t>Annals of Medicine and Surgery, </a:t>
            </a:r>
            <a:r>
              <a:rPr lang="en-GB" sz="4400" dirty="0">
                <a:latin typeface="Arial" panose="020B0604020202020204" pitchFamily="34" charset="0"/>
                <a:cs typeface="Arial" panose="020B0604020202020204" pitchFamily="34" charset="0"/>
              </a:rPr>
              <a:t>75(1), p. 103380.</a:t>
            </a:r>
            <a:endParaRPr lang="en-US" sz="4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532711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9887" y="102224"/>
            <a:ext cx="9905998" cy="640939"/>
          </a:xfrm>
        </p:spPr>
        <p:txBody>
          <a:bodyPr>
            <a:normAutofit/>
          </a:bodyPr>
          <a:lstStyle/>
          <a:p>
            <a:r>
              <a:rPr lang="en-US" sz="2400" b="1" dirty="0">
                <a:latin typeface="Arial" panose="020B0604020202020204" pitchFamily="34" charset="0"/>
                <a:cs typeface="Arial" panose="020B0604020202020204" pitchFamily="34" charset="0"/>
              </a:rPr>
              <a:t>References</a:t>
            </a: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43000" y="746924"/>
            <a:ext cx="9905999" cy="5364152"/>
          </a:xfrm>
        </p:spPr>
        <p:txBody>
          <a:bodyPr>
            <a:normAutofit fontScale="47500" lnSpcReduction="20000"/>
          </a:bodyPr>
          <a:lstStyle/>
          <a:p>
            <a:r>
              <a:rPr lang="en-GB" sz="2500" dirty="0">
                <a:latin typeface="Arial" panose="020B0604020202020204" pitchFamily="34" charset="0"/>
                <a:cs typeface="Arial" panose="020B0604020202020204" pitchFamily="34" charset="0"/>
              </a:rPr>
              <a:t>KCL, 2021. </a:t>
            </a:r>
            <a:r>
              <a:rPr lang="en-GB" sz="2500" i="1" dirty="0">
                <a:latin typeface="Arial" panose="020B0604020202020204" pitchFamily="34" charset="0"/>
                <a:cs typeface="Arial" panose="020B0604020202020204" pitchFamily="34" charset="0"/>
              </a:rPr>
              <a:t>Research shows end of life care was not seen as an essential, frontline service in the pandemic. </a:t>
            </a:r>
            <a:r>
              <a:rPr lang="en-GB" sz="2500" dirty="0">
                <a:latin typeface="Arial" panose="020B0604020202020204" pitchFamily="34" charset="0"/>
                <a:cs typeface="Arial" panose="020B0604020202020204" pitchFamily="34" charset="0"/>
              </a:rPr>
              <a:t>[Online] </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Available at: </a:t>
            </a:r>
            <a:r>
              <a:rPr lang="en-GB" sz="2500" u="sng" dirty="0">
                <a:latin typeface="Arial" panose="020B0604020202020204" pitchFamily="34" charset="0"/>
                <a:cs typeface="Arial" panose="020B0604020202020204" pitchFamily="34" charset="0"/>
              </a:rPr>
              <a:t>https://www.kcl.ac.uk/news/research-shows-end-of-life-care-was-not-seen-as-an-essential-frontline-service-in-the-pandemic</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[Accessed 10 October 2023].</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Mason, A. &amp; Minerva, F., 2022. Should the Equality Act 2010 be extended to prohibit appearance discrimination?. </a:t>
            </a:r>
            <a:r>
              <a:rPr lang="en-GB" sz="2500" i="1" dirty="0">
                <a:latin typeface="Arial" panose="020B0604020202020204" pitchFamily="34" charset="0"/>
                <a:cs typeface="Arial" panose="020B0604020202020204" pitchFamily="34" charset="0"/>
              </a:rPr>
              <a:t>Political Studies, </a:t>
            </a:r>
            <a:r>
              <a:rPr lang="en-GB" sz="2500" dirty="0">
                <a:latin typeface="Arial" panose="020B0604020202020204" pitchFamily="34" charset="0"/>
                <a:cs typeface="Arial" panose="020B0604020202020204" pitchFamily="34" charset="0"/>
              </a:rPr>
              <a:t>70(2), pp. 425-442.</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NCD, 2023. </a:t>
            </a:r>
            <a:r>
              <a:rPr lang="en-GB" sz="2500" i="1" dirty="0">
                <a:latin typeface="Arial" panose="020B0604020202020204" pitchFamily="34" charset="0"/>
                <a:cs typeface="Arial" panose="020B0604020202020204" pitchFamily="34" charset="0"/>
              </a:rPr>
              <a:t>Federal study finds nation's assisted suicide laws rife with dangers to people with disabilities. </a:t>
            </a:r>
            <a:r>
              <a:rPr lang="en-GB" sz="2500" dirty="0">
                <a:latin typeface="Arial" panose="020B0604020202020204" pitchFamily="34" charset="0"/>
                <a:cs typeface="Arial" panose="020B0604020202020204" pitchFamily="34" charset="0"/>
              </a:rPr>
              <a:t>[Online] </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Available at: </a:t>
            </a:r>
            <a:r>
              <a:rPr lang="en-GB" sz="2500" u="sng" dirty="0">
                <a:latin typeface="Arial" panose="020B0604020202020204" pitchFamily="34" charset="0"/>
                <a:cs typeface="Arial" panose="020B0604020202020204" pitchFamily="34" charset="0"/>
              </a:rPr>
              <a:t>https://ncd.gov/newsroom/2019/federal-study-assisted-suicide-laws</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[Accessed 10 October 2023].</a:t>
            </a:r>
          </a:p>
          <a:p>
            <a:r>
              <a:rPr lang="en-GB" sz="2500" dirty="0">
                <a:latin typeface="Arial" panose="020B0604020202020204" pitchFamily="34" charset="0"/>
                <a:cs typeface="Arial" panose="020B0604020202020204" pitchFamily="34" charset="0"/>
              </a:rPr>
              <a:t>NHS, 2023. </a:t>
            </a:r>
            <a:r>
              <a:rPr lang="en-GB" sz="2500" i="1" dirty="0">
                <a:latin typeface="Arial" panose="020B0604020202020204" pitchFamily="34" charset="0"/>
                <a:cs typeface="Arial" panose="020B0604020202020204" pitchFamily="34" charset="0"/>
              </a:rPr>
              <a:t>Euthanasia and assisted suicide. </a:t>
            </a:r>
            <a:r>
              <a:rPr lang="en-GB" sz="2500" dirty="0">
                <a:latin typeface="Arial" panose="020B0604020202020204" pitchFamily="34" charset="0"/>
                <a:cs typeface="Arial" panose="020B0604020202020204" pitchFamily="34" charset="0"/>
              </a:rPr>
              <a:t>[Online] </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Available at: </a:t>
            </a:r>
            <a:r>
              <a:rPr lang="en-GB" sz="2500" u="sng" dirty="0">
                <a:latin typeface="Arial" panose="020B0604020202020204" pitchFamily="34" charset="0"/>
                <a:cs typeface="Arial" panose="020B0604020202020204" pitchFamily="34" charset="0"/>
              </a:rPr>
              <a:t>https://www.nhs.uk/conditions/euthanasia-and-assisted-suicide/</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[Accessed 24 October 2023]</a:t>
            </a:r>
          </a:p>
          <a:p>
            <a:r>
              <a:rPr lang="en-GB" sz="2500" dirty="0">
                <a:latin typeface="Arial" panose="020B0604020202020204" pitchFamily="34" charset="0"/>
                <a:cs typeface="Arial" panose="020B0604020202020204" pitchFamily="34" charset="0"/>
              </a:rPr>
              <a:t>Nickerson, C., 2023. </a:t>
            </a:r>
            <a:r>
              <a:rPr lang="en-GB" sz="2500" i="1" dirty="0">
                <a:latin typeface="Arial" panose="020B0604020202020204" pitchFamily="34" charset="0"/>
                <a:cs typeface="Arial" panose="020B0604020202020204" pitchFamily="34" charset="0"/>
              </a:rPr>
              <a:t>Disengagement theory of aging. </a:t>
            </a:r>
            <a:r>
              <a:rPr lang="en-GB" sz="2500" dirty="0">
                <a:latin typeface="Arial" panose="020B0604020202020204" pitchFamily="34" charset="0"/>
                <a:cs typeface="Arial" panose="020B0604020202020204" pitchFamily="34" charset="0"/>
              </a:rPr>
              <a:t>[Online] </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Available at: </a:t>
            </a:r>
            <a:r>
              <a:rPr lang="en-GB" sz="2500" u="sng" dirty="0">
                <a:latin typeface="Arial" panose="020B0604020202020204" pitchFamily="34" charset="0"/>
                <a:cs typeface="Arial" panose="020B0604020202020204" pitchFamily="34" charset="0"/>
              </a:rPr>
              <a:t>https://www.simplypsychology.org/disengagement-theory.html</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[Accessed 10 October 2023].</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NIH, 2023. </a:t>
            </a:r>
            <a:r>
              <a:rPr lang="en-GB" sz="2500" i="1" dirty="0">
                <a:latin typeface="Arial" panose="020B0604020202020204" pitchFamily="34" charset="0"/>
                <a:cs typeface="Arial" panose="020B0604020202020204" pitchFamily="34" charset="0"/>
              </a:rPr>
              <a:t>Providing care and comfort at the end of life. </a:t>
            </a:r>
            <a:r>
              <a:rPr lang="en-GB" sz="2500" dirty="0">
                <a:latin typeface="Arial" panose="020B0604020202020204" pitchFamily="34" charset="0"/>
                <a:cs typeface="Arial" panose="020B0604020202020204" pitchFamily="34" charset="0"/>
              </a:rPr>
              <a:t>[Online] </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Available at: </a:t>
            </a:r>
            <a:r>
              <a:rPr lang="en-GB" sz="2500" u="sng" dirty="0">
                <a:latin typeface="Arial" panose="020B0604020202020204" pitchFamily="34" charset="0"/>
                <a:cs typeface="Arial" panose="020B0604020202020204" pitchFamily="34" charset="0"/>
              </a:rPr>
              <a:t>https://www.nia.nih.gov/health/providing-comfort-end-life</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[Accessed 10 October 2023].</a:t>
            </a:r>
          </a:p>
          <a:p>
            <a:r>
              <a:rPr lang="en-GB" sz="2500" dirty="0" err="1">
                <a:latin typeface="Arial" panose="020B0604020202020204" pitchFamily="34" charset="0"/>
                <a:cs typeface="Arial" panose="020B0604020202020204" pitchFamily="34" charset="0"/>
              </a:rPr>
              <a:t>Petersdorff</a:t>
            </a:r>
            <a:r>
              <a:rPr lang="en-GB" sz="2500" dirty="0">
                <a:latin typeface="Arial" panose="020B0604020202020204" pitchFamily="34" charset="0"/>
                <a:cs typeface="Arial" panose="020B0604020202020204" pitchFamily="34" charset="0"/>
              </a:rPr>
              <a:t>, C., </a:t>
            </a:r>
            <a:r>
              <a:rPr lang="en-GB" sz="2500" dirty="0" err="1">
                <a:latin typeface="Arial" panose="020B0604020202020204" pitchFamily="34" charset="0"/>
                <a:cs typeface="Arial" panose="020B0604020202020204" pitchFamily="34" charset="0"/>
              </a:rPr>
              <a:t>Patrignani</a:t>
            </a:r>
            <a:r>
              <a:rPr lang="en-GB" sz="2500" dirty="0">
                <a:latin typeface="Arial" panose="020B0604020202020204" pitchFamily="34" charset="0"/>
                <a:cs typeface="Arial" panose="020B0604020202020204" pitchFamily="34" charset="0"/>
              </a:rPr>
              <a:t>, P., </a:t>
            </a:r>
            <a:r>
              <a:rPr lang="en-GB" sz="2500" dirty="0" err="1">
                <a:latin typeface="Arial" panose="020B0604020202020204" pitchFamily="34" charset="0"/>
                <a:cs typeface="Arial" panose="020B0604020202020204" pitchFamily="34" charset="0"/>
              </a:rPr>
              <a:t>Landzaat</a:t>
            </a:r>
            <a:r>
              <a:rPr lang="en-GB" sz="2500" dirty="0">
                <a:latin typeface="Arial" panose="020B0604020202020204" pitchFamily="34" charset="0"/>
                <a:cs typeface="Arial" panose="020B0604020202020204" pitchFamily="34" charset="0"/>
              </a:rPr>
              <a:t>, W. &amp; Jones, S., 2021. Modelling demand and costs for palliative care services in England. </a:t>
            </a:r>
            <a:r>
              <a:rPr lang="en-GB" sz="2500" i="1" dirty="0">
                <a:latin typeface="Arial" panose="020B0604020202020204" pitchFamily="34" charset="0"/>
                <a:cs typeface="Arial" panose="020B0604020202020204" pitchFamily="34" charset="0"/>
              </a:rPr>
              <a:t>London Economics, </a:t>
            </a:r>
            <a:r>
              <a:rPr lang="en-GB" sz="2500" dirty="0">
                <a:latin typeface="Arial" panose="020B0604020202020204" pitchFamily="34" charset="0"/>
                <a:cs typeface="Arial" panose="020B0604020202020204" pitchFamily="34" charset="0"/>
              </a:rPr>
              <a:t>4(1), pp. 1-29.</a:t>
            </a:r>
            <a:endParaRPr lang="en-US" sz="2500" dirty="0">
              <a:latin typeface="Arial" panose="020B0604020202020204" pitchFamily="34" charset="0"/>
              <a:cs typeface="Arial" panose="020B0604020202020204" pitchFamily="34" charset="0"/>
            </a:endParaRPr>
          </a:p>
          <a:p>
            <a:r>
              <a:rPr lang="en-GB" sz="2500" dirty="0">
                <a:latin typeface="Arial" panose="020B0604020202020204" pitchFamily="34" charset="0"/>
                <a:cs typeface="Arial" panose="020B0604020202020204" pitchFamily="34" charset="0"/>
              </a:rPr>
              <a:t>Psychology Today, 2023. </a:t>
            </a:r>
            <a:r>
              <a:rPr lang="en-GB" sz="2500" i="1" dirty="0">
                <a:latin typeface="Arial" panose="020B0604020202020204" pitchFamily="34" charset="0"/>
                <a:cs typeface="Arial" panose="020B0604020202020204" pitchFamily="34" charset="0"/>
              </a:rPr>
              <a:t>Assisted suicide. </a:t>
            </a:r>
            <a:r>
              <a:rPr lang="en-GB" sz="2500" dirty="0">
                <a:latin typeface="Arial" panose="020B0604020202020204" pitchFamily="34" charset="0"/>
                <a:cs typeface="Arial" panose="020B0604020202020204" pitchFamily="34" charset="0"/>
              </a:rPr>
              <a:t>[Online] </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Available at: </a:t>
            </a:r>
            <a:r>
              <a:rPr lang="en-GB" sz="2500" u="sng" dirty="0">
                <a:latin typeface="Arial" panose="020B0604020202020204" pitchFamily="34" charset="0"/>
                <a:cs typeface="Arial" panose="020B0604020202020204" pitchFamily="34" charset="0"/>
              </a:rPr>
              <a:t>https://www.psychologytoday.com/us/basics/suicide/assisted-suicide</a:t>
            </a:r>
            <a:br>
              <a:rPr lang="en-GB" sz="2500" dirty="0">
                <a:latin typeface="Arial" panose="020B0604020202020204" pitchFamily="34" charset="0"/>
                <a:cs typeface="Arial" panose="020B0604020202020204" pitchFamily="34" charset="0"/>
              </a:rPr>
            </a:br>
            <a:r>
              <a:rPr lang="en-GB" sz="2500" dirty="0">
                <a:latin typeface="Arial" panose="020B0604020202020204" pitchFamily="34" charset="0"/>
                <a:cs typeface="Arial" panose="020B0604020202020204" pitchFamily="34" charset="0"/>
              </a:rPr>
              <a:t>[Accessed 10 October 2023].</a:t>
            </a:r>
            <a:endParaRPr lang="en-US" sz="25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1973600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6496" y="618518"/>
            <a:ext cx="9905998" cy="640939"/>
          </a:xfrm>
        </p:spPr>
        <p:txBody>
          <a:bodyPr>
            <a:normAutofit/>
          </a:bodyPr>
          <a:lstStyle/>
          <a:p>
            <a:r>
              <a:rPr lang="en-US" sz="2400" b="1" dirty="0">
                <a:latin typeface="Arial" panose="020B0604020202020204" pitchFamily="34" charset="0"/>
                <a:cs typeface="Arial" panose="020B0604020202020204" pitchFamily="34" charset="0"/>
              </a:rPr>
              <a:t>References</a:t>
            </a:r>
            <a:endParaRPr lang="en-US" sz="2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41412" y="1406106"/>
            <a:ext cx="9905999" cy="5029200"/>
          </a:xfrm>
        </p:spPr>
        <p:txBody>
          <a:bodyPr>
            <a:normAutofit/>
          </a:bodyPr>
          <a:lstStyle/>
          <a:p>
            <a:r>
              <a:rPr lang="en-GB" sz="1200" dirty="0">
                <a:latin typeface="Arial" panose="020B0604020202020204" pitchFamily="34" charset="0"/>
                <a:cs typeface="Arial" panose="020B0604020202020204" pitchFamily="34" charset="0"/>
              </a:rPr>
              <a:t>Quinn, K. et al., 2020. Association of receipt of palliative care interventions with health care use, quality of life, and symptom burden among adults with chronic </a:t>
            </a:r>
            <a:r>
              <a:rPr lang="en-GB" sz="1200" dirty="0" err="1">
                <a:latin typeface="Arial" panose="020B0604020202020204" pitchFamily="34" charset="0"/>
                <a:cs typeface="Arial" panose="020B0604020202020204" pitchFamily="34" charset="0"/>
              </a:rPr>
              <a:t>noncancer</a:t>
            </a:r>
            <a:r>
              <a:rPr lang="en-GB" sz="1200" dirty="0">
                <a:latin typeface="Arial" panose="020B0604020202020204" pitchFamily="34" charset="0"/>
                <a:cs typeface="Arial" panose="020B0604020202020204" pitchFamily="34" charset="0"/>
              </a:rPr>
              <a:t> illness: A systematic review and meta-analysis. </a:t>
            </a:r>
            <a:r>
              <a:rPr lang="en-GB" sz="1200" i="1" dirty="0">
                <a:latin typeface="Arial" panose="020B0604020202020204" pitchFamily="34" charset="0"/>
                <a:cs typeface="Arial" panose="020B0604020202020204" pitchFamily="34" charset="0"/>
              </a:rPr>
              <a:t>Jama, </a:t>
            </a:r>
            <a:r>
              <a:rPr lang="en-GB" sz="1200" dirty="0">
                <a:latin typeface="Arial" panose="020B0604020202020204" pitchFamily="34" charset="0"/>
                <a:cs typeface="Arial" panose="020B0604020202020204" pitchFamily="34" charset="0"/>
              </a:rPr>
              <a:t>324(14), pp. 1439-1450.</a:t>
            </a:r>
          </a:p>
          <a:p>
            <a:r>
              <a:rPr lang="en-GB" sz="1200" dirty="0">
                <a:latin typeface="Arial" panose="020B0604020202020204" pitchFamily="34" charset="0"/>
                <a:cs typeface="Arial" panose="020B0604020202020204" pitchFamily="34" charset="0"/>
              </a:rPr>
              <a:t>Rogers, A., 2022. </a:t>
            </a:r>
            <a:r>
              <a:rPr lang="en-GB" sz="1200" i="1" dirty="0">
                <a:latin typeface="Arial" panose="020B0604020202020204" pitchFamily="34" charset="0"/>
                <a:cs typeface="Arial" panose="020B0604020202020204" pitchFamily="34" charset="0"/>
              </a:rPr>
              <a:t>Human </a:t>
            </a:r>
            <a:r>
              <a:rPr lang="en-GB" sz="1200" i="1" dirty="0" err="1">
                <a:latin typeface="Arial" panose="020B0604020202020204" pitchFamily="34" charset="0"/>
                <a:cs typeface="Arial" panose="020B0604020202020204" pitchFamily="34" charset="0"/>
              </a:rPr>
              <a:t>Behavior</a:t>
            </a:r>
            <a:r>
              <a:rPr lang="en-GB" sz="1200" i="1" dirty="0">
                <a:latin typeface="Arial" panose="020B0604020202020204" pitchFamily="34" charset="0"/>
                <a:cs typeface="Arial" panose="020B0604020202020204" pitchFamily="34" charset="0"/>
              </a:rPr>
              <a:t> in the Social Environment: Perspectives on Development and the Life Course. </a:t>
            </a:r>
            <a:r>
              <a:rPr lang="en-GB" sz="1200" dirty="0">
                <a:latin typeface="Arial" panose="020B0604020202020204" pitchFamily="34" charset="0"/>
                <a:cs typeface="Arial" panose="020B0604020202020204" pitchFamily="34" charset="0"/>
              </a:rPr>
              <a:t>1st ed. London: Taylor &amp; Francis.</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Scobie, S. &amp; Hutchings, R., 2022. </a:t>
            </a:r>
            <a:r>
              <a:rPr lang="en-GB" sz="1200" i="1" dirty="0">
                <a:latin typeface="Arial" panose="020B0604020202020204" pitchFamily="34" charset="0"/>
                <a:cs typeface="Arial" panose="020B0604020202020204" pitchFamily="34" charset="0"/>
              </a:rPr>
              <a:t>End of life care explained: what is it, how is it provided, and what are the challenges?. </a:t>
            </a:r>
            <a:r>
              <a:rPr lang="en-GB" sz="1200" dirty="0">
                <a:latin typeface="Arial" panose="020B0604020202020204" pitchFamily="34" charset="0"/>
                <a:cs typeface="Arial" panose="020B0604020202020204" pitchFamily="34" charset="0"/>
              </a:rPr>
              <a:t>[Online]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rPr>
              <a:t>https://www.nuffieldtrust.org.uk/resource/end-of-life-care-explained-what-is-it-how-is-it-provided-and-what-are-the-challenges</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[Accessed 10 October 2023].</a:t>
            </a:r>
            <a:endParaRPr lang="en-US"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Shakoor</a:t>
            </a:r>
            <a:r>
              <a:rPr lang="en-GB" sz="1200" dirty="0">
                <a:latin typeface="Arial" panose="020B0604020202020204" pitchFamily="34" charset="0"/>
                <a:cs typeface="Arial" panose="020B0604020202020204" pitchFamily="34" charset="0"/>
              </a:rPr>
              <a:t>, M., </a:t>
            </a:r>
            <a:r>
              <a:rPr lang="en-GB" sz="1200" dirty="0" err="1">
                <a:latin typeface="Arial" panose="020B0604020202020204" pitchFamily="34" charset="0"/>
                <a:cs typeface="Arial" panose="020B0604020202020204" pitchFamily="34" charset="0"/>
              </a:rPr>
              <a:t>Ahad</a:t>
            </a:r>
            <a:r>
              <a:rPr lang="en-GB" sz="1200" dirty="0">
                <a:latin typeface="Arial" panose="020B0604020202020204" pitchFamily="34" charset="0"/>
                <a:cs typeface="Arial" panose="020B0604020202020204" pitchFamily="34" charset="0"/>
              </a:rPr>
              <a:t>, A., </a:t>
            </a:r>
            <a:r>
              <a:rPr lang="en-GB" sz="1200" dirty="0" err="1">
                <a:latin typeface="Arial" panose="020B0604020202020204" pitchFamily="34" charset="0"/>
                <a:cs typeface="Arial" panose="020B0604020202020204" pitchFamily="34" charset="0"/>
              </a:rPr>
              <a:t>Ayub</a:t>
            </a:r>
            <a:r>
              <a:rPr lang="en-GB" sz="1200" dirty="0">
                <a:latin typeface="Arial" panose="020B0604020202020204" pitchFamily="34" charset="0"/>
                <a:cs typeface="Arial" panose="020B0604020202020204" pitchFamily="34" charset="0"/>
              </a:rPr>
              <a:t>, S. &amp; </a:t>
            </a:r>
            <a:r>
              <a:rPr lang="en-GB" sz="1200" dirty="0" err="1">
                <a:latin typeface="Arial" panose="020B0604020202020204" pitchFamily="34" charset="0"/>
                <a:cs typeface="Arial" panose="020B0604020202020204" pitchFamily="34" charset="0"/>
              </a:rPr>
              <a:t>Kruer</a:t>
            </a:r>
            <a:r>
              <a:rPr lang="en-GB" sz="1200" dirty="0">
                <a:latin typeface="Arial" panose="020B0604020202020204" pitchFamily="34" charset="0"/>
                <a:cs typeface="Arial" panose="020B0604020202020204" pitchFamily="34" charset="0"/>
              </a:rPr>
              <a:t>, J., 2021. Suicide and “do not resuscitate”: An ethical dilemma. </a:t>
            </a:r>
            <a:r>
              <a:rPr lang="en-GB" sz="1200" i="1" dirty="0">
                <a:latin typeface="Arial" panose="020B0604020202020204" pitchFamily="34" charset="0"/>
                <a:cs typeface="Arial" panose="020B0604020202020204" pitchFamily="34" charset="0"/>
              </a:rPr>
              <a:t>Clinical Ethics, </a:t>
            </a:r>
            <a:r>
              <a:rPr lang="en-GB" sz="1200" dirty="0">
                <a:latin typeface="Arial" panose="020B0604020202020204" pitchFamily="34" charset="0"/>
                <a:cs typeface="Arial" panose="020B0604020202020204" pitchFamily="34" charset="0"/>
              </a:rPr>
              <a:t>16(2), pp. 160-162.</a:t>
            </a:r>
          </a:p>
          <a:p>
            <a:r>
              <a:rPr lang="en-GB" sz="1200" dirty="0" err="1">
                <a:latin typeface="Arial" panose="020B0604020202020204" pitchFamily="34" charset="0"/>
                <a:cs typeface="Arial" panose="020B0604020202020204" pitchFamily="34" charset="0"/>
              </a:rPr>
              <a:t>Tamplin</a:t>
            </a:r>
            <a:r>
              <a:rPr lang="en-GB" sz="1200" dirty="0">
                <a:latin typeface="Arial" panose="020B0604020202020204" pitchFamily="34" charset="0"/>
                <a:cs typeface="Arial" panose="020B0604020202020204" pitchFamily="34" charset="0"/>
              </a:rPr>
              <a:t>, T., 2023. </a:t>
            </a:r>
            <a:r>
              <a:rPr lang="en-GB" sz="1200" i="1" dirty="0">
                <a:latin typeface="Arial" panose="020B0604020202020204" pitchFamily="34" charset="0"/>
                <a:cs typeface="Arial" panose="020B0604020202020204" pitchFamily="34" charset="0"/>
              </a:rPr>
              <a:t>Living Will vs DNR. </a:t>
            </a:r>
            <a:r>
              <a:rPr lang="en-GB" sz="1200" dirty="0">
                <a:latin typeface="Arial" panose="020B0604020202020204" pitchFamily="34" charset="0"/>
                <a:cs typeface="Arial" panose="020B0604020202020204" pitchFamily="34" charset="0"/>
              </a:rPr>
              <a:t>[Online]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rPr>
              <a:t>https://www.financestrategists.com/estate-planning-lawyer/will/living-will-vs-dnr/#:~:text=Living%20wills%20and%20DNR%20orders%20are%20essential%20legal,in%20the%20event%20of%20cardiac%20or%20respiratory%20arrest.</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[Accessed 10 October 2023].</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Torrey, T., 2022. </a:t>
            </a:r>
            <a:r>
              <a:rPr lang="en-GB" sz="1200" i="1" dirty="0">
                <a:latin typeface="Arial" panose="020B0604020202020204" pitchFamily="34" charset="0"/>
                <a:cs typeface="Arial" panose="020B0604020202020204" pitchFamily="34" charset="0"/>
              </a:rPr>
              <a:t>What are end-of-life and advance directive documents?. </a:t>
            </a:r>
            <a:r>
              <a:rPr lang="en-GB" sz="1200" dirty="0">
                <a:latin typeface="Arial" panose="020B0604020202020204" pitchFamily="34" charset="0"/>
                <a:cs typeface="Arial" panose="020B0604020202020204" pitchFamily="34" charset="0"/>
              </a:rPr>
              <a:t>[Online]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rPr>
              <a:t>https://www.verywellhealth.com/advance-directives-documents-2615080</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[Accessed 10 October 2023].</a:t>
            </a:r>
            <a:endParaRPr lang="en-US"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WHO, 2023. </a:t>
            </a:r>
            <a:r>
              <a:rPr lang="en-GB" sz="1200" i="1" dirty="0">
                <a:latin typeface="Arial" panose="020B0604020202020204" pitchFamily="34" charset="0"/>
                <a:cs typeface="Arial" panose="020B0604020202020204" pitchFamily="34" charset="0"/>
              </a:rPr>
              <a:t>Palliative care. </a:t>
            </a:r>
            <a:r>
              <a:rPr lang="en-GB" sz="1200" dirty="0">
                <a:latin typeface="Arial" panose="020B0604020202020204" pitchFamily="34" charset="0"/>
                <a:cs typeface="Arial" panose="020B0604020202020204" pitchFamily="34" charset="0"/>
              </a:rPr>
              <a:t>[Online] </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Available at: </a:t>
            </a:r>
            <a:r>
              <a:rPr lang="en-GB" sz="1200" u="sng" dirty="0">
                <a:latin typeface="Arial" panose="020B0604020202020204" pitchFamily="34" charset="0"/>
                <a:cs typeface="Arial" panose="020B0604020202020204" pitchFamily="34" charset="0"/>
              </a:rPr>
              <a:t>https://www.who.int/health-topics/palliative-care</a:t>
            </a:r>
            <a:br>
              <a:rPr lang="en-GB" sz="1200" dirty="0">
                <a:latin typeface="Arial" panose="020B0604020202020204" pitchFamily="34" charset="0"/>
                <a:cs typeface="Arial" panose="020B0604020202020204" pitchFamily="34" charset="0"/>
              </a:rPr>
            </a:br>
            <a:r>
              <a:rPr lang="en-GB" sz="1200" dirty="0">
                <a:latin typeface="Arial" panose="020B0604020202020204" pitchFamily="34" charset="0"/>
                <a:cs typeface="Arial" panose="020B0604020202020204" pitchFamily="34" charset="0"/>
              </a:rPr>
              <a:t>[Accessed 10 October 2023].</a:t>
            </a:r>
            <a:endParaRPr lang="en-US" sz="12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20899630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252C36"/>
      </a:dk2>
      <a:lt2>
        <a:srgbClr val="7C96A3"/>
      </a:lt2>
      <a:accent1>
        <a:srgbClr val="4FD093"/>
      </a:accent1>
      <a:accent2>
        <a:srgbClr val="54BCDF"/>
      </a:accent2>
      <a:accent3>
        <a:srgbClr val="A262D0"/>
      </a:accent3>
      <a:accent4>
        <a:srgbClr val="D7537B"/>
      </a:accent4>
      <a:accent5>
        <a:srgbClr val="E78045"/>
      </a:accent5>
      <a:accent6>
        <a:srgbClr val="84C350"/>
      </a:accent6>
      <a:hlink>
        <a:srgbClr val="22FFFF"/>
      </a:hlink>
      <a:folHlink>
        <a:srgbClr val="9BF3FD"/>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40000"/>
              </a:schemeClr>
            </a:gs>
            <a:gs pos="100000">
              <a:schemeClr val="phClr">
                <a:shade val="92000"/>
                <a:hueMod val="104000"/>
                <a:satMod val="140000"/>
                <a:lumMod val="48000"/>
              </a:schemeClr>
            </a:gs>
          </a:gsLst>
          <a:lin ang="5040000" scaled="0"/>
        </a:gradFill>
        <a:blipFill>
          <a:blip xmlns:r="http://schemas.openxmlformats.org/officeDocument/2006/relationships" r:embed="rId1">
            <a:duotone>
              <a:schemeClr val="phClr">
                <a:shade val="48000"/>
                <a:hueMod val="106000"/>
                <a:satMod val="140000"/>
                <a:lumMod val="42000"/>
              </a:schemeClr>
              <a:schemeClr val="phClr">
                <a:tint val="98000"/>
                <a:hueMod val="92000"/>
                <a:satMod val="220000"/>
                <a:lumMod val="9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142578CA-DEC9-49C3-80AF-C113973CC9A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TM04033919[[fn=Circuit]]</Template>
  <TotalTime>327</TotalTime>
  <Words>2036</Words>
  <Application>Microsoft Office PowerPoint</Application>
  <PresentationFormat>Widescreen</PresentationFormat>
  <Paragraphs>86</Paragraphs>
  <Slides>16</Slides>
  <Notes>11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Circuit</vt:lpstr>
      <vt:lpstr>BMHP-6009 End of life Euthanasia and assisted suicide  </vt:lpstr>
      <vt:lpstr>Introduction </vt:lpstr>
      <vt:lpstr>End-of-life care</vt:lpstr>
      <vt:lpstr>Palliative care</vt:lpstr>
      <vt:lpstr>Need and Availability of End-of-life Care</vt:lpstr>
      <vt:lpstr>Planning for End of Life</vt:lpstr>
      <vt:lpstr>Legislation </vt:lpstr>
      <vt:lpstr>The Disengagement Theory </vt:lpstr>
      <vt:lpstr>Euthanasia and Assisted Suicide</vt:lpstr>
      <vt:lpstr>Uk versus other countries </vt:lpstr>
      <vt:lpstr>Is euthanasia and assisted suicide right?</vt:lpstr>
      <vt:lpstr>Conclusion </vt:lpstr>
      <vt:lpstr>Recommendations </vt:lpstr>
      <vt:lpstr>References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Saima Faser (2108665)</cp:lastModifiedBy>
  <cp:revision>16</cp:revision>
  <dcterms:created xsi:type="dcterms:W3CDTF">2023-10-11T05:27:02Z</dcterms:created>
  <dcterms:modified xsi:type="dcterms:W3CDTF">2023-10-26T18:14:10Z</dcterms:modified>
</cp:coreProperties>
</file>