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59" r:id="rId4"/>
    <p:sldId id="260" r:id="rId5"/>
    <p:sldId id="261" r:id="rId6"/>
    <p:sldId id="263" r:id="rId7"/>
    <p:sldId id="264" r:id="rId8"/>
    <p:sldId id="265" r:id="rId9"/>
    <p:sldId id="266" r:id="rId10"/>
    <p:sldId id="267" r:id="rId11"/>
    <p:sldId id="268" r:id="rId12"/>
    <p:sldId id="258" r:id="rId13"/>
    <p:sldId id="262"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5"/>
    <p:restoredTop sz="94684"/>
  </p:normalViewPr>
  <p:slideViewPr>
    <p:cSldViewPr snapToGrid="0">
      <p:cViewPr varScale="1">
        <p:scale>
          <a:sx n="106" d="100"/>
          <a:sy n="106" d="100"/>
        </p:scale>
        <p:origin x="79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GB"/>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smtClean="0"/>
              <a:t>6/25/24</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671126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6/25/24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03243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GB"/>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6/25/24</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59792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6/25/24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35812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GB"/>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6/25/24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07379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6/25/24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48388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6/25/24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58391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GB"/>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6/25/24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209370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6/25/24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1652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6/25/24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57349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6/25/24</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141221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6/25/24</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3658807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smtClean="0"/>
              <a:pPr/>
              <a:t>6/25/24</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899053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GB"/>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6/25/24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773602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6/25/24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37717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6/25/24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443770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smtClean="0"/>
              <a:pPr/>
              <a:t>6/25/24</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08795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6/25/24</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98876268"/>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EF8B2-D919-0CF7-977F-4B75A6452AFF}"/>
              </a:ext>
            </a:extLst>
          </p:cNvPr>
          <p:cNvSpPr>
            <a:spLocks noGrp="1"/>
          </p:cNvSpPr>
          <p:nvPr>
            <p:ph type="ctrTitle"/>
          </p:nvPr>
        </p:nvSpPr>
        <p:spPr>
          <a:xfrm>
            <a:off x="179971" y="2478886"/>
            <a:ext cx="10470995" cy="2367151"/>
          </a:xfrm>
        </p:spPr>
        <p:txBody>
          <a:bodyPr>
            <a:normAutofit/>
          </a:bodyPr>
          <a:lstStyle/>
          <a:p>
            <a:r>
              <a:rPr lang="en-GB" sz="2800" b="1" dirty="0">
                <a:effectLst/>
                <a:latin typeface="Times New Roman" panose="02020603050405020304" pitchFamily="18" charset="0"/>
                <a:ea typeface="Times New Roman" panose="02020603050405020304" pitchFamily="18" charset="0"/>
              </a:rPr>
              <a:t>BlueSky Cafe Business Plan</a:t>
            </a:r>
            <a:br>
              <a:rPr lang="en-GB" sz="2000" dirty="0">
                <a:effectLst/>
                <a:latin typeface="Times New Roman" panose="02020603050405020304" pitchFamily="18" charset="0"/>
                <a:ea typeface="Times New Roman" panose="02020603050405020304" pitchFamily="18" charset="0"/>
              </a:rPr>
            </a:br>
            <a:endParaRPr lang="en-US" sz="6600" dirty="0"/>
          </a:p>
        </p:txBody>
      </p:sp>
      <p:pic>
        <p:nvPicPr>
          <p:cNvPr id="4" name="Picture 3" descr="A close-up of a sign&#10;&#10;Description automatically generated">
            <a:extLst>
              <a:ext uri="{FF2B5EF4-FFF2-40B4-BE49-F238E27FC236}">
                <a16:creationId xmlns:a16="http://schemas.microsoft.com/office/drawing/2014/main" id="{7198AFB3-CC3A-9EA3-CC31-8B91B97EB9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3540" y="398192"/>
            <a:ext cx="4368800" cy="1790700"/>
          </a:xfrm>
          <a:prstGeom prst="rect">
            <a:avLst/>
          </a:prstGeom>
        </p:spPr>
      </p:pic>
      <p:pic>
        <p:nvPicPr>
          <p:cNvPr id="5" name="Picture 4" descr="A black text on a white background&#10;&#10;Description automatically generated">
            <a:extLst>
              <a:ext uri="{FF2B5EF4-FFF2-40B4-BE49-F238E27FC236}">
                <a16:creationId xmlns:a16="http://schemas.microsoft.com/office/drawing/2014/main" id="{2D717043-49AF-198A-46B0-900A669FE924}"/>
              </a:ext>
            </a:extLst>
          </p:cNvPr>
          <p:cNvPicPr>
            <a:picLocks noChangeAspect="1"/>
          </p:cNvPicPr>
          <p:nvPr/>
        </p:nvPicPr>
        <p:blipFill>
          <a:blip r:embed="rId3"/>
          <a:stretch>
            <a:fillRect/>
          </a:stretch>
        </p:blipFill>
        <p:spPr>
          <a:xfrm>
            <a:off x="6096000" y="1894787"/>
            <a:ext cx="5731510" cy="878205"/>
          </a:xfrm>
          <a:prstGeom prst="rect">
            <a:avLst/>
          </a:prstGeom>
        </p:spPr>
      </p:pic>
      <p:sp>
        <p:nvSpPr>
          <p:cNvPr id="9" name="TextBox 8">
            <a:extLst>
              <a:ext uri="{FF2B5EF4-FFF2-40B4-BE49-F238E27FC236}">
                <a16:creationId xmlns:a16="http://schemas.microsoft.com/office/drawing/2014/main" id="{BB35FA5C-4DA7-8EA3-69F9-E4325C575752}"/>
              </a:ext>
            </a:extLst>
          </p:cNvPr>
          <p:cNvSpPr txBox="1"/>
          <p:nvPr/>
        </p:nvSpPr>
        <p:spPr>
          <a:xfrm>
            <a:off x="5911481" y="4521214"/>
            <a:ext cx="6100548" cy="677108"/>
          </a:xfrm>
          <a:prstGeom prst="rect">
            <a:avLst/>
          </a:prstGeom>
          <a:noFill/>
        </p:spPr>
        <p:txBody>
          <a:bodyPr wrap="square">
            <a:spAutoFit/>
          </a:bodyPr>
          <a:lstStyle/>
          <a:p>
            <a:pPr marL="914400"/>
            <a:r>
              <a:rPr lang="en-GB" sz="1800" dirty="0">
                <a:effectLst/>
                <a:latin typeface="Times New Roman" panose="02020603050405020304" pitchFamily="18" charset="0"/>
                <a:ea typeface="Times New Roman" panose="02020603050405020304" pitchFamily="18" charset="0"/>
              </a:rPr>
              <a:t>Student Name: </a:t>
            </a:r>
            <a:r>
              <a:rPr lang="en-GB" sz="1800" dirty="0" err="1">
                <a:effectLst/>
                <a:latin typeface="Times New Roman" panose="02020603050405020304" pitchFamily="18" charset="0"/>
                <a:ea typeface="Times New Roman" panose="02020603050405020304" pitchFamily="18" charset="0"/>
              </a:rPr>
              <a:t>Liljana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Reci</a:t>
            </a:r>
            <a:endParaRPr lang="en-GB" sz="1600" dirty="0">
              <a:effectLst/>
              <a:latin typeface="Times New Roman" panose="02020603050405020304" pitchFamily="18" charset="0"/>
              <a:ea typeface="Times New Roman" panose="02020603050405020304" pitchFamily="18" charset="0"/>
            </a:endParaRPr>
          </a:p>
          <a:p>
            <a:r>
              <a:rPr lang="en-GB" sz="1800" kern="0" dirty="0">
                <a:effectLst/>
                <a:latin typeface="Times New Roman" panose="02020603050405020304" pitchFamily="18" charset="0"/>
                <a:ea typeface="Times New Roman" panose="02020603050405020304" pitchFamily="18" charset="0"/>
              </a:rPr>
              <a:t>Student Id: </a:t>
            </a:r>
            <a:r>
              <a:rPr lang="en-GB" sz="1050" kern="0" dirty="0">
                <a:solidFill>
                  <a:srgbClr val="000000"/>
                </a:solidFill>
                <a:effectLst/>
                <a:latin typeface="-webkit-standard"/>
                <a:ea typeface="Times New Roman" panose="02020603050405020304" pitchFamily="18" charset="0"/>
                <a:cs typeface="Times New Roman" panose="02020603050405020304" pitchFamily="18" charset="0"/>
              </a:rPr>
              <a:t> </a:t>
            </a:r>
            <a:r>
              <a:rPr lang="en-GB" sz="2000" kern="0" dirty="0">
                <a:solidFill>
                  <a:srgbClr val="000000"/>
                </a:solidFill>
                <a:effectLst/>
                <a:latin typeface="-webkit-standard"/>
                <a:ea typeface="Times New Roman" panose="02020603050405020304" pitchFamily="18" charset="0"/>
                <a:cs typeface="Times New Roman" panose="02020603050405020304" pitchFamily="18" charset="0"/>
              </a:rPr>
              <a:t>2309831</a:t>
            </a:r>
            <a:r>
              <a:rPr lang="en-GB" dirty="0">
                <a:effectLst/>
              </a:rPr>
              <a:t> </a:t>
            </a:r>
            <a:endParaRPr lang="en-US" dirty="0"/>
          </a:p>
        </p:txBody>
      </p:sp>
    </p:spTree>
    <p:extLst>
      <p:ext uri="{BB962C8B-B14F-4D97-AF65-F5344CB8AC3E}">
        <p14:creationId xmlns:p14="http://schemas.microsoft.com/office/powerpoint/2010/main" val="3919158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65A45-5237-018B-6EBB-47BFB22C0A2C}"/>
              </a:ext>
            </a:extLst>
          </p:cNvPr>
          <p:cNvSpPr>
            <a:spLocks noGrp="1"/>
          </p:cNvSpPr>
          <p:nvPr>
            <p:ph type="title"/>
          </p:nvPr>
        </p:nvSpPr>
        <p:spPr/>
        <p:txBody>
          <a:bodyPr/>
          <a:lstStyle/>
          <a:p>
            <a:r>
              <a:rPr lang="en-GB" sz="4000" b="1" dirty="0">
                <a:effectLst/>
                <a:latin typeface="Times New Roman" panose="02020603050405020304" pitchFamily="18" charset="0"/>
                <a:ea typeface="Times New Roman" panose="02020603050405020304" pitchFamily="18" charset="0"/>
              </a:rPr>
              <a:t>BlueSky Cafe Business Plan</a:t>
            </a:r>
            <a:br>
              <a:rPr lang="en-GB" sz="4000" b="1"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A9C9044-236C-C57B-72A2-DCA74AF052A5}"/>
              </a:ext>
            </a:extLst>
          </p:cNvPr>
          <p:cNvSpPr>
            <a:spLocks noGrp="1"/>
          </p:cNvSpPr>
          <p:nvPr>
            <p:ph idx="1"/>
          </p:nvPr>
        </p:nvSpPr>
        <p:spPr/>
        <p:txBody>
          <a:bodyPr/>
          <a:lstStyle/>
          <a:p>
            <a:pPr marL="0" indent="0">
              <a:buNone/>
            </a:pPr>
            <a:endParaRPr lang="en-GB" sz="1800" dirty="0">
              <a:effectLst/>
              <a:latin typeface="Times New Roman" panose="02020603050405020304" pitchFamily="18" charset="0"/>
              <a:ea typeface="Times New Roman" panose="02020603050405020304" pitchFamily="18" charset="0"/>
            </a:endParaRPr>
          </a:p>
          <a:p>
            <a:pPr>
              <a:lnSpc>
                <a:spcPct val="150000"/>
              </a:lnSpc>
            </a:pPr>
            <a:r>
              <a:rPr lang="en-GB" sz="1800" dirty="0">
                <a:latin typeface="Abadi" panose="020F0502020204030204" pitchFamily="34" charset="0"/>
                <a:cs typeface="Abadi" panose="020F0502020204030204" pitchFamily="34" charset="0"/>
              </a:rPr>
              <a:t>BlueSky Cafe is a pioneering coffee shop designed to blend premium coffee with cutting-edge technology services. Situated in a bustling urban area, BlueSky Cafe targets tech enthusiasts, remote workers, and coffee aficionados. Our inviting environment features modern amenities such as high-speed internet, ample charging stations, and private workspaces, making it the ideal spot for productivity and relaxation.</a:t>
            </a:r>
            <a:r>
              <a:rPr lang="en-GB" sz="2400" dirty="0">
                <a:effectLst/>
                <a:latin typeface="Abadi" panose="020F0502020204030204" pitchFamily="34" charset="0"/>
                <a:ea typeface="Times New Roman" panose="02020603050405020304" pitchFamily="18" charset="0"/>
                <a:cs typeface="Abadi" panose="020F0502020204030204" pitchFamily="34" charset="0"/>
              </a:rPr>
              <a:t> </a:t>
            </a:r>
            <a:r>
              <a:rPr lang="en-GB" sz="1800" dirty="0">
                <a:effectLst/>
                <a:latin typeface="Abadi" panose="020B0604020104020204" pitchFamily="34" charset="0"/>
                <a:ea typeface="Times New Roman" panose="02020603050405020304" pitchFamily="18" charset="0"/>
              </a:rPr>
              <a:t>(</a:t>
            </a:r>
            <a:r>
              <a:rPr lang="en-GB" sz="1800" dirty="0" err="1">
                <a:effectLst/>
                <a:latin typeface="Abadi" panose="020B0604020104020204" pitchFamily="34" charset="0"/>
                <a:ea typeface="Times New Roman" panose="02020603050405020304" pitchFamily="18" charset="0"/>
              </a:rPr>
              <a:t>Cusson</a:t>
            </a:r>
            <a:r>
              <a:rPr lang="en-GB" sz="1800" dirty="0">
                <a:effectLst/>
                <a:latin typeface="Abadi" panose="020B0604020104020204" pitchFamily="34" charset="0"/>
                <a:ea typeface="Times New Roman" panose="02020603050405020304" pitchFamily="18" charset="0"/>
              </a:rPr>
              <a:t> &amp; Bottorff, 2024). </a:t>
            </a:r>
          </a:p>
          <a:p>
            <a:pPr marL="0" indent="0">
              <a:buNone/>
            </a:pPr>
            <a:endParaRPr lang="en-US" dirty="0"/>
          </a:p>
        </p:txBody>
      </p:sp>
    </p:spTree>
    <p:extLst>
      <p:ext uri="{BB962C8B-B14F-4D97-AF65-F5344CB8AC3E}">
        <p14:creationId xmlns:p14="http://schemas.microsoft.com/office/powerpoint/2010/main" val="18568143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1F604-42CB-FC04-83D2-2668B539C64C}"/>
              </a:ext>
            </a:extLst>
          </p:cNvPr>
          <p:cNvSpPr>
            <a:spLocks noGrp="1"/>
          </p:cNvSpPr>
          <p:nvPr>
            <p:ph type="title"/>
          </p:nvPr>
        </p:nvSpPr>
        <p:spPr>
          <a:xfrm>
            <a:off x="2018371" y="764372"/>
            <a:ext cx="9487829" cy="2001129"/>
          </a:xfrm>
        </p:spPr>
        <p:txBody>
          <a:bodyPr/>
          <a:lstStyle/>
          <a:p>
            <a:r>
              <a:rPr lang="en-GB" sz="2800" b="1" kern="0" dirty="0">
                <a:solidFill>
                  <a:srgbClr val="215F9A"/>
                </a:solidFill>
                <a:effectLst/>
                <a:latin typeface="Algerian" pitchFamily="82" charset="77"/>
                <a:ea typeface="Times New Roman" panose="02020603050405020304" pitchFamily="18" charset="0"/>
                <a:cs typeface="Times New Roman" panose="02020603050405020304" pitchFamily="18" charset="0"/>
              </a:rPr>
              <a:t> </a:t>
            </a:r>
            <a:r>
              <a:rPr lang="en-GB" sz="2800" b="1" kern="0" dirty="0">
                <a:effectLst/>
                <a:latin typeface="Algerian" pitchFamily="82" charset="77"/>
                <a:ea typeface="Times New Roman" panose="02020603050405020304" pitchFamily="18" charset="0"/>
                <a:cs typeface="Times New Roman" panose="02020603050405020304" pitchFamily="18" charset="0"/>
              </a:rPr>
              <a:t>Business Idea and Mission</a:t>
            </a:r>
            <a:br>
              <a:rPr lang="en-GB" sz="1800" b="1" kern="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3D7BAAF-8650-2F30-C061-260C62A3927C}"/>
              </a:ext>
            </a:extLst>
          </p:cNvPr>
          <p:cNvSpPr>
            <a:spLocks noGrp="1"/>
          </p:cNvSpPr>
          <p:nvPr>
            <p:ph idx="1"/>
          </p:nvPr>
        </p:nvSpPr>
        <p:spPr/>
        <p:txBody>
          <a:bodyPr>
            <a:normAutofit/>
          </a:bodyPr>
          <a:lstStyle/>
          <a:p>
            <a:r>
              <a:rPr lang="en-GB" dirty="0">
                <a:latin typeface="Abadi" panose="020B0604020104020204" pitchFamily="34" charset="0"/>
              </a:rPr>
              <a:t>BlueSky Cafe is a pioneering coffee shop designed to blend premium coffee with cutting-edge technology services. Situated in a bustling urban area, BlueSky Cafe targets tech enthusiasts, remote workers, and coffee aficionados. Our inviting environment features modern amenities such as high-speed internet, ample charging stations, and private workspaces, making it the ideal spot for productivity and relaxation. </a:t>
            </a:r>
            <a:r>
              <a:rPr lang="en-GB" sz="1800" dirty="0">
                <a:effectLst/>
                <a:latin typeface="Times New Roman" panose="02020603050405020304" pitchFamily="18" charset="0"/>
                <a:ea typeface="Times New Roman" panose="02020603050405020304" pitchFamily="18" charset="0"/>
              </a:rPr>
              <a:t>(</a:t>
            </a:r>
            <a:r>
              <a:rPr lang="en-GB" sz="1800" i="1" dirty="0">
                <a:effectLst/>
                <a:latin typeface="Times New Roman" panose="02020603050405020304" pitchFamily="18" charset="0"/>
                <a:ea typeface="Times New Roman" panose="02020603050405020304" pitchFamily="18" charset="0"/>
              </a:rPr>
              <a:t>Coffee Shop &amp; Cafe Business Plan examples</a:t>
            </a:r>
            <a:r>
              <a:rPr lang="en-GB" sz="1800" dirty="0">
                <a:effectLst/>
                <a:latin typeface="Times New Roman" panose="02020603050405020304" pitchFamily="18" charset="0"/>
                <a:ea typeface="Times New Roman" panose="02020603050405020304" pitchFamily="18" charset="0"/>
              </a:rPr>
              <a:t> 2024)</a:t>
            </a:r>
          </a:p>
          <a:p>
            <a:pPr marL="0" indent="0">
              <a:buNone/>
            </a:pPr>
            <a:endParaRPr lang="en-GB" sz="1800" dirty="0">
              <a:effectLst/>
              <a:latin typeface="Times New Roman" panose="02020603050405020304" pitchFamily="18" charset="0"/>
              <a:ea typeface="Times New Roman" panose="02020603050405020304" pitchFamily="18" charset="0"/>
            </a:endParaRPr>
          </a:p>
          <a:p>
            <a:r>
              <a:rPr lang="en-GB" dirty="0">
                <a:latin typeface="Abadi" panose="020B0604020104020204" pitchFamily="34" charset="0"/>
              </a:rPr>
              <a:t>By offering a unique blend of premium coffee and a tech-friendly environment, BlueSky Cafe appeals to customers who appreciate quality beverages and require a conducive space for work and social interaction. Our mission is to create a community hub where technology and coffee culture merge, providing an exceptional customer experience through innovative offerings and excellent service. </a:t>
            </a:r>
            <a:r>
              <a:rPr lang="en-GB" sz="1800" kern="0" dirty="0">
                <a:effectLst/>
                <a:latin typeface="Times New Roman" panose="02020603050405020304" pitchFamily="18" charset="0"/>
                <a:ea typeface="Times New Roman" panose="02020603050405020304" pitchFamily="18" charset="0"/>
              </a:rPr>
              <a:t>(</a:t>
            </a:r>
            <a:r>
              <a:rPr lang="en-GB" sz="1800" kern="0" dirty="0" err="1">
                <a:effectLst/>
                <a:latin typeface="Times New Roman" panose="02020603050405020304" pitchFamily="18" charset="0"/>
                <a:ea typeface="Times New Roman" panose="02020603050405020304" pitchFamily="18" charset="0"/>
              </a:rPr>
              <a:t>Pendrill</a:t>
            </a:r>
            <a:r>
              <a:rPr lang="en-GB" sz="1800" kern="0" dirty="0">
                <a:effectLst/>
                <a:latin typeface="Times New Roman" panose="02020603050405020304" pitchFamily="18" charset="0"/>
                <a:ea typeface="Times New Roman" panose="02020603050405020304" pitchFamily="18" charset="0"/>
              </a:rPr>
              <a:t>, 2023)</a:t>
            </a:r>
            <a:r>
              <a:rPr lang="en-GB" dirty="0">
                <a:effectLst/>
              </a:rPr>
              <a:t> </a:t>
            </a:r>
            <a:endParaRPr lang="en-US" dirty="0">
              <a:latin typeface="Abadi" panose="020B0604020104020204" pitchFamily="34" charset="0"/>
            </a:endParaRPr>
          </a:p>
        </p:txBody>
      </p:sp>
    </p:spTree>
    <p:extLst>
      <p:ext uri="{BB962C8B-B14F-4D97-AF65-F5344CB8AC3E}">
        <p14:creationId xmlns:p14="http://schemas.microsoft.com/office/powerpoint/2010/main" val="3994462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3A20A-0CC3-4119-3651-CD2E4465D9B5}"/>
              </a:ext>
            </a:extLst>
          </p:cNvPr>
          <p:cNvSpPr>
            <a:spLocks noGrp="1"/>
          </p:cNvSpPr>
          <p:nvPr>
            <p:ph type="title"/>
          </p:nvPr>
        </p:nvSpPr>
        <p:spPr>
          <a:xfrm>
            <a:off x="2895600" y="764373"/>
            <a:ext cx="8610600" cy="1131334"/>
          </a:xfrm>
        </p:spPr>
        <p:txBody>
          <a:bodyPr>
            <a:normAutofit/>
          </a:bodyPr>
          <a:lstStyle/>
          <a:p>
            <a:r>
              <a:rPr lang="en-GB" sz="2800" b="1" kern="0" dirty="0">
                <a:effectLst/>
                <a:latin typeface="Algerian" pitchFamily="82" charset="77"/>
                <a:ea typeface="Times New Roman" panose="02020603050405020304" pitchFamily="18" charset="0"/>
                <a:cs typeface="Times New Roman" panose="02020603050405020304" pitchFamily="18" charset="0"/>
              </a:rPr>
              <a:t>Legal Status</a:t>
            </a:r>
            <a:r>
              <a:rPr lang="en-GB" sz="5400" dirty="0">
                <a:effectLst/>
                <a:latin typeface="Algerian" pitchFamily="82" charset="77"/>
              </a:rPr>
              <a:t> </a:t>
            </a:r>
            <a:endParaRPr lang="en-US" sz="5400" dirty="0">
              <a:latin typeface="Algerian" pitchFamily="82" charset="77"/>
            </a:endParaRPr>
          </a:p>
        </p:txBody>
      </p:sp>
      <p:sp>
        <p:nvSpPr>
          <p:cNvPr id="3" name="Content Placeholder 2">
            <a:extLst>
              <a:ext uri="{FF2B5EF4-FFF2-40B4-BE49-F238E27FC236}">
                <a16:creationId xmlns:a16="http://schemas.microsoft.com/office/drawing/2014/main" id="{78A07DB4-F3FC-7E56-F11F-654D35C444D8}"/>
              </a:ext>
            </a:extLst>
          </p:cNvPr>
          <p:cNvSpPr>
            <a:spLocks noGrp="1"/>
          </p:cNvSpPr>
          <p:nvPr>
            <p:ph idx="1"/>
          </p:nvPr>
        </p:nvSpPr>
        <p:spPr/>
        <p:txBody>
          <a:bodyPr>
            <a:normAutofit fontScale="85000" lnSpcReduction="20000"/>
          </a:bodyPr>
          <a:lstStyle/>
          <a:p>
            <a:pPr>
              <a:lnSpc>
                <a:spcPct val="150000"/>
              </a:lnSpc>
            </a:pPr>
            <a:r>
              <a:rPr lang="en-GB" sz="1800" b="1" dirty="0">
                <a:effectLst/>
                <a:latin typeface="Times New Roman" panose="02020603050405020304" pitchFamily="18" charset="0"/>
                <a:ea typeface="Times New Roman" panose="02020603050405020304" pitchFamily="18" charset="0"/>
              </a:rPr>
              <a:t>Chosen Legal Status:</a:t>
            </a:r>
            <a:r>
              <a:rPr lang="en-GB" sz="1800" dirty="0">
                <a:effectLst/>
                <a:latin typeface="Times New Roman" panose="02020603050405020304" pitchFamily="18" charset="0"/>
                <a:ea typeface="Times New Roman" panose="02020603050405020304" pitchFamily="18" charset="0"/>
              </a:rPr>
              <a:t> Limited Liability Company (LLC) (Maule, 2024)</a:t>
            </a:r>
          </a:p>
          <a:p>
            <a:pPr lvl="1">
              <a:spcBef>
                <a:spcPts val="800"/>
              </a:spcBef>
              <a:spcAft>
                <a:spcPts val="400"/>
              </a:spcAft>
            </a:pPr>
            <a:r>
              <a:rPr lang="en-GB" sz="1600" b="1" dirty="0">
                <a:solidFill>
                  <a:srgbClr val="000000"/>
                </a:solidFill>
                <a:effectLst/>
                <a:highlight>
                  <a:srgbClr val="C0C0C0"/>
                </a:highlight>
                <a:latin typeface="Times New Roman" panose="02020603050405020304" pitchFamily="18" charset="0"/>
                <a:ea typeface="Times New Roman" panose="02020603050405020304" pitchFamily="18" charset="0"/>
                <a:cs typeface="Times New Roman" panose="02020603050405020304" pitchFamily="18" charset="0"/>
              </a:rPr>
              <a:t>Pros:</a:t>
            </a:r>
            <a:endParaRPr lang="en-GB" sz="1600" b="1"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mj-lt"/>
              <a:buAutoNum type="arabicPeriod"/>
              <a:tabLst>
                <a:tab pos="457200" algn="l"/>
              </a:tabLst>
            </a:pPr>
            <a:r>
              <a:rPr lang="en-GB" sz="1800" b="1" dirty="0">
                <a:effectLst/>
                <a:latin typeface="Times New Roman" panose="02020603050405020304" pitchFamily="18" charset="0"/>
                <a:ea typeface="Times New Roman" panose="02020603050405020304" pitchFamily="18" charset="0"/>
              </a:rPr>
              <a:t>Limited Liability:</a:t>
            </a:r>
            <a:r>
              <a:rPr lang="en-GB" sz="1800" dirty="0">
                <a:effectLst/>
                <a:latin typeface="Times New Roman" panose="02020603050405020304" pitchFamily="18" charset="0"/>
                <a:ea typeface="Times New Roman" panose="02020603050405020304" pitchFamily="18" charset="0"/>
              </a:rPr>
              <a:t> Owners are not personally liable for business debts and liabilities.</a:t>
            </a:r>
          </a:p>
          <a:p>
            <a:pPr marL="342900" lvl="0" indent="-342900">
              <a:lnSpc>
                <a:spcPct val="150000"/>
              </a:lnSpc>
              <a:buFont typeface="+mj-lt"/>
              <a:buAutoNum type="arabicPeriod"/>
              <a:tabLst>
                <a:tab pos="457200" algn="l"/>
              </a:tabLst>
            </a:pPr>
            <a:r>
              <a:rPr lang="en-GB" sz="1800" b="1" dirty="0">
                <a:effectLst/>
                <a:latin typeface="Times New Roman" panose="02020603050405020304" pitchFamily="18" charset="0"/>
                <a:ea typeface="Times New Roman" panose="02020603050405020304" pitchFamily="18" charset="0"/>
              </a:rPr>
              <a:t>Tax Flexibility:</a:t>
            </a:r>
            <a:r>
              <a:rPr lang="en-GB" sz="1800" dirty="0">
                <a:effectLst/>
                <a:latin typeface="Times New Roman" panose="02020603050405020304" pitchFamily="18" charset="0"/>
                <a:ea typeface="Times New Roman" panose="02020603050405020304" pitchFamily="18" charset="0"/>
              </a:rPr>
              <a:t> An LLC can choose between being taxed as a sole proprietor, partnership, S corporation, or C corporation.</a:t>
            </a:r>
          </a:p>
          <a:p>
            <a:pPr marL="342900" lvl="0" indent="-342900">
              <a:lnSpc>
                <a:spcPct val="150000"/>
              </a:lnSpc>
              <a:buFont typeface="+mj-lt"/>
              <a:buAutoNum type="arabicPeriod"/>
              <a:tabLst>
                <a:tab pos="457200" algn="l"/>
              </a:tabLst>
            </a:pPr>
            <a:r>
              <a:rPr lang="en-GB" sz="1800" b="1" dirty="0">
                <a:effectLst/>
                <a:latin typeface="Times New Roman" panose="02020603050405020304" pitchFamily="18" charset="0"/>
                <a:ea typeface="Times New Roman" panose="02020603050405020304" pitchFamily="18" charset="0"/>
              </a:rPr>
              <a:t>Credibility:</a:t>
            </a:r>
            <a:r>
              <a:rPr lang="en-GB" sz="1800" dirty="0">
                <a:effectLst/>
                <a:latin typeface="Times New Roman" panose="02020603050405020304" pitchFamily="18" charset="0"/>
                <a:ea typeface="Times New Roman" panose="02020603050405020304" pitchFamily="18" charset="0"/>
              </a:rPr>
              <a:t> An LLC structure can enhance the business’s credibility and professionalism.</a:t>
            </a:r>
          </a:p>
          <a:p>
            <a:pPr marL="342900" lvl="0" indent="-342900">
              <a:lnSpc>
                <a:spcPct val="150000"/>
              </a:lnSpc>
              <a:buFont typeface="+mj-lt"/>
              <a:buAutoNum type="arabicPeriod"/>
              <a:tabLst>
                <a:tab pos="457200" algn="l"/>
              </a:tabLst>
            </a:pPr>
            <a:r>
              <a:rPr lang="en-GB" sz="1800" b="1" dirty="0">
                <a:effectLst/>
                <a:latin typeface="Times New Roman" panose="02020603050405020304" pitchFamily="18" charset="0"/>
                <a:ea typeface="Times New Roman" panose="02020603050405020304" pitchFamily="18" charset="0"/>
              </a:rPr>
              <a:t>Management Flexibility:</a:t>
            </a:r>
            <a:r>
              <a:rPr lang="en-GB" sz="1800" dirty="0">
                <a:effectLst/>
                <a:latin typeface="Times New Roman" panose="02020603050405020304" pitchFamily="18" charset="0"/>
                <a:ea typeface="Times New Roman" panose="02020603050405020304" pitchFamily="18" charset="0"/>
              </a:rPr>
              <a:t> Owners can manage the business or appoint managers without affecting their liability protection.</a:t>
            </a:r>
          </a:p>
          <a:p>
            <a:pPr lvl="1">
              <a:spcBef>
                <a:spcPts val="800"/>
              </a:spcBef>
              <a:spcAft>
                <a:spcPts val="400"/>
              </a:spcAft>
            </a:pPr>
            <a:r>
              <a:rPr lang="en-GB" sz="1600" b="1" dirty="0">
                <a:solidFill>
                  <a:srgbClr val="000000"/>
                </a:solidFill>
                <a:effectLst/>
                <a:highlight>
                  <a:srgbClr val="C0C0C0"/>
                </a:highlight>
                <a:latin typeface="Times New Roman" panose="02020603050405020304" pitchFamily="18" charset="0"/>
                <a:ea typeface="Times New Roman" panose="02020603050405020304" pitchFamily="18" charset="0"/>
                <a:cs typeface="Times New Roman" panose="02020603050405020304" pitchFamily="18" charset="0"/>
              </a:rPr>
              <a:t>Cons:</a:t>
            </a:r>
            <a:r>
              <a:rPr lang="en-GB"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600" b="1"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mj-lt"/>
              <a:buAutoNum type="arabicPeriod"/>
              <a:tabLst>
                <a:tab pos="457200" algn="l"/>
              </a:tabLst>
            </a:pPr>
            <a:r>
              <a:rPr lang="en-GB" sz="1800" b="1" dirty="0">
                <a:effectLst/>
                <a:latin typeface="Times New Roman" panose="02020603050405020304" pitchFamily="18" charset="0"/>
                <a:ea typeface="Times New Roman" panose="02020603050405020304" pitchFamily="18" charset="0"/>
              </a:rPr>
              <a:t>Formation and Ongoing Costs:</a:t>
            </a:r>
            <a:r>
              <a:rPr lang="en-GB" sz="1800" dirty="0">
                <a:effectLst/>
                <a:latin typeface="Times New Roman" panose="02020603050405020304" pitchFamily="18" charset="0"/>
                <a:ea typeface="Times New Roman" panose="02020603050405020304" pitchFamily="18" charset="0"/>
              </a:rPr>
              <a:t> Higher initial setup and ongoing compliance costs compared to a sole proprietorship.</a:t>
            </a:r>
          </a:p>
          <a:p>
            <a:pPr marL="342900" lvl="0" indent="-342900">
              <a:lnSpc>
                <a:spcPct val="150000"/>
              </a:lnSpc>
              <a:buFont typeface="+mj-lt"/>
              <a:buAutoNum type="arabicPeriod"/>
              <a:tabLst>
                <a:tab pos="457200" algn="l"/>
              </a:tabLst>
            </a:pPr>
            <a:r>
              <a:rPr lang="en-GB" sz="1800" b="1" dirty="0">
                <a:effectLst/>
                <a:latin typeface="Times New Roman" panose="02020603050405020304" pitchFamily="18" charset="0"/>
                <a:ea typeface="Times New Roman" panose="02020603050405020304" pitchFamily="18" charset="0"/>
              </a:rPr>
              <a:t>Complexity:</a:t>
            </a:r>
            <a:r>
              <a:rPr lang="en-GB" sz="1800" dirty="0">
                <a:effectLst/>
                <a:latin typeface="Times New Roman" panose="02020603050405020304" pitchFamily="18" charset="0"/>
                <a:ea typeface="Times New Roman" panose="02020603050405020304" pitchFamily="18" charset="0"/>
              </a:rPr>
              <a:t> More paperwork and formalities in setting up and maintaining the business.</a:t>
            </a:r>
          </a:p>
          <a:p>
            <a:pPr marL="342900" lvl="0" indent="-342900">
              <a:lnSpc>
                <a:spcPct val="150000"/>
              </a:lnSpc>
              <a:buFont typeface="+mj-lt"/>
              <a:buAutoNum type="arabicPeriod"/>
              <a:tabLst>
                <a:tab pos="457200" algn="l"/>
              </a:tabLst>
            </a:pPr>
            <a:r>
              <a:rPr lang="en-GB" sz="1800" b="1" dirty="0">
                <a:effectLst/>
                <a:latin typeface="Times New Roman" panose="02020603050405020304" pitchFamily="18" charset="0"/>
                <a:ea typeface="Times New Roman" panose="02020603050405020304" pitchFamily="18" charset="0"/>
              </a:rPr>
              <a:t>Limited Life:</a:t>
            </a:r>
            <a:r>
              <a:rPr lang="en-GB" sz="1800" dirty="0">
                <a:effectLst/>
                <a:latin typeface="Times New Roman" panose="02020603050405020304" pitchFamily="18" charset="0"/>
                <a:ea typeface="Times New Roman" panose="02020603050405020304" pitchFamily="18" charset="0"/>
              </a:rPr>
              <a:t> In some jurisdictions, if an owner leaves or passes away, the LLC may need to be dissolved. (Hayes, 2024)</a:t>
            </a:r>
          </a:p>
          <a:p>
            <a:endParaRPr lang="en-US" dirty="0"/>
          </a:p>
        </p:txBody>
      </p:sp>
    </p:spTree>
    <p:extLst>
      <p:ext uri="{BB962C8B-B14F-4D97-AF65-F5344CB8AC3E}">
        <p14:creationId xmlns:p14="http://schemas.microsoft.com/office/powerpoint/2010/main" val="968273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31499-FDDE-6953-1EF6-3F4377235C4A}"/>
              </a:ext>
            </a:extLst>
          </p:cNvPr>
          <p:cNvSpPr>
            <a:spLocks noGrp="1"/>
          </p:cNvSpPr>
          <p:nvPr>
            <p:ph type="title"/>
          </p:nvPr>
        </p:nvSpPr>
        <p:spPr>
          <a:xfrm>
            <a:off x="2895600" y="764373"/>
            <a:ext cx="8610600" cy="807949"/>
          </a:xfrm>
        </p:spPr>
        <p:txBody>
          <a:bodyPr>
            <a:normAutofit fontScale="90000"/>
          </a:bodyPr>
          <a:lstStyle/>
          <a:p>
            <a:r>
              <a:rPr lang="en-GB" sz="3600" b="1" kern="0" dirty="0">
                <a:solidFill>
                  <a:srgbClr val="215F9A"/>
                </a:solidFill>
                <a:effectLst/>
                <a:latin typeface="Algerian" pitchFamily="82" charset="77"/>
                <a:ea typeface="Times New Roman" panose="02020603050405020304" pitchFamily="18" charset="0"/>
                <a:cs typeface="Times New Roman" panose="02020603050405020304" pitchFamily="18" charset="0"/>
              </a:rPr>
              <a:t>Market Research</a:t>
            </a:r>
            <a:br>
              <a:rPr lang="en-GB" sz="1800" b="1" kern="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19C50223-F541-B140-D5FF-7A43D70281E2}"/>
              </a:ext>
            </a:extLst>
          </p:cNvPr>
          <p:cNvSpPr>
            <a:spLocks noGrp="1"/>
          </p:cNvSpPr>
          <p:nvPr>
            <p:ph idx="1"/>
          </p:nvPr>
        </p:nvSpPr>
        <p:spPr>
          <a:xfrm>
            <a:off x="685800" y="1416937"/>
            <a:ext cx="10820400" cy="4024125"/>
          </a:xfrm>
        </p:spPr>
        <p:txBody>
          <a:bodyPr>
            <a:normAutofit/>
          </a:bodyPr>
          <a:lstStyle/>
          <a:p>
            <a:pPr>
              <a:lnSpc>
                <a:spcPct val="150000"/>
              </a:lnSpc>
            </a:pPr>
            <a:r>
              <a:rPr lang="en-GB" sz="1800" dirty="0">
                <a:effectLst/>
                <a:latin typeface="Times New Roman" panose="02020603050405020304" pitchFamily="18" charset="0"/>
                <a:ea typeface="Times New Roman" panose="02020603050405020304" pitchFamily="18" charset="0"/>
              </a:rPr>
              <a:t>To understand our target market and validate our business idea, we conducted comprehensive market research including surveys, focus groups, and an analysis of industry trends. (</a:t>
            </a:r>
            <a:r>
              <a:rPr lang="en-GB" sz="1800" dirty="0" err="1">
                <a:effectLst/>
                <a:latin typeface="Times New Roman" panose="02020603050405020304" pitchFamily="18" charset="0"/>
                <a:ea typeface="Times New Roman" panose="02020603050405020304" pitchFamily="18" charset="0"/>
              </a:rPr>
              <a:t>Pecánek</a:t>
            </a:r>
            <a:r>
              <a:rPr lang="en-GB" sz="1800" dirty="0">
                <a:effectLst/>
                <a:latin typeface="Times New Roman" panose="02020603050405020304" pitchFamily="18" charset="0"/>
                <a:ea typeface="Times New Roman" panose="02020603050405020304" pitchFamily="18" charset="0"/>
              </a:rPr>
              <a:t>, 2023)</a:t>
            </a:r>
          </a:p>
          <a:p>
            <a:pPr lvl="1">
              <a:spcBef>
                <a:spcPts val="800"/>
              </a:spcBef>
              <a:spcAft>
                <a:spcPts val="400"/>
              </a:spcAft>
            </a:pPr>
            <a:r>
              <a:rPr lang="en-GB" sz="1600" b="1" dirty="0">
                <a:solidFill>
                  <a:srgbClr val="000000"/>
                </a:solidFill>
                <a:effectLst/>
                <a:highlight>
                  <a:srgbClr val="C0C0C0"/>
                </a:highlight>
                <a:latin typeface="Aptos Display" panose="020B0004020202020204" pitchFamily="34" charset="0"/>
                <a:ea typeface="Times New Roman" panose="02020603050405020304" pitchFamily="18" charset="0"/>
                <a:cs typeface="Times New Roman" panose="02020603050405020304" pitchFamily="18" charset="0"/>
              </a:rPr>
              <a:t>Survey Findings</a:t>
            </a:r>
            <a:endParaRPr lang="en-GB" sz="1600" b="1"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1257300" lvl="2" indent="-342900">
              <a:lnSpc>
                <a:spcPct val="150000"/>
              </a:lnSpc>
              <a:buSzPts val="1000"/>
              <a:buFont typeface="Symbol" pitchFamily="2" charset="2"/>
              <a:buChar char=""/>
              <a:tabLst>
                <a:tab pos="457200" algn="l"/>
              </a:tabLst>
            </a:pPr>
            <a:r>
              <a:rPr lang="en-GB" sz="1400" b="1" dirty="0">
                <a:effectLst/>
                <a:latin typeface="Times New Roman" panose="02020603050405020304" pitchFamily="18" charset="0"/>
                <a:ea typeface="Times New Roman" panose="02020603050405020304" pitchFamily="18" charset="0"/>
              </a:rPr>
              <a:t>Demographics:</a:t>
            </a:r>
            <a:r>
              <a:rPr lang="en-GB" sz="1400" dirty="0">
                <a:effectLst/>
                <a:latin typeface="Times New Roman" panose="02020603050405020304" pitchFamily="18" charset="0"/>
                <a:ea typeface="Times New Roman" panose="02020603050405020304" pitchFamily="18" charset="0"/>
              </a:rPr>
              <a:t> Predominantly young professionals aged 25-40.</a:t>
            </a:r>
          </a:p>
          <a:p>
            <a:pPr marL="1257300" lvl="2" indent="-342900">
              <a:lnSpc>
                <a:spcPct val="150000"/>
              </a:lnSpc>
              <a:buSzPts val="1000"/>
              <a:buFont typeface="Symbol" pitchFamily="2" charset="2"/>
              <a:buChar char=""/>
              <a:tabLst>
                <a:tab pos="457200" algn="l"/>
              </a:tabLst>
            </a:pPr>
            <a:r>
              <a:rPr lang="en-GB" sz="1400" b="1" dirty="0">
                <a:effectLst/>
                <a:latin typeface="Times New Roman" panose="02020603050405020304" pitchFamily="18" charset="0"/>
                <a:ea typeface="Times New Roman" panose="02020603050405020304" pitchFamily="18" charset="0"/>
              </a:rPr>
              <a:t>Preferences:</a:t>
            </a:r>
            <a:r>
              <a:rPr lang="en-GB" sz="1400" dirty="0">
                <a:effectLst/>
                <a:latin typeface="Times New Roman" panose="02020603050405020304" pitchFamily="18" charset="0"/>
                <a:ea typeface="Times New Roman" panose="02020603050405020304" pitchFamily="18" charset="0"/>
              </a:rPr>
              <a:t> High demand for quality coffee and a work-friendly environment with tech amenities.</a:t>
            </a:r>
          </a:p>
          <a:p>
            <a:pPr marL="1257300" lvl="2" indent="-342900">
              <a:lnSpc>
                <a:spcPct val="150000"/>
              </a:lnSpc>
              <a:buSzPts val="1000"/>
              <a:buFont typeface="Symbol" pitchFamily="2" charset="2"/>
              <a:buChar char=""/>
              <a:tabLst>
                <a:tab pos="457200" algn="l"/>
              </a:tabLst>
            </a:pPr>
            <a:r>
              <a:rPr lang="en-GB" sz="1400" b="1" dirty="0">
                <a:effectLst/>
                <a:latin typeface="Times New Roman" panose="02020603050405020304" pitchFamily="18" charset="0"/>
                <a:ea typeface="Times New Roman" panose="02020603050405020304" pitchFamily="18" charset="0"/>
              </a:rPr>
              <a:t>Pricing Sensitivity:</a:t>
            </a:r>
            <a:r>
              <a:rPr lang="en-GB" sz="1400" dirty="0">
                <a:effectLst/>
                <a:latin typeface="Times New Roman" panose="02020603050405020304" pitchFamily="18" charset="0"/>
                <a:ea typeface="Times New Roman" panose="02020603050405020304" pitchFamily="18" charset="0"/>
              </a:rPr>
              <a:t> Willingness to pay premium prices for exceptional quality and convenience.</a:t>
            </a:r>
          </a:p>
          <a:p>
            <a:pPr lvl="1">
              <a:spcBef>
                <a:spcPts val="800"/>
              </a:spcBef>
              <a:spcAft>
                <a:spcPts val="400"/>
              </a:spcAft>
            </a:pPr>
            <a:r>
              <a:rPr lang="en-GB" sz="1600" b="1" dirty="0">
                <a:solidFill>
                  <a:srgbClr val="000000"/>
                </a:solidFill>
                <a:effectLst/>
                <a:highlight>
                  <a:srgbClr val="C0C0C0"/>
                </a:highlight>
                <a:latin typeface="Times New Roman" panose="02020603050405020304" pitchFamily="18" charset="0"/>
                <a:ea typeface="Times New Roman" panose="02020603050405020304" pitchFamily="18" charset="0"/>
                <a:cs typeface="Times New Roman" panose="02020603050405020304" pitchFamily="18" charset="0"/>
              </a:rPr>
              <a:t>Industry Trends</a:t>
            </a:r>
            <a:endParaRPr lang="en-GB" sz="1600" b="1"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1257300" lvl="2" indent="-342900">
              <a:lnSpc>
                <a:spcPct val="150000"/>
              </a:lnSpc>
              <a:buSzPts val="1000"/>
              <a:buFont typeface="Symbol" pitchFamily="2" charset="2"/>
              <a:buChar char=""/>
              <a:tabLst>
                <a:tab pos="457200" algn="l"/>
              </a:tabLst>
            </a:pPr>
            <a:r>
              <a:rPr lang="en-GB" sz="1400" b="1" dirty="0">
                <a:effectLst/>
                <a:latin typeface="Times New Roman" panose="02020603050405020304" pitchFamily="18" charset="0"/>
                <a:ea typeface="Times New Roman" panose="02020603050405020304" pitchFamily="18" charset="0"/>
              </a:rPr>
              <a:t>Growth in Specialty Coffee:</a:t>
            </a:r>
            <a:r>
              <a:rPr lang="en-GB" sz="1400" dirty="0">
                <a:effectLst/>
                <a:latin typeface="Times New Roman" panose="02020603050405020304" pitchFamily="18" charset="0"/>
                <a:ea typeface="Times New Roman" panose="02020603050405020304" pitchFamily="18" charset="0"/>
              </a:rPr>
              <a:t> Increasing consumer preference for artisanal and specialty coffee.</a:t>
            </a:r>
          </a:p>
          <a:p>
            <a:pPr marL="1257300" lvl="2" indent="-342900">
              <a:lnSpc>
                <a:spcPct val="150000"/>
              </a:lnSpc>
              <a:buSzPts val="1000"/>
              <a:buFont typeface="Symbol" pitchFamily="2" charset="2"/>
              <a:buChar char=""/>
              <a:tabLst>
                <a:tab pos="457200" algn="l"/>
              </a:tabLst>
            </a:pPr>
            <a:r>
              <a:rPr lang="en-GB" sz="1400" b="1" dirty="0">
                <a:effectLst/>
                <a:latin typeface="Times New Roman" panose="02020603050405020304" pitchFamily="18" charset="0"/>
                <a:ea typeface="Times New Roman" panose="02020603050405020304" pitchFamily="18" charset="0"/>
              </a:rPr>
              <a:t>Remote Working:</a:t>
            </a:r>
            <a:r>
              <a:rPr lang="en-GB" sz="1400" dirty="0">
                <a:effectLst/>
                <a:latin typeface="Times New Roman" panose="02020603050405020304" pitchFamily="18" charset="0"/>
                <a:ea typeface="Times New Roman" panose="02020603050405020304" pitchFamily="18" charset="0"/>
              </a:rPr>
              <a:t> Rising number of remote workers seeking comfortable and productive workspaces. (Graves, 2024)</a:t>
            </a:r>
          </a:p>
          <a:p>
            <a:endParaRPr lang="en-US" dirty="0"/>
          </a:p>
        </p:txBody>
      </p:sp>
    </p:spTree>
    <p:extLst>
      <p:ext uri="{BB962C8B-B14F-4D97-AF65-F5344CB8AC3E}">
        <p14:creationId xmlns:p14="http://schemas.microsoft.com/office/powerpoint/2010/main" val="491734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96912-D086-EC89-5CC2-FD193F6E459B}"/>
              </a:ext>
            </a:extLst>
          </p:cNvPr>
          <p:cNvSpPr>
            <a:spLocks noGrp="1"/>
          </p:cNvSpPr>
          <p:nvPr>
            <p:ph type="title"/>
          </p:nvPr>
        </p:nvSpPr>
        <p:spPr/>
        <p:txBody>
          <a:bodyPr/>
          <a:lstStyle/>
          <a:p>
            <a:r>
              <a:rPr lang="en-GB" sz="4000" b="1" kern="0" dirty="0">
                <a:effectLst/>
                <a:latin typeface="Algerian" pitchFamily="82" charset="77"/>
                <a:ea typeface="Times New Roman" panose="02020603050405020304" pitchFamily="18" charset="0"/>
                <a:cs typeface="Times New Roman" panose="02020603050405020304" pitchFamily="18" charset="0"/>
              </a:rPr>
              <a:t> Competitor Analysis</a:t>
            </a:r>
            <a:br>
              <a:rPr lang="en-GB" sz="4000" b="1" kern="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407CD984-4817-C1A9-B018-BF8B7E0F9943}"/>
              </a:ext>
            </a:extLst>
          </p:cNvPr>
          <p:cNvSpPr>
            <a:spLocks noGrp="1"/>
          </p:cNvSpPr>
          <p:nvPr>
            <p:ph idx="1"/>
          </p:nvPr>
        </p:nvSpPr>
        <p:spPr/>
        <p:txBody>
          <a:bodyPr>
            <a:normAutofit fontScale="92500" lnSpcReduction="10000"/>
          </a:bodyPr>
          <a:lstStyle/>
          <a:p>
            <a:pPr>
              <a:lnSpc>
                <a:spcPct val="150000"/>
              </a:lnSpc>
              <a:spcBef>
                <a:spcPts val="800"/>
              </a:spcBef>
              <a:spcAft>
                <a:spcPts val="400"/>
              </a:spcAft>
            </a:pPr>
            <a:r>
              <a:rPr lang="en-GB" sz="1800" b="1" dirty="0">
                <a:solidFill>
                  <a:srgbClr val="000000"/>
                </a:solidFill>
                <a:effectLst/>
                <a:highlight>
                  <a:srgbClr val="C0C0C0"/>
                </a:highlight>
                <a:latin typeface="Times New Roman" panose="02020603050405020304" pitchFamily="18" charset="0"/>
                <a:ea typeface="Times New Roman" panose="02020603050405020304" pitchFamily="18" charset="0"/>
                <a:cs typeface="Times New Roman" panose="02020603050405020304" pitchFamily="18" charset="0"/>
              </a:rPr>
              <a:t>Competitors</a:t>
            </a:r>
            <a:endParaRPr lang="en-GB" sz="1800" b="1"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800100" lvl="1" indent="-342900">
              <a:lnSpc>
                <a:spcPct val="150000"/>
              </a:lnSpc>
              <a:buFont typeface="+mj-lt"/>
              <a:buAutoNum type="arabicPeriod"/>
              <a:tabLst>
                <a:tab pos="457200" algn="l"/>
              </a:tabLst>
            </a:pPr>
            <a:r>
              <a:rPr lang="en-GB" sz="1600" b="1" dirty="0">
                <a:effectLst/>
                <a:latin typeface="Times New Roman" panose="02020603050405020304" pitchFamily="18" charset="0"/>
                <a:ea typeface="Times New Roman" panose="02020603050405020304" pitchFamily="18" charset="0"/>
              </a:rPr>
              <a:t>Local Coffee Shops:</a:t>
            </a:r>
            <a:r>
              <a:rPr lang="en-GB" sz="1600" dirty="0">
                <a:effectLst/>
                <a:latin typeface="Times New Roman" panose="02020603050405020304" pitchFamily="18" charset="0"/>
                <a:ea typeface="Times New Roman" panose="02020603050405020304" pitchFamily="18" charset="0"/>
              </a:rPr>
              <a:t> Independent coffee shops offering quality beverages but lacking tech amenities.</a:t>
            </a:r>
          </a:p>
          <a:p>
            <a:pPr marL="800100" lvl="1" indent="-342900">
              <a:lnSpc>
                <a:spcPct val="150000"/>
              </a:lnSpc>
              <a:buFont typeface="+mj-lt"/>
              <a:buAutoNum type="arabicPeriod"/>
              <a:tabLst>
                <a:tab pos="457200" algn="l"/>
              </a:tabLst>
            </a:pPr>
            <a:r>
              <a:rPr lang="en-GB" sz="1600" b="1" dirty="0">
                <a:effectLst/>
                <a:latin typeface="Times New Roman" panose="02020603050405020304" pitchFamily="18" charset="0"/>
                <a:ea typeface="Times New Roman" panose="02020603050405020304" pitchFamily="18" charset="0"/>
              </a:rPr>
              <a:t>National Chains (e.g., Starbucks):</a:t>
            </a:r>
            <a:r>
              <a:rPr lang="en-GB" sz="1600" dirty="0">
                <a:effectLst/>
                <a:latin typeface="Times New Roman" panose="02020603050405020304" pitchFamily="18" charset="0"/>
                <a:ea typeface="Times New Roman" panose="02020603050405020304" pitchFamily="18" charset="0"/>
              </a:rPr>
              <a:t> Established brands with a broad customer base but less focus on a tech-friendly environment.</a:t>
            </a:r>
          </a:p>
          <a:p>
            <a:pPr marL="800100" lvl="1" indent="-342900">
              <a:lnSpc>
                <a:spcPct val="150000"/>
              </a:lnSpc>
              <a:buFont typeface="+mj-lt"/>
              <a:buAutoNum type="arabicPeriod"/>
              <a:tabLst>
                <a:tab pos="457200" algn="l"/>
              </a:tabLst>
            </a:pPr>
            <a:r>
              <a:rPr lang="en-GB" sz="1600" b="1" dirty="0">
                <a:effectLst/>
                <a:latin typeface="Times New Roman" panose="02020603050405020304" pitchFamily="18" charset="0"/>
                <a:ea typeface="Times New Roman" panose="02020603050405020304" pitchFamily="18" charset="0"/>
              </a:rPr>
              <a:t>Co-working Spaces:</a:t>
            </a:r>
            <a:r>
              <a:rPr lang="en-GB" sz="1600" dirty="0">
                <a:effectLst/>
                <a:latin typeface="Times New Roman" panose="02020603050405020304" pitchFamily="18" charset="0"/>
                <a:ea typeface="Times New Roman" panose="02020603050405020304" pitchFamily="18" charset="0"/>
              </a:rPr>
              <a:t> Provide workspaces but lack the ambiance and quality coffee offerings.</a:t>
            </a:r>
          </a:p>
          <a:p>
            <a:pPr>
              <a:spcBef>
                <a:spcPts val="800"/>
              </a:spcBef>
              <a:spcAft>
                <a:spcPts val="400"/>
              </a:spcAft>
            </a:pPr>
            <a:r>
              <a:rPr lang="en-GB" sz="1800" b="1" dirty="0">
                <a:solidFill>
                  <a:srgbClr val="000000"/>
                </a:solidFill>
                <a:effectLst/>
                <a:highlight>
                  <a:srgbClr val="C0C0C0"/>
                </a:highlight>
                <a:latin typeface="Times New Roman" panose="02020603050405020304" pitchFamily="18" charset="0"/>
                <a:ea typeface="Times New Roman" panose="02020603050405020304" pitchFamily="18" charset="0"/>
                <a:cs typeface="Times New Roman" panose="02020603050405020304" pitchFamily="18" charset="0"/>
              </a:rPr>
              <a:t>Competitive Advantage</a:t>
            </a:r>
            <a:endParaRPr lang="en-GB" sz="1800" b="1"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800100" lvl="1" indent="-342900">
              <a:lnSpc>
                <a:spcPct val="150000"/>
              </a:lnSpc>
              <a:buSzPts val="1000"/>
              <a:buFont typeface="Symbol" pitchFamily="2" charset="2"/>
              <a:buChar char=""/>
              <a:tabLst>
                <a:tab pos="457200" algn="l"/>
              </a:tabLst>
            </a:pPr>
            <a:r>
              <a:rPr lang="en-GB" sz="1600" b="1" dirty="0">
                <a:effectLst/>
                <a:latin typeface="Times New Roman" panose="02020603050405020304" pitchFamily="18" charset="0"/>
                <a:ea typeface="Times New Roman" panose="02020603050405020304" pitchFamily="18" charset="0"/>
              </a:rPr>
              <a:t>Unique Selling Proposition (USP):</a:t>
            </a:r>
            <a:r>
              <a:rPr lang="en-GB" sz="1600" dirty="0">
                <a:effectLst/>
                <a:latin typeface="Times New Roman" panose="02020603050405020304" pitchFamily="18" charset="0"/>
                <a:ea typeface="Times New Roman" panose="02020603050405020304" pitchFamily="18" charset="0"/>
              </a:rPr>
              <a:t> BlueSky Cafe’s blend of high-quality coffee and tech amenities sets us apart.</a:t>
            </a:r>
          </a:p>
          <a:p>
            <a:pPr marL="800100" lvl="1" indent="-342900">
              <a:lnSpc>
                <a:spcPct val="150000"/>
              </a:lnSpc>
              <a:buSzPts val="1000"/>
              <a:buFont typeface="Symbol" pitchFamily="2" charset="2"/>
              <a:buChar char=""/>
              <a:tabLst>
                <a:tab pos="457200" algn="l"/>
              </a:tabLst>
            </a:pPr>
            <a:r>
              <a:rPr lang="en-GB" sz="1600" b="1" dirty="0">
                <a:effectLst/>
                <a:latin typeface="Times New Roman" panose="02020603050405020304" pitchFamily="18" charset="0"/>
                <a:ea typeface="Times New Roman" panose="02020603050405020304" pitchFamily="18" charset="0"/>
              </a:rPr>
              <a:t>Location:</a:t>
            </a:r>
            <a:r>
              <a:rPr lang="en-GB" sz="1600" dirty="0">
                <a:effectLst/>
                <a:latin typeface="Times New Roman" panose="02020603050405020304" pitchFamily="18" charset="0"/>
                <a:ea typeface="Times New Roman" panose="02020603050405020304" pitchFamily="18" charset="0"/>
              </a:rPr>
              <a:t> Strategically located in a high-traffic urban area.</a:t>
            </a:r>
          </a:p>
          <a:p>
            <a:pPr marL="800100" lvl="1" indent="-342900">
              <a:lnSpc>
                <a:spcPct val="150000"/>
              </a:lnSpc>
              <a:buSzPts val="1000"/>
              <a:buFont typeface="Symbol" pitchFamily="2" charset="2"/>
              <a:buChar char=""/>
              <a:tabLst>
                <a:tab pos="457200" algn="l"/>
              </a:tabLst>
            </a:pPr>
            <a:r>
              <a:rPr lang="en-GB" sz="1600" b="1" dirty="0">
                <a:effectLst/>
                <a:latin typeface="Times New Roman" panose="02020603050405020304" pitchFamily="18" charset="0"/>
                <a:ea typeface="Times New Roman" panose="02020603050405020304" pitchFamily="18" charset="0"/>
              </a:rPr>
              <a:t>Customer Experience:</a:t>
            </a:r>
            <a:r>
              <a:rPr lang="en-GB" sz="1600" dirty="0">
                <a:effectLst/>
                <a:latin typeface="Times New Roman" panose="02020603050405020304" pitchFamily="18" charset="0"/>
                <a:ea typeface="Times New Roman" panose="02020603050405020304" pitchFamily="18" charset="0"/>
              </a:rPr>
              <a:t> Focus on creating a welcoming and productive environment for tech enthusiasts and remote workers. (</a:t>
            </a:r>
            <a:r>
              <a:rPr lang="en-GB" sz="1600" dirty="0" err="1">
                <a:effectLst/>
                <a:latin typeface="Times New Roman" panose="02020603050405020304" pitchFamily="18" charset="0"/>
                <a:ea typeface="Times New Roman" panose="02020603050405020304" pitchFamily="18" charset="0"/>
              </a:rPr>
              <a:t>Lavinsky</a:t>
            </a:r>
            <a:r>
              <a:rPr lang="en-GB" sz="1600" dirty="0">
                <a:effectLst/>
                <a:latin typeface="Times New Roman" panose="02020603050405020304" pitchFamily="18" charset="0"/>
                <a:ea typeface="Times New Roman" panose="02020603050405020304" pitchFamily="18" charset="0"/>
              </a:rPr>
              <a:t>, 2024)</a:t>
            </a:r>
          </a:p>
          <a:p>
            <a:endParaRPr lang="en-US" dirty="0"/>
          </a:p>
        </p:txBody>
      </p:sp>
    </p:spTree>
    <p:extLst>
      <p:ext uri="{BB962C8B-B14F-4D97-AF65-F5344CB8AC3E}">
        <p14:creationId xmlns:p14="http://schemas.microsoft.com/office/powerpoint/2010/main" val="453461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98C11-3302-DC18-E578-F2BE7D126C84}"/>
              </a:ext>
            </a:extLst>
          </p:cNvPr>
          <p:cNvSpPr>
            <a:spLocks noGrp="1"/>
          </p:cNvSpPr>
          <p:nvPr>
            <p:ph type="title"/>
          </p:nvPr>
        </p:nvSpPr>
        <p:spPr>
          <a:xfrm>
            <a:off x="2739483" y="-194632"/>
            <a:ext cx="8610600" cy="1293028"/>
          </a:xfrm>
        </p:spPr>
        <p:txBody>
          <a:bodyPr>
            <a:normAutofit/>
          </a:bodyPr>
          <a:lstStyle/>
          <a:p>
            <a:r>
              <a:rPr lang="en-GB" sz="2800" b="1" kern="0" dirty="0">
                <a:effectLst/>
                <a:latin typeface="Algerian" pitchFamily="82" charset="77"/>
                <a:ea typeface="Times New Roman" panose="02020603050405020304" pitchFamily="18" charset="0"/>
              </a:rPr>
              <a:t>Marketing Plan</a:t>
            </a:r>
            <a:r>
              <a:rPr lang="en-GB" sz="2800" dirty="0">
                <a:effectLst/>
                <a:latin typeface="Algerian" pitchFamily="82" charset="77"/>
              </a:rPr>
              <a:t> </a:t>
            </a:r>
            <a:endParaRPr lang="en-US" sz="2800" dirty="0">
              <a:latin typeface="Algerian" pitchFamily="82" charset="77"/>
            </a:endParaRPr>
          </a:p>
        </p:txBody>
      </p:sp>
      <p:sp>
        <p:nvSpPr>
          <p:cNvPr id="3" name="Content Placeholder 2">
            <a:extLst>
              <a:ext uri="{FF2B5EF4-FFF2-40B4-BE49-F238E27FC236}">
                <a16:creationId xmlns:a16="http://schemas.microsoft.com/office/drawing/2014/main" id="{FEE7EC42-B82F-3C2F-C0B8-DE3670AD4240}"/>
              </a:ext>
            </a:extLst>
          </p:cNvPr>
          <p:cNvSpPr>
            <a:spLocks noGrp="1"/>
          </p:cNvSpPr>
          <p:nvPr>
            <p:ph idx="1"/>
          </p:nvPr>
        </p:nvSpPr>
        <p:spPr>
          <a:xfrm>
            <a:off x="685800" y="1182029"/>
            <a:ext cx="10820400" cy="4799393"/>
          </a:xfrm>
        </p:spPr>
        <p:txBody>
          <a:bodyPr>
            <a:normAutofit fontScale="92500" lnSpcReduction="10000"/>
          </a:bodyPr>
          <a:lstStyle/>
          <a:p>
            <a:pPr algn="l"/>
            <a:r>
              <a:rPr lang="en-GB" b="1" i="0" u="none" strike="noStrike" dirty="0">
                <a:solidFill>
                  <a:srgbClr val="000000"/>
                </a:solidFill>
                <a:effectLst/>
                <a:latin typeface="Times New Roman" panose="02020603050405020304" pitchFamily="18" charset="0"/>
              </a:rPr>
              <a:t>Marketing Objectives</a:t>
            </a:r>
            <a:endParaRPr lang="en-GB" b="0" i="0" u="none" strike="noStrike" dirty="0">
              <a:solidFill>
                <a:srgbClr val="000000"/>
              </a:solidFill>
              <a:effectLst/>
              <a:latin typeface="-webkit-standard"/>
            </a:endParaRPr>
          </a:p>
          <a:p>
            <a:pPr lvl="1"/>
            <a:r>
              <a:rPr lang="en-GB" b="0" i="0" u="none" strike="noStrike" dirty="0">
                <a:solidFill>
                  <a:srgbClr val="000000"/>
                </a:solidFill>
                <a:effectLst/>
                <a:latin typeface="Times New Roman" panose="02020603050405020304" pitchFamily="18" charset="0"/>
              </a:rPr>
              <a:t>1. </a:t>
            </a:r>
            <a:r>
              <a:rPr lang="en-GB" b="1" i="0" u="none" strike="noStrike" dirty="0">
                <a:solidFill>
                  <a:srgbClr val="000000"/>
                </a:solidFill>
                <a:effectLst/>
                <a:latin typeface="Times New Roman" panose="02020603050405020304" pitchFamily="18" charset="0"/>
              </a:rPr>
              <a:t>Brand Awareness:</a:t>
            </a:r>
            <a:r>
              <a:rPr lang="en-GB" b="0" i="0" u="none" strike="noStrike" dirty="0">
                <a:solidFill>
                  <a:srgbClr val="000000"/>
                </a:solidFill>
                <a:effectLst/>
                <a:latin typeface="Times New Roman" panose="02020603050405020304" pitchFamily="18" charset="0"/>
              </a:rPr>
              <a:t> Establish BlueSky Cafe as the go-to spot for coffee and tech-friendly amenities.</a:t>
            </a:r>
            <a:endParaRPr lang="en-GB" b="0" i="0" u="none" strike="noStrike" dirty="0">
              <a:solidFill>
                <a:srgbClr val="000000"/>
              </a:solidFill>
              <a:effectLst/>
              <a:latin typeface="-webkit-standard"/>
            </a:endParaRPr>
          </a:p>
          <a:p>
            <a:pPr lvl="1"/>
            <a:r>
              <a:rPr lang="en-GB" b="0" i="0" u="none" strike="noStrike" dirty="0">
                <a:solidFill>
                  <a:srgbClr val="000000"/>
                </a:solidFill>
                <a:effectLst/>
                <a:latin typeface="Times New Roman" panose="02020603050405020304" pitchFamily="18" charset="0"/>
              </a:rPr>
              <a:t>2. </a:t>
            </a:r>
            <a:r>
              <a:rPr lang="en-GB" b="1" i="0" u="none" strike="noStrike" dirty="0">
                <a:solidFill>
                  <a:srgbClr val="000000"/>
                </a:solidFill>
                <a:effectLst/>
                <a:latin typeface="Times New Roman" panose="02020603050405020304" pitchFamily="18" charset="0"/>
              </a:rPr>
              <a:t>Customer Acquisition:</a:t>
            </a:r>
            <a:r>
              <a:rPr lang="en-GB" b="0" i="0" u="none" strike="noStrike" dirty="0">
                <a:solidFill>
                  <a:srgbClr val="000000"/>
                </a:solidFill>
                <a:effectLst/>
                <a:latin typeface="Times New Roman" panose="02020603050405020304" pitchFamily="18" charset="0"/>
              </a:rPr>
              <a:t> Attract a loyal customer base through targeted marketing efforts.</a:t>
            </a:r>
            <a:endParaRPr lang="en-GB" b="0" i="0" u="none" strike="noStrike" dirty="0">
              <a:solidFill>
                <a:srgbClr val="000000"/>
              </a:solidFill>
              <a:effectLst/>
              <a:latin typeface="-webkit-standard"/>
            </a:endParaRPr>
          </a:p>
          <a:p>
            <a:pPr algn="l"/>
            <a:r>
              <a:rPr lang="en-GB" b="1" i="0" u="none" strike="noStrike" dirty="0">
                <a:solidFill>
                  <a:srgbClr val="000000"/>
                </a:solidFill>
                <a:effectLst/>
                <a:latin typeface="Times New Roman" panose="02020603050405020304" pitchFamily="18" charset="0"/>
              </a:rPr>
              <a:t>Marketing Strategies</a:t>
            </a:r>
            <a:endParaRPr lang="en-GB" b="0" i="0" u="none" strike="noStrike" dirty="0">
              <a:solidFill>
                <a:srgbClr val="000000"/>
              </a:solidFill>
              <a:effectLst/>
              <a:latin typeface="-webkit-standard"/>
            </a:endParaRPr>
          </a:p>
          <a:p>
            <a:pPr lvl="1"/>
            <a:r>
              <a:rPr lang="en-GB" b="0" i="0" u="none" strike="noStrike" dirty="0">
                <a:solidFill>
                  <a:srgbClr val="000000"/>
                </a:solidFill>
                <a:effectLst/>
                <a:latin typeface="Times New Roman" panose="02020603050405020304" pitchFamily="18" charset="0"/>
              </a:rPr>
              <a:t>1. </a:t>
            </a:r>
            <a:r>
              <a:rPr lang="en-GB" b="1" i="0" u="none" strike="noStrike" dirty="0">
                <a:solidFill>
                  <a:srgbClr val="000000"/>
                </a:solidFill>
                <a:effectLst/>
                <a:latin typeface="Times New Roman" panose="02020603050405020304" pitchFamily="18" charset="0"/>
              </a:rPr>
              <a:t>Social Media Marketing:</a:t>
            </a:r>
            <a:r>
              <a:rPr lang="en-GB" b="0" i="0" u="none" strike="noStrike" dirty="0">
                <a:solidFill>
                  <a:srgbClr val="000000"/>
                </a:solidFill>
                <a:effectLst/>
                <a:latin typeface="Times New Roman" panose="02020603050405020304" pitchFamily="18" charset="0"/>
              </a:rPr>
              <a:t> Utilize platforms like Instagram and Facebook to showcase our unique offerings.</a:t>
            </a:r>
            <a:endParaRPr lang="en-GB" b="0" i="0" u="none" strike="noStrike" dirty="0">
              <a:solidFill>
                <a:srgbClr val="000000"/>
              </a:solidFill>
              <a:effectLst/>
              <a:latin typeface="-webkit-standard"/>
            </a:endParaRPr>
          </a:p>
          <a:p>
            <a:pPr lvl="1"/>
            <a:r>
              <a:rPr lang="en-GB" b="0" i="0" u="none" strike="noStrike" dirty="0">
                <a:solidFill>
                  <a:srgbClr val="000000"/>
                </a:solidFill>
                <a:effectLst/>
                <a:latin typeface="Times New Roman" panose="02020603050405020304" pitchFamily="18" charset="0"/>
              </a:rPr>
              <a:t>2. </a:t>
            </a:r>
            <a:r>
              <a:rPr lang="en-GB" b="1" i="0" u="none" strike="noStrike" dirty="0">
                <a:solidFill>
                  <a:srgbClr val="000000"/>
                </a:solidFill>
                <a:effectLst/>
                <a:latin typeface="Times New Roman" panose="02020603050405020304" pitchFamily="18" charset="0"/>
              </a:rPr>
              <a:t>Partnerships:</a:t>
            </a:r>
            <a:r>
              <a:rPr lang="en-GB" b="0" i="0" u="none" strike="noStrike" dirty="0">
                <a:solidFill>
                  <a:srgbClr val="000000"/>
                </a:solidFill>
                <a:effectLst/>
                <a:latin typeface="Times New Roman" panose="02020603050405020304" pitchFamily="18" charset="0"/>
              </a:rPr>
              <a:t> Collaborate with local tech meetups and events to promote the cafe.</a:t>
            </a:r>
            <a:endParaRPr lang="en-GB" b="0" i="0" u="none" strike="noStrike" dirty="0">
              <a:solidFill>
                <a:srgbClr val="000000"/>
              </a:solidFill>
              <a:effectLst/>
              <a:latin typeface="-webkit-standard"/>
            </a:endParaRPr>
          </a:p>
          <a:p>
            <a:pPr lvl="1"/>
            <a:r>
              <a:rPr lang="en-GB" b="0" i="0" u="none" strike="noStrike" dirty="0">
                <a:solidFill>
                  <a:srgbClr val="000000"/>
                </a:solidFill>
                <a:effectLst/>
                <a:latin typeface="Times New Roman" panose="02020603050405020304" pitchFamily="18" charset="0"/>
              </a:rPr>
              <a:t>3. </a:t>
            </a:r>
            <a:r>
              <a:rPr lang="en-GB" b="1" i="0" u="none" strike="noStrike" dirty="0">
                <a:solidFill>
                  <a:srgbClr val="000000"/>
                </a:solidFill>
                <a:effectLst/>
                <a:latin typeface="Times New Roman" panose="02020603050405020304" pitchFamily="18" charset="0"/>
              </a:rPr>
              <a:t>Promotions:</a:t>
            </a:r>
            <a:r>
              <a:rPr lang="en-GB" b="0" i="0" u="none" strike="noStrike" dirty="0">
                <a:solidFill>
                  <a:srgbClr val="000000"/>
                </a:solidFill>
                <a:effectLst/>
                <a:latin typeface="Times New Roman" panose="02020603050405020304" pitchFamily="18" charset="0"/>
              </a:rPr>
              <a:t> Offer introductory discounts and loyalty programs to attract and retain customers.</a:t>
            </a:r>
            <a:endParaRPr lang="en-GB" b="0" i="0" u="none" strike="noStrike" dirty="0">
              <a:solidFill>
                <a:srgbClr val="000000"/>
              </a:solidFill>
              <a:effectLst/>
              <a:latin typeface="-webkit-standard"/>
            </a:endParaRPr>
          </a:p>
          <a:p>
            <a:pPr>
              <a:lnSpc>
                <a:spcPct val="150000"/>
              </a:lnSpc>
              <a:spcBef>
                <a:spcPts val="800"/>
              </a:spcBef>
              <a:spcAft>
                <a:spcPts val="400"/>
              </a:spcAft>
            </a:pPr>
            <a:r>
              <a:rPr lang="en-GB" sz="1800" b="1" dirty="0">
                <a:solidFill>
                  <a:srgbClr val="000000"/>
                </a:solidFill>
                <a:effectLst/>
                <a:highlight>
                  <a:srgbClr val="C0C0C0"/>
                </a:highlight>
                <a:latin typeface="Times New Roman" panose="02020603050405020304" pitchFamily="18" charset="0"/>
                <a:ea typeface="Times New Roman" panose="02020603050405020304" pitchFamily="18" charset="0"/>
                <a:cs typeface="Times New Roman" panose="02020603050405020304" pitchFamily="18" charset="0"/>
              </a:rPr>
              <a:t>Marketing Examples</a:t>
            </a:r>
            <a:endParaRPr lang="en-GB" sz="1800" b="1"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800100" lvl="1" indent="-342900">
              <a:lnSpc>
                <a:spcPct val="150000"/>
              </a:lnSpc>
              <a:buSzPts val="1000"/>
              <a:buFont typeface="Symbol" pitchFamily="2" charset="2"/>
              <a:buChar char=""/>
              <a:tabLst>
                <a:tab pos="457200" algn="l"/>
              </a:tabLst>
            </a:pPr>
            <a:r>
              <a:rPr lang="en-GB" sz="1600" b="1" dirty="0">
                <a:effectLst/>
                <a:latin typeface="Times New Roman" panose="02020603050405020304" pitchFamily="18" charset="0"/>
                <a:ea typeface="Times New Roman" panose="02020603050405020304" pitchFamily="18" charset="0"/>
              </a:rPr>
              <a:t>Instagram Campaigns:</a:t>
            </a:r>
            <a:r>
              <a:rPr lang="en-GB" sz="1600" dirty="0">
                <a:effectLst/>
                <a:latin typeface="Times New Roman" panose="02020603050405020304" pitchFamily="18" charset="0"/>
                <a:ea typeface="Times New Roman" panose="02020603050405020304" pitchFamily="18" charset="0"/>
              </a:rPr>
              <a:t> Photos and stories highlighting our premium coffee and tech-friendly environment.</a:t>
            </a:r>
          </a:p>
          <a:p>
            <a:pPr marL="800100" lvl="1" indent="-342900">
              <a:lnSpc>
                <a:spcPct val="150000"/>
              </a:lnSpc>
              <a:buSzPts val="1000"/>
              <a:buFont typeface="Symbol" pitchFamily="2" charset="2"/>
              <a:buChar char=""/>
              <a:tabLst>
                <a:tab pos="457200" algn="l"/>
              </a:tabLst>
            </a:pPr>
            <a:r>
              <a:rPr lang="en-GB" sz="1600" b="1" dirty="0">
                <a:effectLst/>
                <a:latin typeface="Times New Roman" panose="02020603050405020304" pitchFamily="18" charset="0"/>
                <a:ea typeface="Times New Roman" panose="02020603050405020304" pitchFamily="18" charset="0"/>
              </a:rPr>
              <a:t>Event Sponsorships:</a:t>
            </a:r>
            <a:r>
              <a:rPr lang="en-GB" sz="1600" dirty="0">
                <a:effectLst/>
                <a:latin typeface="Times New Roman" panose="02020603050405020304" pitchFamily="18" charset="0"/>
                <a:ea typeface="Times New Roman" panose="02020603050405020304" pitchFamily="18" charset="0"/>
              </a:rPr>
              <a:t> Hosting local tech meetups and offering discounts to participants.</a:t>
            </a:r>
          </a:p>
          <a:p>
            <a:pPr marL="800100" lvl="1" indent="-342900">
              <a:lnSpc>
                <a:spcPct val="150000"/>
              </a:lnSpc>
              <a:buSzPts val="1000"/>
              <a:buFont typeface="Symbol" pitchFamily="2" charset="2"/>
              <a:buChar char=""/>
              <a:tabLst>
                <a:tab pos="457200" algn="l"/>
              </a:tabLst>
            </a:pPr>
            <a:r>
              <a:rPr lang="en-GB" sz="1600" b="1" dirty="0">
                <a:effectLst/>
                <a:latin typeface="Times New Roman" panose="02020603050405020304" pitchFamily="18" charset="0"/>
                <a:ea typeface="Times New Roman" panose="02020603050405020304" pitchFamily="18" charset="0"/>
              </a:rPr>
              <a:t>Flyers and Brochures:</a:t>
            </a:r>
            <a:r>
              <a:rPr lang="en-GB" sz="1600" dirty="0">
                <a:effectLst/>
                <a:latin typeface="Times New Roman" panose="02020603050405020304" pitchFamily="18" charset="0"/>
                <a:ea typeface="Times New Roman" panose="02020603050405020304" pitchFamily="18" charset="0"/>
              </a:rPr>
              <a:t> Distributing at nearby office buildings and tech hubs. </a:t>
            </a:r>
          </a:p>
          <a:p>
            <a:pPr marL="0" indent="0">
              <a:buNone/>
            </a:pPr>
            <a:r>
              <a:rPr lang="en-GB" sz="1800" kern="0" dirty="0">
                <a:effectLst/>
                <a:latin typeface="Times New Roman" panose="02020603050405020304" pitchFamily="18" charset="0"/>
                <a:ea typeface="Times New Roman" panose="02020603050405020304" pitchFamily="18" charset="0"/>
              </a:rPr>
              <a:t> (Graves, 2024)</a:t>
            </a:r>
            <a:r>
              <a:rPr lang="en-GB" dirty="0">
                <a:effectLst/>
              </a:rPr>
              <a:t> </a:t>
            </a:r>
            <a:endParaRPr lang="en-US" dirty="0"/>
          </a:p>
        </p:txBody>
      </p:sp>
    </p:spTree>
    <p:extLst>
      <p:ext uri="{BB962C8B-B14F-4D97-AF65-F5344CB8AC3E}">
        <p14:creationId xmlns:p14="http://schemas.microsoft.com/office/powerpoint/2010/main" val="1134218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A81BD-48FD-66B9-04CE-3C0670135654}"/>
              </a:ext>
            </a:extLst>
          </p:cNvPr>
          <p:cNvSpPr>
            <a:spLocks noGrp="1"/>
          </p:cNvSpPr>
          <p:nvPr>
            <p:ph type="title"/>
          </p:nvPr>
        </p:nvSpPr>
        <p:spPr/>
        <p:txBody>
          <a:bodyPr/>
          <a:lstStyle/>
          <a:p>
            <a:r>
              <a:rPr kumimoji="0" lang="en-US" altLang="en-US" sz="4000" b="1"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Operations Plan</a:t>
            </a:r>
            <a:br>
              <a:rPr kumimoji="0" lang="en-US" altLang="en-US" sz="5400" b="0" i="0" u="none" strike="noStrike" cap="none" normalizeH="0" baseline="0" dirty="0">
                <a:ln>
                  <a:noFill/>
                </a:ln>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br>
            <a:endParaRPr lang="en-US" dirty="0"/>
          </a:p>
        </p:txBody>
      </p:sp>
      <p:pic>
        <p:nvPicPr>
          <p:cNvPr id="1029" name="Picture 12" descr="Tourists and visitors at Mermaid Quay shopping area at Cardiff Bay in the  city of Cardiff South Wales GB UK 2003 Stock Photo - Alamy">
            <a:extLst>
              <a:ext uri="{FF2B5EF4-FFF2-40B4-BE49-F238E27FC236}">
                <a16:creationId xmlns:a16="http://schemas.microsoft.com/office/drawing/2014/main" id="{31EC0FD8-A244-CE64-B4C8-BD59FF6DF1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8665"/>
          <a:stretch>
            <a:fillRect/>
          </a:stretch>
        </p:blipFill>
        <p:spPr bwMode="auto">
          <a:xfrm>
            <a:off x="6262033" y="2534432"/>
            <a:ext cx="3352800" cy="250983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1" descr="A map of a city&#10;&#10;Description automatically generated">
            <a:extLst>
              <a:ext uri="{FF2B5EF4-FFF2-40B4-BE49-F238E27FC236}">
                <a16:creationId xmlns:a16="http://schemas.microsoft.com/office/drawing/2014/main" id="{A7A88E20-DA0C-B7D0-5A2E-498C763F3A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59251" y="4723738"/>
            <a:ext cx="2436812" cy="20161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6">
            <a:extLst>
              <a:ext uri="{FF2B5EF4-FFF2-40B4-BE49-F238E27FC236}">
                <a16:creationId xmlns:a16="http://schemas.microsoft.com/office/drawing/2014/main" id="{EFED6819-AE15-A6BD-55F5-BBB7444D0359}"/>
              </a:ext>
            </a:extLst>
          </p:cNvPr>
          <p:cNvSpPr>
            <a:spLocks noChangeArrowheads="1"/>
          </p:cNvSpPr>
          <p:nvPr/>
        </p:nvSpPr>
        <p:spPr bwMode="auto">
          <a:xfrm>
            <a:off x="1337480" y="1364930"/>
            <a:ext cx="3178764" cy="1384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01568" rIns="91440" bIns="50784"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Location and Facilities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800" b="0" i="0" u="none" strike="noStrike" cap="none" normalizeH="0" baseline="0" dirty="0">
              <a:ln>
                <a:noFill/>
              </a:ln>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sp>
        <p:nvSpPr>
          <p:cNvPr id="7" name="Rectangle 7">
            <a:extLst>
              <a:ext uri="{FF2B5EF4-FFF2-40B4-BE49-F238E27FC236}">
                <a16:creationId xmlns:a16="http://schemas.microsoft.com/office/drawing/2014/main" id="{ECEE07F7-AAF8-0BA8-94B4-0250793918E8}"/>
              </a:ext>
            </a:extLst>
          </p:cNvPr>
          <p:cNvSpPr>
            <a:spLocks noChangeArrowheads="1"/>
          </p:cNvSpPr>
          <p:nvPr/>
        </p:nvSpPr>
        <p:spPr bwMode="auto">
          <a:xfrm>
            <a:off x="1579758" y="1815409"/>
            <a:ext cx="886813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tx1"/>
                </a:solidFill>
                <a:effectLst/>
                <a:ea typeface="Times New Roman" panose="02020603050405020304" pitchFamily="18" charset="0"/>
              </a:rPr>
              <a:t>Location:</a:t>
            </a:r>
            <a:r>
              <a:rPr kumimoji="0" lang="en-US" altLang="en-US"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 High-traffic urban area with ample footfall.</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latin typeface="Arial" panose="020B0604020202020204" pitchFamily="34" charset="0"/>
                <a:ea typeface="Times New Roman" panose="02020603050405020304" pitchFamily="18" charset="0"/>
              </a:rPr>
              <a:t>Caspian point pierhead Street, Cardiff, CF10 4DQ</a:t>
            </a:r>
            <a:endParaRPr kumimoji="0" lang="en-US" altLang="en-US"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600" b="1"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Facilities:</a:t>
            </a:r>
            <a:r>
              <a:rPr kumimoji="0" lang="en-US" altLang="en-US"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 High-speed internet, charging stations, private workspaces, and a cozy seating area.</a:t>
            </a:r>
            <a:endParaRPr kumimoji="0" lang="en-US" altLang="en-US"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Arial" panose="020B0604020202020204" pitchFamily="34" charset="0"/>
            </a:endParaRPr>
          </a:p>
        </p:txBody>
      </p:sp>
      <p:sp>
        <p:nvSpPr>
          <p:cNvPr id="8" name="Rectangle 8">
            <a:extLst>
              <a:ext uri="{FF2B5EF4-FFF2-40B4-BE49-F238E27FC236}">
                <a16:creationId xmlns:a16="http://schemas.microsoft.com/office/drawing/2014/main" id="{FB799841-8A78-4691-241D-16529A3D1084}"/>
              </a:ext>
            </a:extLst>
          </p:cNvPr>
          <p:cNvSpPr>
            <a:spLocks noChangeArrowheads="1"/>
          </p:cNvSpPr>
          <p:nvPr/>
        </p:nvSpPr>
        <p:spPr bwMode="auto">
          <a:xfrm>
            <a:off x="1787856" y="2743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TextBox 9">
            <a:extLst>
              <a:ext uri="{FF2B5EF4-FFF2-40B4-BE49-F238E27FC236}">
                <a16:creationId xmlns:a16="http://schemas.microsoft.com/office/drawing/2014/main" id="{12C142B8-3EC9-BAE0-9609-D84F353834C9}"/>
              </a:ext>
            </a:extLst>
          </p:cNvPr>
          <p:cNvSpPr txBox="1"/>
          <p:nvPr/>
        </p:nvSpPr>
        <p:spPr>
          <a:xfrm>
            <a:off x="1008771" y="4066774"/>
            <a:ext cx="6994476" cy="2171300"/>
          </a:xfrm>
          <a:prstGeom prst="rect">
            <a:avLst/>
          </a:prstGeom>
          <a:noFill/>
        </p:spPr>
        <p:txBody>
          <a:bodyPr wrap="square">
            <a:spAutoFit/>
          </a:bodyPr>
          <a:lstStyle/>
          <a:p>
            <a:pPr>
              <a:lnSpc>
                <a:spcPct val="150000"/>
              </a:lnSpc>
              <a:spcBef>
                <a:spcPts val="800"/>
              </a:spcBef>
              <a:spcAft>
                <a:spcPts val="400"/>
              </a:spcAft>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Staffing</a:t>
            </a:r>
            <a:endParaRPr lang="en-GB" sz="2400" b="1" dirty="0">
              <a:effectLst/>
              <a:latin typeface="Aptos Display" panose="020B00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GB" sz="1800" b="1" dirty="0">
                <a:effectLst/>
                <a:latin typeface="Times New Roman" panose="02020603050405020304" pitchFamily="18" charset="0"/>
                <a:ea typeface="Times New Roman" panose="02020603050405020304" pitchFamily="18" charset="0"/>
              </a:rPr>
              <a:t>Baristas:</a:t>
            </a:r>
            <a:r>
              <a:rPr lang="en-GB" sz="1800" dirty="0">
                <a:effectLst/>
                <a:latin typeface="Times New Roman" panose="02020603050405020304" pitchFamily="18" charset="0"/>
                <a:ea typeface="Times New Roman" panose="02020603050405020304" pitchFamily="18" charset="0"/>
              </a:rPr>
              <a:t> Trained in specialty coffee preparation.</a:t>
            </a:r>
          </a:p>
          <a:p>
            <a:pPr marL="342900" lvl="0" indent="-342900">
              <a:lnSpc>
                <a:spcPct val="150000"/>
              </a:lnSpc>
              <a:buSzPts val="1000"/>
              <a:buFont typeface="Symbol" pitchFamily="2" charset="2"/>
              <a:buChar char=""/>
              <a:tabLst>
                <a:tab pos="457200" algn="l"/>
              </a:tabLst>
            </a:pPr>
            <a:r>
              <a:rPr lang="en-GB" sz="1800" b="1" dirty="0">
                <a:effectLst/>
                <a:latin typeface="Times New Roman" panose="02020603050405020304" pitchFamily="18" charset="0"/>
                <a:ea typeface="Times New Roman" panose="02020603050405020304" pitchFamily="18" charset="0"/>
              </a:rPr>
              <a:t>Tech Support:</a:t>
            </a:r>
            <a:r>
              <a:rPr lang="en-GB" sz="1800" dirty="0">
                <a:effectLst/>
                <a:latin typeface="Times New Roman" panose="02020603050405020304" pitchFamily="18" charset="0"/>
                <a:ea typeface="Times New Roman" panose="02020603050405020304" pitchFamily="18" charset="0"/>
              </a:rPr>
              <a:t> Available to assist with any technical issues.</a:t>
            </a:r>
          </a:p>
          <a:p>
            <a:pPr marL="342900" lvl="0" indent="-342900">
              <a:lnSpc>
                <a:spcPct val="150000"/>
              </a:lnSpc>
              <a:buSzPts val="1000"/>
              <a:buFont typeface="Symbol" pitchFamily="2" charset="2"/>
              <a:buChar char=""/>
              <a:tabLst>
                <a:tab pos="457200" algn="l"/>
              </a:tabLst>
            </a:pPr>
            <a:r>
              <a:rPr lang="en-GB" sz="1800" b="1" dirty="0">
                <a:effectLst/>
                <a:latin typeface="Times New Roman" panose="02020603050405020304" pitchFamily="18" charset="0"/>
                <a:ea typeface="Times New Roman" panose="02020603050405020304" pitchFamily="18" charset="0"/>
              </a:rPr>
              <a:t>Management:</a:t>
            </a:r>
            <a:r>
              <a:rPr lang="en-GB" sz="1800" dirty="0">
                <a:effectLst/>
                <a:latin typeface="Times New Roman" panose="02020603050405020304" pitchFamily="18" charset="0"/>
                <a:ea typeface="Times New Roman" panose="02020603050405020304" pitchFamily="18" charset="0"/>
              </a:rPr>
              <a:t> Experienced team to oversee daily operations and ensure customer satisfaction.</a:t>
            </a:r>
          </a:p>
        </p:txBody>
      </p:sp>
    </p:spTree>
    <p:extLst>
      <p:ext uri="{BB962C8B-B14F-4D97-AF65-F5344CB8AC3E}">
        <p14:creationId xmlns:p14="http://schemas.microsoft.com/office/powerpoint/2010/main" val="37909823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695DE-3BF4-C406-4A00-2B22F90EC860}"/>
              </a:ext>
            </a:extLst>
          </p:cNvPr>
          <p:cNvSpPr>
            <a:spLocks noGrp="1"/>
          </p:cNvSpPr>
          <p:nvPr>
            <p:ph type="title"/>
          </p:nvPr>
        </p:nvSpPr>
        <p:spPr/>
        <p:txBody>
          <a:bodyPr>
            <a:normAutofit fontScale="90000"/>
          </a:bodyPr>
          <a:lstStyle/>
          <a:p>
            <a:br>
              <a:rPr lang="en-GB" dirty="0"/>
            </a:br>
            <a:r>
              <a:rPr lang="en-GB" b="1" dirty="0"/>
              <a:t>Financial Plan</a:t>
            </a:r>
            <a:br>
              <a:rPr lang="en-GB" b="1" dirty="0"/>
            </a:br>
            <a:endParaRPr lang="en-US" dirty="0"/>
          </a:p>
        </p:txBody>
      </p:sp>
      <p:sp>
        <p:nvSpPr>
          <p:cNvPr id="3" name="Content Placeholder 2">
            <a:extLst>
              <a:ext uri="{FF2B5EF4-FFF2-40B4-BE49-F238E27FC236}">
                <a16:creationId xmlns:a16="http://schemas.microsoft.com/office/drawing/2014/main" id="{EFB09561-5E5C-17A2-D0B1-D66A50B5F037}"/>
              </a:ext>
            </a:extLst>
          </p:cNvPr>
          <p:cNvSpPr>
            <a:spLocks noGrp="1"/>
          </p:cNvSpPr>
          <p:nvPr>
            <p:ph idx="1"/>
          </p:nvPr>
        </p:nvSpPr>
        <p:spPr/>
        <p:txBody>
          <a:bodyPr>
            <a:normAutofit lnSpcReduction="10000"/>
          </a:bodyPr>
          <a:lstStyle/>
          <a:p>
            <a:r>
              <a:rPr lang="en-GB" dirty="0">
                <a:latin typeface="Abadi" panose="020B0604020104020204" pitchFamily="34" charset="0"/>
              </a:rPr>
              <a:t>The financial plan for BlueSky Cafe outlines a clear path to achieving profitability and sustainable growth. Our initial investment is estimated at £190,000, which covers essential </a:t>
            </a:r>
            <a:r>
              <a:rPr lang="en-GB" dirty="0" err="1">
                <a:latin typeface="Abadi" panose="020B0604020104020204" pitchFamily="34" charset="0"/>
              </a:rPr>
              <a:t>startup</a:t>
            </a:r>
            <a:r>
              <a:rPr lang="en-GB" dirty="0">
                <a:latin typeface="Abadi" panose="020B0604020104020204" pitchFamily="34" charset="0"/>
              </a:rPr>
              <a:t> costs such as equipment, rent, marketing, and initial inventory. </a:t>
            </a:r>
          </a:p>
          <a:p>
            <a:r>
              <a:rPr lang="en-GB" dirty="0">
                <a:latin typeface="Abadi" panose="020B0604020104020204" pitchFamily="34" charset="0"/>
              </a:rPr>
              <a:t>We anticipate a monthly revenue target of £30,000 within the first year, derived primarily from coffee and beverage sales, supplemented by income from tech support services and venue rentals for events. </a:t>
            </a:r>
          </a:p>
          <a:p>
            <a:r>
              <a:rPr lang="en-GB" dirty="0">
                <a:latin typeface="Abadi" panose="020B0604020104020204" pitchFamily="34" charset="0"/>
              </a:rPr>
              <a:t>Monthly expenses will include rent, wages, ingredients, utilities, marketing campaigns, and maintenance costs. Based on our financial projections, we expect to reach the break-even point within eight months of operation. </a:t>
            </a:r>
          </a:p>
          <a:p>
            <a:r>
              <a:rPr lang="en-GB" dirty="0">
                <a:latin typeface="Abadi" panose="020B0604020104020204" pitchFamily="34" charset="0"/>
              </a:rPr>
              <a:t>By the end of the first year, we aim to achieve profitability through increasing customer traffic, repeat business, and effective cost management strategies. This financial approach ensures that BlueSky Cafe will not only establish a strong market presence but also pave the way for future expansion and success. </a:t>
            </a:r>
            <a:r>
              <a:rPr lang="en-GB" dirty="0"/>
              <a:t>(Doyle, 2024)</a:t>
            </a:r>
            <a:endParaRPr lang="en-GB" dirty="0">
              <a:latin typeface="Abadi" panose="020B0604020104020204" pitchFamily="34" charset="0"/>
            </a:endParaRPr>
          </a:p>
          <a:p>
            <a:endParaRPr lang="en-US" dirty="0"/>
          </a:p>
        </p:txBody>
      </p:sp>
    </p:spTree>
    <p:extLst>
      <p:ext uri="{BB962C8B-B14F-4D97-AF65-F5344CB8AC3E}">
        <p14:creationId xmlns:p14="http://schemas.microsoft.com/office/powerpoint/2010/main" val="1408097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94ECF-5FA3-D87B-801E-B364BE6224AE}"/>
              </a:ext>
            </a:extLst>
          </p:cNvPr>
          <p:cNvSpPr>
            <a:spLocks noGrp="1"/>
          </p:cNvSpPr>
          <p:nvPr>
            <p:ph type="title"/>
          </p:nvPr>
        </p:nvSpPr>
        <p:spPr/>
        <p:txBody>
          <a:bodyPr/>
          <a:lstStyle/>
          <a:p>
            <a:r>
              <a:rPr lang="en-GB" sz="4000" b="1" kern="0" dirty="0">
                <a:effectLst/>
                <a:latin typeface="Algerian" pitchFamily="82" charset="77"/>
                <a:ea typeface="Times New Roman" panose="02020603050405020304" pitchFamily="18" charset="0"/>
                <a:cs typeface="Times New Roman" panose="02020603050405020304" pitchFamily="18" charset="0"/>
              </a:rPr>
              <a:t>Risk Analysis</a:t>
            </a:r>
            <a:br>
              <a:rPr lang="en-GB" sz="4000" b="1" kern="0"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50F195D-432C-1854-028C-7FE747D8F1E8}"/>
              </a:ext>
            </a:extLst>
          </p:cNvPr>
          <p:cNvSpPr>
            <a:spLocks noGrp="1"/>
          </p:cNvSpPr>
          <p:nvPr>
            <p:ph idx="1"/>
          </p:nvPr>
        </p:nvSpPr>
        <p:spPr/>
        <p:txBody>
          <a:bodyPr>
            <a:normAutofit/>
          </a:bodyPr>
          <a:lstStyle/>
          <a:p>
            <a:pPr>
              <a:lnSpc>
                <a:spcPct val="150000"/>
              </a:lnSpc>
              <a:spcBef>
                <a:spcPts val="800"/>
              </a:spcBef>
              <a:spcAft>
                <a:spcPts val="400"/>
              </a:spcAft>
            </a:pPr>
            <a:r>
              <a:rPr lang="en-GB" sz="1800" b="1" dirty="0">
                <a:solidFill>
                  <a:srgbClr val="000000"/>
                </a:solidFill>
                <a:effectLst/>
                <a:highlight>
                  <a:srgbClr val="C0C0C0"/>
                </a:highlight>
                <a:latin typeface="Times New Roman" panose="02020603050405020304" pitchFamily="18" charset="0"/>
                <a:ea typeface="Times New Roman" panose="02020603050405020304" pitchFamily="18" charset="0"/>
                <a:cs typeface="Times New Roman" panose="02020603050405020304" pitchFamily="18" charset="0"/>
              </a:rPr>
              <a:t>Potential Risks</a:t>
            </a:r>
            <a:endParaRPr lang="en-GB" sz="1800" b="1"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800100" lvl="1" indent="-342900">
              <a:lnSpc>
                <a:spcPct val="150000"/>
              </a:lnSpc>
              <a:buFont typeface="+mj-lt"/>
              <a:buAutoNum type="arabicPeriod"/>
              <a:tabLst>
                <a:tab pos="457200" algn="l"/>
              </a:tabLst>
            </a:pPr>
            <a:r>
              <a:rPr lang="en-GB" sz="1600" b="1" dirty="0">
                <a:effectLst/>
                <a:latin typeface="Times New Roman" panose="02020603050405020304" pitchFamily="18" charset="0"/>
                <a:ea typeface="Times New Roman" panose="02020603050405020304" pitchFamily="18" charset="0"/>
              </a:rPr>
              <a:t>Market Competition:</a:t>
            </a:r>
            <a:r>
              <a:rPr lang="en-GB" sz="1600" dirty="0">
                <a:effectLst/>
                <a:latin typeface="Times New Roman" panose="02020603050405020304" pitchFamily="18" charset="0"/>
                <a:ea typeface="Times New Roman" panose="02020603050405020304" pitchFamily="18" charset="0"/>
              </a:rPr>
              <a:t> High competition from established brands and new entrants.</a:t>
            </a:r>
          </a:p>
          <a:p>
            <a:pPr marL="800100" lvl="1" indent="-342900">
              <a:lnSpc>
                <a:spcPct val="150000"/>
              </a:lnSpc>
              <a:buFont typeface="+mj-lt"/>
              <a:buAutoNum type="arabicPeriod"/>
              <a:tabLst>
                <a:tab pos="457200" algn="l"/>
              </a:tabLst>
            </a:pPr>
            <a:r>
              <a:rPr lang="en-GB" sz="1600" b="1" dirty="0">
                <a:effectLst/>
                <a:latin typeface="Times New Roman" panose="02020603050405020304" pitchFamily="18" charset="0"/>
                <a:ea typeface="Times New Roman" panose="02020603050405020304" pitchFamily="18" charset="0"/>
              </a:rPr>
              <a:t>Economic Downturn:</a:t>
            </a:r>
            <a:r>
              <a:rPr lang="en-GB" sz="1600" dirty="0">
                <a:effectLst/>
                <a:latin typeface="Times New Roman" panose="02020603050405020304" pitchFamily="18" charset="0"/>
                <a:ea typeface="Times New Roman" panose="02020603050405020304" pitchFamily="18" charset="0"/>
              </a:rPr>
              <a:t> Potential decrease in disposable income affecting sales.</a:t>
            </a:r>
          </a:p>
          <a:p>
            <a:pPr marL="800100" lvl="1" indent="-342900">
              <a:lnSpc>
                <a:spcPct val="150000"/>
              </a:lnSpc>
              <a:buFont typeface="+mj-lt"/>
              <a:buAutoNum type="arabicPeriod"/>
              <a:tabLst>
                <a:tab pos="457200" algn="l"/>
              </a:tabLst>
            </a:pPr>
            <a:r>
              <a:rPr lang="en-GB" sz="1600" b="1" dirty="0">
                <a:effectLst/>
                <a:latin typeface="Times New Roman" panose="02020603050405020304" pitchFamily="18" charset="0"/>
                <a:ea typeface="Times New Roman" panose="02020603050405020304" pitchFamily="18" charset="0"/>
              </a:rPr>
              <a:t>Operational Risks:</a:t>
            </a:r>
            <a:r>
              <a:rPr lang="en-GB" sz="1600" dirty="0">
                <a:effectLst/>
                <a:latin typeface="Times New Roman" panose="02020603050405020304" pitchFamily="18" charset="0"/>
                <a:ea typeface="Times New Roman" panose="02020603050405020304" pitchFamily="18" charset="0"/>
              </a:rPr>
              <a:t> Challenges in maintaining consistent quality and customer service.</a:t>
            </a:r>
          </a:p>
          <a:p>
            <a:pPr>
              <a:spcBef>
                <a:spcPts val="800"/>
              </a:spcBef>
              <a:spcAft>
                <a:spcPts val="400"/>
              </a:spcAft>
            </a:pPr>
            <a:r>
              <a:rPr lang="en-GB" sz="1800" b="1" dirty="0">
                <a:solidFill>
                  <a:srgbClr val="000000"/>
                </a:solidFill>
                <a:effectLst/>
                <a:highlight>
                  <a:srgbClr val="C0C0C0"/>
                </a:highlight>
                <a:latin typeface="Times New Roman" panose="02020603050405020304" pitchFamily="18" charset="0"/>
                <a:ea typeface="Times New Roman" panose="02020603050405020304" pitchFamily="18" charset="0"/>
                <a:cs typeface="Times New Roman" panose="02020603050405020304" pitchFamily="18" charset="0"/>
              </a:rPr>
              <a:t>Mitigation Strategies</a:t>
            </a:r>
            <a:endParaRPr lang="en-GB" sz="1800" b="1" dirty="0">
              <a:solidFill>
                <a:srgbClr val="0F4761"/>
              </a:solidFill>
              <a:effectLst/>
              <a:latin typeface="Aptos Display" panose="020B0004020202020204" pitchFamily="34" charset="0"/>
              <a:ea typeface="Times New Roman" panose="02020603050405020304" pitchFamily="18" charset="0"/>
              <a:cs typeface="Times New Roman" panose="02020603050405020304" pitchFamily="18" charset="0"/>
            </a:endParaRPr>
          </a:p>
          <a:p>
            <a:pPr marL="800100" lvl="1" indent="-342900">
              <a:lnSpc>
                <a:spcPct val="150000"/>
              </a:lnSpc>
              <a:buSzPts val="1000"/>
              <a:buFont typeface="Symbol" pitchFamily="2" charset="2"/>
              <a:buChar char=""/>
              <a:tabLst>
                <a:tab pos="457200" algn="l"/>
              </a:tabLst>
            </a:pPr>
            <a:r>
              <a:rPr lang="en-GB" sz="1600" b="1" dirty="0">
                <a:effectLst/>
                <a:latin typeface="Times New Roman" panose="02020603050405020304" pitchFamily="18" charset="0"/>
                <a:ea typeface="Times New Roman" panose="02020603050405020304" pitchFamily="18" charset="0"/>
              </a:rPr>
              <a:t>Differentiation:</a:t>
            </a:r>
            <a:r>
              <a:rPr lang="en-GB" sz="1600" dirty="0">
                <a:effectLst/>
                <a:latin typeface="Times New Roman" panose="02020603050405020304" pitchFamily="18" charset="0"/>
                <a:ea typeface="Times New Roman" panose="02020603050405020304" pitchFamily="18" charset="0"/>
              </a:rPr>
              <a:t> Continuously innovate and improve our offerings.</a:t>
            </a:r>
          </a:p>
          <a:p>
            <a:pPr marL="800100" lvl="1" indent="-342900">
              <a:lnSpc>
                <a:spcPct val="150000"/>
              </a:lnSpc>
              <a:buSzPts val="1000"/>
              <a:buFont typeface="Symbol" pitchFamily="2" charset="2"/>
              <a:buChar char=""/>
              <a:tabLst>
                <a:tab pos="457200" algn="l"/>
              </a:tabLst>
            </a:pPr>
            <a:r>
              <a:rPr lang="en-GB" sz="1600" b="1" dirty="0">
                <a:effectLst/>
                <a:latin typeface="Times New Roman" panose="02020603050405020304" pitchFamily="18" charset="0"/>
                <a:ea typeface="Times New Roman" panose="02020603050405020304" pitchFamily="18" charset="0"/>
              </a:rPr>
              <a:t>Financial Management:</a:t>
            </a:r>
            <a:r>
              <a:rPr lang="en-GB" sz="1600" dirty="0">
                <a:effectLst/>
                <a:latin typeface="Times New Roman" panose="02020603050405020304" pitchFamily="18" charset="0"/>
                <a:ea typeface="Times New Roman" panose="02020603050405020304" pitchFamily="18" charset="0"/>
              </a:rPr>
              <a:t> Maintain a reserve fund to manage cash flow during tough times.</a:t>
            </a:r>
          </a:p>
          <a:p>
            <a:pPr marL="800100" lvl="1" indent="-342900">
              <a:lnSpc>
                <a:spcPct val="150000"/>
              </a:lnSpc>
              <a:buSzPts val="1000"/>
              <a:buFont typeface="Symbol" pitchFamily="2" charset="2"/>
              <a:buChar char=""/>
              <a:tabLst>
                <a:tab pos="457200" algn="l"/>
              </a:tabLst>
            </a:pPr>
            <a:r>
              <a:rPr lang="en-GB" sz="1600" b="1" dirty="0">
                <a:effectLst/>
                <a:latin typeface="Times New Roman" panose="02020603050405020304" pitchFamily="18" charset="0"/>
                <a:ea typeface="Times New Roman" panose="02020603050405020304" pitchFamily="18" charset="0"/>
              </a:rPr>
              <a:t>Quality Control:</a:t>
            </a:r>
            <a:r>
              <a:rPr lang="en-GB" sz="1600" dirty="0">
                <a:effectLst/>
                <a:latin typeface="Times New Roman" panose="02020603050405020304" pitchFamily="18" charset="0"/>
                <a:ea typeface="Times New Roman" panose="02020603050405020304" pitchFamily="18" charset="0"/>
              </a:rPr>
              <a:t> Regular training and quality checks to ensure high standards.</a:t>
            </a:r>
            <a:br>
              <a:rPr lang="en-GB" sz="1600" dirty="0">
                <a:effectLst/>
                <a:latin typeface="Times New Roman" panose="02020603050405020304" pitchFamily="18" charset="0"/>
                <a:ea typeface="Times New Roman" panose="02020603050405020304" pitchFamily="18" charset="0"/>
              </a:rPr>
            </a:br>
            <a:r>
              <a:rPr lang="en-GB" sz="1600" dirty="0">
                <a:effectLst/>
                <a:latin typeface="Times New Roman" panose="02020603050405020304" pitchFamily="18" charset="0"/>
                <a:ea typeface="Times New Roman" panose="02020603050405020304" pitchFamily="18" charset="0"/>
              </a:rPr>
              <a:t>(</a:t>
            </a:r>
            <a:r>
              <a:rPr lang="en-GB" sz="1600" i="1" dirty="0">
                <a:effectLst/>
                <a:latin typeface="Times New Roman" panose="02020603050405020304" pitchFamily="18" charset="0"/>
                <a:ea typeface="Times New Roman" panose="02020603050405020304" pitchFamily="18" charset="0"/>
              </a:rPr>
              <a:t>What is business risk?</a:t>
            </a:r>
            <a:r>
              <a:rPr lang="en-GB" sz="1600" dirty="0">
                <a:effectLst/>
                <a:latin typeface="Times New Roman" panose="02020603050405020304" pitchFamily="18" charset="0"/>
                <a:ea typeface="Times New Roman" panose="02020603050405020304" pitchFamily="18" charset="0"/>
              </a:rPr>
              <a:t> 2023)</a:t>
            </a:r>
          </a:p>
          <a:p>
            <a:endParaRPr lang="en-US" dirty="0"/>
          </a:p>
        </p:txBody>
      </p:sp>
    </p:spTree>
    <p:extLst>
      <p:ext uri="{BB962C8B-B14F-4D97-AF65-F5344CB8AC3E}">
        <p14:creationId xmlns:p14="http://schemas.microsoft.com/office/powerpoint/2010/main" val="15826486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30700-43A2-C8EF-D6D5-404A6ACEA1DF}"/>
              </a:ext>
            </a:extLst>
          </p:cNvPr>
          <p:cNvSpPr>
            <a:spLocks noGrp="1"/>
          </p:cNvSpPr>
          <p:nvPr>
            <p:ph type="title"/>
          </p:nvPr>
        </p:nvSpPr>
        <p:spPr/>
        <p:txBody>
          <a:bodyPr/>
          <a:lstStyle/>
          <a:p>
            <a:r>
              <a:rPr lang="en-GB" sz="4000" b="1" kern="0" dirty="0">
                <a:effectLst/>
                <a:latin typeface="Algerian" pitchFamily="82" charset="77"/>
                <a:ea typeface="Times New Roman" panose="02020603050405020304" pitchFamily="18" charset="0"/>
                <a:cs typeface="Times New Roman" panose="02020603050405020304" pitchFamily="18" charset="0"/>
              </a:rPr>
              <a:t>Conclusion</a:t>
            </a:r>
            <a:br>
              <a:rPr lang="en-GB" sz="4000" b="1" kern="0" dirty="0">
                <a:effectLst/>
                <a:latin typeface="Algerian" pitchFamily="82" charset="77"/>
                <a:ea typeface="Times New Roman" panose="02020603050405020304" pitchFamily="18" charset="0"/>
                <a:cs typeface="Times New Roman" panose="02020603050405020304" pitchFamily="18" charset="0"/>
              </a:rPr>
            </a:br>
            <a:endParaRPr lang="en-US" dirty="0">
              <a:latin typeface="Algerian" pitchFamily="82" charset="77"/>
            </a:endParaRPr>
          </a:p>
        </p:txBody>
      </p:sp>
      <p:sp>
        <p:nvSpPr>
          <p:cNvPr id="3" name="Content Placeholder 2">
            <a:extLst>
              <a:ext uri="{FF2B5EF4-FFF2-40B4-BE49-F238E27FC236}">
                <a16:creationId xmlns:a16="http://schemas.microsoft.com/office/drawing/2014/main" id="{39A96F10-EE27-7F10-8007-CE4AC0C513C4}"/>
              </a:ext>
            </a:extLst>
          </p:cNvPr>
          <p:cNvSpPr>
            <a:spLocks noGrp="1"/>
          </p:cNvSpPr>
          <p:nvPr>
            <p:ph idx="1"/>
          </p:nvPr>
        </p:nvSpPr>
        <p:spPr/>
        <p:txBody>
          <a:bodyPr/>
          <a:lstStyle/>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BlueSky Cafe aims to revolutionize the coffee shop experience by seamlessly blending high-quality coffee with a tech-friendly environment. Through strategic planning, comprehensive market research, and an unwavering commitment to excellence, we are set to become the premier destination for both coffee aficionados and tech enthusiasts. Our innovative approach ensures a unique and engaging customer experience, positioning BlueSky Cafe as a leader in the evolving landscape of modern coffee shops.</a:t>
            </a:r>
          </a:p>
          <a:p>
            <a:endParaRPr lang="en-US" dirty="0"/>
          </a:p>
        </p:txBody>
      </p:sp>
    </p:spTree>
    <p:extLst>
      <p:ext uri="{BB962C8B-B14F-4D97-AF65-F5344CB8AC3E}">
        <p14:creationId xmlns:p14="http://schemas.microsoft.com/office/powerpoint/2010/main" val="42105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66E35-2931-94CF-DED1-A8CA74A83A24}"/>
              </a:ext>
            </a:extLst>
          </p:cNvPr>
          <p:cNvSpPr>
            <a:spLocks noGrp="1"/>
          </p:cNvSpPr>
          <p:nvPr>
            <p:ph type="title"/>
          </p:nvPr>
        </p:nvSpPr>
        <p:spPr/>
        <p:txBody>
          <a:bodyPr/>
          <a:lstStyle/>
          <a:p>
            <a:r>
              <a:rPr lang="en-US" dirty="0">
                <a:latin typeface="Algerian" pitchFamily="82" charset="77"/>
              </a:rPr>
              <a:t>REFERENCES</a:t>
            </a:r>
          </a:p>
        </p:txBody>
      </p:sp>
      <p:sp>
        <p:nvSpPr>
          <p:cNvPr id="3" name="Content Placeholder 2">
            <a:extLst>
              <a:ext uri="{FF2B5EF4-FFF2-40B4-BE49-F238E27FC236}">
                <a16:creationId xmlns:a16="http://schemas.microsoft.com/office/drawing/2014/main" id="{369F5409-5B79-DBB4-CDA9-B6489CF813E9}"/>
              </a:ext>
            </a:extLst>
          </p:cNvPr>
          <p:cNvSpPr>
            <a:spLocks noGrp="1"/>
          </p:cNvSpPr>
          <p:nvPr>
            <p:ph idx="1"/>
          </p:nvPr>
        </p:nvSpPr>
        <p:spPr/>
        <p:txBody>
          <a:bodyPr/>
          <a:lstStyle/>
          <a:p>
            <a:r>
              <a:rPr lang="en-GB" sz="1800" dirty="0" err="1">
                <a:effectLst/>
                <a:latin typeface="Times New Roman" panose="02020603050405020304" pitchFamily="18" charset="0"/>
                <a:ea typeface="Times New Roman" panose="02020603050405020304" pitchFamily="18" charset="0"/>
              </a:rPr>
              <a:t>Cusson</a:t>
            </a:r>
            <a:r>
              <a:rPr lang="en-GB" sz="1800" dirty="0">
                <a:effectLst/>
                <a:latin typeface="Times New Roman" panose="02020603050405020304" pitchFamily="18" charset="0"/>
                <a:ea typeface="Times New Roman" panose="02020603050405020304" pitchFamily="18" charset="0"/>
              </a:rPr>
              <a:t>, N. and Bottorff, C. (2024) </a:t>
            </a:r>
            <a:r>
              <a:rPr lang="en-GB" sz="1800" i="1" dirty="0">
                <a:effectLst/>
                <a:latin typeface="Times New Roman" panose="02020603050405020304" pitchFamily="18" charset="0"/>
                <a:ea typeface="Times New Roman" panose="02020603050405020304" pitchFamily="18" charset="0"/>
              </a:rPr>
              <a:t>How to start a coffee shop (2024 guide)</a:t>
            </a:r>
            <a:r>
              <a:rPr lang="en-GB" sz="1800" dirty="0">
                <a:effectLst/>
                <a:latin typeface="Times New Roman" panose="02020603050405020304" pitchFamily="18" charset="0"/>
                <a:ea typeface="Times New Roman" panose="02020603050405020304" pitchFamily="18" charset="0"/>
              </a:rPr>
              <a:t>, </a:t>
            </a:r>
            <a:r>
              <a:rPr lang="en-GB" sz="1800" i="1" dirty="0">
                <a:effectLst/>
                <a:latin typeface="Times New Roman" panose="02020603050405020304" pitchFamily="18" charset="0"/>
                <a:ea typeface="Times New Roman" panose="02020603050405020304" pitchFamily="18" charset="0"/>
              </a:rPr>
              <a:t>Forbes</a:t>
            </a:r>
            <a:r>
              <a:rPr lang="en-GB" sz="1800" dirty="0">
                <a:effectLst/>
                <a:latin typeface="Times New Roman" panose="02020603050405020304" pitchFamily="18" charset="0"/>
                <a:ea typeface="Times New Roman" panose="02020603050405020304" pitchFamily="18" charset="0"/>
              </a:rPr>
              <a:t>. Available at: https://</a:t>
            </a:r>
            <a:r>
              <a:rPr lang="en-GB" sz="1800" dirty="0" err="1">
                <a:effectLst/>
                <a:latin typeface="Times New Roman" panose="02020603050405020304" pitchFamily="18" charset="0"/>
                <a:ea typeface="Times New Roman" panose="02020603050405020304" pitchFamily="18" charset="0"/>
              </a:rPr>
              <a:t>www.forbes.com</a:t>
            </a:r>
            <a:r>
              <a:rPr lang="en-GB" sz="1800" dirty="0">
                <a:effectLst/>
                <a:latin typeface="Times New Roman" panose="02020603050405020304" pitchFamily="18" charset="0"/>
                <a:ea typeface="Times New Roman" panose="02020603050405020304" pitchFamily="18" charset="0"/>
              </a:rPr>
              <a:t>/advisor/business/how-start-coffee-shop/ (Accessed: 22 June 2024). </a:t>
            </a:r>
          </a:p>
          <a:p>
            <a:r>
              <a:rPr lang="en-GB" sz="1800" i="1" dirty="0">
                <a:effectLst/>
                <a:latin typeface="Times New Roman" panose="02020603050405020304" pitchFamily="18" charset="0"/>
                <a:ea typeface="Times New Roman" panose="02020603050405020304" pitchFamily="18" charset="0"/>
              </a:rPr>
              <a:t>Coffee Shop &amp; Cafe Business Plan examples</a:t>
            </a:r>
            <a:r>
              <a:rPr lang="en-GB" sz="1800" dirty="0">
                <a:effectLst/>
                <a:latin typeface="Times New Roman" panose="02020603050405020304" pitchFamily="18" charset="0"/>
                <a:ea typeface="Times New Roman" panose="02020603050405020304" pitchFamily="18" charset="0"/>
              </a:rPr>
              <a:t> (2024) </a:t>
            </a:r>
            <a:r>
              <a:rPr lang="en-GB" sz="1800" i="1" dirty="0" err="1">
                <a:effectLst/>
                <a:latin typeface="Times New Roman" panose="02020603050405020304" pitchFamily="18" charset="0"/>
                <a:ea typeface="Times New Roman" panose="02020603050405020304" pitchFamily="18" charset="0"/>
              </a:rPr>
              <a:t>Bplans</a:t>
            </a:r>
            <a:r>
              <a:rPr lang="en-GB" sz="1800" dirty="0">
                <a:effectLst/>
                <a:latin typeface="Times New Roman" panose="02020603050405020304" pitchFamily="18" charset="0"/>
                <a:ea typeface="Times New Roman" panose="02020603050405020304" pitchFamily="18" charset="0"/>
              </a:rPr>
              <a:t>. Available at: https://</a:t>
            </a:r>
            <a:r>
              <a:rPr lang="en-GB" sz="1800" dirty="0" err="1">
                <a:effectLst/>
                <a:latin typeface="Times New Roman" panose="02020603050405020304" pitchFamily="18" charset="0"/>
                <a:ea typeface="Times New Roman" panose="02020603050405020304" pitchFamily="18" charset="0"/>
              </a:rPr>
              <a:t>www.bplans.com</a:t>
            </a:r>
            <a:r>
              <a:rPr lang="en-GB" sz="1800" dirty="0">
                <a:effectLst/>
                <a:latin typeface="Times New Roman" panose="02020603050405020304" pitchFamily="18" charset="0"/>
                <a:ea typeface="Times New Roman" panose="02020603050405020304" pitchFamily="18" charset="0"/>
              </a:rPr>
              <a:t>/food-and-beverage-business-plans/coffee-shop-and-cafe-business-plans/ (Accessed: 22 June 2024). </a:t>
            </a:r>
          </a:p>
          <a:p>
            <a:r>
              <a:rPr lang="en-GB" sz="1800" dirty="0" err="1">
                <a:effectLst/>
                <a:latin typeface="Times New Roman" panose="02020603050405020304" pitchFamily="18" charset="0"/>
                <a:ea typeface="Times New Roman" panose="02020603050405020304" pitchFamily="18" charset="0"/>
              </a:rPr>
              <a:t>Pendrill</a:t>
            </a:r>
            <a:r>
              <a:rPr lang="en-GB" sz="1800" dirty="0">
                <a:effectLst/>
                <a:latin typeface="Times New Roman" panose="02020603050405020304" pitchFamily="18" charset="0"/>
                <a:ea typeface="Times New Roman" panose="02020603050405020304" pitchFamily="18" charset="0"/>
              </a:rPr>
              <a:t>, K. (2023) </a:t>
            </a:r>
            <a:r>
              <a:rPr lang="en-GB" sz="1800" i="1" dirty="0">
                <a:effectLst/>
                <a:latin typeface="Times New Roman" panose="02020603050405020304" pitchFamily="18" charset="0"/>
                <a:ea typeface="Times New Roman" panose="02020603050405020304" pitchFamily="18" charset="0"/>
              </a:rPr>
              <a:t>How to write a Coffee Shop Business Plan &amp; Executive summary</a:t>
            </a:r>
            <a:r>
              <a:rPr lang="en-GB" sz="1800" dirty="0">
                <a:effectLst/>
                <a:latin typeface="Times New Roman" panose="02020603050405020304" pitchFamily="18" charset="0"/>
                <a:ea typeface="Times New Roman" panose="02020603050405020304" pitchFamily="18" charset="0"/>
              </a:rPr>
              <a:t>, </a:t>
            </a:r>
            <a:r>
              <a:rPr lang="en-GB" sz="1800" i="1" dirty="0" err="1">
                <a:effectLst/>
                <a:latin typeface="Times New Roman" panose="02020603050405020304" pitchFamily="18" charset="0"/>
                <a:ea typeface="Times New Roman" panose="02020603050405020304" pitchFamily="18" charset="0"/>
              </a:rPr>
              <a:t>TouchBistro</a:t>
            </a:r>
            <a:r>
              <a:rPr lang="en-GB" sz="1800" dirty="0">
                <a:effectLst/>
                <a:latin typeface="Times New Roman" panose="02020603050405020304" pitchFamily="18" charset="0"/>
                <a:ea typeface="Times New Roman" panose="02020603050405020304" pitchFamily="18" charset="0"/>
              </a:rPr>
              <a:t>. Available at: https://</a:t>
            </a:r>
            <a:r>
              <a:rPr lang="en-GB" sz="1800" dirty="0" err="1">
                <a:effectLst/>
                <a:latin typeface="Times New Roman" panose="02020603050405020304" pitchFamily="18" charset="0"/>
                <a:ea typeface="Times New Roman" panose="02020603050405020304" pitchFamily="18" charset="0"/>
              </a:rPr>
              <a:t>www.touchbistro.com</a:t>
            </a:r>
            <a:r>
              <a:rPr lang="en-GB" sz="1800" dirty="0">
                <a:effectLst/>
                <a:latin typeface="Times New Roman" panose="02020603050405020304" pitchFamily="18" charset="0"/>
                <a:ea typeface="Times New Roman" panose="02020603050405020304" pitchFamily="18" charset="0"/>
              </a:rPr>
              <a:t>/blog/how-to-create-a-coffee-shop-business-plan/ (Accessed: 22 June 2024). </a:t>
            </a:r>
          </a:p>
          <a:p>
            <a:r>
              <a:rPr lang="en-GB" sz="1800" dirty="0">
                <a:effectLst/>
                <a:latin typeface="Times New Roman" panose="02020603050405020304" pitchFamily="18" charset="0"/>
                <a:ea typeface="Times New Roman" panose="02020603050405020304" pitchFamily="18" charset="0"/>
              </a:rPr>
              <a:t>Maule, H. (2024) </a:t>
            </a:r>
            <a:r>
              <a:rPr lang="en-GB" sz="1800" i="1" dirty="0">
                <a:effectLst/>
                <a:latin typeface="Times New Roman" panose="02020603050405020304" pitchFamily="18" charset="0"/>
                <a:ea typeface="Times New Roman" panose="02020603050405020304" pitchFamily="18" charset="0"/>
              </a:rPr>
              <a:t>From beans to business: How to craft a Coffee Shop Business Plan</a:t>
            </a:r>
            <a:r>
              <a:rPr lang="en-GB" sz="1800" dirty="0">
                <a:effectLst/>
                <a:latin typeface="Times New Roman" panose="02020603050405020304" pitchFamily="18" charset="0"/>
                <a:ea typeface="Times New Roman" panose="02020603050405020304" pitchFamily="18" charset="0"/>
              </a:rPr>
              <a:t>, </a:t>
            </a:r>
            <a:r>
              <a:rPr lang="en-GB" sz="1800" i="1" dirty="0">
                <a:effectLst/>
                <a:latin typeface="Times New Roman" panose="02020603050405020304" pitchFamily="18" charset="0"/>
                <a:ea typeface="Times New Roman" panose="02020603050405020304" pitchFamily="18" charset="0"/>
              </a:rPr>
              <a:t>Push</a:t>
            </a:r>
            <a:r>
              <a:rPr lang="en-GB" sz="1800" dirty="0">
                <a:effectLst/>
                <a:latin typeface="Times New Roman" panose="02020603050405020304" pitchFamily="18" charset="0"/>
                <a:ea typeface="Times New Roman" panose="02020603050405020304" pitchFamily="18" charset="0"/>
              </a:rPr>
              <a:t>. Available at: https://</a:t>
            </a:r>
            <a:r>
              <a:rPr lang="en-GB" sz="1800" dirty="0" err="1">
                <a:effectLst/>
                <a:latin typeface="Times New Roman" panose="02020603050405020304" pitchFamily="18" charset="0"/>
                <a:ea typeface="Times New Roman" panose="02020603050405020304" pitchFamily="18" charset="0"/>
              </a:rPr>
              <a:t>www.pushoperations.com</a:t>
            </a:r>
            <a:r>
              <a:rPr lang="en-GB" sz="1800" dirty="0">
                <a:effectLst/>
                <a:latin typeface="Times New Roman" panose="02020603050405020304" pitchFamily="18" charset="0"/>
                <a:ea typeface="Times New Roman" panose="02020603050405020304" pitchFamily="18" charset="0"/>
              </a:rPr>
              <a:t>/blog/from-beans-to-business-how-to-craft-a-coffee-shop-business-plan (Accessed: 22 June 2024). </a:t>
            </a:r>
          </a:p>
          <a:p>
            <a:r>
              <a:rPr lang="en-GB" sz="1800" dirty="0">
                <a:effectLst/>
                <a:latin typeface="Times New Roman" panose="02020603050405020304" pitchFamily="18" charset="0"/>
                <a:ea typeface="Times New Roman" panose="02020603050405020304" pitchFamily="18" charset="0"/>
              </a:rPr>
              <a:t>Hayes, A. (2024) </a:t>
            </a:r>
            <a:r>
              <a:rPr lang="en-GB" sz="1800" i="1" dirty="0">
                <a:effectLst/>
                <a:latin typeface="Times New Roman" panose="02020603050405020304" pitchFamily="18" charset="0"/>
                <a:ea typeface="Times New Roman" panose="02020603050405020304" pitchFamily="18" charset="0"/>
              </a:rPr>
              <a:t>Risk analysis: Definition, types, limitations, and examples</a:t>
            </a:r>
            <a:r>
              <a:rPr lang="en-GB" sz="1800" dirty="0">
                <a:effectLst/>
                <a:latin typeface="Times New Roman" panose="02020603050405020304" pitchFamily="18" charset="0"/>
                <a:ea typeface="Times New Roman" panose="02020603050405020304" pitchFamily="18" charset="0"/>
              </a:rPr>
              <a:t>, </a:t>
            </a:r>
            <a:r>
              <a:rPr lang="en-GB" sz="1800" i="1" dirty="0">
                <a:effectLst/>
                <a:latin typeface="Times New Roman" panose="02020603050405020304" pitchFamily="18" charset="0"/>
                <a:ea typeface="Times New Roman" panose="02020603050405020304" pitchFamily="18" charset="0"/>
              </a:rPr>
              <a:t>Investopedia</a:t>
            </a:r>
            <a:r>
              <a:rPr lang="en-GB" sz="1800" dirty="0">
                <a:effectLst/>
                <a:latin typeface="Times New Roman" panose="02020603050405020304" pitchFamily="18" charset="0"/>
                <a:ea typeface="Times New Roman" panose="02020603050405020304" pitchFamily="18" charset="0"/>
              </a:rPr>
              <a:t>. Available at: https://</a:t>
            </a:r>
            <a:r>
              <a:rPr lang="en-GB" sz="1800" dirty="0" err="1">
                <a:effectLst/>
                <a:latin typeface="Times New Roman" panose="02020603050405020304" pitchFamily="18" charset="0"/>
                <a:ea typeface="Times New Roman" panose="02020603050405020304" pitchFamily="18" charset="0"/>
              </a:rPr>
              <a:t>www.investopedia.com</a:t>
            </a:r>
            <a:r>
              <a:rPr lang="en-GB" sz="1800" dirty="0">
                <a:effectLst/>
                <a:latin typeface="Times New Roman" panose="02020603050405020304" pitchFamily="18" charset="0"/>
                <a:ea typeface="Times New Roman" panose="02020603050405020304" pitchFamily="18" charset="0"/>
              </a:rPr>
              <a:t>/terms/r/risk-</a:t>
            </a:r>
            <a:r>
              <a:rPr lang="en-GB" sz="1800" dirty="0" err="1">
                <a:effectLst/>
                <a:latin typeface="Times New Roman" panose="02020603050405020304" pitchFamily="18" charset="0"/>
                <a:ea typeface="Times New Roman" panose="02020603050405020304" pitchFamily="18" charset="0"/>
              </a:rPr>
              <a:t>analysis.asp</a:t>
            </a:r>
            <a:r>
              <a:rPr lang="en-GB" sz="1800" dirty="0">
                <a:effectLst/>
                <a:latin typeface="Times New Roman" panose="02020603050405020304" pitchFamily="18" charset="0"/>
                <a:ea typeface="Times New Roman" panose="02020603050405020304" pitchFamily="18" charset="0"/>
              </a:rPr>
              <a:t> (Accessed: 22 June 2024). </a:t>
            </a:r>
          </a:p>
          <a:p>
            <a:r>
              <a:rPr lang="en-GB" sz="1800" dirty="0" err="1">
                <a:effectLst/>
                <a:latin typeface="Times New Roman" panose="02020603050405020304" pitchFamily="18" charset="0"/>
                <a:ea typeface="Times New Roman" panose="02020603050405020304" pitchFamily="18" charset="0"/>
              </a:rPr>
              <a:t>Pecánek</a:t>
            </a:r>
            <a:r>
              <a:rPr lang="en-GB" sz="1800" dirty="0">
                <a:effectLst/>
                <a:latin typeface="Times New Roman" panose="02020603050405020304" pitchFamily="18" charset="0"/>
                <a:ea typeface="Times New Roman" panose="02020603050405020304" pitchFamily="18" charset="0"/>
              </a:rPr>
              <a:t>, M. (2023) </a:t>
            </a:r>
            <a:r>
              <a:rPr lang="en-GB" sz="1800" i="1" dirty="0">
                <a:effectLst/>
                <a:latin typeface="Times New Roman" panose="02020603050405020304" pitchFamily="18" charset="0"/>
                <a:ea typeface="Times New Roman" panose="02020603050405020304" pitchFamily="18" charset="0"/>
              </a:rPr>
              <a:t>7 marketing objective examples (+ how to set yours right)</a:t>
            </a:r>
            <a:r>
              <a:rPr lang="en-GB" sz="1800" dirty="0">
                <a:effectLst/>
                <a:latin typeface="Times New Roman" panose="02020603050405020304" pitchFamily="18" charset="0"/>
                <a:ea typeface="Times New Roman" panose="02020603050405020304" pitchFamily="18" charset="0"/>
              </a:rPr>
              <a:t>, </a:t>
            </a:r>
            <a:r>
              <a:rPr lang="en-GB" sz="1800" i="1" dirty="0">
                <a:effectLst/>
                <a:latin typeface="Times New Roman" panose="02020603050405020304" pitchFamily="18" charset="0"/>
                <a:ea typeface="Times New Roman" panose="02020603050405020304" pitchFamily="18" charset="0"/>
              </a:rPr>
              <a:t>SEO Blog by </a:t>
            </a:r>
            <a:r>
              <a:rPr lang="en-GB" sz="1800" i="1" dirty="0" err="1">
                <a:effectLst/>
                <a:latin typeface="Times New Roman" panose="02020603050405020304" pitchFamily="18" charset="0"/>
                <a:ea typeface="Times New Roman" panose="02020603050405020304" pitchFamily="18" charset="0"/>
              </a:rPr>
              <a:t>Ahrefs</a:t>
            </a:r>
            <a:r>
              <a:rPr lang="en-GB" sz="1800" dirty="0">
                <a:effectLst/>
                <a:latin typeface="Times New Roman" panose="02020603050405020304" pitchFamily="18" charset="0"/>
                <a:ea typeface="Times New Roman" panose="02020603050405020304" pitchFamily="18" charset="0"/>
              </a:rPr>
              <a:t>. Available at: https://</a:t>
            </a:r>
            <a:r>
              <a:rPr lang="en-GB" sz="1800" dirty="0" err="1">
                <a:effectLst/>
                <a:latin typeface="Times New Roman" panose="02020603050405020304" pitchFamily="18" charset="0"/>
                <a:ea typeface="Times New Roman" panose="02020603050405020304" pitchFamily="18" charset="0"/>
              </a:rPr>
              <a:t>ahrefs.com</a:t>
            </a:r>
            <a:r>
              <a:rPr lang="en-GB" sz="1800" dirty="0">
                <a:effectLst/>
                <a:latin typeface="Times New Roman" panose="02020603050405020304" pitchFamily="18" charset="0"/>
                <a:ea typeface="Times New Roman" panose="02020603050405020304" pitchFamily="18" charset="0"/>
              </a:rPr>
              <a:t>/blog/marketing-objectives/ (Accessed: 23 June 2024). </a:t>
            </a:r>
          </a:p>
          <a:p>
            <a:endParaRPr lang="en-US" dirty="0"/>
          </a:p>
        </p:txBody>
      </p:sp>
    </p:spTree>
    <p:extLst>
      <p:ext uri="{BB962C8B-B14F-4D97-AF65-F5344CB8AC3E}">
        <p14:creationId xmlns:p14="http://schemas.microsoft.com/office/powerpoint/2010/main" val="2234965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6C9D0-3CD1-AB26-EA1C-C853C78F063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69A8753-468E-B049-00FE-E876AD37DE72}"/>
              </a:ext>
            </a:extLst>
          </p:cNvPr>
          <p:cNvSpPr>
            <a:spLocks noGrp="1"/>
          </p:cNvSpPr>
          <p:nvPr>
            <p:ph idx="1"/>
          </p:nvPr>
        </p:nvSpPr>
        <p:spPr/>
        <p:txBody>
          <a:bodyPr/>
          <a:lstStyle/>
          <a:p>
            <a:r>
              <a:rPr lang="en-GB" sz="1800" dirty="0" err="1">
                <a:effectLst/>
                <a:latin typeface="Times New Roman" panose="02020603050405020304" pitchFamily="18" charset="0"/>
                <a:ea typeface="Times New Roman" panose="02020603050405020304" pitchFamily="18" charset="0"/>
              </a:rPr>
              <a:t>Lavinsky</a:t>
            </a:r>
            <a:r>
              <a:rPr lang="en-GB" sz="1800" dirty="0">
                <a:effectLst/>
                <a:latin typeface="Times New Roman" panose="02020603050405020304" pitchFamily="18" charset="0"/>
                <a:ea typeface="Times New Roman" panose="02020603050405020304" pitchFamily="18" charset="0"/>
              </a:rPr>
              <a:t>, D. (2024) </a:t>
            </a:r>
            <a:r>
              <a:rPr lang="en-GB" sz="1800" i="1" dirty="0">
                <a:effectLst/>
                <a:latin typeface="Times New Roman" panose="02020603050405020304" pitchFamily="18" charset="0"/>
                <a:ea typeface="Times New Roman" panose="02020603050405020304" pitchFamily="18" charset="0"/>
              </a:rPr>
              <a:t>Coffee shop competitive analysis - PLANBUILDR</a:t>
            </a:r>
            <a:r>
              <a:rPr lang="en-GB" sz="1800" dirty="0">
                <a:effectLst/>
                <a:latin typeface="Times New Roman" panose="02020603050405020304" pitchFamily="18" charset="0"/>
                <a:ea typeface="Times New Roman" panose="02020603050405020304" pitchFamily="18" charset="0"/>
              </a:rPr>
              <a:t>, </a:t>
            </a:r>
            <a:r>
              <a:rPr lang="en-GB" sz="1800" i="1" dirty="0" err="1">
                <a:effectLst/>
                <a:latin typeface="Times New Roman" panose="02020603050405020304" pitchFamily="18" charset="0"/>
                <a:ea typeface="Times New Roman" panose="02020603050405020304" pitchFamily="18" charset="0"/>
              </a:rPr>
              <a:t>PlanBuildr</a:t>
            </a:r>
            <a:r>
              <a:rPr lang="en-GB" sz="1800" i="1" dirty="0">
                <a:effectLst/>
                <a:latin typeface="Times New Roman" panose="02020603050405020304" pitchFamily="18" charset="0"/>
                <a:ea typeface="Times New Roman" panose="02020603050405020304" pitchFamily="18" charset="0"/>
              </a:rPr>
              <a:t> Business Plan Software</a:t>
            </a:r>
            <a:r>
              <a:rPr lang="en-GB" sz="1800" dirty="0">
                <a:effectLst/>
                <a:latin typeface="Times New Roman" panose="02020603050405020304" pitchFamily="18" charset="0"/>
                <a:ea typeface="Times New Roman" panose="02020603050405020304" pitchFamily="18" charset="0"/>
              </a:rPr>
              <a:t>. Available at: https://</a:t>
            </a:r>
            <a:r>
              <a:rPr lang="en-GB" sz="1800" dirty="0" err="1">
                <a:effectLst/>
                <a:latin typeface="Times New Roman" panose="02020603050405020304" pitchFamily="18" charset="0"/>
                <a:ea typeface="Times New Roman" panose="02020603050405020304" pitchFamily="18" charset="0"/>
              </a:rPr>
              <a:t>planbuildr.com</a:t>
            </a:r>
            <a:r>
              <a:rPr lang="en-GB" sz="1800" dirty="0">
                <a:effectLst/>
                <a:latin typeface="Times New Roman" panose="02020603050405020304" pitchFamily="18" charset="0"/>
                <a:ea typeface="Times New Roman" panose="02020603050405020304" pitchFamily="18" charset="0"/>
              </a:rPr>
              <a:t>/coffee-shop-business-plan/competitive-analysis/ (Accessed: 23 June 2024). </a:t>
            </a:r>
          </a:p>
          <a:p>
            <a:r>
              <a:rPr lang="en-GB" sz="1800" kern="0" dirty="0">
                <a:effectLst/>
                <a:latin typeface="Times New Roman" panose="02020603050405020304" pitchFamily="18" charset="0"/>
                <a:ea typeface="Times New Roman" panose="02020603050405020304" pitchFamily="18" charset="0"/>
              </a:rPr>
              <a:t>Graves, A. (2024) </a:t>
            </a:r>
            <a:r>
              <a:rPr lang="en-GB" sz="1800" i="1" kern="0" dirty="0">
                <a:effectLst/>
                <a:latin typeface="Times New Roman" panose="02020603050405020304" pitchFamily="18" charset="0"/>
                <a:ea typeface="Times New Roman" panose="02020603050405020304" pitchFamily="18" charset="0"/>
              </a:rPr>
              <a:t>16 powerful coffee shop marketing strategies for 2024</a:t>
            </a:r>
            <a:r>
              <a:rPr lang="en-GB" sz="1800" kern="0" dirty="0">
                <a:effectLst/>
                <a:latin typeface="Times New Roman" panose="02020603050405020304" pitchFamily="18" charset="0"/>
                <a:ea typeface="Times New Roman" panose="02020603050405020304" pitchFamily="18" charset="0"/>
              </a:rPr>
              <a:t>, </a:t>
            </a:r>
            <a:r>
              <a:rPr lang="en-GB" sz="1800" i="1" kern="0" dirty="0">
                <a:effectLst/>
                <a:latin typeface="Times New Roman" panose="02020603050405020304" pitchFamily="18" charset="0"/>
                <a:ea typeface="Times New Roman" panose="02020603050405020304" pitchFamily="18" charset="0"/>
              </a:rPr>
              <a:t>Bloom Intelligence</a:t>
            </a:r>
            <a:r>
              <a:rPr lang="en-GB" sz="1800" kern="0" dirty="0">
                <a:effectLst/>
                <a:latin typeface="Times New Roman" panose="02020603050405020304" pitchFamily="18" charset="0"/>
                <a:ea typeface="Times New Roman" panose="02020603050405020304" pitchFamily="18" charset="0"/>
              </a:rPr>
              <a:t>. Available at: https://</a:t>
            </a:r>
            <a:r>
              <a:rPr lang="en-GB" sz="1800" kern="0" dirty="0" err="1">
                <a:effectLst/>
                <a:latin typeface="Times New Roman" panose="02020603050405020304" pitchFamily="18" charset="0"/>
                <a:ea typeface="Times New Roman" panose="02020603050405020304" pitchFamily="18" charset="0"/>
              </a:rPr>
              <a:t>bloomintelligence.com</a:t>
            </a:r>
            <a:r>
              <a:rPr lang="en-GB" sz="1800" kern="0" dirty="0">
                <a:effectLst/>
                <a:latin typeface="Times New Roman" panose="02020603050405020304" pitchFamily="18" charset="0"/>
                <a:ea typeface="Times New Roman" panose="02020603050405020304" pitchFamily="18" charset="0"/>
              </a:rPr>
              <a:t>/blog/2024-coffee-shop-marketing-strategies/ (Accessed: 22 June 2024).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Doyle, M. (2024) </a:t>
            </a:r>
            <a:r>
              <a:rPr lang="en-GB" sz="1800" i="1" dirty="0">
                <a:effectLst/>
                <a:latin typeface="Times New Roman" panose="02020603050405020304" pitchFamily="18" charset="0"/>
                <a:ea typeface="Times New Roman" panose="02020603050405020304" pitchFamily="18" charset="0"/>
              </a:rPr>
              <a:t>Cash flow: What it is, why it’s important, and how to calculate it</a:t>
            </a:r>
            <a:r>
              <a:rPr lang="en-GB" sz="1800" dirty="0">
                <a:effectLst/>
                <a:latin typeface="Times New Roman" panose="02020603050405020304" pitchFamily="18" charset="0"/>
                <a:ea typeface="Times New Roman" panose="02020603050405020304" pitchFamily="18" charset="0"/>
              </a:rPr>
              <a:t>, </a:t>
            </a:r>
            <a:r>
              <a:rPr lang="en-GB" sz="1800" i="1" dirty="0">
                <a:effectLst/>
                <a:latin typeface="Times New Roman" panose="02020603050405020304" pitchFamily="18" charset="0"/>
                <a:ea typeface="Times New Roman" panose="02020603050405020304" pitchFamily="18" charset="0"/>
              </a:rPr>
              <a:t>Business Class: Trends and Insights | American Express</a:t>
            </a:r>
            <a:r>
              <a:rPr lang="en-GB" sz="1800" dirty="0">
                <a:effectLst/>
                <a:latin typeface="Times New Roman" panose="02020603050405020304" pitchFamily="18" charset="0"/>
                <a:ea typeface="Times New Roman" panose="02020603050405020304" pitchFamily="18" charset="0"/>
              </a:rPr>
              <a:t>. Available at: https://</a:t>
            </a:r>
            <a:r>
              <a:rPr lang="en-GB" sz="1800" dirty="0" err="1">
                <a:effectLst/>
                <a:latin typeface="Times New Roman" panose="02020603050405020304" pitchFamily="18" charset="0"/>
                <a:ea typeface="Times New Roman" panose="02020603050405020304" pitchFamily="18" charset="0"/>
              </a:rPr>
              <a:t>www.americanexpress.com</a:t>
            </a:r>
            <a:r>
              <a:rPr lang="en-GB" sz="1800" dirty="0">
                <a:effectLst/>
                <a:latin typeface="Times New Roman" panose="02020603050405020304" pitchFamily="18" charset="0"/>
                <a:ea typeface="Times New Roman" panose="02020603050405020304" pitchFamily="18" charset="0"/>
              </a:rPr>
              <a:t>/</a:t>
            </a:r>
            <a:r>
              <a:rPr lang="en-GB" sz="1800" dirty="0" err="1">
                <a:effectLst/>
                <a:latin typeface="Times New Roman" panose="02020603050405020304" pitchFamily="18" charset="0"/>
                <a:ea typeface="Times New Roman" panose="02020603050405020304" pitchFamily="18" charset="0"/>
              </a:rPr>
              <a:t>en</a:t>
            </a:r>
            <a:r>
              <a:rPr lang="en-GB" sz="1800" dirty="0">
                <a:effectLst/>
                <a:latin typeface="Times New Roman" panose="02020603050405020304" pitchFamily="18" charset="0"/>
                <a:ea typeface="Times New Roman" panose="02020603050405020304" pitchFamily="18" charset="0"/>
              </a:rPr>
              <a:t>-us/business/trends-and-insights/articles/cash-flow-what-it-is-why-it-is-important-and-how-to-calculate-it/ (Accessed: 22 June 2024).</a:t>
            </a:r>
          </a:p>
          <a:p>
            <a:r>
              <a:rPr lang="en-GB" sz="1800" i="1" dirty="0">
                <a:effectLst/>
                <a:latin typeface="Times New Roman" panose="02020603050405020304" pitchFamily="18" charset="0"/>
                <a:cs typeface="Times New Roman" panose="02020603050405020304" pitchFamily="18" charset="0"/>
              </a:rPr>
              <a:t>What is business risk?</a:t>
            </a:r>
            <a:r>
              <a:rPr lang="en-GB" sz="1800" dirty="0">
                <a:effectLst/>
                <a:latin typeface="Times New Roman" panose="02020603050405020304" pitchFamily="18" charset="0"/>
                <a:cs typeface="Times New Roman" panose="02020603050405020304" pitchFamily="18" charset="0"/>
              </a:rPr>
              <a:t> (2023) </a:t>
            </a:r>
            <a:r>
              <a:rPr lang="en-GB" sz="1800" i="1" dirty="0">
                <a:effectLst/>
                <a:latin typeface="Times New Roman" panose="02020603050405020304" pitchFamily="18" charset="0"/>
                <a:cs typeface="Times New Roman" panose="02020603050405020304" pitchFamily="18" charset="0"/>
              </a:rPr>
              <a:t>McKinsey &amp; Company</a:t>
            </a:r>
            <a:r>
              <a:rPr lang="en-GB" sz="1800" dirty="0">
                <a:effectLst/>
                <a:latin typeface="Times New Roman" panose="02020603050405020304" pitchFamily="18" charset="0"/>
                <a:cs typeface="Times New Roman" panose="02020603050405020304" pitchFamily="18" charset="0"/>
              </a:rPr>
              <a:t>. Available at: https://</a:t>
            </a:r>
            <a:r>
              <a:rPr lang="en-GB" sz="1800" dirty="0" err="1">
                <a:effectLst/>
                <a:latin typeface="Times New Roman" panose="02020603050405020304" pitchFamily="18" charset="0"/>
                <a:cs typeface="Times New Roman" panose="02020603050405020304" pitchFamily="18" charset="0"/>
              </a:rPr>
              <a:t>www.mckinsey.com</a:t>
            </a:r>
            <a:r>
              <a:rPr lang="en-GB" sz="1800" dirty="0">
                <a:effectLst/>
                <a:latin typeface="Times New Roman" panose="02020603050405020304" pitchFamily="18" charset="0"/>
                <a:cs typeface="Times New Roman" panose="02020603050405020304" pitchFamily="18" charset="0"/>
              </a:rPr>
              <a:t>/featured-insights/</a:t>
            </a:r>
            <a:r>
              <a:rPr lang="en-GB" sz="1800" dirty="0" err="1">
                <a:effectLst/>
                <a:latin typeface="Times New Roman" panose="02020603050405020304" pitchFamily="18" charset="0"/>
                <a:cs typeface="Times New Roman" panose="02020603050405020304" pitchFamily="18" charset="0"/>
              </a:rPr>
              <a:t>mckinsey</a:t>
            </a:r>
            <a:r>
              <a:rPr lang="en-GB" sz="1800" dirty="0">
                <a:effectLst/>
                <a:latin typeface="Times New Roman" panose="02020603050405020304" pitchFamily="18" charset="0"/>
                <a:cs typeface="Times New Roman" panose="02020603050405020304" pitchFamily="18" charset="0"/>
              </a:rPr>
              <a:t>-explainers/what-is-business-risk (Accessed: 22 June 2024). </a:t>
            </a:r>
          </a:p>
          <a:p>
            <a:pPr marL="0" indent="0">
              <a:buNone/>
            </a:pPr>
            <a:endParaRPr lang="en-GB"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95392666"/>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Vapor Trail</Template>
  <TotalTime>93</TotalTime>
  <Words>1601</Words>
  <Application>Microsoft Macintosh PowerPoint</Application>
  <PresentationFormat>Widescreen</PresentationFormat>
  <Paragraphs>89</Paragraphs>
  <Slides>13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-webkit-standard</vt:lpstr>
      <vt:lpstr>Abadi</vt:lpstr>
      <vt:lpstr>Algerian</vt:lpstr>
      <vt:lpstr>Aptos Display</vt:lpstr>
      <vt:lpstr>Arial</vt:lpstr>
      <vt:lpstr>Century Gothic</vt:lpstr>
      <vt:lpstr>Symbol</vt:lpstr>
      <vt:lpstr>Times New Roman</vt:lpstr>
      <vt:lpstr>Vapor Trail</vt:lpstr>
      <vt:lpstr>BlueSky Cafe Business Plan </vt:lpstr>
      <vt:lpstr>BlueSky Cafe Business Plan </vt:lpstr>
      <vt:lpstr> Business Idea and Mission </vt:lpstr>
      <vt:lpstr>Legal Status </vt:lpstr>
      <vt:lpstr>Market Research </vt:lpstr>
      <vt:lpstr> Competitor Analysis </vt:lpstr>
      <vt:lpstr>Marketing Plan </vt:lpstr>
      <vt:lpstr> Operations Plan </vt:lpstr>
      <vt:lpstr> Financial Plan </vt:lpstr>
      <vt:lpstr>Risk Analysis </vt:lpstr>
      <vt:lpstr>Conclusion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BlueSky Cafe Business Plan </dc:title>
  <dc:creator>Joana Jaku</dc:creator>
  <cp:lastModifiedBy>liljana.reci09@gmail.com</cp:lastModifiedBy>
  <cp:revision>3</cp:revision>
  <dcterms:created xsi:type="dcterms:W3CDTF">2024-06-24T21:23:29Z</dcterms:created>
  <dcterms:modified xsi:type="dcterms:W3CDTF">2024-06-25T18:35:37Z</dcterms:modified>
</cp:coreProperties>
</file>