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0" r:id="rId1"/>
  </p:sldMasterIdLst>
  <p:sldIdLst>
    <p:sldId id="256" r:id="rId2"/>
    <p:sldId id="257" r:id="rId3"/>
    <p:sldId id="258" r:id="rId4"/>
    <p:sldId id="260" r:id="rId5"/>
    <p:sldId id="259"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0" d="100"/>
          <a:sy n="80" d="100"/>
        </p:scale>
        <p:origin x="120" y="2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smtClean="0"/>
              <a:pPr/>
              <a:t>11/11/2021</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758125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smtClean="0"/>
              <a:t>11/11/2021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28923507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094890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11/11/2021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21241695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11/11/2021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20072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11/11/2021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713020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11/11/2021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716384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440295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643781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6041148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309047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873619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863409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106459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918888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597490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214093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11/11/2021</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55973808"/>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 id="2147483682" r:id="rId12"/>
    <p:sldLayoutId id="2147483683" r:id="rId13"/>
    <p:sldLayoutId id="2147483684" r:id="rId14"/>
    <p:sldLayoutId id="2147483685" r:id="rId15"/>
    <p:sldLayoutId id="2147483686" r:id="rId16"/>
    <p:sldLayoutId id="214748368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kingsfund.org.uk/publications/whats-your-problem-social-care#unmetnee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Assignment 2</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6746611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83E45-0024-4B4A-9239-49ABA6F6D041}"/>
              </a:ext>
            </a:extLst>
          </p:cNvPr>
          <p:cNvSpPr>
            <a:spLocks noGrp="1"/>
          </p:cNvSpPr>
          <p:nvPr>
            <p:ph type="title"/>
          </p:nvPr>
        </p:nvSpPr>
        <p:spPr/>
        <p:txBody>
          <a:bodyPr/>
          <a:lstStyle/>
          <a:p>
            <a:r>
              <a:rPr lang="en-GB" dirty="0"/>
              <a:t>Assignment 2</a:t>
            </a:r>
          </a:p>
        </p:txBody>
      </p:sp>
      <p:sp>
        <p:nvSpPr>
          <p:cNvPr id="3" name="Content Placeholder 2">
            <a:extLst>
              <a:ext uri="{FF2B5EF4-FFF2-40B4-BE49-F238E27FC236}">
                <a16:creationId xmlns:a16="http://schemas.microsoft.com/office/drawing/2014/main" id="{E12DF7A0-E363-4730-AD91-0B248C962C5E}"/>
              </a:ext>
            </a:extLst>
          </p:cNvPr>
          <p:cNvSpPr>
            <a:spLocks noGrp="1"/>
          </p:cNvSpPr>
          <p:nvPr>
            <p:ph idx="1"/>
          </p:nvPr>
        </p:nvSpPr>
        <p:spPr/>
        <p:txBody>
          <a:bodyPr/>
          <a:lstStyle/>
          <a:p>
            <a:r>
              <a:rPr lang="en-GB" dirty="0"/>
              <a:t>Essay- 3,000 words - plus or minus 10% (2700 - 3300 words)</a:t>
            </a:r>
          </a:p>
          <a:p>
            <a:r>
              <a:rPr lang="en-GB" dirty="0"/>
              <a:t>Submission Date Friday 3</a:t>
            </a:r>
            <a:r>
              <a:rPr lang="en-GB" baseline="30000" dirty="0"/>
              <a:t>rd</a:t>
            </a:r>
            <a:r>
              <a:rPr lang="en-GB" dirty="0"/>
              <a:t> of December 2021 by 3pm</a:t>
            </a:r>
          </a:p>
          <a:p>
            <a:r>
              <a:rPr lang="en-GB" dirty="0"/>
              <a:t>Submit through Turnitin</a:t>
            </a:r>
          </a:p>
        </p:txBody>
      </p:sp>
    </p:spTree>
    <p:extLst>
      <p:ext uri="{BB962C8B-B14F-4D97-AF65-F5344CB8AC3E}">
        <p14:creationId xmlns:p14="http://schemas.microsoft.com/office/powerpoint/2010/main" val="13861342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057E6-6B2E-4152-AF90-14A28D66ED9A}"/>
              </a:ext>
            </a:extLst>
          </p:cNvPr>
          <p:cNvSpPr>
            <a:spLocks noGrp="1"/>
          </p:cNvSpPr>
          <p:nvPr>
            <p:ph type="title"/>
          </p:nvPr>
        </p:nvSpPr>
        <p:spPr/>
        <p:txBody>
          <a:bodyPr/>
          <a:lstStyle/>
          <a:p>
            <a:r>
              <a:rPr lang="en-GB" b="1" dirty="0"/>
              <a:t>Assignment Title</a:t>
            </a:r>
          </a:p>
        </p:txBody>
      </p:sp>
      <p:sp>
        <p:nvSpPr>
          <p:cNvPr id="3" name="Content Placeholder 2">
            <a:extLst>
              <a:ext uri="{FF2B5EF4-FFF2-40B4-BE49-F238E27FC236}">
                <a16:creationId xmlns:a16="http://schemas.microsoft.com/office/drawing/2014/main" id="{F0421421-8378-4EB6-9FA9-70BCF33C7882}"/>
              </a:ext>
            </a:extLst>
          </p:cNvPr>
          <p:cNvSpPr>
            <a:spLocks noGrp="1"/>
          </p:cNvSpPr>
          <p:nvPr>
            <p:ph idx="1"/>
          </p:nvPr>
        </p:nvSpPr>
        <p:spPr/>
        <p:txBody>
          <a:bodyPr/>
          <a:lstStyle/>
          <a:p>
            <a:pPr algn="just"/>
            <a:r>
              <a:rPr lang="en-GB" sz="2800" dirty="0">
                <a:effectLst/>
                <a:latin typeface="+mj-lt"/>
                <a:ea typeface="Times New Roman" panose="02020603050405020304" pitchFamily="18" charset="0"/>
              </a:rPr>
              <a:t>Consider the </a:t>
            </a:r>
            <a:r>
              <a:rPr lang="en-GB" sz="2800" dirty="0">
                <a:solidFill>
                  <a:srgbClr val="0070C0"/>
                </a:solidFill>
                <a:effectLst/>
                <a:latin typeface="+mj-lt"/>
                <a:ea typeface="Times New Roman" panose="02020603050405020304" pitchFamily="18" charset="0"/>
              </a:rPr>
              <a:t>continuing growth </a:t>
            </a:r>
            <a:r>
              <a:rPr lang="en-GB" sz="2800" dirty="0">
                <a:effectLst/>
                <a:latin typeface="+mj-lt"/>
                <a:ea typeface="Times New Roman" panose="02020603050405020304" pitchFamily="18" charset="0"/>
              </a:rPr>
              <a:t>of the </a:t>
            </a:r>
            <a:r>
              <a:rPr lang="en-GB" sz="2800" dirty="0">
                <a:solidFill>
                  <a:srgbClr val="0070C0"/>
                </a:solidFill>
                <a:effectLst/>
                <a:latin typeface="+mj-lt"/>
                <a:ea typeface="Times New Roman" panose="02020603050405020304" pitchFamily="18" charset="0"/>
              </a:rPr>
              <a:t>elderly population </a:t>
            </a:r>
            <a:r>
              <a:rPr lang="en-GB" sz="2800" dirty="0">
                <a:effectLst/>
                <a:latin typeface="+mj-lt"/>
                <a:ea typeface="Times New Roman" panose="02020603050405020304" pitchFamily="18" charset="0"/>
              </a:rPr>
              <a:t>of the UK and how this </a:t>
            </a:r>
            <a:r>
              <a:rPr lang="en-GB" sz="2800" dirty="0">
                <a:solidFill>
                  <a:srgbClr val="0070C0"/>
                </a:solidFill>
                <a:effectLst/>
                <a:latin typeface="+mj-lt"/>
                <a:ea typeface="Times New Roman" panose="02020603050405020304" pitchFamily="18" charset="0"/>
              </a:rPr>
              <a:t>impacts</a:t>
            </a:r>
            <a:r>
              <a:rPr lang="en-GB" sz="2800" dirty="0">
                <a:effectLst/>
                <a:latin typeface="+mj-lt"/>
                <a:ea typeface="Times New Roman" panose="02020603050405020304" pitchFamily="18" charset="0"/>
              </a:rPr>
              <a:t> on the </a:t>
            </a:r>
            <a:r>
              <a:rPr lang="en-GB" sz="2800" dirty="0">
                <a:solidFill>
                  <a:srgbClr val="0070C0"/>
                </a:solidFill>
                <a:effectLst/>
                <a:latin typeface="+mj-lt"/>
                <a:ea typeface="Times New Roman" panose="02020603050405020304" pitchFamily="18" charset="0"/>
              </a:rPr>
              <a:t>provision</a:t>
            </a:r>
            <a:r>
              <a:rPr lang="en-GB" sz="2800" dirty="0">
                <a:effectLst/>
                <a:latin typeface="+mj-lt"/>
                <a:ea typeface="Times New Roman" panose="02020603050405020304" pitchFamily="18" charset="0"/>
              </a:rPr>
              <a:t> of </a:t>
            </a:r>
            <a:r>
              <a:rPr lang="en-GB" sz="2800" dirty="0">
                <a:solidFill>
                  <a:srgbClr val="0070C0"/>
                </a:solidFill>
                <a:effectLst/>
                <a:latin typeface="+mj-lt"/>
                <a:ea typeface="Times New Roman" panose="02020603050405020304" pitchFamily="18" charset="0"/>
              </a:rPr>
              <a:t>Health and Social Care services</a:t>
            </a:r>
            <a:r>
              <a:rPr lang="en-GB" sz="2800" dirty="0">
                <a:effectLst/>
                <a:latin typeface="+mj-lt"/>
                <a:ea typeface="Times New Roman" panose="02020603050405020304" pitchFamily="18" charset="0"/>
              </a:rPr>
              <a:t>.</a:t>
            </a:r>
          </a:p>
          <a:p>
            <a:endParaRPr lang="en-GB" dirty="0"/>
          </a:p>
        </p:txBody>
      </p:sp>
    </p:spTree>
    <p:extLst>
      <p:ext uri="{BB962C8B-B14F-4D97-AF65-F5344CB8AC3E}">
        <p14:creationId xmlns:p14="http://schemas.microsoft.com/office/powerpoint/2010/main" val="4132022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87D7F-E5AD-4DE4-AEC8-0C271245EB18}"/>
              </a:ext>
            </a:extLst>
          </p:cNvPr>
          <p:cNvSpPr>
            <a:spLocks noGrp="1"/>
          </p:cNvSpPr>
          <p:nvPr>
            <p:ph type="title"/>
          </p:nvPr>
        </p:nvSpPr>
        <p:spPr/>
        <p:txBody>
          <a:bodyPr/>
          <a:lstStyle/>
          <a:p>
            <a:r>
              <a:rPr lang="en-GB" b="1" dirty="0"/>
              <a:t>Learning Outcomes</a:t>
            </a:r>
          </a:p>
        </p:txBody>
      </p:sp>
      <p:sp>
        <p:nvSpPr>
          <p:cNvPr id="3" name="Content Placeholder 2">
            <a:extLst>
              <a:ext uri="{FF2B5EF4-FFF2-40B4-BE49-F238E27FC236}">
                <a16:creationId xmlns:a16="http://schemas.microsoft.com/office/drawing/2014/main" id="{F4A3B2C1-D0D0-4BBB-B331-493DCFCDD44C}"/>
              </a:ext>
            </a:extLst>
          </p:cNvPr>
          <p:cNvSpPr>
            <a:spLocks noGrp="1"/>
          </p:cNvSpPr>
          <p:nvPr>
            <p:ph idx="1"/>
          </p:nvPr>
        </p:nvSpPr>
        <p:spPr>
          <a:xfrm>
            <a:off x="1295401" y="2556932"/>
            <a:ext cx="10035208" cy="3318936"/>
          </a:xfrm>
        </p:spPr>
        <p:txBody>
          <a:bodyPr/>
          <a:lstStyle/>
          <a:p>
            <a:r>
              <a:rPr lang="en-GB" dirty="0">
                <a:effectLst/>
                <a:latin typeface="Arial" panose="020B0604020202020204" pitchFamily="34" charset="0"/>
                <a:ea typeface="Times New Roman" panose="02020603050405020304" pitchFamily="18" charset="0"/>
              </a:rPr>
              <a:t>Critically evaluate and compare local, national and global provision of services for the older person in line with current initiatives and policy.</a:t>
            </a:r>
          </a:p>
          <a:p>
            <a:endParaRPr lang="en-GB" sz="1800" dirty="0">
              <a:effectLst/>
              <a:latin typeface="Times New Roman" panose="02020603050405020304" pitchFamily="18" charset="0"/>
              <a:ea typeface="Times New Roman" panose="02020603050405020304" pitchFamily="18" charset="0"/>
            </a:endParaRPr>
          </a:p>
          <a:p>
            <a:r>
              <a:rPr lang="en-GB" dirty="0">
                <a:effectLst/>
                <a:latin typeface="Arial" panose="020B0604020202020204" pitchFamily="34" charset="0"/>
                <a:ea typeface="Times New Roman" panose="02020603050405020304" pitchFamily="18" charset="0"/>
              </a:rPr>
              <a:t>Examine the prospective future of the care of the older person; including the application technology information and the use of AI within health care provision.</a:t>
            </a:r>
            <a:endParaRPr lang="en-GB"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932058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FEE35-C70F-4128-8C1D-C4060153263E}"/>
              </a:ext>
            </a:extLst>
          </p:cNvPr>
          <p:cNvSpPr>
            <a:spLocks noGrp="1"/>
          </p:cNvSpPr>
          <p:nvPr>
            <p:ph type="title"/>
          </p:nvPr>
        </p:nvSpPr>
        <p:spPr/>
        <p:txBody>
          <a:bodyPr/>
          <a:lstStyle/>
          <a:p>
            <a:r>
              <a:rPr lang="en-GB" b="1" dirty="0"/>
              <a:t>Guidance</a:t>
            </a:r>
          </a:p>
        </p:txBody>
      </p:sp>
      <p:sp>
        <p:nvSpPr>
          <p:cNvPr id="3" name="Content Placeholder 2">
            <a:extLst>
              <a:ext uri="{FF2B5EF4-FFF2-40B4-BE49-F238E27FC236}">
                <a16:creationId xmlns:a16="http://schemas.microsoft.com/office/drawing/2014/main" id="{F74327BC-AB76-436A-A70D-44F621794F12}"/>
              </a:ext>
            </a:extLst>
          </p:cNvPr>
          <p:cNvSpPr>
            <a:spLocks noGrp="1"/>
          </p:cNvSpPr>
          <p:nvPr>
            <p:ph idx="1"/>
          </p:nvPr>
        </p:nvSpPr>
        <p:spPr>
          <a:xfrm>
            <a:off x="628154" y="2437663"/>
            <a:ext cx="10813774" cy="3318936"/>
          </a:xfrm>
        </p:spPr>
        <p:txBody>
          <a:bodyPr>
            <a:noAutofit/>
          </a:bodyPr>
          <a:lstStyle/>
          <a:p>
            <a:pPr marL="342900" lvl="0" indent="-342900">
              <a:lnSpc>
                <a:spcPct val="150000"/>
              </a:lnSpc>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rPr>
              <a:t>Look at what it means to be an elderly person in the UK and associated issues</a:t>
            </a:r>
            <a:endParaRPr lang="en-GB" sz="2000" dirty="0">
              <a:effectLst/>
              <a:latin typeface="Times New Roman" panose="02020603050405020304" pitchFamily="18" charset="0"/>
              <a:ea typeface="Times New Roman" panose="02020603050405020304" pitchFamily="18" charset="0"/>
            </a:endParaRPr>
          </a:p>
          <a:p>
            <a:pPr marL="342900" lvl="0" indent="-342900">
              <a:lnSpc>
                <a:spcPct val="150000"/>
              </a:lnSpc>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rPr>
              <a:t>Discuss statistics on the ageing population and how these have changed in recent years.</a:t>
            </a:r>
            <a:endParaRPr lang="en-GB" sz="2000" dirty="0">
              <a:effectLst/>
              <a:latin typeface="Times New Roman" panose="02020603050405020304" pitchFamily="18" charset="0"/>
              <a:ea typeface="Times New Roman" panose="02020603050405020304" pitchFamily="18" charset="0"/>
            </a:endParaRPr>
          </a:p>
          <a:p>
            <a:pPr marL="342900" lvl="0" indent="-342900">
              <a:lnSpc>
                <a:spcPct val="150000"/>
              </a:lnSpc>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rPr>
              <a:t>Explore the reasons for the growth in the elderly population of the UK (medical, social, etc.)</a:t>
            </a:r>
            <a:endParaRPr lang="en-GB" sz="2000" dirty="0">
              <a:effectLst/>
              <a:latin typeface="Times New Roman" panose="02020603050405020304" pitchFamily="18" charset="0"/>
              <a:ea typeface="Times New Roman" panose="02020603050405020304" pitchFamily="18" charset="0"/>
            </a:endParaRPr>
          </a:p>
          <a:p>
            <a:pPr marL="342900" lvl="0" indent="-342900">
              <a:lnSpc>
                <a:spcPct val="150000"/>
              </a:lnSpc>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rPr>
              <a:t>Critically examine current Health and Social Care provision – is it sufficient? </a:t>
            </a:r>
            <a:endParaRPr lang="en-GB" sz="2000" dirty="0">
              <a:effectLst/>
              <a:latin typeface="Times New Roman" panose="02020603050405020304" pitchFamily="18" charset="0"/>
              <a:ea typeface="Times New Roman" panose="02020603050405020304" pitchFamily="18" charset="0"/>
            </a:endParaRPr>
          </a:p>
          <a:p>
            <a:pPr marL="342900" lvl="0" indent="-342900">
              <a:lnSpc>
                <a:spcPct val="150000"/>
              </a:lnSpc>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rPr>
              <a:t>Consider government and health service response to this</a:t>
            </a:r>
            <a:endParaRPr lang="en-GB" sz="2000" dirty="0">
              <a:effectLst/>
              <a:latin typeface="Times New Roman" panose="02020603050405020304" pitchFamily="18" charset="0"/>
              <a:ea typeface="Times New Roman" panose="02020603050405020304" pitchFamily="18" charset="0"/>
            </a:endParaRPr>
          </a:p>
          <a:p>
            <a:pPr marL="342900" lvl="0" indent="-342900">
              <a:lnSpc>
                <a:spcPct val="150000"/>
              </a:lnSpc>
              <a:buFont typeface="Symbol" panose="05050102010706020507" pitchFamily="18" charset="2"/>
              <a:buChar char=""/>
            </a:pPr>
            <a:r>
              <a:rPr lang="en-GB" sz="2000" dirty="0">
                <a:effectLst/>
                <a:latin typeface="Arial" panose="020B0604020202020204" pitchFamily="34" charset="0"/>
                <a:ea typeface="Times New Roman" panose="02020603050405020304" pitchFamily="18" charset="0"/>
              </a:rPr>
              <a:t>Refer throughout to relevant theory including specific theories of ageing</a:t>
            </a:r>
            <a:endParaRPr lang="en-GB" sz="2000" dirty="0">
              <a:effectLst/>
              <a:latin typeface="Times New Roman" panose="02020603050405020304" pitchFamily="18" charset="0"/>
              <a:ea typeface="Times New Roman" panose="02020603050405020304" pitchFamily="18" charset="0"/>
            </a:endParaRPr>
          </a:p>
          <a:p>
            <a:endParaRPr lang="en-GB" sz="2000" dirty="0"/>
          </a:p>
        </p:txBody>
      </p:sp>
    </p:spTree>
    <p:extLst>
      <p:ext uri="{BB962C8B-B14F-4D97-AF65-F5344CB8AC3E}">
        <p14:creationId xmlns:p14="http://schemas.microsoft.com/office/powerpoint/2010/main" val="44816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03218-C7C4-4447-A894-CEFA1A5C8D7F}"/>
              </a:ext>
            </a:extLst>
          </p:cNvPr>
          <p:cNvSpPr>
            <a:spLocks noGrp="1"/>
          </p:cNvSpPr>
          <p:nvPr>
            <p:ph type="title"/>
          </p:nvPr>
        </p:nvSpPr>
        <p:spPr>
          <a:xfrm>
            <a:off x="1152278" y="1253065"/>
            <a:ext cx="10098817" cy="1303867"/>
          </a:xfrm>
        </p:spPr>
        <p:txBody>
          <a:bodyPr>
            <a:normAutofit fontScale="90000"/>
          </a:bodyPr>
          <a:lstStyle/>
          <a:p>
            <a:r>
              <a:rPr lang="en-GB" sz="4400" b="1" dirty="0">
                <a:effectLst/>
                <a:latin typeface="Arial" panose="020B0604020202020204" pitchFamily="34" charset="0"/>
                <a:ea typeface="Times New Roman" panose="02020603050405020304" pitchFamily="18" charset="0"/>
              </a:rPr>
              <a:t>Look at what it means to be an elderly person in the UK and associated issues</a:t>
            </a:r>
            <a:br>
              <a:rPr lang="en-GB" sz="4400" b="1" dirty="0">
                <a:effectLst/>
                <a:latin typeface="Times New Roman" panose="02020603050405020304" pitchFamily="18" charset="0"/>
                <a:ea typeface="Times New Roman" panose="02020603050405020304" pitchFamily="18" charset="0"/>
              </a:rPr>
            </a:br>
            <a:endParaRPr lang="en-GB" b="1" dirty="0"/>
          </a:p>
        </p:txBody>
      </p:sp>
      <p:sp>
        <p:nvSpPr>
          <p:cNvPr id="3" name="Content Placeholder 2">
            <a:extLst>
              <a:ext uri="{FF2B5EF4-FFF2-40B4-BE49-F238E27FC236}">
                <a16:creationId xmlns:a16="http://schemas.microsoft.com/office/drawing/2014/main" id="{089C3A41-FA8C-4A20-BC1F-7DACDE0B36A2}"/>
              </a:ext>
            </a:extLst>
          </p:cNvPr>
          <p:cNvSpPr>
            <a:spLocks noGrp="1"/>
          </p:cNvSpPr>
          <p:nvPr>
            <p:ph idx="1"/>
          </p:nvPr>
        </p:nvSpPr>
        <p:spPr/>
        <p:txBody>
          <a:bodyPr/>
          <a:lstStyle/>
          <a:p>
            <a:r>
              <a:rPr lang="en-GB" sz="2000" dirty="0">
                <a:effectLst/>
                <a:latin typeface="Arial" panose="020B0604020202020204" pitchFamily="34" charset="0"/>
                <a:ea typeface="Times New Roman" panose="02020603050405020304" pitchFamily="18" charset="0"/>
              </a:rPr>
              <a:t>Define ‘old age’- There are a number of definitions, you may want to look at a few of these and then specify if you will be focusing on one of these throughout your assignment.</a:t>
            </a:r>
            <a:endParaRPr lang="en-GB" sz="2000" dirty="0">
              <a:effectLst/>
              <a:latin typeface="Times New Roman" panose="02020603050405020304" pitchFamily="18" charset="0"/>
              <a:ea typeface="Times New Roman" panose="02020603050405020304" pitchFamily="18" charset="0"/>
            </a:endParaRPr>
          </a:p>
          <a:p>
            <a:r>
              <a:rPr lang="en-GB" sz="2000" dirty="0">
                <a:effectLst/>
                <a:latin typeface="Arial" panose="020B0604020202020204" pitchFamily="34" charset="0"/>
                <a:ea typeface="Times New Roman" panose="02020603050405020304" pitchFamily="18" charset="0"/>
              </a:rPr>
              <a:t>What are the issues faced by older people in the UK today? Ageism, abuse, financial issues, issues due to covid?</a:t>
            </a:r>
            <a:endParaRPr lang="en-GB" sz="20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6252231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25EA8-1E33-4147-8BDF-CE19A4D692F7}"/>
              </a:ext>
            </a:extLst>
          </p:cNvPr>
          <p:cNvSpPr>
            <a:spLocks noGrp="1"/>
          </p:cNvSpPr>
          <p:nvPr>
            <p:ph type="title"/>
          </p:nvPr>
        </p:nvSpPr>
        <p:spPr>
          <a:xfrm>
            <a:off x="564542" y="1253065"/>
            <a:ext cx="11235193" cy="1303867"/>
          </a:xfrm>
        </p:spPr>
        <p:txBody>
          <a:bodyPr>
            <a:normAutofit fontScale="90000"/>
          </a:bodyPr>
          <a:lstStyle/>
          <a:p>
            <a:r>
              <a:rPr lang="en-GB" sz="4400" b="1" dirty="0">
                <a:effectLst/>
                <a:latin typeface="Arial" panose="020B0604020202020204" pitchFamily="34" charset="0"/>
                <a:ea typeface="Times New Roman" panose="02020603050405020304" pitchFamily="18" charset="0"/>
              </a:rPr>
              <a:t>Discuss statistics on the ageing population and how these have changed in recent years</a:t>
            </a:r>
            <a:br>
              <a:rPr lang="en-GB" sz="4400" b="1" dirty="0">
                <a:effectLst/>
                <a:latin typeface="Times New Roman" panose="02020603050405020304" pitchFamily="18" charset="0"/>
                <a:ea typeface="Times New Roman" panose="02020603050405020304" pitchFamily="18" charset="0"/>
              </a:rPr>
            </a:br>
            <a:endParaRPr lang="en-GB" b="1" dirty="0"/>
          </a:p>
        </p:txBody>
      </p:sp>
      <p:sp>
        <p:nvSpPr>
          <p:cNvPr id="3" name="Content Placeholder 2">
            <a:extLst>
              <a:ext uri="{FF2B5EF4-FFF2-40B4-BE49-F238E27FC236}">
                <a16:creationId xmlns:a16="http://schemas.microsoft.com/office/drawing/2014/main" id="{4027EE1A-ED20-4A32-A550-42246D798769}"/>
              </a:ext>
            </a:extLst>
          </p:cNvPr>
          <p:cNvSpPr>
            <a:spLocks noGrp="1"/>
          </p:cNvSpPr>
          <p:nvPr>
            <p:ph idx="1"/>
          </p:nvPr>
        </p:nvSpPr>
        <p:spPr/>
        <p:txBody>
          <a:bodyPr/>
          <a:lstStyle/>
          <a:p>
            <a:r>
              <a:rPr lang="en-GB" sz="1800" dirty="0">
                <a:solidFill>
                  <a:srgbClr val="000000"/>
                </a:solidFill>
                <a:effectLst/>
                <a:latin typeface="Arial" panose="020B0604020202020204" pitchFamily="34" charset="0"/>
                <a:ea typeface="Times New Roman" panose="02020603050405020304" pitchFamily="18" charset="0"/>
              </a:rPr>
              <a:t>Present statistics on the older population- </a:t>
            </a:r>
          </a:p>
          <a:p>
            <a:pPr marL="0" indent="0">
              <a:buNone/>
            </a:pPr>
            <a:endParaRPr lang="en-GB" sz="1800" dirty="0">
              <a:solidFill>
                <a:srgbClr val="000000"/>
              </a:solidFill>
              <a:effectLst/>
              <a:latin typeface="Arial" panose="020B0604020202020204" pitchFamily="34" charset="0"/>
              <a:ea typeface="Times New Roman" panose="02020603050405020304" pitchFamily="18" charset="0"/>
            </a:endParaRPr>
          </a:p>
          <a:p>
            <a:r>
              <a:rPr lang="en-GB" sz="1800" dirty="0">
                <a:solidFill>
                  <a:srgbClr val="000000"/>
                </a:solidFill>
                <a:latin typeface="Arial" panose="020B0604020202020204" pitchFamily="34" charset="0"/>
                <a:ea typeface="Times New Roman" panose="02020603050405020304" pitchFamily="18" charset="0"/>
              </a:rPr>
              <a:t>F</a:t>
            </a:r>
            <a:r>
              <a:rPr lang="en-GB" sz="1800" dirty="0">
                <a:solidFill>
                  <a:srgbClr val="000000"/>
                </a:solidFill>
                <a:effectLst/>
                <a:latin typeface="Arial" panose="020B0604020202020204" pitchFamily="34" charset="0"/>
                <a:ea typeface="Times New Roman" panose="02020603050405020304" pitchFamily="18" charset="0"/>
              </a:rPr>
              <a:t>ind previous statistics to make comparison of the percentage of older people in the population of the UK in previous decades, now, and the projected figures for the future (you could also briefly make global comparisons)</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155319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3A3AF-C043-49AD-B1A0-B29D47CD7544}"/>
              </a:ext>
            </a:extLst>
          </p:cNvPr>
          <p:cNvSpPr>
            <a:spLocks noGrp="1"/>
          </p:cNvSpPr>
          <p:nvPr>
            <p:ph type="title"/>
          </p:nvPr>
        </p:nvSpPr>
        <p:spPr>
          <a:xfrm>
            <a:off x="549964" y="1149109"/>
            <a:ext cx="11092070" cy="1303867"/>
          </a:xfrm>
        </p:spPr>
        <p:txBody>
          <a:bodyPr>
            <a:normAutofit fontScale="90000"/>
          </a:bodyPr>
          <a:lstStyle/>
          <a:p>
            <a:r>
              <a:rPr lang="en-GB" sz="4400" b="1" dirty="0">
                <a:effectLst/>
                <a:latin typeface="Arial" panose="020B0604020202020204" pitchFamily="34" charset="0"/>
                <a:ea typeface="Times New Roman" panose="02020603050405020304" pitchFamily="18" charset="0"/>
              </a:rPr>
              <a:t>Explore reasons for the growth in the elderly population of the UK (medical, social, etc.)</a:t>
            </a:r>
            <a:br>
              <a:rPr lang="en-GB" sz="4400" b="1" dirty="0">
                <a:effectLst/>
                <a:latin typeface="Times New Roman" panose="02020603050405020304" pitchFamily="18" charset="0"/>
                <a:ea typeface="Times New Roman" panose="02020603050405020304" pitchFamily="18" charset="0"/>
              </a:rPr>
            </a:br>
            <a:endParaRPr lang="en-GB" b="1" dirty="0"/>
          </a:p>
        </p:txBody>
      </p:sp>
      <p:sp>
        <p:nvSpPr>
          <p:cNvPr id="3" name="Content Placeholder 2">
            <a:extLst>
              <a:ext uri="{FF2B5EF4-FFF2-40B4-BE49-F238E27FC236}">
                <a16:creationId xmlns:a16="http://schemas.microsoft.com/office/drawing/2014/main" id="{203FD151-2AA8-4468-B29E-535C80B70558}"/>
              </a:ext>
            </a:extLst>
          </p:cNvPr>
          <p:cNvSpPr>
            <a:spLocks noGrp="1"/>
          </p:cNvSpPr>
          <p:nvPr>
            <p:ph idx="1"/>
          </p:nvPr>
        </p:nvSpPr>
        <p:spPr/>
        <p:txBody>
          <a:bodyPr/>
          <a:lstStyle/>
          <a:p>
            <a:r>
              <a:rPr lang="en-GB" sz="1800" dirty="0">
                <a:effectLst/>
                <a:latin typeface="Arial" panose="020B0604020202020204" pitchFamily="34" charset="0"/>
                <a:ea typeface="Times New Roman" panose="02020603050405020304" pitchFamily="18" charset="0"/>
              </a:rPr>
              <a:t>What are the reasons for the change? </a:t>
            </a:r>
          </a:p>
          <a:p>
            <a:r>
              <a:rPr lang="en-GB" sz="1800" dirty="0">
                <a:effectLst/>
                <a:latin typeface="Arial" panose="020B0604020202020204" pitchFamily="34" charset="0"/>
                <a:ea typeface="Times New Roman" panose="02020603050405020304" pitchFamily="18" charset="0"/>
              </a:rPr>
              <a:t>Why are people living longer?</a:t>
            </a:r>
          </a:p>
          <a:p>
            <a:r>
              <a:rPr lang="en-GB" sz="1800" dirty="0">
                <a:effectLst/>
                <a:latin typeface="Arial" panose="020B0604020202020204" pitchFamily="34" charset="0"/>
                <a:ea typeface="Times New Roman" panose="02020603050405020304" pitchFamily="18" charset="0"/>
              </a:rPr>
              <a:t>It may be because of medical advances or because of social changes. Living conditions are better globally as well as in the UK. </a:t>
            </a:r>
          </a:p>
          <a:p>
            <a:r>
              <a:rPr lang="en-GB" sz="1800" dirty="0">
                <a:effectLst/>
                <a:latin typeface="Arial" panose="020B0604020202020204" pitchFamily="34" charset="0"/>
                <a:ea typeface="Times New Roman" panose="02020603050405020304" pitchFamily="18" charset="0"/>
              </a:rPr>
              <a:t>Could the drop in the birth rate also have something to do with the changes in the age balance?</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161070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AE895-D6AF-436D-8F56-6CD01C124A9E}"/>
              </a:ext>
            </a:extLst>
          </p:cNvPr>
          <p:cNvSpPr>
            <a:spLocks noGrp="1"/>
          </p:cNvSpPr>
          <p:nvPr>
            <p:ph type="title"/>
          </p:nvPr>
        </p:nvSpPr>
        <p:spPr>
          <a:xfrm>
            <a:off x="1295401" y="1253065"/>
            <a:ext cx="9601196" cy="1303867"/>
          </a:xfrm>
        </p:spPr>
        <p:txBody>
          <a:bodyPr>
            <a:normAutofit fontScale="90000"/>
          </a:bodyPr>
          <a:lstStyle/>
          <a:p>
            <a:r>
              <a:rPr lang="en-GB" sz="4400" b="1" dirty="0">
                <a:effectLst/>
                <a:latin typeface="Arial" panose="020B0604020202020204" pitchFamily="34" charset="0"/>
                <a:ea typeface="Times New Roman" panose="02020603050405020304" pitchFamily="18" charset="0"/>
              </a:rPr>
              <a:t>Critically examine current Health and Social Care provision – is it sufficient? </a:t>
            </a:r>
            <a:br>
              <a:rPr lang="en-GB" sz="4400" b="1" dirty="0">
                <a:effectLst/>
                <a:latin typeface="Times New Roman" panose="02020603050405020304" pitchFamily="18" charset="0"/>
                <a:ea typeface="Times New Roman" panose="02020603050405020304" pitchFamily="18" charset="0"/>
              </a:rPr>
            </a:br>
            <a:endParaRPr lang="en-GB" b="1" dirty="0"/>
          </a:p>
        </p:txBody>
      </p:sp>
      <p:sp>
        <p:nvSpPr>
          <p:cNvPr id="3" name="Content Placeholder 2">
            <a:extLst>
              <a:ext uri="{FF2B5EF4-FFF2-40B4-BE49-F238E27FC236}">
                <a16:creationId xmlns:a16="http://schemas.microsoft.com/office/drawing/2014/main" id="{ABE04C91-D594-4E27-8039-EFB550979119}"/>
              </a:ext>
            </a:extLst>
          </p:cNvPr>
          <p:cNvSpPr>
            <a:spLocks noGrp="1"/>
          </p:cNvSpPr>
          <p:nvPr>
            <p:ph idx="1"/>
          </p:nvPr>
        </p:nvSpPr>
        <p:spPr/>
        <p:txBody>
          <a:bodyPr/>
          <a:lstStyle/>
          <a:p>
            <a:r>
              <a:rPr lang="en-GB" dirty="0"/>
              <a:t>What is the difference between health care and social care?</a:t>
            </a:r>
          </a:p>
          <a:p>
            <a:r>
              <a:rPr lang="en-GB" dirty="0"/>
              <a:t>Look at types of social care provision for the elderly (</a:t>
            </a:r>
            <a:r>
              <a:rPr lang="en-GB" dirty="0" err="1"/>
              <a:t>dom</a:t>
            </a:r>
            <a:r>
              <a:rPr lang="en-GB" dirty="0"/>
              <a:t> care, residential care etc)</a:t>
            </a:r>
          </a:p>
          <a:p>
            <a:r>
              <a:rPr lang="en-GB" dirty="0"/>
              <a:t>Look at the gap between need and availability </a:t>
            </a:r>
          </a:p>
        </p:txBody>
      </p:sp>
    </p:spTree>
    <p:extLst>
      <p:ext uri="{BB962C8B-B14F-4D97-AF65-F5344CB8AC3E}">
        <p14:creationId xmlns:p14="http://schemas.microsoft.com/office/powerpoint/2010/main" val="24289367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8A07C-9F99-467C-8147-9C49958EEF34}"/>
              </a:ext>
            </a:extLst>
          </p:cNvPr>
          <p:cNvSpPr>
            <a:spLocks noGrp="1"/>
          </p:cNvSpPr>
          <p:nvPr>
            <p:ph type="title"/>
          </p:nvPr>
        </p:nvSpPr>
        <p:spPr>
          <a:xfrm>
            <a:off x="1295401" y="1253065"/>
            <a:ext cx="9601196" cy="1303867"/>
          </a:xfrm>
        </p:spPr>
        <p:txBody>
          <a:bodyPr>
            <a:normAutofit fontScale="90000"/>
          </a:bodyPr>
          <a:lstStyle/>
          <a:p>
            <a:r>
              <a:rPr lang="en-GB" sz="4400" b="1" dirty="0">
                <a:effectLst/>
                <a:latin typeface="Arial" panose="020B0604020202020204" pitchFamily="34" charset="0"/>
                <a:ea typeface="Times New Roman" panose="02020603050405020304" pitchFamily="18" charset="0"/>
              </a:rPr>
              <a:t>Consider government and health service response to this</a:t>
            </a:r>
            <a:br>
              <a:rPr lang="en-GB" sz="4400" b="1" dirty="0">
                <a:effectLst/>
                <a:latin typeface="Times New Roman" panose="02020603050405020304" pitchFamily="18" charset="0"/>
                <a:ea typeface="Times New Roman" panose="02020603050405020304" pitchFamily="18" charset="0"/>
              </a:rPr>
            </a:br>
            <a:endParaRPr lang="en-GB" b="1" dirty="0"/>
          </a:p>
        </p:txBody>
      </p:sp>
      <p:sp>
        <p:nvSpPr>
          <p:cNvPr id="3" name="Content Placeholder 2">
            <a:extLst>
              <a:ext uri="{FF2B5EF4-FFF2-40B4-BE49-F238E27FC236}">
                <a16:creationId xmlns:a16="http://schemas.microsoft.com/office/drawing/2014/main" id="{1805BB67-3FC0-4FB6-8FA5-0F631AA66EB6}"/>
              </a:ext>
            </a:extLst>
          </p:cNvPr>
          <p:cNvSpPr>
            <a:spLocks noGrp="1"/>
          </p:cNvSpPr>
          <p:nvPr>
            <p:ph idx="1"/>
          </p:nvPr>
        </p:nvSpPr>
        <p:spPr/>
        <p:txBody>
          <a:bodyPr/>
          <a:lstStyle/>
          <a:p>
            <a:pPr>
              <a:lnSpc>
                <a:spcPct val="150000"/>
              </a:lnSpc>
            </a:pPr>
            <a:r>
              <a:rPr lang="en-GB" sz="1800" dirty="0">
                <a:effectLst/>
                <a:latin typeface="Arial" panose="020B0604020202020204" pitchFamily="34" charset="0"/>
                <a:ea typeface="Times New Roman" panose="02020603050405020304" pitchFamily="18" charset="0"/>
              </a:rPr>
              <a:t>What is the government doing at the moment to address the gaps in provision and availability?</a:t>
            </a:r>
            <a:endParaRPr lang="en-GB" sz="1800" dirty="0">
              <a:effectLst/>
              <a:latin typeface="Times New Roman" panose="02020603050405020304" pitchFamily="18" charset="0"/>
              <a:ea typeface="Times New Roman" panose="02020603050405020304" pitchFamily="18" charset="0"/>
            </a:endParaRPr>
          </a:p>
          <a:p>
            <a:pPr>
              <a:lnSpc>
                <a:spcPct val="150000"/>
              </a:lnSpc>
            </a:pPr>
            <a:r>
              <a:rPr lang="en-GB" sz="1800" dirty="0">
                <a:effectLst/>
                <a:latin typeface="Arial" panose="020B0604020202020204" pitchFamily="34" charset="0"/>
                <a:ea typeface="Times New Roman" panose="02020603050405020304" pitchFamily="18" charset="0"/>
              </a:rPr>
              <a:t>Health and Social Care Levy- look at this</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903623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13F2E-B56F-40E7-B91C-81F25B9D9E7A}"/>
              </a:ext>
            </a:extLst>
          </p:cNvPr>
          <p:cNvSpPr>
            <a:spLocks noGrp="1"/>
          </p:cNvSpPr>
          <p:nvPr>
            <p:ph type="title"/>
          </p:nvPr>
        </p:nvSpPr>
        <p:spPr>
          <a:xfrm>
            <a:off x="1295402" y="982132"/>
            <a:ext cx="9601196" cy="806911"/>
          </a:xfrm>
        </p:spPr>
        <p:txBody>
          <a:bodyPr/>
          <a:lstStyle/>
          <a:p>
            <a:r>
              <a:rPr lang="en-GB" b="1" dirty="0"/>
              <a:t>What is wrong with social care?</a:t>
            </a:r>
          </a:p>
        </p:txBody>
      </p:sp>
      <p:sp>
        <p:nvSpPr>
          <p:cNvPr id="3" name="Content Placeholder 2">
            <a:extLst>
              <a:ext uri="{FF2B5EF4-FFF2-40B4-BE49-F238E27FC236}">
                <a16:creationId xmlns:a16="http://schemas.microsoft.com/office/drawing/2014/main" id="{072E7663-C8D7-4B73-AD3E-F0E34DEBEAD7}"/>
              </a:ext>
            </a:extLst>
          </p:cNvPr>
          <p:cNvSpPr>
            <a:spLocks noGrp="1"/>
          </p:cNvSpPr>
          <p:nvPr>
            <p:ph idx="1"/>
          </p:nvPr>
        </p:nvSpPr>
        <p:spPr/>
        <p:txBody>
          <a:bodyPr>
            <a:normAutofit fontScale="85000" lnSpcReduction="10000"/>
          </a:bodyPr>
          <a:lstStyle/>
          <a:p>
            <a:r>
              <a:rPr lang="en-GB" dirty="0"/>
              <a:t>Means testing: it’s not like the NHS </a:t>
            </a:r>
          </a:p>
          <a:p>
            <a:r>
              <a:rPr lang="en-GB" dirty="0"/>
              <a:t>Catastrophic costs: selling homes to pay for care </a:t>
            </a:r>
          </a:p>
          <a:p>
            <a:r>
              <a:rPr lang="en-GB" dirty="0"/>
              <a:t>Unmet need: people going without the care and support they need </a:t>
            </a:r>
          </a:p>
          <a:p>
            <a:r>
              <a:rPr lang="en-GB" dirty="0"/>
              <a:t>Quality of care: 15-minute care visits and neglect </a:t>
            </a:r>
          </a:p>
          <a:p>
            <a:r>
              <a:rPr lang="en-GB" dirty="0"/>
              <a:t>Workforce pay and conditions: underpaid, overworked staff </a:t>
            </a:r>
          </a:p>
          <a:p>
            <a:r>
              <a:rPr lang="en-GB" dirty="0"/>
              <a:t>Market fragility: care home companies going out of business </a:t>
            </a:r>
          </a:p>
          <a:p>
            <a:r>
              <a:rPr lang="en-GB" dirty="0"/>
              <a:t>Disjointed care: delayed transfers of care and lack of integration with health </a:t>
            </a:r>
          </a:p>
          <a:p>
            <a:r>
              <a:rPr lang="en-GB" dirty="0"/>
              <a:t>The postcode lottery: unwarranted variation in access and performance</a:t>
            </a:r>
          </a:p>
        </p:txBody>
      </p:sp>
      <p:sp>
        <p:nvSpPr>
          <p:cNvPr id="4" name="TextBox 3">
            <a:extLst>
              <a:ext uri="{FF2B5EF4-FFF2-40B4-BE49-F238E27FC236}">
                <a16:creationId xmlns:a16="http://schemas.microsoft.com/office/drawing/2014/main" id="{4B8E3E9D-3238-494A-99B0-E34539E182AC}"/>
              </a:ext>
            </a:extLst>
          </p:cNvPr>
          <p:cNvSpPr txBox="1"/>
          <p:nvPr/>
        </p:nvSpPr>
        <p:spPr>
          <a:xfrm>
            <a:off x="1094628" y="1911377"/>
            <a:ext cx="10002741" cy="523220"/>
          </a:xfrm>
          <a:prstGeom prst="rect">
            <a:avLst/>
          </a:prstGeom>
          <a:noFill/>
        </p:spPr>
        <p:txBody>
          <a:bodyPr wrap="square" rtlCol="0">
            <a:spAutoFit/>
          </a:bodyPr>
          <a:lstStyle/>
          <a:p>
            <a:r>
              <a:rPr lang="en-GB" sz="2800" dirty="0"/>
              <a:t>According to the Kings Fund (2021), there are eight issues…</a:t>
            </a:r>
          </a:p>
        </p:txBody>
      </p:sp>
      <p:sp>
        <p:nvSpPr>
          <p:cNvPr id="5" name="TextBox 4">
            <a:extLst>
              <a:ext uri="{FF2B5EF4-FFF2-40B4-BE49-F238E27FC236}">
                <a16:creationId xmlns:a16="http://schemas.microsoft.com/office/drawing/2014/main" id="{818625A6-8AAF-4EC3-9D88-6147DC10F06A}"/>
              </a:ext>
            </a:extLst>
          </p:cNvPr>
          <p:cNvSpPr txBox="1"/>
          <p:nvPr/>
        </p:nvSpPr>
        <p:spPr>
          <a:xfrm>
            <a:off x="1582309" y="5875868"/>
            <a:ext cx="9314287" cy="369332"/>
          </a:xfrm>
          <a:prstGeom prst="rect">
            <a:avLst/>
          </a:prstGeom>
          <a:noFill/>
        </p:spPr>
        <p:txBody>
          <a:bodyPr wrap="square" rtlCol="0">
            <a:spAutoFit/>
          </a:bodyPr>
          <a:lstStyle/>
          <a:p>
            <a:r>
              <a:rPr lang="en-GB" dirty="0">
                <a:hlinkClick r:id="rId2"/>
              </a:rPr>
              <a:t>https://www.kingsfund.org.uk/publications/whats-your-problem-social-care#unmetneed</a:t>
            </a:r>
            <a:r>
              <a:rPr lang="en-GB" dirty="0"/>
              <a:t> </a:t>
            </a:r>
          </a:p>
        </p:txBody>
      </p:sp>
    </p:spTree>
    <p:extLst>
      <p:ext uri="{BB962C8B-B14F-4D97-AF65-F5344CB8AC3E}">
        <p14:creationId xmlns:p14="http://schemas.microsoft.com/office/powerpoint/2010/main" val="3106646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1002</TotalTime>
  <Words>614</Words>
  <Application>Microsoft Office PowerPoint</Application>
  <PresentationFormat>Widescreen</PresentationFormat>
  <Paragraphs>48</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Symbol</vt:lpstr>
      <vt:lpstr>Times New Roman</vt:lpstr>
      <vt:lpstr>Organic</vt:lpstr>
      <vt:lpstr>Assignment 2</vt:lpstr>
      <vt:lpstr>Assignment 2</vt:lpstr>
      <vt:lpstr>Assignment Title</vt:lpstr>
      <vt:lpstr>Learning Outcomes</vt:lpstr>
      <vt:lpstr>Guidance</vt:lpstr>
      <vt:lpstr>Look at what it means to be an elderly person in the UK and associated issues </vt:lpstr>
      <vt:lpstr>Discuss statistics on the ageing population and how these have changed in recent years </vt:lpstr>
      <vt:lpstr>Explore reasons for the growth in the elderly population of the UK (medical, social, etc.) </vt:lpstr>
      <vt:lpstr>Critically examine current Health and Social Care provision – is it sufficient?  </vt:lpstr>
      <vt:lpstr>Consider government and health service response to this </vt:lpstr>
      <vt:lpstr>What is wrong with social care?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Conflict Theory</dc:title>
  <dc:creator>Joanne Davies (Yr Athrofa)</dc:creator>
  <cp:lastModifiedBy>Joanne Davies</cp:lastModifiedBy>
  <cp:revision>8</cp:revision>
  <dcterms:created xsi:type="dcterms:W3CDTF">2019-12-09T18:26:38Z</dcterms:created>
  <dcterms:modified xsi:type="dcterms:W3CDTF">2021-11-11T13:12:05Z</dcterms:modified>
</cp:coreProperties>
</file>