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ink/ink1.xml" ContentType="application/inkml+xml"/>
  <Override PartName="/ppt/ink/ink2.xml" ContentType="application/inkml+xml"/>
  <Override PartName="/ppt/ink/ink3.xml" ContentType="application/inkml+xml"/>
  <Override PartName="/ppt/tags/tag4.xml" ContentType="application/vnd.openxmlformats-officedocument.presentationml.tags+xml"/>
  <Override PartName="/ppt/tags/tag5.xml" ContentType="application/vnd.openxmlformats-officedocument.presentationml.tags+xml"/>
  <Override PartName="/ppt/notesSlides/notesSlide1.xml" ContentType="application/vnd.openxmlformats-officedocument.presentationml.notesSlide+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29"/>
  </p:notesMasterIdLst>
  <p:sldIdLst>
    <p:sldId id="258" r:id="rId2"/>
    <p:sldId id="411" r:id="rId3"/>
    <p:sldId id="398" r:id="rId4"/>
    <p:sldId id="261" r:id="rId5"/>
    <p:sldId id="412" r:id="rId6"/>
    <p:sldId id="399" r:id="rId7"/>
    <p:sldId id="393" r:id="rId8"/>
    <p:sldId id="260" r:id="rId9"/>
    <p:sldId id="298" r:id="rId10"/>
    <p:sldId id="262" r:id="rId11"/>
    <p:sldId id="385" r:id="rId12"/>
    <p:sldId id="410" r:id="rId13"/>
    <p:sldId id="418" r:id="rId14"/>
    <p:sldId id="413" r:id="rId15"/>
    <p:sldId id="270" r:id="rId16"/>
    <p:sldId id="271" r:id="rId17"/>
    <p:sldId id="416" r:id="rId18"/>
    <p:sldId id="299" r:id="rId19"/>
    <p:sldId id="300" r:id="rId20"/>
    <p:sldId id="301" r:id="rId21"/>
    <p:sldId id="289" r:id="rId22"/>
    <p:sldId id="408" r:id="rId23"/>
    <p:sldId id="424" r:id="rId24"/>
    <p:sldId id="425" r:id="rId25"/>
    <p:sldId id="419" r:id="rId26"/>
    <p:sldId id="422" r:id="rId27"/>
    <p:sldId id="414" r:id="rId28"/>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817" autoAdjust="0"/>
    <p:restoredTop sz="94664" autoAdjust="0"/>
  </p:normalViewPr>
  <p:slideViewPr>
    <p:cSldViewPr>
      <p:cViewPr varScale="1">
        <p:scale>
          <a:sx n="106" d="100"/>
          <a:sy n="106" d="100"/>
        </p:scale>
        <p:origin x="1362"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commentAuthors" Target="commentAuthors.xml"/><Relationship Id="rId8" Type="http://schemas.openxmlformats.org/officeDocument/2006/relationships/slide" Target="slides/slide7.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7:28.923"/>
    </inkml:context>
    <inkml:brush xml:id="br0">
      <inkml:brushProperty name="width" value="0.1" units="cm"/>
      <inkml:brushProperty name="height" value="0.1" units="cm"/>
      <inkml:brushProperty name="color" value="#E71224"/>
      <inkml:brushProperty name="ignorePressure" value="1"/>
    </inkml:brush>
  </inkml:definitions>
  <inkml:trace contextRef="#ctx0" brushRef="#br0">0 0,'6'0,"1"0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8:50.023"/>
    </inkml:context>
    <inkml:brush xml:id="br0">
      <inkml:brushProperty name="width" value="0.1" units="cm"/>
      <inkml:brushProperty name="height" value="0.1" units="cm"/>
      <inkml:brushProperty name="color" value="#E71224"/>
      <inkml:brushProperty name="ignorePressure" value="1"/>
    </inkml:brush>
  </inkml:definitions>
  <inkml:trace contextRef="#ctx0" brushRef="#br0">0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8:50.719"/>
    </inkml:context>
    <inkml:brush xml:id="br0">
      <inkml:brushProperty name="width" value="0.1" units="cm"/>
      <inkml:brushProperty name="height" value="0.1" units="cm"/>
      <inkml:brushProperty name="color" value="#E71224"/>
      <inkml:brushProperty name="ignorePressure" value="1"/>
    </inkml:brush>
  </inkml:definitions>
  <inkml:trace contextRef="#ctx0" brushRef="#br0">1 1,'0'0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21T12:48:33.873"/>
    </inkml:context>
    <inkml:brush xml:id="br0">
      <inkml:brushProperty name="width" value="0.1" units="cm"/>
      <inkml:brushProperty name="height" value="0.1" units="cm"/>
      <inkml:brushProperty name="ignorePressure" value="1"/>
    </inkml:brush>
  </inkml:definitions>
  <inkml:trace contextRef="#ctx0" brushRef="#br0">1 0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7:02.197"/>
    </inkml:context>
    <inkml:brush xml:id="br0">
      <inkml:brushProperty name="width" value="0.1" units="cm"/>
      <inkml:brushProperty name="height" value="0.1" units="cm"/>
      <inkml:brushProperty name="color" value="#E71224"/>
      <inkml:brushProperty name="ignorePressure" value="1"/>
    </inkml:brush>
  </inkml:definitions>
  <inkml:trace contextRef="#ctx0" brushRef="#br0">1 1,'522'0,"-472"3,0 2,0 2,42 12,31 5,-21-8,31 7,1-7,112-1,247-16,-433 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0:00.580"/>
    </inkml:context>
    <inkml:brush xml:id="br0">
      <inkml:brushProperty name="width" value="0.1" units="cm"/>
      <inkml:brushProperty name="height" value="0.1" units="cm"/>
      <inkml:brushProperty name="color" value="#E71224"/>
      <inkml:brushProperty name="ignorePressure" value="1"/>
    </inkml:brush>
  </inkml:definitions>
  <inkml:trace contextRef="#ctx0" brushRef="#br0">1 1,'0'0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0:01.236"/>
    </inkml:context>
    <inkml:brush xml:id="br0">
      <inkml:brushProperty name="width" value="0.1" units="cm"/>
      <inkml:brushProperty name="height" value="0.1" units="cm"/>
      <inkml:brushProperty name="color" value="#E71224"/>
      <inkml:brushProperty name="ignorePressure" value="1"/>
    </inkml:brush>
  </inkml:definitions>
  <inkml:trace contextRef="#ctx0" brushRef="#br0">1 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9:49.900"/>
    </inkml:context>
    <inkml:brush xml:id="br0">
      <inkml:brushProperty name="width" value="0.1" units="cm"/>
      <inkml:brushProperty name="height" value="0.1" units="cm"/>
      <inkml:brushProperty name="ignorePressure" value="1"/>
    </inkml:brush>
  </inkml:definitions>
  <inkml:trace contextRef="#ctx0" brushRef="#br0">1 1,'0'0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43.770"/>
    </inkml:context>
    <inkml:brush xml:id="br0">
      <inkml:brushProperty name="width" value="0.1" units="cm"/>
      <inkml:brushProperty name="height" value="0.1" units="cm"/>
      <inkml:brushProperty name="ignorePressure" value="1"/>
    </inkml:brush>
  </inkml:definitions>
  <inkml:trace contextRef="#ctx0" brushRef="#br0">0 130,'7224'0,"-6486"-27,-8-31,-443 33,-64 6</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47.375"/>
    </inkml:context>
    <inkml:brush xml:id="br0">
      <inkml:brushProperty name="width" value="0.1" units="cm"/>
      <inkml:brushProperty name="height" value="0.1" units="cm"/>
      <inkml:brushProperty name="ignorePressure" value="1"/>
    </inkml:brush>
  </inkml:definitions>
  <inkml:trace contextRef="#ctx0" brushRef="#br0">1 1,'0'0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48.739"/>
    </inkml:context>
    <inkml:brush xml:id="br0">
      <inkml:brushProperty name="width" value="0.1" units="cm"/>
      <inkml:brushProperty name="height" value="0.1" units="cm"/>
      <inkml:brushProperty name="ignorePressure" value="1"/>
    </inkml:brush>
  </inkml:definitions>
  <inkml:trace contextRef="#ctx0" brushRef="#br0">0 117,'352'0,"1191"-31,-1295 15,455-44,-636 51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52.207"/>
    </inkml:context>
    <inkml:brush xml:id="br0">
      <inkml:brushProperty name="width" value="0.1" units="cm"/>
      <inkml:brushProperty name="height" value="0.1" units="cm"/>
      <inkml:brushProperty name="ignorePressure" value="1"/>
    </inkml:brush>
  </inkml:definitions>
  <inkml:trace contextRef="#ctx0" brushRef="#br0">0 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B7A126F7-C520-466E-8A08-C83A624AAD89}" type="datetimeFigureOut">
              <a:rPr lang="en-GB" smtClean="0"/>
              <a:pPr/>
              <a:t>18/02/2025</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11</a:t>
            </a:fld>
            <a:endParaRPr lang="en-GB" dirty="0"/>
          </a:p>
        </p:txBody>
      </p:sp>
    </p:spTree>
    <p:extLst>
      <p:ext uri="{BB962C8B-B14F-4D97-AF65-F5344CB8AC3E}">
        <p14:creationId xmlns:p14="http://schemas.microsoft.com/office/powerpoint/2010/main" val="3189319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18/02/2025</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18/02/2025</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18/02/2025</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18/02/2025</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18/02/2025</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18/02/2025</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18/02/2025</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18/02/2025</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18/02/2025</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18/02/2025</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18/02/2025</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18/02/2025</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18/02/2025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9.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slideLayout" Target="../slideLayouts/slideLayout2.xml"/><Relationship Id="rId1" Type="http://schemas.openxmlformats.org/officeDocument/2006/relationships/tags" Target="../tags/tag3.xml"/><Relationship Id="rId6" Type="http://schemas.openxmlformats.org/officeDocument/2006/relationships/image" Target="../media/image7.png"/><Relationship Id="rId5" Type="http://schemas.openxmlformats.org/officeDocument/2006/relationships/customXml" Target="../ink/ink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1.xml.rels><?xml version="1.0" encoding="UTF-8" standalone="yes"?>
<Relationships xmlns="http://schemas.openxmlformats.org/package/2006/relationships"><Relationship Id="rId8" Type="http://schemas.openxmlformats.org/officeDocument/2006/relationships/customXml" Target="../ink/ink6.xml"/><Relationship Id="rId13" Type="http://schemas.openxmlformats.org/officeDocument/2006/relationships/image" Target="../media/image10.png"/><Relationship Id="rId3" Type="http://schemas.openxmlformats.org/officeDocument/2006/relationships/notesSlide" Target="../notesSlides/notesSlide1.xml"/><Relationship Id="rId7" Type="http://schemas.openxmlformats.org/officeDocument/2006/relationships/image" Target="../media/image9.png"/><Relationship Id="rId12" Type="http://schemas.openxmlformats.org/officeDocument/2006/relationships/customXml" Target="../ink/ink9.xml"/><Relationship Id="rId17" Type="http://schemas.openxmlformats.org/officeDocument/2006/relationships/customXml" Target="../ink/ink12.xml"/><Relationship Id="rId2" Type="http://schemas.openxmlformats.org/officeDocument/2006/relationships/slideLayout" Target="../slideLayouts/slideLayout7.xml"/><Relationship Id="rId16" Type="http://schemas.openxmlformats.org/officeDocument/2006/relationships/image" Target="../media/image11.png"/><Relationship Id="rId1" Type="http://schemas.openxmlformats.org/officeDocument/2006/relationships/tags" Target="../tags/tag5.xml"/><Relationship Id="rId6" Type="http://schemas.openxmlformats.org/officeDocument/2006/relationships/customXml" Target="../ink/ink5.xml"/><Relationship Id="rId11" Type="http://schemas.openxmlformats.org/officeDocument/2006/relationships/customXml" Target="../ink/ink8.xml"/><Relationship Id="rId5" Type="http://schemas.openxmlformats.org/officeDocument/2006/relationships/image" Target="../media/image8.png"/><Relationship Id="rId15" Type="http://schemas.openxmlformats.org/officeDocument/2006/relationships/customXml" Target="../ink/ink11.xml"/><Relationship Id="rId10" Type="http://schemas.openxmlformats.org/officeDocument/2006/relationships/customXml" Target="../ink/ink7.xml"/><Relationship Id="rId4" Type="http://schemas.openxmlformats.org/officeDocument/2006/relationships/customXml" Target="../ink/ink4.xml"/><Relationship Id="rId9" Type="http://schemas.openxmlformats.org/officeDocument/2006/relationships/image" Target="../media/image7.png"/><Relationship Id="rId14" Type="http://schemas.openxmlformats.org/officeDocument/2006/relationships/customXml" Target="../ink/ink10.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800" dirty="0">
                <a:solidFill>
                  <a:srgbClr val="FFFF00"/>
                </a:solidFill>
              </a:rPr>
              <a:t>MBA </a:t>
            </a:r>
            <a:br>
              <a:rPr lang="en-GB" sz="4800" dirty="0">
                <a:solidFill>
                  <a:srgbClr val="FFFF00"/>
                </a:solidFill>
              </a:rPr>
            </a:br>
            <a:r>
              <a:rPr lang="en-GB" sz="4800" dirty="0">
                <a:solidFill>
                  <a:srgbClr val="FFFF00"/>
                </a:solidFill>
              </a:rPr>
              <a:t>Financial Management</a:t>
            </a:r>
          </a:p>
        </p:txBody>
      </p:sp>
      <p:sp>
        <p:nvSpPr>
          <p:cNvPr id="3" name="Subtitle 2"/>
          <p:cNvSpPr>
            <a:spLocks noGrp="1"/>
          </p:cNvSpPr>
          <p:nvPr>
            <p:ph type="subTitle" idx="1"/>
          </p:nvPr>
        </p:nvSpPr>
        <p:spPr>
          <a:xfrm>
            <a:off x="323528" y="3717032"/>
            <a:ext cx="8496944" cy="1752600"/>
          </a:xfrm>
        </p:spPr>
        <p:txBody>
          <a:bodyPr>
            <a:normAutofit/>
          </a:bodyPr>
          <a:lstStyle/>
          <a:p>
            <a:r>
              <a:rPr lang="en-GB" sz="4000" dirty="0">
                <a:solidFill>
                  <a:schemeClr val="bg1"/>
                </a:solidFill>
              </a:rPr>
              <a:t>Working capital management 1</a:t>
            </a:r>
          </a:p>
        </p:txBody>
      </p:sp>
      <p:sp>
        <p:nvSpPr>
          <p:cNvPr id="4" name="Slide Number Placeholder 3"/>
          <p:cNvSpPr>
            <a:spLocks noGrp="1"/>
          </p:cNvSpPr>
          <p:nvPr>
            <p:ph type="sldNum" sz="quarter" idx="4294967295"/>
          </p:nvPr>
        </p:nvSpPr>
        <p:spPr>
          <a:xfrm>
            <a:off x="8647272" y="6407944"/>
            <a:ext cx="365760" cy="365125"/>
          </a:xfrm>
          <a:prstGeom prst="rect">
            <a:avLst/>
          </a:prstGeom>
        </p:spPr>
        <p:txBody>
          <a:bodyPr/>
          <a:lstStyle/>
          <a:p>
            <a:fld id="{C2C2459C-41A3-4DEE-9162-AED796F61C72}" type="slidenum">
              <a:rPr lang="en-GB" smtClean="0"/>
              <a:pPr/>
              <a:t>1</a:t>
            </a:fld>
            <a:endParaRPr lang="en-GB" dirty="0"/>
          </a:p>
        </p:txBody>
      </p:sp>
    </p:spTree>
    <p:custDataLst>
      <p:tags r:id="rId1"/>
    </p:custDataLst>
    <p:extLst>
      <p:ext uri="{BB962C8B-B14F-4D97-AF65-F5344CB8AC3E}">
        <p14:creationId xmlns:p14="http://schemas.microsoft.com/office/powerpoint/2010/main" val="2048088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8E61-F6A0-41DE-A60B-CE1569FB3DA0}"/>
              </a:ext>
            </a:extLst>
          </p:cNvPr>
          <p:cNvSpPr>
            <a:spLocks noGrp="1"/>
          </p:cNvSpPr>
          <p:nvPr>
            <p:ph type="title"/>
          </p:nvPr>
        </p:nvSpPr>
        <p:spPr>
          <a:xfrm>
            <a:off x="0" y="22111"/>
            <a:ext cx="9144000" cy="670585"/>
          </a:xfrm>
          <a:solidFill>
            <a:schemeClr val="tx2">
              <a:lumMod val="20000"/>
              <a:lumOff val="80000"/>
            </a:schemeClr>
          </a:solidFill>
        </p:spPr>
        <p:txBody>
          <a:bodyPr>
            <a:normAutofit fontScale="90000"/>
          </a:bodyPr>
          <a:lstStyle/>
          <a:p>
            <a:r>
              <a:rPr lang="en-GB" dirty="0"/>
              <a:t>Introduction</a:t>
            </a:r>
          </a:p>
        </p:txBody>
      </p:sp>
      <p:sp>
        <p:nvSpPr>
          <p:cNvPr id="3" name="Content Placeholder 2">
            <a:extLst>
              <a:ext uri="{FF2B5EF4-FFF2-40B4-BE49-F238E27FC236}">
                <a16:creationId xmlns:a16="http://schemas.microsoft.com/office/drawing/2014/main" id="{419FB1EA-3B3A-47A9-9504-6D82B01B6693}"/>
              </a:ext>
            </a:extLst>
          </p:cNvPr>
          <p:cNvSpPr>
            <a:spLocks noGrp="1"/>
          </p:cNvSpPr>
          <p:nvPr>
            <p:ph idx="1"/>
          </p:nvPr>
        </p:nvSpPr>
        <p:spPr>
          <a:xfrm>
            <a:off x="0" y="692696"/>
            <a:ext cx="9144000" cy="5112568"/>
          </a:xfrm>
          <a:solidFill>
            <a:schemeClr val="tx2"/>
          </a:solidFill>
        </p:spPr>
        <p:txBody>
          <a:bodyPr>
            <a:normAutofit fontScale="92500" lnSpcReduction="20000"/>
          </a:bodyPr>
          <a:lstStyle/>
          <a:p>
            <a:r>
              <a:rPr lang="en-GB" dirty="0">
                <a:solidFill>
                  <a:schemeClr val="tx2">
                    <a:lumMod val="20000"/>
                    <a:lumOff val="80000"/>
                  </a:schemeClr>
                </a:solidFill>
                <a:latin typeface="Arial" panose="020B0604020202020204" pitchFamily="34" charset="0"/>
                <a:cs typeface="Arial" panose="020B0604020202020204" pitchFamily="34" charset="0"/>
              </a:rPr>
              <a:t>This session is part one of two covering working capital management</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Part one focuses on the analysis of a business organisation’s current working capital position</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Part two covers the control and short-term planning to improve the firm’s working capital efficiency and effectiveness</a:t>
            </a:r>
          </a:p>
        </p:txBody>
      </p:sp>
      <p:sp>
        <p:nvSpPr>
          <p:cNvPr id="4" name="Slide Number Placeholder 3">
            <a:extLst>
              <a:ext uri="{FF2B5EF4-FFF2-40B4-BE49-F238E27FC236}">
                <a16:creationId xmlns:a16="http://schemas.microsoft.com/office/drawing/2014/main" id="{86E37E3C-2B6E-4A68-B2A4-450DB13B09E1}"/>
              </a:ext>
            </a:extLst>
          </p:cNvPr>
          <p:cNvSpPr>
            <a:spLocks noGrp="1"/>
          </p:cNvSpPr>
          <p:nvPr>
            <p:ph type="sldNum" sz="quarter" idx="12"/>
          </p:nvPr>
        </p:nvSpPr>
        <p:spPr/>
        <p:txBody>
          <a:bodyPr/>
          <a:lstStyle/>
          <a:p>
            <a:fld id="{C3F65BB1-9206-4D7F-97F9-47DCC7DC6334}" type="slidenum">
              <a:rPr lang="en-GB" smtClean="0"/>
              <a:pPr/>
              <a:t>2</a:t>
            </a:fld>
            <a:endParaRPr lang="en-GB" dirty="0"/>
          </a:p>
        </p:txBody>
      </p:sp>
    </p:spTree>
    <p:extLst>
      <p:ext uri="{BB962C8B-B14F-4D97-AF65-F5344CB8AC3E}">
        <p14:creationId xmlns:p14="http://schemas.microsoft.com/office/powerpoint/2010/main" val="11605906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BDDE1-1261-45A6-B951-08DE61D65DA7}"/>
              </a:ext>
            </a:extLst>
          </p:cNvPr>
          <p:cNvSpPr>
            <a:spLocks noGrp="1"/>
          </p:cNvSpPr>
          <p:nvPr>
            <p:ph type="title"/>
          </p:nvPr>
        </p:nvSpPr>
        <p:spPr>
          <a:xfrm>
            <a:off x="0" y="0"/>
            <a:ext cx="9144000" cy="1124743"/>
          </a:xfrm>
          <a:solidFill>
            <a:schemeClr val="tx2">
              <a:lumMod val="20000"/>
              <a:lumOff val="80000"/>
            </a:schemeClr>
          </a:solidFill>
        </p:spPr>
        <p:txBody>
          <a:bodyPr>
            <a:normAutofit fontScale="90000"/>
          </a:bodyPr>
          <a:lstStyle/>
          <a:p>
            <a:r>
              <a:rPr lang="en-GB" dirty="0"/>
              <a:t>The importance of working capital management</a:t>
            </a:r>
          </a:p>
        </p:txBody>
      </p:sp>
      <p:sp>
        <p:nvSpPr>
          <p:cNvPr id="3" name="Content Placeholder 2">
            <a:extLst>
              <a:ext uri="{FF2B5EF4-FFF2-40B4-BE49-F238E27FC236}">
                <a16:creationId xmlns:a16="http://schemas.microsoft.com/office/drawing/2014/main" id="{8FAC586E-7A1F-4E90-BACD-774C14E7B0BB}"/>
              </a:ext>
            </a:extLst>
          </p:cNvPr>
          <p:cNvSpPr>
            <a:spLocks noGrp="1"/>
          </p:cNvSpPr>
          <p:nvPr>
            <p:ph idx="1"/>
          </p:nvPr>
        </p:nvSpPr>
        <p:spPr>
          <a:xfrm>
            <a:off x="0" y="1124743"/>
            <a:ext cx="9144000" cy="4536505"/>
          </a:xfrm>
          <a:solidFill>
            <a:schemeClr val="tx2"/>
          </a:solidFill>
        </p:spPr>
        <p:txBody>
          <a:bodyPr>
            <a:normAutofit lnSpcReduction="10000"/>
          </a:bodyPr>
          <a:lstStyle/>
          <a:p>
            <a:r>
              <a:rPr lang="en-GB" dirty="0">
                <a:solidFill>
                  <a:schemeClr val="tx2">
                    <a:lumMod val="20000"/>
                    <a:lumOff val="80000"/>
                  </a:schemeClr>
                </a:solidFill>
                <a:latin typeface="Arial" panose="020B0604020202020204" pitchFamily="34" charset="0"/>
                <a:cs typeface="Arial" panose="020B0604020202020204" pitchFamily="34" charset="0"/>
              </a:rPr>
              <a:t>Working capital is the lifeblood of any business organisation</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Without proper management of working capital, the business will go bust</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Most business failures are due to poor working capital management which leads to cash flow problems </a:t>
            </a:r>
          </a:p>
        </p:txBody>
      </p:sp>
      <p:sp>
        <p:nvSpPr>
          <p:cNvPr id="4" name="Slide Number Placeholder 3">
            <a:extLst>
              <a:ext uri="{FF2B5EF4-FFF2-40B4-BE49-F238E27FC236}">
                <a16:creationId xmlns:a16="http://schemas.microsoft.com/office/drawing/2014/main" id="{917C8F29-7B33-4A23-AF34-B410CE0E350B}"/>
              </a:ext>
            </a:extLst>
          </p:cNvPr>
          <p:cNvSpPr>
            <a:spLocks noGrp="1"/>
          </p:cNvSpPr>
          <p:nvPr>
            <p:ph type="sldNum" sz="quarter" idx="12"/>
          </p:nvPr>
        </p:nvSpPr>
        <p:spPr/>
        <p:txBody>
          <a:bodyPr/>
          <a:lstStyle/>
          <a:p>
            <a:fld id="{C3F65BB1-9206-4D7F-97F9-47DCC7DC6334}" type="slidenum">
              <a:rPr lang="en-GB" smtClean="0"/>
              <a:pPr/>
              <a:t>3</a:t>
            </a:fld>
            <a:endParaRPr lang="en-GB" dirty="0"/>
          </a:p>
        </p:txBody>
      </p:sp>
    </p:spTree>
    <p:extLst>
      <p:ext uri="{BB962C8B-B14F-4D97-AF65-F5344CB8AC3E}">
        <p14:creationId xmlns:p14="http://schemas.microsoft.com/office/powerpoint/2010/main" val="3453209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9181"/>
            <a:ext cx="9144000" cy="687128"/>
          </a:xfrm>
          <a:solidFill>
            <a:schemeClr val="tx2">
              <a:lumMod val="20000"/>
              <a:lumOff val="80000"/>
            </a:schemeClr>
          </a:solidFill>
        </p:spPr>
        <p:txBody>
          <a:bodyPr>
            <a:noAutofit/>
          </a:bodyPr>
          <a:lstStyle/>
          <a:p>
            <a:r>
              <a:rPr lang="en-GB" sz="4000" dirty="0">
                <a:solidFill>
                  <a:schemeClr val="tx2"/>
                </a:solidFill>
              </a:rPr>
              <a:t>The role and flow of working capital</a:t>
            </a:r>
          </a:p>
        </p:txBody>
      </p:sp>
      <p:sp>
        <p:nvSpPr>
          <p:cNvPr id="3" name="TextBox 2"/>
          <p:cNvSpPr txBox="1"/>
          <p:nvPr/>
        </p:nvSpPr>
        <p:spPr>
          <a:xfrm>
            <a:off x="4211960" y="992148"/>
            <a:ext cx="2160240" cy="461665"/>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Initial Capital</a:t>
            </a:r>
          </a:p>
        </p:txBody>
      </p:sp>
      <p:sp>
        <p:nvSpPr>
          <p:cNvPr id="4" name="TextBox 3"/>
          <p:cNvSpPr txBox="1"/>
          <p:nvPr/>
        </p:nvSpPr>
        <p:spPr>
          <a:xfrm>
            <a:off x="4788024" y="2420888"/>
            <a:ext cx="1800200" cy="830997"/>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Reinvested net profit</a:t>
            </a:r>
          </a:p>
        </p:txBody>
      </p:sp>
      <p:sp>
        <p:nvSpPr>
          <p:cNvPr id="5" name="TextBox 4"/>
          <p:cNvSpPr txBox="1"/>
          <p:nvPr/>
        </p:nvSpPr>
        <p:spPr>
          <a:xfrm>
            <a:off x="7009218" y="3424411"/>
            <a:ext cx="1944216" cy="461665"/>
          </a:xfrm>
          <a:prstGeom prst="rect">
            <a:avLst/>
          </a:prstGeom>
          <a:solidFill>
            <a:schemeClr val="tx2"/>
          </a:solidFill>
          <a:ln>
            <a:solidFill>
              <a:schemeClr val="tx2"/>
            </a:solidFill>
          </a:ln>
          <a:effectLst>
            <a:glow rad="101600">
              <a:schemeClr val="accent1">
                <a:satMod val="175000"/>
                <a:alpha val="40000"/>
              </a:schemeClr>
            </a:glow>
            <a:outerShdw blurRad="40000" dist="20000" dir="5400000" rotWithShape="0">
              <a:srgbClr val="000000">
                <a:alpha val="38000"/>
              </a:srgbClr>
            </a:outerShdw>
          </a:effectLst>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The business</a:t>
            </a:r>
          </a:p>
        </p:txBody>
      </p:sp>
      <p:sp>
        <p:nvSpPr>
          <p:cNvPr id="6" name="TextBox 5"/>
          <p:cNvSpPr txBox="1"/>
          <p:nvPr/>
        </p:nvSpPr>
        <p:spPr>
          <a:xfrm>
            <a:off x="4427984" y="4441159"/>
            <a:ext cx="3024336" cy="1200329"/>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Purchase of stock,  payment for labour, overheads etc.</a:t>
            </a:r>
          </a:p>
        </p:txBody>
      </p:sp>
      <p:sp>
        <p:nvSpPr>
          <p:cNvPr id="7" name="TextBox 6"/>
          <p:cNvSpPr txBox="1"/>
          <p:nvPr/>
        </p:nvSpPr>
        <p:spPr>
          <a:xfrm>
            <a:off x="827584" y="4447688"/>
            <a:ext cx="2952328" cy="1200329"/>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Sale of goods and services for cash or credit sales</a:t>
            </a:r>
          </a:p>
        </p:txBody>
      </p:sp>
      <p:sp>
        <p:nvSpPr>
          <p:cNvPr id="8" name="TextBox 7"/>
          <p:cNvSpPr txBox="1"/>
          <p:nvPr/>
        </p:nvSpPr>
        <p:spPr>
          <a:xfrm>
            <a:off x="251520" y="2765366"/>
            <a:ext cx="1800200" cy="830997"/>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Payment of creditors</a:t>
            </a:r>
          </a:p>
        </p:txBody>
      </p:sp>
      <p:sp>
        <p:nvSpPr>
          <p:cNvPr id="9" name="TextBox 8"/>
          <p:cNvSpPr txBox="1"/>
          <p:nvPr/>
        </p:nvSpPr>
        <p:spPr>
          <a:xfrm>
            <a:off x="1439652" y="828144"/>
            <a:ext cx="1800200" cy="1200329"/>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Payment of dividends, tax etc.</a:t>
            </a:r>
          </a:p>
        </p:txBody>
      </p:sp>
      <p:cxnSp>
        <p:nvCxnSpPr>
          <p:cNvPr id="17" name="Straight Arrow Connector 16"/>
          <p:cNvCxnSpPr>
            <a:cxnSpLocks/>
            <a:stCxn id="3" idx="3"/>
            <a:endCxn id="5" idx="0"/>
          </p:cNvCxnSpPr>
          <p:nvPr/>
        </p:nvCxnSpPr>
        <p:spPr>
          <a:xfrm>
            <a:off x="6372200" y="1222981"/>
            <a:ext cx="1609126" cy="2201430"/>
          </a:xfrm>
          <a:prstGeom prst="straightConnector1">
            <a:avLst/>
          </a:prstGeom>
          <a:ln>
            <a:headEnd type="none" w="med" len="med"/>
            <a:tailEnd type="triangle" w="med" len="med"/>
          </a:ln>
        </p:spPr>
        <p:style>
          <a:lnRef idx="3">
            <a:schemeClr val="accent1"/>
          </a:lnRef>
          <a:fillRef idx="0">
            <a:schemeClr val="accent1"/>
          </a:fillRef>
          <a:effectRef idx="2">
            <a:schemeClr val="accent1"/>
          </a:effectRef>
          <a:fontRef idx="minor">
            <a:schemeClr val="tx1"/>
          </a:fontRef>
        </p:style>
      </p:cxnSp>
      <p:cxnSp>
        <p:nvCxnSpPr>
          <p:cNvPr id="19" name="Straight Arrow Connector 18"/>
          <p:cNvCxnSpPr>
            <a:cxnSpLocks/>
            <a:stCxn id="5" idx="2"/>
            <a:endCxn id="6" idx="0"/>
          </p:cNvCxnSpPr>
          <p:nvPr/>
        </p:nvCxnSpPr>
        <p:spPr>
          <a:xfrm flipH="1">
            <a:off x="5940152" y="3886076"/>
            <a:ext cx="2041174" cy="555083"/>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21" name="Straight Arrow Connector 20"/>
          <p:cNvCxnSpPr>
            <a:stCxn id="6" idx="1"/>
            <a:endCxn id="7" idx="3"/>
          </p:cNvCxnSpPr>
          <p:nvPr/>
        </p:nvCxnSpPr>
        <p:spPr>
          <a:xfrm flipH="1">
            <a:off x="3779912" y="5041324"/>
            <a:ext cx="648072" cy="6529"/>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23" name="Straight Arrow Connector 22"/>
          <p:cNvCxnSpPr>
            <a:stCxn id="7" idx="0"/>
            <a:endCxn id="4" idx="1"/>
          </p:cNvCxnSpPr>
          <p:nvPr/>
        </p:nvCxnSpPr>
        <p:spPr>
          <a:xfrm flipV="1">
            <a:off x="2303748" y="2836387"/>
            <a:ext cx="2484276" cy="1611301"/>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25" name="Straight Arrow Connector 24"/>
          <p:cNvCxnSpPr>
            <a:cxnSpLocks/>
            <a:stCxn id="7" idx="0"/>
            <a:endCxn id="9" idx="2"/>
          </p:cNvCxnSpPr>
          <p:nvPr/>
        </p:nvCxnSpPr>
        <p:spPr>
          <a:xfrm flipV="1">
            <a:off x="2303748" y="2028473"/>
            <a:ext cx="36004" cy="2419215"/>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27" name="Straight Arrow Connector 26"/>
          <p:cNvCxnSpPr>
            <a:cxnSpLocks/>
            <a:stCxn id="7" idx="0"/>
            <a:endCxn id="8" idx="2"/>
          </p:cNvCxnSpPr>
          <p:nvPr/>
        </p:nvCxnSpPr>
        <p:spPr>
          <a:xfrm flipH="1" flipV="1">
            <a:off x="1151620" y="3596363"/>
            <a:ext cx="1152128" cy="851325"/>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18" name="Straight Arrow Connector 17"/>
          <p:cNvCxnSpPr>
            <a:cxnSpLocks/>
            <a:stCxn id="4" idx="3"/>
            <a:endCxn id="5" idx="0"/>
          </p:cNvCxnSpPr>
          <p:nvPr/>
        </p:nvCxnSpPr>
        <p:spPr>
          <a:xfrm>
            <a:off x="6588224" y="2836387"/>
            <a:ext cx="1393102" cy="588024"/>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C1B97-506B-4588-AC94-CABBC9D53D68}"/>
              </a:ext>
            </a:extLst>
          </p:cNvPr>
          <p:cNvSpPr>
            <a:spLocks noGrp="1"/>
          </p:cNvSpPr>
          <p:nvPr>
            <p:ph type="title"/>
          </p:nvPr>
        </p:nvSpPr>
        <p:spPr>
          <a:xfrm>
            <a:off x="0" y="29420"/>
            <a:ext cx="9144000" cy="1168410"/>
          </a:xfrm>
          <a:solidFill>
            <a:schemeClr val="tx2">
              <a:lumMod val="20000"/>
              <a:lumOff val="80000"/>
            </a:schemeClr>
          </a:solidFill>
        </p:spPr>
        <p:txBody>
          <a:bodyPr>
            <a:normAutofit fontScale="90000"/>
          </a:bodyPr>
          <a:lstStyle/>
          <a:p>
            <a:r>
              <a:rPr lang="en-GB" dirty="0">
                <a:solidFill>
                  <a:schemeClr val="tx2"/>
                </a:solidFill>
              </a:rPr>
              <a:t>Ratios as tools of working capital analysis</a:t>
            </a:r>
          </a:p>
        </p:txBody>
      </p:sp>
      <p:sp>
        <p:nvSpPr>
          <p:cNvPr id="3" name="Content Placeholder 2">
            <a:extLst>
              <a:ext uri="{FF2B5EF4-FFF2-40B4-BE49-F238E27FC236}">
                <a16:creationId xmlns:a16="http://schemas.microsoft.com/office/drawing/2014/main" id="{3EA264BA-DDA5-4B17-B5A1-4E274EBA5720}"/>
              </a:ext>
            </a:extLst>
          </p:cNvPr>
          <p:cNvSpPr>
            <a:spLocks noGrp="1"/>
          </p:cNvSpPr>
          <p:nvPr>
            <p:ph idx="1"/>
          </p:nvPr>
        </p:nvSpPr>
        <p:spPr>
          <a:xfrm>
            <a:off x="0" y="1197830"/>
            <a:ext cx="9144000" cy="4535426"/>
          </a:xfrm>
          <a:solidFill>
            <a:schemeClr val="tx2"/>
          </a:solidFill>
        </p:spPr>
        <p:txBody>
          <a:bodyPr>
            <a:normAutofit/>
          </a:bodyPr>
          <a:lstStyle/>
          <a:p>
            <a:endParaRPr lang="en-GB" dirty="0">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For the analysis of working capital, we will use a number of liquidity and efficiency ratios</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All ratios are is a division by one number into another, and represented as a pure ratio, percentage, fraction, number of days, months, or years, or a monetary value</a:t>
            </a:r>
          </a:p>
          <a:p>
            <a:endParaRPr lang="en-GB" dirty="0"/>
          </a:p>
        </p:txBody>
      </p:sp>
      <p:sp>
        <p:nvSpPr>
          <p:cNvPr id="4" name="Slide Number Placeholder 3">
            <a:extLst>
              <a:ext uri="{FF2B5EF4-FFF2-40B4-BE49-F238E27FC236}">
                <a16:creationId xmlns:a16="http://schemas.microsoft.com/office/drawing/2014/main" id="{22060578-17DE-420D-97A9-BFB079124719}"/>
              </a:ext>
            </a:extLst>
          </p:cNvPr>
          <p:cNvSpPr>
            <a:spLocks noGrp="1"/>
          </p:cNvSpPr>
          <p:nvPr>
            <p:ph type="sldNum" sz="quarter" idx="12"/>
          </p:nvPr>
        </p:nvSpPr>
        <p:spPr/>
        <p:txBody>
          <a:bodyPr/>
          <a:lstStyle/>
          <a:p>
            <a:fld id="{C3F65BB1-9206-4D7F-97F9-47DCC7DC6334}" type="slidenum">
              <a:rPr lang="en-GB" smtClean="0"/>
              <a:pPr/>
              <a:t>5</a:t>
            </a:fld>
            <a:endParaRPr lang="en-GB" dirty="0"/>
          </a:p>
        </p:txBody>
      </p:sp>
    </p:spTree>
    <p:extLst>
      <p:ext uri="{BB962C8B-B14F-4D97-AF65-F5344CB8AC3E}">
        <p14:creationId xmlns:p14="http://schemas.microsoft.com/office/powerpoint/2010/main" val="22539136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9C7AA04-7C0F-4DB4-8093-336FD0071708}"/>
              </a:ext>
            </a:extLst>
          </p:cNvPr>
          <p:cNvSpPr>
            <a:spLocks noGrp="1"/>
          </p:cNvSpPr>
          <p:nvPr>
            <p:ph type="title"/>
          </p:nvPr>
        </p:nvSpPr>
        <p:spPr>
          <a:xfrm>
            <a:off x="0" y="0"/>
            <a:ext cx="9144000" cy="1143000"/>
          </a:xfrm>
          <a:solidFill>
            <a:schemeClr val="tx2">
              <a:lumMod val="20000"/>
              <a:lumOff val="80000"/>
            </a:schemeClr>
          </a:solidFill>
        </p:spPr>
        <p:txBody>
          <a:bodyPr>
            <a:normAutofit fontScale="90000"/>
          </a:bodyPr>
          <a:lstStyle/>
          <a:p>
            <a:r>
              <a:rPr lang="en-GB" dirty="0"/>
              <a:t>Introduction to the most common working capital ratios</a:t>
            </a:r>
          </a:p>
        </p:txBody>
      </p:sp>
      <p:sp>
        <p:nvSpPr>
          <p:cNvPr id="4" name="Content Placeholder 3">
            <a:extLst>
              <a:ext uri="{FF2B5EF4-FFF2-40B4-BE49-F238E27FC236}">
                <a16:creationId xmlns:a16="http://schemas.microsoft.com/office/drawing/2014/main" id="{EF53897B-CCFE-4889-8336-B07DDC907120}"/>
              </a:ext>
            </a:extLst>
          </p:cNvPr>
          <p:cNvSpPr>
            <a:spLocks noGrp="1"/>
          </p:cNvSpPr>
          <p:nvPr>
            <p:ph idx="1"/>
          </p:nvPr>
        </p:nvSpPr>
        <p:spPr>
          <a:xfrm>
            <a:off x="0" y="1143000"/>
            <a:ext cx="9144000" cy="4518248"/>
          </a:xfrm>
          <a:solidFill>
            <a:schemeClr val="tx2"/>
          </a:solidFill>
        </p:spPr>
        <p:txBody>
          <a:bodyPr>
            <a:normAutofit/>
          </a:bodyPr>
          <a:lstStyle/>
          <a:p>
            <a:r>
              <a:rPr lang="en-GB" dirty="0">
                <a:solidFill>
                  <a:schemeClr val="tx2">
                    <a:lumMod val="20000"/>
                    <a:lumOff val="80000"/>
                  </a:schemeClr>
                </a:solidFill>
                <a:latin typeface="Arial" panose="020B0604020202020204" pitchFamily="34" charset="0"/>
                <a:cs typeface="Arial" panose="020B0604020202020204" pitchFamily="34" charset="0"/>
              </a:rPr>
              <a:t>The next few slides illustrate how these ratios are constructed, and where to find the numbers in the financial accounts</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However, please note that the calculation of ratios alone is not analysis, this comes from a number of exponential steps that represent levels of analysis</a:t>
            </a:r>
          </a:p>
          <a:p>
            <a:endParaRPr lang="en-GB" dirty="0"/>
          </a:p>
          <a:p>
            <a:endParaRPr lang="en-GB" dirty="0"/>
          </a:p>
          <a:p>
            <a:endParaRPr lang="en-GB" dirty="0"/>
          </a:p>
          <a:p>
            <a:endParaRPr lang="en-GB" dirty="0"/>
          </a:p>
          <a:p>
            <a:endParaRPr lang="en-GB" dirty="0"/>
          </a:p>
          <a:p>
            <a:endParaRPr lang="en-GB" dirty="0"/>
          </a:p>
        </p:txBody>
      </p:sp>
      <p:sp>
        <p:nvSpPr>
          <p:cNvPr id="2" name="Slide Number Placeholder 1">
            <a:extLst>
              <a:ext uri="{FF2B5EF4-FFF2-40B4-BE49-F238E27FC236}">
                <a16:creationId xmlns:a16="http://schemas.microsoft.com/office/drawing/2014/main" id="{333F66E0-83C9-45FB-A98B-1A18E15982D8}"/>
              </a:ext>
            </a:extLst>
          </p:cNvPr>
          <p:cNvSpPr>
            <a:spLocks noGrp="1"/>
          </p:cNvSpPr>
          <p:nvPr>
            <p:ph type="sldNum" sz="quarter" idx="12"/>
          </p:nvPr>
        </p:nvSpPr>
        <p:spPr/>
        <p:txBody>
          <a:bodyPr/>
          <a:lstStyle/>
          <a:p>
            <a:fld id="{C3F65BB1-9206-4D7F-97F9-47DCC7DC6334}" type="slidenum">
              <a:rPr lang="en-GB" smtClean="0"/>
              <a:pPr/>
              <a:t>6</a:t>
            </a:fld>
            <a:endParaRPr lang="en-GB" dirty="0"/>
          </a:p>
        </p:txBody>
      </p:sp>
    </p:spTree>
    <p:extLst>
      <p:ext uri="{BB962C8B-B14F-4D97-AF65-F5344CB8AC3E}">
        <p14:creationId xmlns:p14="http://schemas.microsoft.com/office/powerpoint/2010/main" val="99330296"/>
      </p:ext>
    </p:extLst>
  </p:cSld>
  <p:clrMapOvr>
    <a:masterClrMapping/>
  </p:clrMapOvr>
  <p:transition>
    <p:dissolv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10C16-552E-4E64-BDF8-8B7DE79070CD}"/>
              </a:ext>
            </a:extLst>
          </p:cNvPr>
          <p:cNvSpPr>
            <a:spLocks noGrp="1"/>
          </p:cNvSpPr>
          <p:nvPr>
            <p:ph type="title"/>
          </p:nvPr>
        </p:nvSpPr>
        <p:spPr>
          <a:xfrm>
            <a:off x="0" y="1"/>
            <a:ext cx="9144000" cy="764704"/>
          </a:xfrm>
          <a:solidFill>
            <a:schemeClr val="tx2">
              <a:lumMod val="20000"/>
              <a:lumOff val="80000"/>
            </a:schemeClr>
          </a:solidFill>
        </p:spPr>
        <p:txBody>
          <a:bodyPr>
            <a:noAutofit/>
          </a:bodyPr>
          <a:lstStyle/>
          <a:p>
            <a:r>
              <a:rPr lang="en-GB" sz="3600" dirty="0"/>
              <a:t>The financial accounts as a source of ratios</a:t>
            </a:r>
          </a:p>
        </p:txBody>
      </p:sp>
      <p:sp>
        <p:nvSpPr>
          <p:cNvPr id="3" name="Content Placeholder 2">
            <a:extLst>
              <a:ext uri="{FF2B5EF4-FFF2-40B4-BE49-F238E27FC236}">
                <a16:creationId xmlns:a16="http://schemas.microsoft.com/office/drawing/2014/main" id="{CDAA5DBF-17C7-4D0A-A81D-4FECB216CEBC}"/>
              </a:ext>
            </a:extLst>
          </p:cNvPr>
          <p:cNvSpPr>
            <a:spLocks noGrp="1"/>
          </p:cNvSpPr>
          <p:nvPr>
            <p:ph idx="1"/>
          </p:nvPr>
        </p:nvSpPr>
        <p:spPr>
          <a:xfrm>
            <a:off x="0" y="764704"/>
            <a:ext cx="9144000" cy="5040559"/>
          </a:xfrm>
          <a:solidFill>
            <a:schemeClr val="tx2"/>
          </a:solidFill>
        </p:spPr>
        <p:txBody>
          <a:bodyPr>
            <a:normAutofit/>
          </a:bodyPr>
          <a:lstStyle/>
          <a:p>
            <a:r>
              <a:rPr lang="en-GB" dirty="0">
                <a:solidFill>
                  <a:schemeClr val="tx2">
                    <a:lumMod val="20000"/>
                    <a:lumOff val="80000"/>
                  </a:schemeClr>
                </a:solidFill>
                <a:latin typeface="Arial" panose="020B0604020202020204" pitchFamily="34" charset="0"/>
                <a:cs typeface="Arial" panose="020B0604020202020204" pitchFamily="34" charset="0"/>
              </a:rPr>
              <a:t>Most, although not all, of the information required for working capital ratio analysis is found in the financial accounts of an organisation</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On the following slide are summarised  statements of income (profit and loss) and financial position (balance sheet) from a fictitious organisation called Northern Travel plc</a:t>
            </a:r>
          </a:p>
        </p:txBody>
      </p:sp>
      <p:sp>
        <p:nvSpPr>
          <p:cNvPr id="4" name="Slide Number Placeholder 3">
            <a:extLst>
              <a:ext uri="{FF2B5EF4-FFF2-40B4-BE49-F238E27FC236}">
                <a16:creationId xmlns:a16="http://schemas.microsoft.com/office/drawing/2014/main" id="{F7BE3F3D-16B7-4180-BCB4-86352C50FD30}"/>
              </a:ext>
            </a:extLst>
          </p:cNvPr>
          <p:cNvSpPr>
            <a:spLocks noGrp="1"/>
          </p:cNvSpPr>
          <p:nvPr>
            <p:ph type="sldNum" sz="quarter" idx="12"/>
          </p:nvPr>
        </p:nvSpPr>
        <p:spPr/>
        <p:txBody>
          <a:bodyPr/>
          <a:lstStyle/>
          <a:p>
            <a:fld id="{C3F65BB1-9206-4D7F-97F9-47DCC7DC6334}" type="slidenum">
              <a:rPr lang="en-GB" smtClean="0"/>
              <a:pPr/>
              <a:t>7</a:t>
            </a:fld>
            <a:endParaRPr lang="en-GB" dirty="0"/>
          </a:p>
        </p:txBody>
      </p:sp>
    </p:spTree>
    <p:extLst>
      <p:ext uri="{BB962C8B-B14F-4D97-AF65-F5344CB8AC3E}">
        <p14:creationId xmlns:p14="http://schemas.microsoft.com/office/powerpoint/2010/main" val="10539915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1560" y="205220"/>
            <a:ext cx="7344816" cy="380247"/>
          </a:xfrm>
        </p:spPr>
        <p:txBody>
          <a:bodyPr>
            <a:noAutofit/>
          </a:bodyPr>
          <a:lstStyle/>
          <a:p>
            <a:pPr algn="ctr"/>
            <a:r>
              <a:rPr lang="en-GB" sz="4000" dirty="0">
                <a:solidFill>
                  <a:schemeClr val="tx2">
                    <a:lumMod val="20000"/>
                    <a:lumOff val="80000"/>
                  </a:schemeClr>
                </a:solidFill>
              </a:rPr>
              <a:t>Types or families of ratios</a:t>
            </a:r>
          </a:p>
        </p:txBody>
      </p:sp>
      <p:sp>
        <p:nvSpPr>
          <p:cNvPr id="3" name="Slide Number Placeholder 2">
            <a:extLst>
              <a:ext uri="{FF2B5EF4-FFF2-40B4-BE49-F238E27FC236}">
                <a16:creationId xmlns:a16="http://schemas.microsoft.com/office/drawing/2014/main" id="{3C49E90C-40B2-4DFA-8DAA-220E88239537}"/>
              </a:ext>
            </a:extLst>
          </p:cNvPr>
          <p:cNvSpPr>
            <a:spLocks noGrp="1"/>
          </p:cNvSpPr>
          <p:nvPr>
            <p:ph type="sldNum" sz="quarter" idx="12"/>
          </p:nvPr>
        </p:nvSpPr>
        <p:spPr/>
        <p:txBody>
          <a:bodyPr/>
          <a:lstStyle/>
          <a:p>
            <a:fld id="{63A33278-8D2C-46E9-9145-8061F8ED03C5}" type="slidenum">
              <a:rPr lang="en-GB" smtClean="0"/>
              <a:t>8</a:t>
            </a:fld>
            <a:endParaRPr lang="en-GB" dirty="0"/>
          </a:p>
        </p:txBody>
      </p:sp>
      <p:sp>
        <p:nvSpPr>
          <p:cNvPr id="1061" name="Rounded Rectangle 1060"/>
          <p:cNvSpPr/>
          <p:nvPr/>
        </p:nvSpPr>
        <p:spPr>
          <a:xfrm>
            <a:off x="611560" y="998546"/>
            <a:ext cx="2732442" cy="1333948"/>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Liquidity</a:t>
            </a:r>
          </a:p>
        </p:txBody>
      </p:sp>
      <p:sp>
        <p:nvSpPr>
          <p:cNvPr id="74" name="Rounded Rectangle 73"/>
          <p:cNvSpPr/>
          <p:nvPr/>
        </p:nvSpPr>
        <p:spPr>
          <a:xfrm>
            <a:off x="5826162" y="970355"/>
            <a:ext cx="2732442" cy="1333948"/>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Efficiency</a:t>
            </a:r>
          </a:p>
        </p:txBody>
      </p:sp>
      <p:sp>
        <p:nvSpPr>
          <p:cNvPr id="75" name="Rounded Rectangle 74"/>
          <p:cNvSpPr/>
          <p:nvPr/>
        </p:nvSpPr>
        <p:spPr>
          <a:xfrm>
            <a:off x="495199" y="4320988"/>
            <a:ext cx="2732442" cy="1333948"/>
          </a:xfrm>
          <a:prstGeom prst="roundRect">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Capital Structure</a:t>
            </a:r>
          </a:p>
        </p:txBody>
      </p:sp>
      <p:sp>
        <p:nvSpPr>
          <p:cNvPr id="76" name="Rounded Rectangle 75"/>
          <p:cNvSpPr/>
          <p:nvPr/>
        </p:nvSpPr>
        <p:spPr>
          <a:xfrm>
            <a:off x="5841402" y="4323119"/>
            <a:ext cx="2732442" cy="13339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Investment</a:t>
            </a:r>
          </a:p>
        </p:txBody>
      </p:sp>
      <p:sp>
        <p:nvSpPr>
          <p:cNvPr id="77" name="Rounded Rectangle 76"/>
          <p:cNvSpPr/>
          <p:nvPr/>
        </p:nvSpPr>
        <p:spPr>
          <a:xfrm>
            <a:off x="3093720" y="2677697"/>
            <a:ext cx="2732442" cy="1333948"/>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Profitability</a:t>
            </a:r>
          </a:p>
        </p:txBody>
      </p:sp>
      <p:cxnSp>
        <p:nvCxnSpPr>
          <p:cNvPr id="1063" name="Straight Connector 1062"/>
          <p:cNvCxnSpPr>
            <a:stCxn id="1061" idx="3"/>
            <a:endCxn id="74" idx="1"/>
          </p:cNvCxnSpPr>
          <p:nvPr/>
        </p:nvCxnSpPr>
        <p:spPr>
          <a:xfrm flipV="1">
            <a:off x="3344002" y="1637329"/>
            <a:ext cx="2482160" cy="28191"/>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a:cxnSpLocks/>
            <a:stCxn id="75" idx="3"/>
          </p:cNvCxnSpPr>
          <p:nvPr/>
        </p:nvCxnSpPr>
        <p:spPr>
          <a:xfrm>
            <a:off x="3227641" y="4987962"/>
            <a:ext cx="2583281" cy="12108"/>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a:stCxn id="74" idx="2"/>
            <a:endCxn id="76" idx="0"/>
          </p:cNvCxnSpPr>
          <p:nvPr/>
        </p:nvCxnSpPr>
        <p:spPr>
          <a:xfrm>
            <a:off x="7192383" y="2304303"/>
            <a:ext cx="15240" cy="2018816"/>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78" name="Straight Connector 1077"/>
          <p:cNvCxnSpPr>
            <a:cxnSpLocks/>
            <a:endCxn id="77" idx="1"/>
          </p:cNvCxnSpPr>
          <p:nvPr/>
        </p:nvCxnSpPr>
        <p:spPr>
          <a:xfrm>
            <a:off x="1896134" y="3344671"/>
            <a:ext cx="1197586" cy="0"/>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99" name="Straight Connector 98"/>
          <p:cNvCxnSpPr>
            <a:cxnSpLocks/>
          </p:cNvCxnSpPr>
          <p:nvPr/>
        </p:nvCxnSpPr>
        <p:spPr>
          <a:xfrm>
            <a:off x="5810922" y="3436633"/>
            <a:ext cx="1381461" cy="0"/>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0" name="Straight Connector 99"/>
          <p:cNvCxnSpPr>
            <a:cxnSpLocks/>
            <a:endCxn id="77" idx="0"/>
          </p:cNvCxnSpPr>
          <p:nvPr/>
        </p:nvCxnSpPr>
        <p:spPr>
          <a:xfrm>
            <a:off x="4459941" y="1665520"/>
            <a:ext cx="0" cy="1012177"/>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4" name="Straight Connector 103"/>
          <p:cNvCxnSpPr>
            <a:cxnSpLocks/>
            <a:stCxn id="77" idx="2"/>
          </p:cNvCxnSpPr>
          <p:nvPr/>
        </p:nvCxnSpPr>
        <p:spPr>
          <a:xfrm>
            <a:off x="4459941" y="4011645"/>
            <a:ext cx="15240" cy="988425"/>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26A93EA-7E5F-45B0-9EB9-313D557D8F94}"/>
              </a:ext>
            </a:extLst>
          </p:cNvPr>
          <p:cNvCxnSpPr>
            <a:cxnSpLocks/>
          </p:cNvCxnSpPr>
          <p:nvPr/>
        </p:nvCxnSpPr>
        <p:spPr>
          <a:xfrm>
            <a:off x="1896134" y="2332494"/>
            <a:ext cx="15240" cy="1965276"/>
          </a:xfrm>
          <a:prstGeom prst="line">
            <a:avLst/>
          </a:prstGeom>
          <a:ln w="25400">
            <a:solidFill>
              <a:srgbClr val="FF0000"/>
            </a:solidFill>
            <a:headEnd type="stealth" w="lg" len="lg"/>
            <a:tailEnd type="triangle" w="lg" len="lg"/>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3714698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423" y="105612"/>
            <a:ext cx="7540008" cy="380247"/>
          </a:xfrm>
        </p:spPr>
        <p:txBody>
          <a:bodyPr>
            <a:normAutofit fontScale="90000"/>
          </a:bodyPr>
          <a:lstStyle/>
          <a:p>
            <a:pPr algn="ctr"/>
            <a:r>
              <a:rPr lang="en-GB" sz="3200" dirty="0"/>
              <a:t>Worked example –  Northern Travel 1</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045093"/>
              </p:ext>
            </p:extLst>
          </p:nvPr>
        </p:nvGraphicFramePr>
        <p:xfrm>
          <a:off x="325082" y="548680"/>
          <a:ext cx="8493836" cy="5344173"/>
        </p:xfrm>
        <a:graphic>
          <a:graphicData uri="http://schemas.openxmlformats.org/drawingml/2006/table">
            <a:tbl>
              <a:tblPr firstRow="1" bandRow="1">
                <a:tableStyleId>{7DF18680-E054-41AD-8BC1-D1AEF772440D}</a:tableStyleId>
              </a:tblPr>
              <a:tblGrid>
                <a:gridCol w="3569781">
                  <a:extLst>
                    <a:ext uri="{9D8B030D-6E8A-4147-A177-3AD203B41FA5}">
                      <a16:colId xmlns:a16="http://schemas.microsoft.com/office/drawing/2014/main" val="20000"/>
                    </a:ext>
                  </a:extLst>
                </a:gridCol>
                <a:gridCol w="2092777">
                  <a:extLst>
                    <a:ext uri="{9D8B030D-6E8A-4147-A177-3AD203B41FA5}">
                      <a16:colId xmlns:a16="http://schemas.microsoft.com/office/drawing/2014/main" val="20001"/>
                    </a:ext>
                  </a:extLst>
                </a:gridCol>
                <a:gridCol w="2831278">
                  <a:extLst>
                    <a:ext uri="{9D8B030D-6E8A-4147-A177-3AD203B41FA5}">
                      <a16:colId xmlns:a16="http://schemas.microsoft.com/office/drawing/2014/main" val="20002"/>
                    </a:ext>
                  </a:extLst>
                </a:gridCol>
              </a:tblGrid>
              <a:tr h="302638">
                <a:tc gridSpan="3">
                  <a:txBody>
                    <a:bodyPr/>
                    <a:lstStyle/>
                    <a:p>
                      <a:pPr algn="ctr"/>
                      <a:r>
                        <a:rPr lang="en-GB" sz="1400" dirty="0"/>
                        <a:t>Summarised Income Statement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514484">
                <a:tc>
                  <a:txBody>
                    <a:bodyPr/>
                    <a:lstStyle/>
                    <a:p>
                      <a:endParaRPr lang="en-GB" sz="1400" dirty="0"/>
                    </a:p>
                  </a:txBody>
                  <a:tcPr/>
                </a:tc>
                <a:tc>
                  <a:txBody>
                    <a:bodyPr/>
                    <a:lstStyle/>
                    <a:p>
                      <a:pPr algn="ctr"/>
                      <a:r>
                        <a:rPr lang="en-GB" sz="1400" dirty="0"/>
                        <a:t>2022</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2021</a:t>
                      </a:r>
                    </a:p>
                    <a:p>
                      <a:pPr algn="ctr"/>
                      <a:r>
                        <a:rPr lang="en-GB" sz="1400" dirty="0"/>
                        <a:t>£000s</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1"/>
                  </a:ext>
                </a:extLst>
              </a:tr>
              <a:tr h="302638">
                <a:tc>
                  <a:txBody>
                    <a:bodyPr/>
                    <a:lstStyle/>
                    <a:p>
                      <a:r>
                        <a:rPr lang="en-GB" sz="1400" dirty="0"/>
                        <a:t>Sales revenue ( 80% credit, 20% cash)</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300,000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250,000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302638">
                <a:tc>
                  <a:txBody>
                    <a:bodyPr/>
                    <a:lstStyle/>
                    <a:p>
                      <a:r>
                        <a:rPr lang="en-GB" sz="1400" dirty="0"/>
                        <a:t>Cost of sales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204,000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175,000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302638">
                <a:tc>
                  <a:txBody>
                    <a:bodyPr/>
                    <a:lstStyle/>
                    <a:p>
                      <a:r>
                        <a:rPr lang="en-GB" sz="1400" dirty="0"/>
                        <a:t>Gross profit</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96,000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75,000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302638">
                <a:tc>
                  <a:txBody>
                    <a:bodyPr/>
                    <a:lstStyle/>
                    <a:p>
                      <a:r>
                        <a:rPr lang="en-GB" sz="1400" dirty="0"/>
                        <a:t>Operating costs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67,450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38,500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302638">
                <a:tc>
                  <a:txBody>
                    <a:bodyPr/>
                    <a:lstStyle/>
                    <a:p>
                      <a:r>
                        <a:rPr lang="en-GB" sz="1400" dirty="0"/>
                        <a:t>Operating profit</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28,550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36,500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289969">
                <a:tc>
                  <a:txBody>
                    <a:bodyPr/>
                    <a:lstStyle/>
                    <a:p>
                      <a:pPr>
                        <a:lnSpc>
                          <a:spcPct val="115000"/>
                        </a:lnSpc>
                        <a:spcAft>
                          <a:spcPts val="0"/>
                        </a:spcAft>
                      </a:pPr>
                      <a:r>
                        <a:rPr lang="en-GB" sz="1400" dirty="0">
                          <a:effectLst/>
                        </a:rPr>
                        <a:t>Other income</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3,450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3,500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298506">
                <a:tc>
                  <a:txBody>
                    <a:bodyPr/>
                    <a:lstStyle/>
                    <a:p>
                      <a:endParaRPr lang="en-GB"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1400" dirty="0"/>
                        <a:t>32,000</a:t>
                      </a:r>
                      <a:endParaRPr lang="en-GB"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1400" dirty="0"/>
                        <a:t>40,000</a:t>
                      </a:r>
                      <a:endParaRPr lang="en-GB" sz="14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289969">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400" dirty="0">
                          <a:effectLst/>
                        </a:rPr>
                        <a:t> Finance costs</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rPr>
                        <a:t>15,000 </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rPr>
                        <a:t>10,000 </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289969">
                <a:tc>
                  <a:txBody>
                    <a:bodyPr/>
                    <a:lstStyle/>
                    <a:p>
                      <a:pPr>
                        <a:lnSpc>
                          <a:spcPct val="115000"/>
                        </a:lnSpc>
                        <a:spcAft>
                          <a:spcPts val="0"/>
                        </a:spcAft>
                      </a:pPr>
                      <a:r>
                        <a:rPr lang="en-GB" sz="1400" dirty="0">
                          <a:effectLst/>
                        </a:rPr>
                        <a:t> Profit before taxation</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17,000 </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30,000 </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302638">
                <a:tc>
                  <a:txBody>
                    <a:bodyPr/>
                    <a:lstStyle/>
                    <a:p>
                      <a:r>
                        <a:rPr lang="en-GB" sz="1400" dirty="0"/>
                        <a:t>Taxation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5,000</a:t>
                      </a:r>
                      <a:endParaRPr lang="en-GB" sz="1400" u="sng"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u="sng" dirty="0">
                          <a:effectLst/>
                        </a:rPr>
                        <a:t>6,000</a:t>
                      </a:r>
                      <a:endParaRPr lang="en-GB" sz="1400" u="sng" dirty="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302638">
                <a:tc>
                  <a:txBody>
                    <a:bodyPr/>
                    <a:lstStyle/>
                    <a:p>
                      <a:r>
                        <a:rPr lang="en-GB" sz="1400" dirty="0"/>
                        <a:t>Profit</a:t>
                      </a:r>
                      <a:r>
                        <a:rPr lang="en-GB" sz="1400" baseline="0" dirty="0"/>
                        <a:t> for year</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12,000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24,000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2"/>
                  </a:ext>
                </a:extLst>
              </a:tr>
              <a:tr h="302638">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871766066"/>
                  </a:ext>
                </a:extLst>
              </a:tr>
              <a:tr h="302638">
                <a:tc>
                  <a:txBody>
                    <a:bodyPr/>
                    <a:lstStyle/>
                    <a:p>
                      <a:r>
                        <a:rPr lang="en-GB" sz="1400" dirty="0"/>
                        <a:t>Other information: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95155996"/>
                  </a:ext>
                </a:extLst>
              </a:tr>
              <a:tr h="302638">
                <a:tc>
                  <a:txBody>
                    <a:bodyPr/>
                    <a:lstStyle/>
                    <a:p>
                      <a:r>
                        <a:rPr lang="en-GB" sz="1400" dirty="0"/>
                        <a:t>Average share price</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none" dirty="0">
                          <a:effectLst/>
                        </a:rPr>
                        <a:t>162</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none" dirty="0">
                          <a:effectLst/>
                        </a:rPr>
                        <a:t>144</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16417498"/>
                  </a:ext>
                </a:extLst>
              </a:tr>
              <a:tr h="302638">
                <a:tc>
                  <a:txBody>
                    <a:bodyPr/>
                    <a:lstStyle/>
                    <a:p>
                      <a:r>
                        <a:rPr lang="en-GB" sz="1400" dirty="0"/>
                        <a:t>Dividends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none" dirty="0">
                          <a:effectLst/>
                        </a:rPr>
                        <a:t>0</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none" dirty="0">
                          <a:effectLst/>
                        </a:rPr>
                        <a:t>12,000</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680898128"/>
                  </a:ext>
                </a:extLst>
              </a:tr>
            </a:tbl>
          </a:graphicData>
        </a:graphic>
      </p:graphicFrame>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9</a:t>
            </a:fld>
            <a:endParaRPr lang="en-GB" dirty="0"/>
          </a:p>
        </p:txBody>
      </p:sp>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84C7B27A-CA25-4ABA-8120-FD40409C8F00}"/>
                  </a:ext>
                </a:extLst>
              </p14:cNvPr>
              <p14:cNvContentPartPr/>
              <p14:nvPr/>
            </p14:nvContentPartPr>
            <p14:xfrm>
              <a:off x="6594660" y="-423180"/>
              <a:ext cx="5040" cy="360"/>
            </p14:xfrm>
          </p:contentPart>
        </mc:Choice>
        <mc:Fallback xmlns="">
          <p:pic>
            <p:nvPicPr>
              <p:cNvPr id="5" name="Ink 4">
                <a:extLst>
                  <a:ext uri="{FF2B5EF4-FFF2-40B4-BE49-F238E27FC236}">
                    <a16:creationId xmlns:a16="http://schemas.microsoft.com/office/drawing/2014/main" id="{84C7B27A-CA25-4ABA-8120-FD40409C8F00}"/>
                  </a:ext>
                </a:extLst>
              </p:cNvPr>
              <p:cNvPicPr/>
              <p:nvPr/>
            </p:nvPicPr>
            <p:blipFill>
              <a:blip r:embed="rId4"/>
              <a:stretch>
                <a:fillRect/>
              </a:stretch>
            </p:blipFill>
            <p:spPr>
              <a:xfrm>
                <a:off x="6576660" y="-441180"/>
                <a:ext cx="4068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B591ECBF-7A34-41C2-90DB-2FC5B61DC72A}"/>
                  </a:ext>
                </a:extLst>
              </p14:cNvPr>
              <p14:cNvContentPartPr/>
              <p14:nvPr/>
            </p14:nvContentPartPr>
            <p14:xfrm>
              <a:off x="5223060" y="-309060"/>
              <a:ext cx="360" cy="360"/>
            </p14:xfrm>
          </p:contentPart>
        </mc:Choice>
        <mc:Fallback xmlns="">
          <p:pic>
            <p:nvPicPr>
              <p:cNvPr id="6" name="Ink 5">
                <a:extLst>
                  <a:ext uri="{FF2B5EF4-FFF2-40B4-BE49-F238E27FC236}">
                    <a16:creationId xmlns:a16="http://schemas.microsoft.com/office/drawing/2014/main" id="{B591ECBF-7A34-41C2-90DB-2FC5B61DC72A}"/>
                  </a:ext>
                </a:extLst>
              </p:cNvPr>
              <p:cNvPicPr/>
              <p:nvPr/>
            </p:nvPicPr>
            <p:blipFill>
              <a:blip r:embed="rId6"/>
              <a:stretch>
                <a:fillRect/>
              </a:stretch>
            </p:blipFill>
            <p:spPr>
              <a:xfrm>
                <a:off x="5205060" y="-32706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1A61A841-79EE-4EAD-A032-1777FEC202E5}"/>
                  </a:ext>
                </a:extLst>
              </p14:cNvPr>
              <p14:cNvContentPartPr/>
              <p14:nvPr/>
            </p14:nvContentPartPr>
            <p14:xfrm>
              <a:off x="7634700" y="-651780"/>
              <a:ext cx="360" cy="360"/>
            </p14:xfrm>
          </p:contentPart>
        </mc:Choice>
        <mc:Fallback xmlns="">
          <p:pic>
            <p:nvPicPr>
              <p:cNvPr id="7" name="Ink 6">
                <a:extLst>
                  <a:ext uri="{FF2B5EF4-FFF2-40B4-BE49-F238E27FC236}">
                    <a16:creationId xmlns:a16="http://schemas.microsoft.com/office/drawing/2014/main" id="{1A61A841-79EE-4EAD-A032-1777FEC202E5}"/>
                  </a:ext>
                </a:extLst>
              </p:cNvPr>
              <p:cNvPicPr/>
              <p:nvPr/>
            </p:nvPicPr>
            <p:blipFill>
              <a:blip r:embed="rId6"/>
              <a:stretch>
                <a:fillRect/>
              </a:stretch>
            </p:blipFill>
            <p:spPr>
              <a:xfrm>
                <a:off x="7616700" y="-669780"/>
                <a:ext cx="36000" cy="36000"/>
              </a:xfrm>
              <a:prstGeom prst="rect">
                <a:avLst/>
              </a:prstGeom>
            </p:spPr>
          </p:pic>
        </mc:Fallback>
      </mc:AlternateContent>
    </p:spTree>
    <p:custDataLst>
      <p:tags r:id="rId1"/>
    </p:custDataLst>
    <p:extLst>
      <p:ext uri="{BB962C8B-B14F-4D97-AF65-F5344CB8AC3E}">
        <p14:creationId xmlns:p14="http://schemas.microsoft.com/office/powerpoint/2010/main" val="39037437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EAA13-3FC8-49DB-B6D1-E1DD204F7FDF}"/>
              </a:ext>
            </a:extLst>
          </p:cNvPr>
          <p:cNvSpPr>
            <a:spLocks noGrp="1"/>
          </p:cNvSpPr>
          <p:nvPr>
            <p:ph type="title"/>
          </p:nvPr>
        </p:nvSpPr>
        <p:spPr>
          <a:xfrm>
            <a:off x="0" y="-171400"/>
            <a:ext cx="9144000" cy="767147"/>
          </a:xfrm>
        </p:spPr>
        <p:txBody>
          <a:bodyPr>
            <a:normAutofit/>
          </a:bodyPr>
          <a:lstStyle/>
          <a:p>
            <a:r>
              <a:rPr lang="en-GB" sz="3400" dirty="0"/>
              <a:t>Worked example –  Northern Travel 2</a:t>
            </a:r>
          </a:p>
        </p:txBody>
      </p:sp>
      <p:graphicFrame>
        <p:nvGraphicFramePr>
          <p:cNvPr id="4" name="Content Placeholder 3">
            <a:extLst>
              <a:ext uri="{FF2B5EF4-FFF2-40B4-BE49-F238E27FC236}">
                <a16:creationId xmlns:a16="http://schemas.microsoft.com/office/drawing/2014/main" id="{84E8C281-DD96-4395-A0A2-496D974F36DF}"/>
              </a:ext>
            </a:extLst>
          </p:cNvPr>
          <p:cNvGraphicFramePr>
            <a:graphicFrameLocks noGrp="1"/>
          </p:cNvGraphicFramePr>
          <p:nvPr>
            <p:ph idx="1"/>
            <p:extLst>
              <p:ext uri="{D42A27DB-BD31-4B8C-83A1-F6EECF244321}">
                <p14:modId xmlns:p14="http://schemas.microsoft.com/office/powerpoint/2010/main" val="1036777975"/>
              </p:ext>
            </p:extLst>
          </p:nvPr>
        </p:nvGraphicFramePr>
        <p:xfrm>
          <a:off x="248194" y="692696"/>
          <a:ext cx="8647611" cy="5032588"/>
        </p:xfrm>
        <a:graphic>
          <a:graphicData uri="http://schemas.openxmlformats.org/drawingml/2006/table">
            <a:tbl>
              <a:tblPr firstRow="1" bandRow="1">
                <a:tableStyleId>{7DF18680-E054-41AD-8BC1-D1AEF772440D}</a:tableStyleId>
              </a:tblPr>
              <a:tblGrid>
                <a:gridCol w="2394347">
                  <a:extLst>
                    <a:ext uri="{9D8B030D-6E8A-4147-A177-3AD203B41FA5}">
                      <a16:colId xmlns:a16="http://schemas.microsoft.com/office/drawing/2014/main" val="187367167"/>
                    </a:ext>
                  </a:extLst>
                </a:gridCol>
                <a:gridCol w="941426">
                  <a:extLst>
                    <a:ext uri="{9D8B030D-6E8A-4147-A177-3AD203B41FA5}">
                      <a16:colId xmlns:a16="http://schemas.microsoft.com/office/drawing/2014/main" val="486046046"/>
                    </a:ext>
                  </a:extLst>
                </a:gridCol>
                <a:gridCol w="1006674">
                  <a:extLst>
                    <a:ext uri="{9D8B030D-6E8A-4147-A177-3AD203B41FA5}">
                      <a16:colId xmlns:a16="http://schemas.microsoft.com/office/drawing/2014/main" val="723788549"/>
                    </a:ext>
                  </a:extLst>
                </a:gridCol>
                <a:gridCol w="2440871">
                  <a:extLst>
                    <a:ext uri="{9D8B030D-6E8A-4147-A177-3AD203B41FA5}">
                      <a16:colId xmlns:a16="http://schemas.microsoft.com/office/drawing/2014/main" val="3719936170"/>
                    </a:ext>
                  </a:extLst>
                </a:gridCol>
                <a:gridCol w="970636">
                  <a:extLst>
                    <a:ext uri="{9D8B030D-6E8A-4147-A177-3AD203B41FA5}">
                      <a16:colId xmlns:a16="http://schemas.microsoft.com/office/drawing/2014/main" val="2317577860"/>
                    </a:ext>
                  </a:extLst>
                </a:gridCol>
                <a:gridCol w="893657">
                  <a:extLst>
                    <a:ext uri="{9D8B030D-6E8A-4147-A177-3AD203B41FA5}">
                      <a16:colId xmlns:a16="http://schemas.microsoft.com/office/drawing/2014/main" val="521474229"/>
                    </a:ext>
                  </a:extLst>
                </a:gridCol>
              </a:tblGrid>
              <a:tr h="379818">
                <a:tc gridSpan="6">
                  <a:txBody>
                    <a:bodyPr/>
                    <a:lstStyle/>
                    <a:p>
                      <a:pPr algn="ctr"/>
                      <a:r>
                        <a:rPr lang="en-GB" dirty="0"/>
                        <a:t>Summarised Statement of Financial Position</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05648460"/>
                  </a:ext>
                </a:extLst>
              </a:tr>
              <a:tr h="53807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2022</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2021</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2022</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2021</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13412620"/>
                  </a:ext>
                </a:extLst>
              </a:tr>
              <a:tr h="316515">
                <a:tc>
                  <a:txBody>
                    <a:bodyPr/>
                    <a:lstStyle/>
                    <a:p>
                      <a:r>
                        <a:rPr lang="en-GB" sz="1400" dirty="0"/>
                        <a:t>Non-current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612,727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528,500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Non-current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108518657"/>
                  </a:ext>
                </a:extLst>
              </a:tr>
              <a:tr h="316515">
                <a:tc>
                  <a:txBody>
                    <a:bodyPr/>
                    <a:lstStyle/>
                    <a:p>
                      <a:r>
                        <a:rPr lang="en-GB" sz="1400" dirty="0"/>
                        <a:t>Current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Bank loan</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100,000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80,000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6161403"/>
                  </a:ext>
                </a:extLst>
              </a:tr>
              <a:tr h="316515">
                <a:tc>
                  <a:txBody>
                    <a:bodyPr/>
                    <a:lstStyle/>
                    <a:p>
                      <a:r>
                        <a:rPr lang="en-GB" sz="1400" dirty="0"/>
                        <a:t>Inventories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32,000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18,000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10% Debentures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20,000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551643880"/>
                  </a:ext>
                </a:extLst>
              </a:tr>
              <a:tr h="316515">
                <a:tc>
                  <a:txBody>
                    <a:bodyPr/>
                    <a:lstStyle/>
                    <a:p>
                      <a:r>
                        <a:rPr lang="en-GB" sz="1400" dirty="0"/>
                        <a:t>Trade and other receivables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25,000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20,000</a:t>
                      </a: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150,000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100,00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381692781"/>
                  </a:ext>
                </a:extLst>
              </a:tr>
              <a:tr h="316515">
                <a:tc>
                  <a:txBody>
                    <a:bodyPr/>
                    <a:lstStyle/>
                    <a:p>
                      <a:r>
                        <a:rPr lang="en-GB" sz="1400" dirty="0"/>
                        <a:t>Bank and cash</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3,000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27,000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Total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190,000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131,500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50745403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60,000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65,000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Net assets</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u="sng" dirty="0"/>
                        <a:t>482,727</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462,000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04216471"/>
                  </a:ext>
                </a:extLst>
              </a:tr>
              <a:tr h="31651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Total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672,727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593,500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Capital and Reserves: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03964499"/>
                  </a:ext>
                </a:extLst>
              </a:tr>
              <a:tr h="316515">
                <a:tc>
                  <a:txBody>
                    <a:bodyPr/>
                    <a:lstStyle/>
                    <a:p>
                      <a:r>
                        <a:rPr lang="en-GB" sz="1400" dirty="0"/>
                        <a:t>Current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Issued share capital - </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095000700"/>
                  </a:ext>
                </a:extLst>
              </a:tr>
              <a:tr h="316515">
                <a:tc>
                  <a:txBody>
                    <a:bodyPr/>
                    <a:lstStyle/>
                    <a:p>
                      <a:r>
                        <a:rPr lang="en-GB" sz="1400" dirty="0"/>
                        <a:t>Trade and other payables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40,000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31,500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300,000 50p ordinary shares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150,000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150,000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264010519"/>
                  </a:ext>
                </a:extLst>
              </a:tr>
              <a:tr h="316515">
                <a:tc>
                  <a:txBody>
                    <a:bodyPr/>
                    <a:lstStyle/>
                    <a:p>
                      <a:r>
                        <a:rPr lang="en-GB" sz="1400" dirty="0"/>
                        <a:t>Bank overdraft</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none" dirty="0"/>
                        <a:t>0</a:t>
                      </a:r>
                      <a:endParaRPr lang="en-GB" sz="1400" u="none" dirty="0">
                        <a:latin typeface="Times New Roman" panose="02020603050405020304" pitchFamily="18" charset="0"/>
                        <a:cs typeface="Times New Roman" panose="02020603050405020304" pitchFamily="18" charset="0"/>
                      </a:endParaRPr>
                    </a:p>
                  </a:txBody>
                  <a:tcPr/>
                </a:tc>
                <a:tc>
                  <a:txBody>
                    <a:bodyPr/>
                    <a:lstStyle/>
                    <a:p>
                      <a:pPr algn="r"/>
                      <a:r>
                        <a:rPr lang="en-GB" sz="1400" dirty="0"/>
                        <a:t>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Share premium</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115,000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115,000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94816160"/>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40,000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31,500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Revaluation reserve</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8,727</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3920456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Accumulated profits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209,000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197,000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86337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Total equity</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482,727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462,000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976312658"/>
                  </a:ext>
                </a:extLst>
              </a:tr>
            </a:tbl>
          </a:graphicData>
        </a:graphic>
      </p:graphicFrame>
      <p:sp>
        <p:nvSpPr>
          <p:cNvPr id="3" name="Slide Number Placeholder 2">
            <a:extLst>
              <a:ext uri="{FF2B5EF4-FFF2-40B4-BE49-F238E27FC236}">
                <a16:creationId xmlns:a16="http://schemas.microsoft.com/office/drawing/2014/main" id="{3635C421-2CEE-49D0-9D84-4BB22077A770}"/>
              </a:ext>
            </a:extLst>
          </p:cNvPr>
          <p:cNvSpPr>
            <a:spLocks noGrp="1"/>
          </p:cNvSpPr>
          <p:nvPr>
            <p:ph type="sldNum" sz="quarter" idx="12"/>
          </p:nvPr>
        </p:nvSpPr>
        <p:spPr/>
        <p:txBody>
          <a:bodyPr/>
          <a:lstStyle/>
          <a:p>
            <a:fld id="{63A33278-8D2C-46E9-9145-8061F8ED03C5}" type="slidenum">
              <a:rPr lang="en-GB" smtClean="0"/>
              <a:t>10</a:t>
            </a:fld>
            <a:endParaRPr lang="en-GB" dirty="0"/>
          </a:p>
        </p:txBody>
      </p:sp>
    </p:spTree>
    <p:custDataLst>
      <p:tags r:id="rId1"/>
    </p:custDataLst>
    <p:extLst>
      <p:ext uri="{BB962C8B-B14F-4D97-AF65-F5344CB8AC3E}">
        <p14:creationId xmlns:p14="http://schemas.microsoft.com/office/powerpoint/2010/main" val="18124419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11</a:t>
            </a:fld>
            <a:endParaRPr lang="en-GB" dirty="0"/>
          </a:p>
        </p:txBody>
      </p:sp>
      <p:graphicFrame>
        <p:nvGraphicFramePr>
          <p:cNvPr id="4" name="Content Placeholder 3"/>
          <p:cNvGraphicFramePr>
            <a:graphicFrameLocks noGrp="1"/>
          </p:cNvGraphicFramePr>
          <p:nvPr>
            <p:ph idx="4294967295"/>
            <p:extLst>
              <p:ext uri="{D42A27DB-BD31-4B8C-83A1-F6EECF244321}">
                <p14:modId xmlns:p14="http://schemas.microsoft.com/office/powerpoint/2010/main" val="3335312767"/>
              </p:ext>
            </p:extLst>
          </p:nvPr>
        </p:nvGraphicFramePr>
        <p:xfrm>
          <a:off x="107504" y="141373"/>
          <a:ext cx="3672408" cy="4949953"/>
        </p:xfrm>
        <a:graphic>
          <a:graphicData uri="http://schemas.openxmlformats.org/drawingml/2006/table">
            <a:tbl>
              <a:tblPr firstRow="1" bandRow="1">
                <a:tableStyleId>{7DF18680-E054-41AD-8BC1-D1AEF772440D}</a:tableStyleId>
              </a:tblPr>
              <a:tblGrid>
                <a:gridCol w="1543436">
                  <a:extLst>
                    <a:ext uri="{9D8B030D-6E8A-4147-A177-3AD203B41FA5}">
                      <a16:colId xmlns:a16="http://schemas.microsoft.com/office/drawing/2014/main" val="20000"/>
                    </a:ext>
                  </a:extLst>
                </a:gridCol>
                <a:gridCol w="1064486">
                  <a:extLst>
                    <a:ext uri="{9D8B030D-6E8A-4147-A177-3AD203B41FA5}">
                      <a16:colId xmlns:a16="http://schemas.microsoft.com/office/drawing/2014/main" val="20001"/>
                    </a:ext>
                  </a:extLst>
                </a:gridCol>
                <a:gridCol w="1064486">
                  <a:extLst>
                    <a:ext uri="{9D8B030D-6E8A-4147-A177-3AD203B41FA5}">
                      <a16:colId xmlns:a16="http://schemas.microsoft.com/office/drawing/2014/main" val="20002"/>
                    </a:ext>
                  </a:extLst>
                </a:gridCol>
              </a:tblGrid>
              <a:tr h="256589">
                <a:tc gridSpan="3">
                  <a:txBody>
                    <a:bodyPr/>
                    <a:lstStyle/>
                    <a:p>
                      <a:pPr algn="ctr"/>
                      <a:r>
                        <a:rPr lang="en-GB" sz="1200" dirty="0"/>
                        <a:t>Summarised Income Statement</a:t>
                      </a:r>
                    </a:p>
                    <a:p>
                      <a:pPr algn="ctr"/>
                      <a:endParaRPr lang="en-GB" sz="1000"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19475">
                <a:tc>
                  <a:txBody>
                    <a:bodyPr/>
                    <a:lstStyle/>
                    <a:p>
                      <a:endParaRPr lang="en-GB" sz="900" dirty="0"/>
                    </a:p>
                  </a:txBody>
                  <a:tcPr/>
                </a:tc>
                <a:tc>
                  <a:txBody>
                    <a:bodyPr/>
                    <a:lstStyle/>
                    <a:p>
                      <a:pPr algn="ctr"/>
                      <a:r>
                        <a:rPr lang="en-GB" sz="900" dirty="0"/>
                        <a:t>2022 (£000s)</a:t>
                      </a:r>
                    </a:p>
                  </a:txBody>
                  <a:tcPr/>
                </a:tc>
                <a:tc>
                  <a:txBody>
                    <a:bodyPr/>
                    <a:lstStyle/>
                    <a:p>
                      <a:pPr algn="ctr"/>
                      <a:r>
                        <a:rPr lang="en-GB" sz="900" dirty="0"/>
                        <a:t>2021£000s)</a:t>
                      </a:r>
                    </a:p>
                  </a:txBody>
                  <a:tcPr/>
                </a:tc>
                <a:extLst>
                  <a:ext uri="{0D108BD9-81ED-4DB2-BD59-A6C34878D82A}">
                    <a16:rowId xmlns:a16="http://schemas.microsoft.com/office/drawing/2014/main" val="10001"/>
                  </a:ext>
                </a:extLst>
              </a:tr>
              <a:tr h="545123">
                <a:tc>
                  <a:txBody>
                    <a:bodyPr/>
                    <a:lstStyle/>
                    <a:p>
                      <a:r>
                        <a:rPr lang="en-GB" sz="900" dirty="0"/>
                        <a:t>Sales revenue ( 80% credit, 20% cash)</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300,000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250,000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256589">
                <a:tc>
                  <a:txBody>
                    <a:bodyPr/>
                    <a:lstStyle/>
                    <a:p>
                      <a:r>
                        <a:rPr lang="en-GB" sz="900" dirty="0"/>
                        <a:t>Cost of sales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204,000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175,000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256589">
                <a:tc>
                  <a:txBody>
                    <a:bodyPr/>
                    <a:lstStyle/>
                    <a:p>
                      <a:r>
                        <a:rPr lang="en-GB" sz="900" dirty="0"/>
                        <a:t>Gross profit</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96,000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75,000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256589">
                <a:tc>
                  <a:txBody>
                    <a:bodyPr/>
                    <a:lstStyle/>
                    <a:p>
                      <a:r>
                        <a:rPr lang="en-GB" sz="900" dirty="0"/>
                        <a:t>Operating costs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67,450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38,500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256589">
                <a:tc>
                  <a:txBody>
                    <a:bodyPr/>
                    <a:lstStyle/>
                    <a:p>
                      <a:r>
                        <a:rPr lang="en-GB" sz="900" dirty="0"/>
                        <a:t>Operating profit</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28,550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36,500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189822">
                <a:tc>
                  <a:txBody>
                    <a:bodyPr/>
                    <a:lstStyle/>
                    <a:p>
                      <a:pPr>
                        <a:lnSpc>
                          <a:spcPct val="115000"/>
                        </a:lnSpc>
                        <a:spcAft>
                          <a:spcPts val="0"/>
                        </a:spcAft>
                      </a:pPr>
                      <a:r>
                        <a:rPr lang="en-GB" sz="900" dirty="0">
                          <a:effectLst/>
                        </a:rPr>
                        <a:t>Other income</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3,450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3,500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179613">
                <a:tc>
                  <a:txBody>
                    <a:bodyPr/>
                    <a:lstStyle/>
                    <a:p>
                      <a:endParaRPr lang="en-GB" sz="9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900" dirty="0"/>
                        <a:t>32,000</a:t>
                      </a:r>
                      <a:endParaRPr lang="en-GB" sz="9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900" dirty="0"/>
                        <a:t>40,000</a:t>
                      </a:r>
                      <a:endParaRPr lang="en-GB" sz="9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189822">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900" dirty="0">
                          <a:effectLst/>
                        </a:rPr>
                        <a:t> Finance costs</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900" u="sng" dirty="0">
                          <a:effectLst/>
                        </a:rPr>
                        <a:t>15,000 </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900" u="sng" dirty="0">
                          <a:effectLst/>
                        </a:rPr>
                        <a:t>10,000 </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396377">
                <a:tc>
                  <a:txBody>
                    <a:bodyPr/>
                    <a:lstStyle/>
                    <a:p>
                      <a:pPr>
                        <a:lnSpc>
                          <a:spcPct val="115000"/>
                        </a:lnSpc>
                        <a:spcAft>
                          <a:spcPts val="0"/>
                        </a:spcAft>
                      </a:pPr>
                      <a:r>
                        <a:rPr lang="en-GB" sz="900" dirty="0">
                          <a:effectLst/>
                        </a:rPr>
                        <a:t> Profit before taxation</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17,000 </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30,000 </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256589">
                <a:tc>
                  <a:txBody>
                    <a:bodyPr/>
                    <a:lstStyle/>
                    <a:p>
                      <a:r>
                        <a:rPr lang="en-GB" sz="900" dirty="0"/>
                        <a:t>Taxation</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5,000</a:t>
                      </a:r>
                      <a:endParaRPr lang="en-GB" sz="900" u="sng"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900" u="sng" dirty="0">
                          <a:effectLst/>
                        </a:rPr>
                        <a:t>6,000</a:t>
                      </a:r>
                      <a:endParaRPr lang="en-GB" sz="900" u="sng" dirty="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256589">
                <a:tc>
                  <a:txBody>
                    <a:bodyPr/>
                    <a:lstStyle/>
                    <a:p>
                      <a:r>
                        <a:rPr lang="en-GB" sz="900" dirty="0"/>
                        <a:t>Profit</a:t>
                      </a:r>
                      <a:r>
                        <a:rPr lang="en-GB" sz="900" baseline="0" dirty="0"/>
                        <a:t> for year</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12,000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24,000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2"/>
                  </a:ext>
                </a:extLst>
              </a:tr>
              <a:tr h="256589">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871766066"/>
                  </a:ext>
                </a:extLst>
              </a:tr>
              <a:tr h="256589">
                <a:tc>
                  <a:txBody>
                    <a:bodyPr/>
                    <a:lstStyle/>
                    <a:p>
                      <a:r>
                        <a:rPr lang="en-GB" sz="900" dirty="0"/>
                        <a:t>Other information:</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95155996"/>
                  </a:ext>
                </a:extLst>
              </a:tr>
              <a:tr h="393700">
                <a:tc>
                  <a:txBody>
                    <a:bodyPr/>
                    <a:lstStyle/>
                    <a:p>
                      <a:r>
                        <a:rPr lang="en-GB" sz="900" dirty="0"/>
                        <a:t>Average share price</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none" dirty="0">
                          <a:effectLst/>
                        </a:rPr>
                        <a:t>162</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none" dirty="0">
                          <a:effectLst/>
                        </a:rPr>
                        <a:t>144</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16417498"/>
                  </a:ext>
                </a:extLst>
              </a:tr>
              <a:tr h="256589">
                <a:tc>
                  <a:txBody>
                    <a:bodyPr/>
                    <a:lstStyle/>
                    <a:p>
                      <a:r>
                        <a:rPr lang="en-GB" sz="900" dirty="0"/>
                        <a:t>Dividends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none" dirty="0">
                          <a:effectLst/>
                        </a:rPr>
                        <a:t>0</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none" dirty="0">
                          <a:effectLst/>
                        </a:rPr>
                        <a:t>12,000</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680898128"/>
                  </a:ext>
                </a:extLst>
              </a:tr>
            </a:tbl>
          </a:graphicData>
        </a:graphic>
      </p:graphicFrame>
      <p:graphicFrame>
        <p:nvGraphicFramePr>
          <p:cNvPr id="5" name="Table 4">
            <a:extLst>
              <a:ext uri="{FF2B5EF4-FFF2-40B4-BE49-F238E27FC236}">
                <a16:creationId xmlns:a16="http://schemas.microsoft.com/office/drawing/2014/main" id="{94C789FE-E9A7-4836-AE67-BCE5A241F6F7}"/>
              </a:ext>
            </a:extLst>
          </p:cNvPr>
          <p:cNvGraphicFramePr>
            <a:graphicFrameLocks noGrp="1"/>
          </p:cNvGraphicFramePr>
          <p:nvPr>
            <p:extLst>
              <p:ext uri="{D42A27DB-BD31-4B8C-83A1-F6EECF244321}">
                <p14:modId xmlns:p14="http://schemas.microsoft.com/office/powerpoint/2010/main" val="1382141068"/>
              </p:ext>
            </p:extLst>
          </p:nvPr>
        </p:nvGraphicFramePr>
        <p:xfrm>
          <a:off x="3923928" y="136525"/>
          <a:ext cx="4968553" cy="5525120"/>
        </p:xfrm>
        <a:graphic>
          <a:graphicData uri="http://schemas.openxmlformats.org/drawingml/2006/table">
            <a:tbl>
              <a:tblPr firstRow="1" bandRow="1">
                <a:tableStyleId>{7DF18680-E054-41AD-8BC1-D1AEF772440D}</a:tableStyleId>
              </a:tblPr>
              <a:tblGrid>
                <a:gridCol w="1242138">
                  <a:extLst>
                    <a:ext uri="{9D8B030D-6E8A-4147-A177-3AD203B41FA5}">
                      <a16:colId xmlns:a16="http://schemas.microsoft.com/office/drawing/2014/main" val="2751562107"/>
                    </a:ext>
                  </a:extLst>
                </a:gridCol>
                <a:gridCol w="674456">
                  <a:extLst>
                    <a:ext uri="{9D8B030D-6E8A-4147-A177-3AD203B41FA5}">
                      <a16:colId xmlns:a16="http://schemas.microsoft.com/office/drawing/2014/main" val="2359951726"/>
                    </a:ext>
                  </a:extLst>
                </a:gridCol>
                <a:gridCol w="728804">
                  <a:extLst>
                    <a:ext uri="{9D8B030D-6E8A-4147-A177-3AD203B41FA5}">
                      <a16:colId xmlns:a16="http://schemas.microsoft.com/office/drawing/2014/main" val="3897176053"/>
                    </a:ext>
                  </a:extLst>
                </a:gridCol>
                <a:gridCol w="861816">
                  <a:extLst>
                    <a:ext uri="{9D8B030D-6E8A-4147-A177-3AD203B41FA5}">
                      <a16:colId xmlns:a16="http://schemas.microsoft.com/office/drawing/2014/main" val="92323180"/>
                    </a:ext>
                  </a:extLst>
                </a:gridCol>
                <a:gridCol w="711123">
                  <a:extLst>
                    <a:ext uri="{9D8B030D-6E8A-4147-A177-3AD203B41FA5}">
                      <a16:colId xmlns:a16="http://schemas.microsoft.com/office/drawing/2014/main" val="206685154"/>
                    </a:ext>
                  </a:extLst>
                </a:gridCol>
                <a:gridCol w="750216">
                  <a:extLst>
                    <a:ext uri="{9D8B030D-6E8A-4147-A177-3AD203B41FA5}">
                      <a16:colId xmlns:a16="http://schemas.microsoft.com/office/drawing/2014/main" val="3167688021"/>
                    </a:ext>
                  </a:extLst>
                </a:gridCol>
              </a:tblGrid>
              <a:tr h="380870">
                <a:tc gridSpan="6">
                  <a:txBody>
                    <a:bodyPr/>
                    <a:lstStyle/>
                    <a:p>
                      <a:pPr algn="ctr"/>
                      <a:r>
                        <a:rPr lang="en-GB" sz="1200" dirty="0"/>
                        <a:t>Summarised Statement of Financial Position</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983500841"/>
                  </a:ext>
                </a:extLst>
              </a:tr>
              <a:tr h="442229">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2022</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2021</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2022</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2021</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820323731"/>
                  </a:ext>
                </a:extLst>
              </a:tr>
              <a:tr h="356616">
                <a:tc>
                  <a:txBody>
                    <a:bodyPr/>
                    <a:lstStyle/>
                    <a:p>
                      <a:r>
                        <a:rPr lang="en-GB" sz="900" dirty="0"/>
                        <a:t>Non-current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612,727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528,500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Non-current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501445076"/>
                  </a:ext>
                </a:extLst>
              </a:tr>
              <a:tr h="279792">
                <a:tc>
                  <a:txBody>
                    <a:bodyPr/>
                    <a:lstStyle/>
                    <a:p>
                      <a:r>
                        <a:rPr lang="en-GB" sz="900" dirty="0"/>
                        <a:t>Current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Bank loan</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100,000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80,000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68007375"/>
                  </a:ext>
                </a:extLst>
              </a:tr>
              <a:tr h="356616">
                <a:tc>
                  <a:txBody>
                    <a:bodyPr/>
                    <a:lstStyle/>
                    <a:p>
                      <a:r>
                        <a:rPr lang="en-GB" sz="900" dirty="0"/>
                        <a:t>Inventories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32,000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18,000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10% Debentures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20,000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89133511"/>
                  </a:ext>
                </a:extLst>
              </a:tr>
              <a:tr h="356616">
                <a:tc>
                  <a:txBody>
                    <a:bodyPr/>
                    <a:lstStyle/>
                    <a:p>
                      <a:r>
                        <a:rPr lang="en-GB" sz="900" dirty="0"/>
                        <a:t>Trade and other receivables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25,000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20,000</a:t>
                      </a: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150,000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100,00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88810741"/>
                  </a:ext>
                </a:extLst>
              </a:tr>
              <a:tr h="356616">
                <a:tc>
                  <a:txBody>
                    <a:bodyPr/>
                    <a:lstStyle/>
                    <a:p>
                      <a:r>
                        <a:rPr lang="en-GB" sz="900" dirty="0"/>
                        <a:t>Bank and cash</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3,000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27,000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Total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190,000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131,500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723895350"/>
                  </a:ext>
                </a:extLst>
              </a:tr>
              <a:tr h="282472">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60,000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65,000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Net assets</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u="sng" dirty="0"/>
                        <a:t>482,727</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462,000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708405855"/>
                  </a:ext>
                </a:extLst>
              </a:tr>
              <a:tr h="3566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dirty="0"/>
                        <a:t>Total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672,727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593,500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Capital and Reserves: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61117248"/>
                  </a:ext>
                </a:extLst>
              </a:tr>
              <a:tr h="356616">
                <a:tc>
                  <a:txBody>
                    <a:bodyPr/>
                    <a:lstStyle/>
                    <a:p>
                      <a:r>
                        <a:rPr lang="en-GB" sz="900" dirty="0"/>
                        <a:t>Current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Issued share capital - </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288233160"/>
                  </a:ext>
                </a:extLst>
              </a:tr>
              <a:tr h="490348">
                <a:tc>
                  <a:txBody>
                    <a:bodyPr/>
                    <a:lstStyle/>
                    <a:p>
                      <a:r>
                        <a:rPr lang="en-GB" sz="900" dirty="0"/>
                        <a:t>Trade and other payables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40,000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31,500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300,000 50p ordinary shares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150,000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150,000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65742085"/>
                  </a:ext>
                </a:extLst>
              </a:tr>
              <a:tr h="356616">
                <a:tc>
                  <a:txBody>
                    <a:bodyPr/>
                    <a:lstStyle/>
                    <a:p>
                      <a:r>
                        <a:rPr lang="en-GB" sz="900" dirty="0"/>
                        <a:t>Bank overdraft</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none" dirty="0"/>
                        <a:t>0</a:t>
                      </a:r>
                      <a:endParaRPr lang="en-GB" sz="900" u="none" dirty="0">
                        <a:latin typeface="Times New Roman" panose="02020603050405020304" pitchFamily="18" charset="0"/>
                        <a:cs typeface="Times New Roman" panose="02020603050405020304" pitchFamily="18" charset="0"/>
                      </a:endParaRPr>
                    </a:p>
                  </a:txBody>
                  <a:tcPr/>
                </a:tc>
                <a:tc>
                  <a:txBody>
                    <a:bodyPr/>
                    <a:lstStyle/>
                    <a:p>
                      <a:pPr algn="r"/>
                      <a:r>
                        <a:rPr lang="en-GB" sz="900" dirty="0"/>
                        <a:t>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Share premium</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115,000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115,000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116606817"/>
                  </a:ext>
                </a:extLst>
              </a:tr>
              <a:tr h="356616">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40,000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31,500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Revaluation reserve</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8,727</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27663741"/>
                  </a:ext>
                </a:extLst>
              </a:tr>
              <a:tr h="356616">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Accumulated profits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209,000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197,000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88585895"/>
                  </a:ext>
                </a:extLst>
              </a:tr>
              <a:tr h="344997">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Total equity</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482,727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462,000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154464277"/>
                  </a:ext>
                </a:extLst>
              </a:tr>
            </a:tbl>
          </a:graphicData>
        </a:graphic>
      </p:graphicFrame>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F12020C4-3CBB-4957-9B2F-F7E1AB8516BD}"/>
                  </a:ext>
                </a:extLst>
              </p14:cNvPr>
              <p14:cNvContentPartPr/>
              <p14:nvPr/>
            </p14:nvContentPartPr>
            <p14:xfrm>
              <a:off x="3177385" y="99385"/>
              <a:ext cx="360" cy="360"/>
            </p14:xfrm>
          </p:contentPart>
        </mc:Choice>
        <mc:Fallback xmlns="">
          <p:pic>
            <p:nvPicPr>
              <p:cNvPr id="6" name="Ink 5">
                <a:extLst>
                  <a:ext uri="{FF2B5EF4-FFF2-40B4-BE49-F238E27FC236}">
                    <a16:creationId xmlns:a16="http://schemas.microsoft.com/office/drawing/2014/main" id="{F12020C4-3CBB-4957-9B2F-F7E1AB8516BD}"/>
                  </a:ext>
                </a:extLst>
              </p:cNvPr>
              <p:cNvPicPr/>
              <p:nvPr/>
            </p:nvPicPr>
            <p:blipFill>
              <a:blip r:embed="rId5"/>
              <a:stretch>
                <a:fillRect/>
              </a:stretch>
            </p:blipFill>
            <p:spPr>
              <a:xfrm>
                <a:off x="3159385" y="8138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 name="Ink 1">
                <a:extLst>
                  <a:ext uri="{FF2B5EF4-FFF2-40B4-BE49-F238E27FC236}">
                    <a16:creationId xmlns:a16="http://schemas.microsoft.com/office/drawing/2014/main" id="{09C83E03-F181-462B-924B-9CA83094973E}"/>
                  </a:ext>
                </a:extLst>
              </p14:cNvPr>
              <p14:cNvContentPartPr/>
              <p14:nvPr/>
            </p14:nvContentPartPr>
            <p14:xfrm>
              <a:off x="9200700" y="-435060"/>
              <a:ext cx="740520" cy="46800"/>
            </p14:xfrm>
          </p:contentPart>
        </mc:Choice>
        <mc:Fallback xmlns="">
          <p:pic>
            <p:nvPicPr>
              <p:cNvPr id="2" name="Ink 1">
                <a:extLst>
                  <a:ext uri="{FF2B5EF4-FFF2-40B4-BE49-F238E27FC236}">
                    <a16:creationId xmlns:a16="http://schemas.microsoft.com/office/drawing/2014/main" id="{09C83E03-F181-462B-924B-9CA83094973E}"/>
                  </a:ext>
                </a:extLst>
              </p:cNvPr>
              <p:cNvPicPr/>
              <p:nvPr/>
            </p:nvPicPr>
            <p:blipFill>
              <a:blip r:embed="rId7"/>
              <a:stretch>
                <a:fillRect/>
              </a:stretch>
            </p:blipFill>
            <p:spPr>
              <a:xfrm>
                <a:off x="9182691" y="-453200"/>
                <a:ext cx="776177" cy="82716"/>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64F0EDD7-E12F-4D37-A16C-CD49D2FDA36D}"/>
                  </a:ext>
                </a:extLst>
              </p14:cNvPr>
              <p14:cNvContentPartPr/>
              <p14:nvPr/>
            </p14:nvContentPartPr>
            <p14:xfrm>
              <a:off x="5828940" y="-480420"/>
              <a:ext cx="360" cy="360"/>
            </p14:xfrm>
          </p:contentPart>
        </mc:Choice>
        <mc:Fallback xmlns="">
          <p:pic>
            <p:nvPicPr>
              <p:cNvPr id="7" name="Ink 6">
                <a:extLst>
                  <a:ext uri="{FF2B5EF4-FFF2-40B4-BE49-F238E27FC236}">
                    <a16:creationId xmlns:a16="http://schemas.microsoft.com/office/drawing/2014/main" id="{64F0EDD7-E12F-4D37-A16C-CD49D2FDA36D}"/>
                  </a:ext>
                </a:extLst>
              </p:cNvPr>
              <p:cNvPicPr/>
              <p:nvPr/>
            </p:nvPicPr>
            <p:blipFill>
              <a:blip r:embed="rId9"/>
              <a:stretch>
                <a:fillRect/>
              </a:stretch>
            </p:blipFill>
            <p:spPr>
              <a:xfrm>
                <a:off x="5810940" y="-49842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FA78BFB8-5A69-4D56-9CD5-317B9FA97291}"/>
                  </a:ext>
                </a:extLst>
              </p14:cNvPr>
              <p14:cNvContentPartPr/>
              <p14:nvPr/>
            </p14:nvContentPartPr>
            <p14:xfrm>
              <a:off x="6217380" y="-388980"/>
              <a:ext cx="360" cy="360"/>
            </p14:xfrm>
          </p:contentPart>
        </mc:Choice>
        <mc:Fallback xmlns="">
          <p:pic>
            <p:nvPicPr>
              <p:cNvPr id="8" name="Ink 7">
                <a:extLst>
                  <a:ext uri="{FF2B5EF4-FFF2-40B4-BE49-F238E27FC236}">
                    <a16:creationId xmlns:a16="http://schemas.microsoft.com/office/drawing/2014/main" id="{FA78BFB8-5A69-4D56-9CD5-317B9FA97291}"/>
                  </a:ext>
                </a:extLst>
              </p:cNvPr>
              <p:cNvPicPr/>
              <p:nvPr/>
            </p:nvPicPr>
            <p:blipFill>
              <a:blip r:embed="rId9"/>
              <a:stretch>
                <a:fillRect/>
              </a:stretch>
            </p:blipFill>
            <p:spPr>
              <a:xfrm>
                <a:off x="6199380" y="-40698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8" name="Ink 17">
                <a:extLst>
                  <a:ext uri="{FF2B5EF4-FFF2-40B4-BE49-F238E27FC236}">
                    <a16:creationId xmlns:a16="http://schemas.microsoft.com/office/drawing/2014/main" id="{891BF859-CBA2-412C-8098-7D91814239E2}"/>
                  </a:ext>
                </a:extLst>
              </p14:cNvPr>
              <p14:cNvContentPartPr/>
              <p14:nvPr/>
            </p14:nvContentPartPr>
            <p14:xfrm>
              <a:off x="9342802" y="62743"/>
              <a:ext cx="360" cy="360"/>
            </p14:xfrm>
          </p:contentPart>
        </mc:Choice>
        <mc:Fallback xmlns="">
          <p:pic>
            <p:nvPicPr>
              <p:cNvPr id="18" name="Ink 17">
                <a:extLst>
                  <a:ext uri="{FF2B5EF4-FFF2-40B4-BE49-F238E27FC236}">
                    <a16:creationId xmlns:a16="http://schemas.microsoft.com/office/drawing/2014/main" id="{891BF859-CBA2-412C-8098-7D91814239E2}"/>
                  </a:ext>
                </a:extLst>
              </p:cNvPr>
              <p:cNvPicPr/>
              <p:nvPr/>
            </p:nvPicPr>
            <p:blipFill>
              <a:blip r:embed="rId5"/>
              <a:stretch>
                <a:fillRect/>
              </a:stretch>
            </p:blipFill>
            <p:spPr>
              <a:xfrm>
                <a:off x="9324802" y="44743"/>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8" name="Ink 27">
                <a:extLst>
                  <a:ext uri="{FF2B5EF4-FFF2-40B4-BE49-F238E27FC236}">
                    <a16:creationId xmlns:a16="http://schemas.microsoft.com/office/drawing/2014/main" id="{67559998-F66B-4228-B0C7-4C33C7587E39}"/>
                  </a:ext>
                </a:extLst>
              </p14:cNvPr>
              <p14:cNvContentPartPr/>
              <p14:nvPr/>
            </p14:nvContentPartPr>
            <p14:xfrm>
              <a:off x="7738648" y="-560125"/>
              <a:ext cx="3313080" cy="46800"/>
            </p14:xfrm>
          </p:contentPart>
        </mc:Choice>
        <mc:Fallback xmlns="">
          <p:pic>
            <p:nvPicPr>
              <p:cNvPr id="28" name="Ink 27">
                <a:extLst>
                  <a:ext uri="{FF2B5EF4-FFF2-40B4-BE49-F238E27FC236}">
                    <a16:creationId xmlns:a16="http://schemas.microsoft.com/office/drawing/2014/main" id="{67559998-F66B-4228-B0C7-4C33C7587E39}"/>
                  </a:ext>
                </a:extLst>
              </p:cNvPr>
              <p:cNvPicPr/>
              <p:nvPr/>
            </p:nvPicPr>
            <p:blipFill>
              <a:blip r:embed="rId13"/>
              <a:stretch>
                <a:fillRect/>
              </a:stretch>
            </p:blipFill>
            <p:spPr>
              <a:xfrm>
                <a:off x="7720648" y="-578125"/>
                <a:ext cx="3348720" cy="8244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9" name="Ink 28">
                <a:extLst>
                  <a:ext uri="{FF2B5EF4-FFF2-40B4-BE49-F238E27FC236}">
                    <a16:creationId xmlns:a16="http://schemas.microsoft.com/office/drawing/2014/main" id="{E462D6A9-BC4E-499E-B5AE-0922A931EA7C}"/>
                  </a:ext>
                </a:extLst>
              </p14:cNvPr>
              <p14:cNvContentPartPr/>
              <p14:nvPr/>
            </p14:nvContentPartPr>
            <p14:xfrm>
              <a:off x="7470808" y="-401725"/>
              <a:ext cx="360" cy="360"/>
            </p14:xfrm>
          </p:contentPart>
        </mc:Choice>
        <mc:Fallback xmlns="">
          <p:pic>
            <p:nvPicPr>
              <p:cNvPr id="29" name="Ink 28">
                <a:extLst>
                  <a:ext uri="{FF2B5EF4-FFF2-40B4-BE49-F238E27FC236}">
                    <a16:creationId xmlns:a16="http://schemas.microsoft.com/office/drawing/2014/main" id="{E462D6A9-BC4E-499E-B5AE-0922A931EA7C}"/>
                  </a:ext>
                </a:extLst>
              </p:cNvPr>
              <p:cNvPicPr/>
              <p:nvPr/>
            </p:nvPicPr>
            <p:blipFill>
              <a:blip r:embed="rId5"/>
              <a:stretch>
                <a:fillRect/>
              </a:stretch>
            </p:blipFill>
            <p:spPr>
              <a:xfrm>
                <a:off x="7452808" y="-41972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30" name="Ink 29">
                <a:extLst>
                  <a:ext uri="{FF2B5EF4-FFF2-40B4-BE49-F238E27FC236}">
                    <a16:creationId xmlns:a16="http://schemas.microsoft.com/office/drawing/2014/main" id="{5260B7EC-10F7-46A7-BD6F-78581753FD84}"/>
                  </a:ext>
                </a:extLst>
              </p14:cNvPr>
              <p14:cNvContentPartPr/>
              <p14:nvPr/>
            </p14:nvContentPartPr>
            <p14:xfrm>
              <a:off x="6534088" y="-722485"/>
              <a:ext cx="1049040" cy="42480"/>
            </p14:xfrm>
          </p:contentPart>
        </mc:Choice>
        <mc:Fallback xmlns="">
          <p:pic>
            <p:nvPicPr>
              <p:cNvPr id="30" name="Ink 29">
                <a:extLst>
                  <a:ext uri="{FF2B5EF4-FFF2-40B4-BE49-F238E27FC236}">
                    <a16:creationId xmlns:a16="http://schemas.microsoft.com/office/drawing/2014/main" id="{5260B7EC-10F7-46A7-BD6F-78581753FD84}"/>
                  </a:ext>
                </a:extLst>
              </p:cNvPr>
              <p:cNvPicPr/>
              <p:nvPr/>
            </p:nvPicPr>
            <p:blipFill>
              <a:blip r:embed="rId16"/>
              <a:stretch>
                <a:fillRect/>
              </a:stretch>
            </p:blipFill>
            <p:spPr>
              <a:xfrm>
                <a:off x="6516088" y="-740639"/>
                <a:ext cx="1084680" cy="78425"/>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31" name="Ink 30">
                <a:extLst>
                  <a:ext uri="{FF2B5EF4-FFF2-40B4-BE49-F238E27FC236}">
                    <a16:creationId xmlns:a16="http://schemas.microsoft.com/office/drawing/2014/main" id="{26717D07-7003-4772-AFF4-2F5BA3CD4B28}"/>
                  </a:ext>
                </a:extLst>
              </p14:cNvPr>
              <p14:cNvContentPartPr/>
              <p14:nvPr/>
            </p14:nvContentPartPr>
            <p14:xfrm>
              <a:off x="7560448" y="-301285"/>
              <a:ext cx="360" cy="360"/>
            </p14:xfrm>
          </p:contentPart>
        </mc:Choice>
        <mc:Fallback xmlns="">
          <p:pic>
            <p:nvPicPr>
              <p:cNvPr id="31" name="Ink 30">
                <a:extLst>
                  <a:ext uri="{FF2B5EF4-FFF2-40B4-BE49-F238E27FC236}">
                    <a16:creationId xmlns:a16="http://schemas.microsoft.com/office/drawing/2014/main" id="{26717D07-7003-4772-AFF4-2F5BA3CD4B28}"/>
                  </a:ext>
                </a:extLst>
              </p:cNvPr>
              <p:cNvPicPr/>
              <p:nvPr/>
            </p:nvPicPr>
            <p:blipFill>
              <a:blip r:embed="rId5"/>
              <a:stretch>
                <a:fillRect/>
              </a:stretch>
            </p:blipFill>
            <p:spPr>
              <a:xfrm>
                <a:off x="7542448" y="-319285"/>
                <a:ext cx="36000" cy="36000"/>
              </a:xfrm>
              <a:prstGeom prst="rect">
                <a:avLst/>
              </a:prstGeom>
            </p:spPr>
          </p:pic>
        </mc:Fallback>
      </mc:AlternateContent>
    </p:spTree>
    <p:custDataLst>
      <p:tags r:id="rId1"/>
    </p:custDataLst>
    <p:extLst>
      <p:ext uri="{BB962C8B-B14F-4D97-AF65-F5344CB8AC3E}">
        <p14:creationId xmlns:p14="http://schemas.microsoft.com/office/powerpoint/2010/main" val="291048513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7258"/>
            <a:ext cx="9143999" cy="633706"/>
          </a:xfrm>
          <a:solidFill>
            <a:schemeClr val="tx2">
              <a:lumMod val="20000"/>
              <a:lumOff val="80000"/>
            </a:schemeClr>
          </a:solidFill>
        </p:spPr>
        <p:txBody>
          <a:bodyPr>
            <a:noAutofit/>
          </a:bodyPr>
          <a:lstStyle/>
          <a:p>
            <a:pPr algn="ctr"/>
            <a:r>
              <a:rPr lang="en-GB" sz="3200" dirty="0"/>
              <a:t>Working capital ratios - 1</a:t>
            </a:r>
          </a:p>
        </p:txBody>
      </p:sp>
      <p:sp>
        <p:nvSpPr>
          <p:cNvPr id="3" name="Slide Number Placeholder 2">
            <a:extLst>
              <a:ext uri="{FF2B5EF4-FFF2-40B4-BE49-F238E27FC236}">
                <a16:creationId xmlns:a16="http://schemas.microsoft.com/office/drawing/2014/main" id="{3C49E90C-40B2-4DFA-8DAA-220E88239537}"/>
              </a:ext>
            </a:extLst>
          </p:cNvPr>
          <p:cNvSpPr>
            <a:spLocks noGrp="1"/>
          </p:cNvSpPr>
          <p:nvPr>
            <p:ph type="sldNum" sz="quarter" idx="12"/>
          </p:nvPr>
        </p:nvSpPr>
        <p:spPr/>
        <p:txBody>
          <a:bodyPr/>
          <a:lstStyle/>
          <a:p>
            <a:fld id="{63A33278-8D2C-46E9-9145-8061F8ED03C5}" type="slidenum">
              <a:rPr lang="en-GB" smtClean="0"/>
              <a:t>12</a:t>
            </a:fld>
            <a:endParaRPr lang="en-GB" dirty="0"/>
          </a:p>
        </p:txBody>
      </p:sp>
      <p:sp>
        <p:nvSpPr>
          <p:cNvPr id="1061" name="Rounded Rectangle 1060"/>
          <p:cNvSpPr/>
          <p:nvPr/>
        </p:nvSpPr>
        <p:spPr>
          <a:xfrm>
            <a:off x="611560" y="998546"/>
            <a:ext cx="2732442" cy="1333948"/>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Liquidity</a:t>
            </a:r>
          </a:p>
        </p:txBody>
      </p:sp>
      <p:sp>
        <p:nvSpPr>
          <p:cNvPr id="74" name="Rounded Rectangle 73"/>
          <p:cNvSpPr/>
          <p:nvPr/>
        </p:nvSpPr>
        <p:spPr>
          <a:xfrm>
            <a:off x="5826162" y="970355"/>
            <a:ext cx="2732442" cy="1333948"/>
          </a:xfrm>
          <a:prstGeom prst="round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Efficiency</a:t>
            </a:r>
          </a:p>
        </p:txBody>
      </p:sp>
      <p:sp>
        <p:nvSpPr>
          <p:cNvPr id="75" name="Rounded Rectangle 74"/>
          <p:cNvSpPr/>
          <p:nvPr/>
        </p:nvSpPr>
        <p:spPr>
          <a:xfrm>
            <a:off x="495199" y="4320988"/>
            <a:ext cx="2732442" cy="1333948"/>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Capital Structure</a:t>
            </a:r>
          </a:p>
        </p:txBody>
      </p:sp>
      <p:sp>
        <p:nvSpPr>
          <p:cNvPr id="76" name="Rounded Rectangle 75"/>
          <p:cNvSpPr/>
          <p:nvPr/>
        </p:nvSpPr>
        <p:spPr>
          <a:xfrm>
            <a:off x="5841402" y="4323119"/>
            <a:ext cx="2732442" cy="1333948"/>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Investment</a:t>
            </a:r>
          </a:p>
        </p:txBody>
      </p:sp>
      <p:sp>
        <p:nvSpPr>
          <p:cNvPr id="77" name="Rounded Rectangle 76"/>
          <p:cNvSpPr/>
          <p:nvPr/>
        </p:nvSpPr>
        <p:spPr>
          <a:xfrm>
            <a:off x="3093720" y="2677697"/>
            <a:ext cx="2732442" cy="1333948"/>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Profitability</a:t>
            </a:r>
          </a:p>
        </p:txBody>
      </p:sp>
      <p:cxnSp>
        <p:nvCxnSpPr>
          <p:cNvPr id="1063" name="Straight Connector 1062"/>
          <p:cNvCxnSpPr>
            <a:stCxn id="1061" idx="3"/>
            <a:endCxn id="74" idx="1"/>
          </p:cNvCxnSpPr>
          <p:nvPr/>
        </p:nvCxnSpPr>
        <p:spPr>
          <a:xfrm flipV="1">
            <a:off x="3344002" y="1637329"/>
            <a:ext cx="2482160" cy="28191"/>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a:cxnSpLocks/>
            <a:stCxn id="75" idx="3"/>
          </p:cNvCxnSpPr>
          <p:nvPr/>
        </p:nvCxnSpPr>
        <p:spPr>
          <a:xfrm>
            <a:off x="3227641" y="4987962"/>
            <a:ext cx="2583281" cy="12108"/>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a:stCxn id="74" idx="2"/>
            <a:endCxn id="76" idx="0"/>
          </p:cNvCxnSpPr>
          <p:nvPr/>
        </p:nvCxnSpPr>
        <p:spPr>
          <a:xfrm>
            <a:off x="7192383" y="2304303"/>
            <a:ext cx="15240" cy="2018816"/>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78" name="Straight Connector 1077"/>
          <p:cNvCxnSpPr>
            <a:cxnSpLocks/>
            <a:endCxn id="77" idx="1"/>
          </p:cNvCxnSpPr>
          <p:nvPr/>
        </p:nvCxnSpPr>
        <p:spPr>
          <a:xfrm>
            <a:off x="1896134" y="3344671"/>
            <a:ext cx="1197586" cy="0"/>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99" name="Straight Connector 98"/>
          <p:cNvCxnSpPr>
            <a:cxnSpLocks/>
          </p:cNvCxnSpPr>
          <p:nvPr/>
        </p:nvCxnSpPr>
        <p:spPr>
          <a:xfrm>
            <a:off x="5810922" y="3436633"/>
            <a:ext cx="1381461" cy="0"/>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0" name="Straight Connector 99"/>
          <p:cNvCxnSpPr>
            <a:cxnSpLocks/>
            <a:endCxn id="77" idx="0"/>
          </p:cNvCxnSpPr>
          <p:nvPr/>
        </p:nvCxnSpPr>
        <p:spPr>
          <a:xfrm>
            <a:off x="4459941" y="1665520"/>
            <a:ext cx="0" cy="1012177"/>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4" name="Straight Connector 103"/>
          <p:cNvCxnSpPr>
            <a:cxnSpLocks/>
            <a:stCxn id="77" idx="2"/>
          </p:cNvCxnSpPr>
          <p:nvPr/>
        </p:nvCxnSpPr>
        <p:spPr>
          <a:xfrm>
            <a:off x="4459941" y="4011645"/>
            <a:ext cx="15240" cy="988425"/>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26A93EA-7E5F-45B0-9EB9-313D557D8F94}"/>
              </a:ext>
            </a:extLst>
          </p:cNvPr>
          <p:cNvCxnSpPr>
            <a:cxnSpLocks/>
          </p:cNvCxnSpPr>
          <p:nvPr/>
        </p:nvCxnSpPr>
        <p:spPr>
          <a:xfrm>
            <a:off x="1896134" y="2332494"/>
            <a:ext cx="15240" cy="1965276"/>
          </a:xfrm>
          <a:prstGeom prst="line">
            <a:avLst/>
          </a:prstGeom>
          <a:ln w="25400">
            <a:solidFill>
              <a:srgbClr val="FF0000"/>
            </a:solidFill>
            <a:headEnd type="stealth" w="lg" len="lg"/>
            <a:tailEnd type="triangle" w="lg" len="lg"/>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34685965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617" y="0"/>
            <a:ext cx="8867328" cy="650963"/>
          </a:xfrm>
          <a:solidFill>
            <a:schemeClr val="tx2">
              <a:lumMod val="20000"/>
              <a:lumOff val="80000"/>
            </a:schemeClr>
          </a:solidFill>
        </p:spPr>
        <p:txBody>
          <a:bodyPr>
            <a:noAutofit/>
          </a:bodyPr>
          <a:lstStyle/>
          <a:p>
            <a:pPr algn="ctr"/>
            <a:r>
              <a:rPr lang="en-GB" sz="3200" dirty="0"/>
              <a:t>Working capital ratios - 2</a:t>
            </a:r>
          </a:p>
        </p:txBody>
      </p:sp>
      <p:sp>
        <p:nvSpPr>
          <p:cNvPr id="3" name="Slide Number Placeholder 2">
            <a:extLst>
              <a:ext uri="{FF2B5EF4-FFF2-40B4-BE49-F238E27FC236}">
                <a16:creationId xmlns:a16="http://schemas.microsoft.com/office/drawing/2014/main" id="{3C49E90C-40B2-4DFA-8DAA-220E88239537}"/>
              </a:ext>
            </a:extLst>
          </p:cNvPr>
          <p:cNvSpPr>
            <a:spLocks noGrp="1"/>
          </p:cNvSpPr>
          <p:nvPr>
            <p:ph type="sldNum" sz="quarter" idx="12"/>
          </p:nvPr>
        </p:nvSpPr>
        <p:spPr/>
        <p:txBody>
          <a:bodyPr/>
          <a:lstStyle/>
          <a:p>
            <a:fld id="{63A33278-8D2C-46E9-9145-8061F8ED03C5}" type="slidenum">
              <a:rPr lang="en-GB" smtClean="0"/>
              <a:t>13</a:t>
            </a:fld>
            <a:endParaRPr lang="en-GB" dirty="0"/>
          </a:p>
        </p:txBody>
      </p:sp>
      <p:sp>
        <p:nvSpPr>
          <p:cNvPr id="1061" name="Rounded Rectangle 1060"/>
          <p:cNvSpPr/>
          <p:nvPr/>
        </p:nvSpPr>
        <p:spPr>
          <a:xfrm>
            <a:off x="323528" y="1863726"/>
            <a:ext cx="2732442" cy="1333948"/>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Liquidity</a:t>
            </a:r>
          </a:p>
        </p:txBody>
      </p:sp>
      <p:sp>
        <p:nvSpPr>
          <p:cNvPr id="74" name="Rounded Rectangle 73"/>
          <p:cNvSpPr/>
          <p:nvPr/>
        </p:nvSpPr>
        <p:spPr>
          <a:xfrm>
            <a:off x="5943361" y="1863726"/>
            <a:ext cx="2732442" cy="1333948"/>
          </a:xfrm>
          <a:prstGeom prst="round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Efficiency</a:t>
            </a:r>
          </a:p>
        </p:txBody>
      </p:sp>
      <p:sp>
        <p:nvSpPr>
          <p:cNvPr id="76" name="Rounded Rectangle 75"/>
          <p:cNvSpPr/>
          <p:nvPr/>
        </p:nvSpPr>
        <p:spPr>
          <a:xfrm>
            <a:off x="3179021" y="3987931"/>
            <a:ext cx="2732442" cy="1560194"/>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Working capital management</a:t>
            </a:r>
          </a:p>
        </p:txBody>
      </p:sp>
      <p:cxnSp>
        <p:nvCxnSpPr>
          <p:cNvPr id="1063" name="Straight Connector 1062"/>
          <p:cNvCxnSpPr>
            <a:stCxn id="1061" idx="3"/>
            <a:endCxn id="74" idx="1"/>
          </p:cNvCxnSpPr>
          <p:nvPr/>
        </p:nvCxnSpPr>
        <p:spPr>
          <a:xfrm>
            <a:off x="3055970" y="2530700"/>
            <a:ext cx="2887391" cy="0"/>
          </a:xfrm>
          <a:prstGeom prst="line">
            <a:avLst/>
          </a:prstGeom>
          <a:ln w="25400">
            <a:solidFill>
              <a:schemeClr val="accent2">
                <a:lumMod val="60000"/>
                <a:lumOff val="40000"/>
              </a:schemeClr>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0" name="Straight Connector 99"/>
          <p:cNvCxnSpPr>
            <a:cxnSpLocks/>
          </p:cNvCxnSpPr>
          <p:nvPr/>
        </p:nvCxnSpPr>
        <p:spPr>
          <a:xfrm>
            <a:off x="4572000" y="2636912"/>
            <a:ext cx="0" cy="1273164"/>
          </a:xfrm>
          <a:prstGeom prst="line">
            <a:avLst/>
          </a:prstGeom>
          <a:ln w="25400">
            <a:solidFill>
              <a:schemeClr val="accent2"/>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5333837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22259-C0A3-405D-960D-9F432C18CAF0}"/>
              </a:ext>
            </a:extLst>
          </p:cNvPr>
          <p:cNvSpPr>
            <a:spLocks noGrp="1"/>
          </p:cNvSpPr>
          <p:nvPr>
            <p:ph type="title"/>
          </p:nvPr>
        </p:nvSpPr>
        <p:spPr>
          <a:xfrm>
            <a:off x="0" y="1"/>
            <a:ext cx="9144000" cy="692696"/>
          </a:xfrm>
          <a:solidFill>
            <a:schemeClr val="tx2">
              <a:lumMod val="20000"/>
              <a:lumOff val="80000"/>
            </a:schemeClr>
          </a:solidFill>
        </p:spPr>
        <p:txBody>
          <a:bodyPr>
            <a:normAutofit fontScale="90000"/>
          </a:bodyPr>
          <a:lstStyle/>
          <a:p>
            <a:r>
              <a:rPr lang="en-GB" dirty="0"/>
              <a:t>The working capital figure</a:t>
            </a:r>
          </a:p>
        </p:txBody>
      </p:sp>
      <p:sp>
        <p:nvSpPr>
          <p:cNvPr id="3" name="Content Placeholder 2">
            <a:extLst>
              <a:ext uri="{FF2B5EF4-FFF2-40B4-BE49-F238E27FC236}">
                <a16:creationId xmlns:a16="http://schemas.microsoft.com/office/drawing/2014/main" id="{1AEC675A-43DB-42E4-BC01-5B4F8A6A1C67}"/>
              </a:ext>
            </a:extLst>
          </p:cNvPr>
          <p:cNvSpPr>
            <a:spLocks noGrp="1"/>
          </p:cNvSpPr>
          <p:nvPr>
            <p:ph idx="1"/>
          </p:nvPr>
        </p:nvSpPr>
        <p:spPr>
          <a:xfrm>
            <a:off x="0" y="692697"/>
            <a:ext cx="9108504" cy="5040559"/>
          </a:xfrm>
          <a:solidFill>
            <a:schemeClr val="tx2"/>
          </a:solidFill>
        </p:spPr>
        <p:txBody>
          <a:bodyPr>
            <a:normAutofit fontScale="77500" lnSpcReduction="20000"/>
          </a:bodyPr>
          <a:lstStyle/>
          <a:p>
            <a:endParaRPr lang="en-GB" dirty="0"/>
          </a:p>
          <a:p>
            <a:r>
              <a:rPr lang="en-GB" dirty="0">
                <a:solidFill>
                  <a:schemeClr val="tx2">
                    <a:lumMod val="20000"/>
                    <a:lumOff val="80000"/>
                  </a:schemeClr>
                </a:solidFill>
                <a:latin typeface="Arial" panose="020B0604020202020204" pitchFamily="34" charset="0"/>
                <a:cs typeface="Arial" panose="020B0604020202020204" pitchFamily="34" charset="0"/>
              </a:rPr>
              <a:t>The amount of working capital is calculated by subtracting the total current liabilities total from the current assets total found in the statement of financial position (Balance sheet)</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However, it must be remembered that this figure changes all the time and with most of the day-to-day operations of the business organisation</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For Northern Travel, the 2022 working capital at the end of the year is £60,000,000-£40,000,000 = £20,000,000, and in 2021 it is £65,000,000 - £31,500,000 = £33,500,000</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rgbClr val="FFFF00"/>
                </a:solidFill>
                <a:latin typeface="Arial" panose="020B0604020202020204" pitchFamily="34" charset="0"/>
                <a:cs typeface="Arial" panose="020B0604020202020204" pitchFamily="34" charset="0"/>
              </a:rPr>
              <a:t>Question: how much has working capital decreased by?</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endParaRPr lang="en-GB" dirty="0"/>
          </a:p>
          <a:p>
            <a:endParaRPr lang="en-GB" dirty="0"/>
          </a:p>
        </p:txBody>
      </p:sp>
      <p:sp>
        <p:nvSpPr>
          <p:cNvPr id="4" name="Slide Number Placeholder 3">
            <a:extLst>
              <a:ext uri="{FF2B5EF4-FFF2-40B4-BE49-F238E27FC236}">
                <a16:creationId xmlns:a16="http://schemas.microsoft.com/office/drawing/2014/main" id="{1BCCD6CC-B0B9-486A-A058-5C642D1F4694}"/>
              </a:ext>
            </a:extLst>
          </p:cNvPr>
          <p:cNvSpPr>
            <a:spLocks noGrp="1"/>
          </p:cNvSpPr>
          <p:nvPr>
            <p:ph type="sldNum" sz="quarter" idx="12"/>
          </p:nvPr>
        </p:nvSpPr>
        <p:spPr/>
        <p:txBody>
          <a:bodyPr/>
          <a:lstStyle/>
          <a:p>
            <a:fld id="{C3F65BB1-9206-4D7F-97F9-47DCC7DC6334}" type="slidenum">
              <a:rPr lang="en-GB" smtClean="0"/>
              <a:pPr/>
              <a:t>14</a:t>
            </a:fld>
            <a:endParaRPr lang="en-GB" dirty="0"/>
          </a:p>
        </p:txBody>
      </p:sp>
    </p:spTree>
    <p:extLst>
      <p:ext uri="{BB962C8B-B14F-4D97-AF65-F5344CB8AC3E}">
        <p14:creationId xmlns:p14="http://schemas.microsoft.com/office/powerpoint/2010/main" val="7705264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2FC23-B56E-4952-B97E-7DD95BC54B00}"/>
              </a:ext>
            </a:extLst>
          </p:cNvPr>
          <p:cNvSpPr>
            <a:spLocks noGrp="1"/>
          </p:cNvSpPr>
          <p:nvPr>
            <p:ph type="title"/>
          </p:nvPr>
        </p:nvSpPr>
        <p:spPr>
          <a:xfrm>
            <a:off x="0" y="0"/>
            <a:ext cx="9144000" cy="697865"/>
          </a:xfrm>
          <a:solidFill>
            <a:schemeClr val="tx2">
              <a:lumMod val="20000"/>
              <a:lumOff val="80000"/>
            </a:schemeClr>
          </a:solidFill>
        </p:spPr>
        <p:txBody>
          <a:bodyPr>
            <a:normAutofit/>
          </a:bodyPr>
          <a:lstStyle/>
          <a:p>
            <a:r>
              <a:rPr lang="en-GB" sz="3600" dirty="0"/>
              <a:t>Assessing working capital – current ratio</a:t>
            </a:r>
          </a:p>
        </p:txBody>
      </p:sp>
      <p:graphicFrame>
        <p:nvGraphicFramePr>
          <p:cNvPr id="4" name="Content Placeholder 3">
            <a:extLst>
              <a:ext uri="{FF2B5EF4-FFF2-40B4-BE49-F238E27FC236}">
                <a16:creationId xmlns:a16="http://schemas.microsoft.com/office/drawing/2014/main" id="{94FCC737-CFD6-4721-A2FE-B777CE541940}"/>
              </a:ext>
            </a:extLst>
          </p:cNvPr>
          <p:cNvGraphicFramePr>
            <a:graphicFrameLocks noGrp="1"/>
          </p:cNvGraphicFramePr>
          <p:nvPr>
            <p:ph idx="1"/>
            <p:extLst>
              <p:ext uri="{D42A27DB-BD31-4B8C-83A1-F6EECF244321}">
                <p14:modId xmlns:p14="http://schemas.microsoft.com/office/powerpoint/2010/main" val="1622362851"/>
              </p:ext>
            </p:extLst>
          </p:nvPr>
        </p:nvGraphicFramePr>
        <p:xfrm>
          <a:off x="0" y="697865"/>
          <a:ext cx="9143999" cy="5146993"/>
        </p:xfrm>
        <a:graphic>
          <a:graphicData uri="http://schemas.openxmlformats.org/drawingml/2006/table">
            <a:tbl>
              <a:tblPr firstRow="1" firstCol="1" bandRow="1">
                <a:tableStyleId>{7DF18680-E054-41AD-8BC1-D1AEF772440D}</a:tableStyleId>
              </a:tblPr>
              <a:tblGrid>
                <a:gridCol w="4141920">
                  <a:extLst>
                    <a:ext uri="{9D8B030D-6E8A-4147-A177-3AD203B41FA5}">
                      <a16:colId xmlns:a16="http://schemas.microsoft.com/office/drawing/2014/main" val="796718236"/>
                    </a:ext>
                  </a:extLst>
                </a:gridCol>
                <a:gridCol w="2462562">
                  <a:extLst>
                    <a:ext uri="{9D8B030D-6E8A-4147-A177-3AD203B41FA5}">
                      <a16:colId xmlns:a16="http://schemas.microsoft.com/office/drawing/2014/main" val="936719505"/>
                    </a:ext>
                  </a:extLst>
                </a:gridCol>
                <a:gridCol w="2539517">
                  <a:extLst>
                    <a:ext uri="{9D8B030D-6E8A-4147-A177-3AD203B41FA5}">
                      <a16:colId xmlns:a16="http://schemas.microsoft.com/office/drawing/2014/main" val="2645740679"/>
                    </a:ext>
                  </a:extLst>
                </a:gridCol>
              </a:tblGrid>
              <a:tr h="529747">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CURRENT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2151828366"/>
                  </a:ext>
                </a:extLst>
              </a:tr>
              <a:tr h="436162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whether a company has sufficient short-term assets to cover its short-term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Some textbooks argue that this ratio must be at least 2:1, anything less is seen as a danger sign as it indicates that the company has insufficient funds to cover its short-term debts.</a:t>
                      </a:r>
                    </a:p>
                    <a:p>
                      <a:pPr algn="l">
                        <a:lnSpc>
                          <a:spcPct val="115000"/>
                        </a:lnSpc>
                        <a:spcAft>
                          <a:spcPts val="0"/>
                        </a:spcAft>
                      </a:pPr>
                      <a:r>
                        <a:rPr lang="en-GB" sz="1600" dirty="0">
                          <a:effectLst/>
                        </a:rPr>
                        <a:t>However, this should be used only as a guide.</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455515973"/>
                  </a:ext>
                </a:extLst>
              </a:tr>
            </a:tbl>
          </a:graphicData>
        </a:graphic>
      </p:graphicFrame>
      <p:sp>
        <p:nvSpPr>
          <p:cNvPr id="6" name="Slide Number Placeholder 5">
            <a:extLst>
              <a:ext uri="{FF2B5EF4-FFF2-40B4-BE49-F238E27FC236}">
                <a16:creationId xmlns:a16="http://schemas.microsoft.com/office/drawing/2014/main" id="{EEC38F05-9358-4451-9C29-CE265FDB56AC}"/>
              </a:ext>
            </a:extLst>
          </p:cNvPr>
          <p:cNvSpPr>
            <a:spLocks noGrp="1"/>
          </p:cNvSpPr>
          <p:nvPr>
            <p:ph type="sldNum" sz="quarter" idx="12"/>
          </p:nvPr>
        </p:nvSpPr>
        <p:spPr/>
        <p:txBody>
          <a:bodyPr/>
          <a:lstStyle/>
          <a:p>
            <a:fld id="{63A33278-8D2C-46E9-9145-8061F8ED03C5}" type="slidenum">
              <a:rPr lang="en-GB" smtClean="0"/>
              <a:t>15</a:t>
            </a:fld>
            <a:endParaRPr lang="en-GB" dirty="0"/>
          </a:p>
        </p:txBody>
      </p:sp>
      <p:sp>
        <p:nvSpPr>
          <p:cNvPr id="7" name="TextBox 6">
            <a:extLst>
              <a:ext uri="{FF2B5EF4-FFF2-40B4-BE49-F238E27FC236}">
                <a16:creationId xmlns:a16="http://schemas.microsoft.com/office/drawing/2014/main" id="{312C3C46-F677-C813-C23C-349B7F0A8C5D}"/>
              </a:ext>
            </a:extLst>
          </p:cNvPr>
          <p:cNvSpPr txBox="1"/>
          <p:nvPr/>
        </p:nvSpPr>
        <p:spPr>
          <a:xfrm>
            <a:off x="6701564" y="2488757"/>
            <a:ext cx="2352680" cy="646331"/>
          </a:xfrm>
          <a:prstGeom prst="rect">
            <a:avLst/>
          </a:prstGeom>
          <a:noFill/>
        </p:spPr>
        <p:txBody>
          <a:bodyPr wrap="square" rtlCol="0">
            <a:spAutoFit/>
          </a:bodyPr>
          <a:lstStyle/>
          <a:p>
            <a:pPr algn="ctr"/>
            <a:r>
              <a:rPr lang="en-GB" dirty="0"/>
              <a:t>65,000/31,500 x100 = 2.1 times</a:t>
            </a:r>
          </a:p>
        </p:txBody>
      </p:sp>
      <p:sp>
        <p:nvSpPr>
          <p:cNvPr id="3" name="TextBox 2">
            <a:extLst>
              <a:ext uri="{FF2B5EF4-FFF2-40B4-BE49-F238E27FC236}">
                <a16:creationId xmlns:a16="http://schemas.microsoft.com/office/drawing/2014/main" id="{5914CCBA-8A11-3524-E03F-7F177E80C0E7}"/>
              </a:ext>
            </a:extLst>
          </p:cNvPr>
          <p:cNvSpPr txBox="1"/>
          <p:nvPr/>
        </p:nvSpPr>
        <p:spPr>
          <a:xfrm>
            <a:off x="4259128" y="2528029"/>
            <a:ext cx="2352680" cy="646331"/>
          </a:xfrm>
          <a:prstGeom prst="rect">
            <a:avLst/>
          </a:prstGeom>
          <a:noFill/>
        </p:spPr>
        <p:txBody>
          <a:bodyPr wrap="square" rtlCol="0">
            <a:spAutoFit/>
          </a:bodyPr>
          <a:lstStyle/>
          <a:p>
            <a:pPr algn="ctr"/>
            <a:r>
              <a:rPr lang="en-GB" dirty="0"/>
              <a:t>60,000/40,000 x100 </a:t>
            </a:r>
            <a:r>
              <a:rPr lang="en-GB"/>
              <a:t>= 1.5 </a:t>
            </a:r>
            <a:r>
              <a:rPr lang="en-GB" dirty="0"/>
              <a:t>times</a:t>
            </a:r>
          </a:p>
        </p:txBody>
      </p:sp>
      <p:sp>
        <p:nvSpPr>
          <p:cNvPr id="5" name="TextBox 4">
            <a:extLst>
              <a:ext uri="{FF2B5EF4-FFF2-40B4-BE49-F238E27FC236}">
                <a16:creationId xmlns:a16="http://schemas.microsoft.com/office/drawing/2014/main" id="{F28624B8-5D02-569F-284B-89582F466C61}"/>
              </a:ext>
            </a:extLst>
          </p:cNvPr>
          <p:cNvSpPr txBox="1"/>
          <p:nvPr/>
        </p:nvSpPr>
        <p:spPr>
          <a:xfrm>
            <a:off x="4883616" y="3722913"/>
            <a:ext cx="3456384" cy="369332"/>
          </a:xfrm>
          <a:prstGeom prst="rect">
            <a:avLst/>
          </a:prstGeom>
          <a:noFill/>
        </p:spPr>
        <p:txBody>
          <a:bodyPr wrap="square" rtlCol="0">
            <a:spAutoFit/>
          </a:bodyPr>
          <a:lstStyle/>
          <a:p>
            <a:r>
              <a:rPr lang="en-GB" dirty="0"/>
              <a:t>Relative difference = -66.7%</a:t>
            </a:r>
          </a:p>
        </p:txBody>
      </p:sp>
      <p:sp>
        <p:nvSpPr>
          <p:cNvPr id="8" name="TextBox 7">
            <a:extLst>
              <a:ext uri="{FF2B5EF4-FFF2-40B4-BE49-F238E27FC236}">
                <a16:creationId xmlns:a16="http://schemas.microsoft.com/office/drawing/2014/main" id="{CC86EEE6-A904-CE70-5BDC-0AEDDA564D58}"/>
              </a:ext>
            </a:extLst>
          </p:cNvPr>
          <p:cNvSpPr txBox="1"/>
          <p:nvPr/>
        </p:nvSpPr>
        <p:spPr>
          <a:xfrm>
            <a:off x="4721344" y="4503587"/>
            <a:ext cx="3960440" cy="923330"/>
          </a:xfrm>
          <a:prstGeom prst="rect">
            <a:avLst/>
          </a:prstGeom>
          <a:noFill/>
        </p:spPr>
        <p:txBody>
          <a:bodyPr wrap="square" rtlCol="0">
            <a:spAutoFit/>
          </a:bodyPr>
          <a:lstStyle/>
          <a:p>
            <a:r>
              <a:rPr lang="en-GB" dirty="0"/>
              <a:t>Causation:</a:t>
            </a:r>
          </a:p>
          <a:p>
            <a:r>
              <a:rPr lang="en-GB" dirty="0"/>
              <a:t>Current assets = -7.7%</a:t>
            </a:r>
          </a:p>
          <a:p>
            <a:r>
              <a:rPr lang="en-GB" dirty="0"/>
              <a:t>Current liabilities = +27.0% </a:t>
            </a:r>
          </a:p>
        </p:txBody>
      </p:sp>
    </p:spTree>
    <p:custDataLst>
      <p:tags r:id="rId1"/>
    </p:custDataLst>
    <p:extLst>
      <p:ext uri="{BB962C8B-B14F-4D97-AF65-F5344CB8AC3E}">
        <p14:creationId xmlns:p14="http://schemas.microsoft.com/office/powerpoint/2010/main" val="9881226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32138" y="48636"/>
            <a:ext cx="9111862" cy="644060"/>
          </a:xfrm>
          <a:solidFill>
            <a:schemeClr val="tx2">
              <a:lumMod val="20000"/>
              <a:lumOff val="80000"/>
            </a:schemeClr>
          </a:solidFill>
        </p:spPr>
        <p:txBody>
          <a:bodyPr>
            <a:normAutofit fontScale="90000"/>
          </a:bodyPr>
          <a:lstStyle/>
          <a:p>
            <a:pPr algn="ctr"/>
            <a:r>
              <a:rPr lang="en-GB" sz="3400" dirty="0"/>
              <a:t>Assessing working capital – acid test or quick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637428922"/>
              </p:ext>
            </p:extLst>
          </p:nvPr>
        </p:nvGraphicFramePr>
        <p:xfrm>
          <a:off x="32138" y="692696"/>
          <a:ext cx="9111862" cy="5160358"/>
        </p:xfrm>
        <a:graphic>
          <a:graphicData uri="http://schemas.openxmlformats.org/drawingml/2006/table">
            <a:tbl>
              <a:tblPr firstRow="1" firstCol="1" bandRow="1">
                <a:tableStyleId>{7DF18680-E054-41AD-8BC1-D1AEF772440D}</a:tableStyleId>
              </a:tblPr>
              <a:tblGrid>
                <a:gridCol w="4373346">
                  <a:extLst>
                    <a:ext uri="{9D8B030D-6E8A-4147-A177-3AD203B41FA5}">
                      <a16:colId xmlns:a16="http://schemas.microsoft.com/office/drawing/2014/main" val="2412206828"/>
                    </a:ext>
                  </a:extLst>
                </a:gridCol>
                <a:gridCol w="2346909">
                  <a:extLst>
                    <a:ext uri="{9D8B030D-6E8A-4147-A177-3AD203B41FA5}">
                      <a16:colId xmlns:a16="http://schemas.microsoft.com/office/drawing/2014/main" val="691005071"/>
                    </a:ext>
                  </a:extLst>
                </a:gridCol>
                <a:gridCol w="2391607">
                  <a:extLst>
                    <a:ext uri="{9D8B030D-6E8A-4147-A177-3AD203B41FA5}">
                      <a16:colId xmlns:a16="http://schemas.microsoft.com/office/drawing/2014/main" val="1982545808"/>
                    </a:ext>
                  </a:extLst>
                </a:gridCol>
              </a:tblGrid>
              <a:tr h="621049">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ACID TEST/QUICK RATIO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539309">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 - Inventory</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current ratio one step further by taking into account the fact that it may take time for inventory to be converted into cash and consequently inventory should be excluded when ascertaining whether a company has sufficient liquid funds to cover its short-term debts.</a:t>
                      </a:r>
                    </a:p>
                    <a:p>
                      <a:pPr algn="l">
                        <a:lnSpc>
                          <a:spcPct val="115000"/>
                        </a:lnSpc>
                        <a:spcAft>
                          <a:spcPts val="0"/>
                        </a:spcAft>
                      </a:pPr>
                      <a:r>
                        <a:rPr lang="en-GB" sz="1600" dirty="0">
                          <a:effectLst/>
                        </a:rPr>
                        <a:t>Some textbooks suggest that this ratio must be at least 1:1 but again there is no evidence to support this, and it should be used only as a guide.</a:t>
                      </a: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16</a:t>
            </a:fld>
            <a:endParaRPr lang="en-GB" dirty="0"/>
          </a:p>
        </p:txBody>
      </p:sp>
      <p:sp>
        <p:nvSpPr>
          <p:cNvPr id="5" name="TextBox 4">
            <a:extLst>
              <a:ext uri="{FF2B5EF4-FFF2-40B4-BE49-F238E27FC236}">
                <a16:creationId xmlns:a16="http://schemas.microsoft.com/office/drawing/2014/main" id="{5A751A4B-9587-D1C1-6373-603DF5CB0D71}"/>
              </a:ext>
            </a:extLst>
          </p:cNvPr>
          <p:cNvSpPr txBox="1"/>
          <p:nvPr/>
        </p:nvSpPr>
        <p:spPr>
          <a:xfrm>
            <a:off x="6582314" y="2348880"/>
            <a:ext cx="2352680" cy="923330"/>
          </a:xfrm>
          <a:prstGeom prst="rect">
            <a:avLst/>
          </a:prstGeom>
          <a:noFill/>
        </p:spPr>
        <p:txBody>
          <a:bodyPr wrap="square" rtlCol="0">
            <a:spAutoFit/>
          </a:bodyPr>
          <a:lstStyle/>
          <a:p>
            <a:pPr algn="ctr"/>
            <a:r>
              <a:rPr lang="en-GB" sz="1600" dirty="0"/>
              <a:t>(</a:t>
            </a:r>
            <a:r>
              <a:rPr lang="en-GB" dirty="0"/>
              <a:t>65,000 – 18,000)/31,500 x100 = 1.5 times</a:t>
            </a:r>
          </a:p>
        </p:txBody>
      </p:sp>
      <p:sp>
        <p:nvSpPr>
          <p:cNvPr id="6" name="TextBox 5">
            <a:extLst>
              <a:ext uri="{FF2B5EF4-FFF2-40B4-BE49-F238E27FC236}">
                <a16:creationId xmlns:a16="http://schemas.microsoft.com/office/drawing/2014/main" id="{923A9EC1-34DD-DA37-3841-E56E3CD739EA}"/>
              </a:ext>
            </a:extLst>
          </p:cNvPr>
          <p:cNvSpPr txBox="1"/>
          <p:nvPr/>
        </p:nvSpPr>
        <p:spPr>
          <a:xfrm>
            <a:off x="4311602" y="2390548"/>
            <a:ext cx="2298346" cy="923330"/>
          </a:xfrm>
          <a:prstGeom prst="rect">
            <a:avLst/>
          </a:prstGeom>
          <a:noFill/>
        </p:spPr>
        <p:txBody>
          <a:bodyPr wrap="square" rtlCol="0">
            <a:spAutoFit/>
          </a:bodyPr>
          <a:lstStyle/>
          <a:p>
            <a:pPr algn="ctr"/>
            <a:r>
              <a:rPr lang="en-GB" sz="1600" dirty="0"/>
              <a:t>(</a:t>
            </a:r>
            <a:r>
              <a:rPr lang="en-GB" dirty="0"/>
              <a:t>60,000 – 32,000)/40,000 x100 = 0.7times</a:t>
            </a:r>
          </a:p>
        </p:txBody>
      </p:sp>
      <p:sp>
        <p:nvSpPr>
          <p:cNvPr id="7" name="TextBox 6">
            <a:extLst>
              <a:ext uri="{FF2B5EF4-FFF2-40B4-BE49-F238E27FC236}">
                <a16:creationId xmlns:a16="http://schemas.microsoft.com/office/drawing/2014/main" id="{2C763EAF-2AE2-0CE7-D450-4FE854E69567}"/>
              </a:ext>
            </a:extLst>
          </p:cNvPr>
          <p:cNvSpPr txBox="1"/>
          <p:nvPr/>
        </p:nvSpPr>
        <p:spPr>
          <a:xfrm>
            <a:off x="4942384" y="3519453"/>
            <a:ext cx="3744416" cy="369332"/>
          </a:xfrm>
          <a:prstGeom prst="rect">
            <a:avLst/>
          </a:prstGeom>
          <a:noFill/>
        </p:spPr>
        <p:txBody>
          <a:bodyPr wrap="square" rtlCol="0">
            <a:spAutoFit/>
          </a:bodyPr>
          <a:lstStyle/>
          <a:p>
            <a:r>
              <a:rPr lang="en-GB" dirty="0"/>
              <a:t>Relative difference = -53.3%</a:t>
            </a:r>
          </a:p>
        </p:txBody>
      </p:sp>
      <p:sp>
        <p:nvSpPr>
          <p:cNvPr id="8" name="TextBox 7">
            <a:extLst>
              <a:ext uri="{FF2B5EF4-FFF2-40B4-BE49-F238E27FC236}">
                <a16:creationId xmlns:a16="http://schemas.microsoft.com/office/drawing/2014/main" id="{430AFC13-3218-EB7B-71AB-02E02AD599DC}"/>
              </a:ext>
            </a:extLst>
          </p:cNvPr>
          <p:cNvSpPr txBox="1"/>
          <p:nvPr/>
        </p:nvSpPr>
        <p:spPr>
          <a:xfrm>
            <a:off x="4716016" y="4365104"/>
            <a:ext cx="3970784" cy="923330"/>
          </a:xfrm>
          <a:prstGeom prst="rect">
            <a:avLst/>
          </a:prstGeom>
          <a:noFill/>
        </p:spPr>
        <p:txBody>
          <a:bodyPr wrap="square" rtlCol="0">
            <a:spAutoFit/>
          </a:bodyPr>
          <a:lstStyle/>
          <a:p>
            <a:r>
              <a:rPr lang="en-GB" dirty="0"/>
              <a:t>Causation:</a:t>
            </a:r>
          </a:p>
          <a:p>
            <a:r>
              <a:rPr lang="en-GB" dirty="0"/>
              <a:t>Current assets – inventory = -40.4% </a:t>
            </a:r>
          </a:p>
          <a:p>
            <a:r>
              <a:rPr lang="en-GB" dirty="0"/>
              <a:t>Current liabilities = +27.0%</a:t>
            </a:r>
          </a:p>
        </p:txBody>
      </p:sp>
    </p:spTree>
    <p:custDataLst>
      <p:tags r:id="rId1"/>
    </p:custDataLst>
    <p:extLst>
      <p:ext uri="{BB962C8B-B14F-4D97-AF65-F5344CB8AC3E}">
        <p14:creationId xmlns:p14="http://schemas.microsoft.com/office/powerpoint/2010/main" val="14497077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99392"/>
            <a:ext cx="8902856" cy="671465"/>
          </a:xfrm>
          <a:solidFill>
            <a:schemeClr val="tx2">
              <a:lumMod val="20000"/>
              <a:lumOff val="80000"/>
            </a:schemeClr>
          </a:solidFill>
        </p:spPr>
        <p:txBody>
          <a:bodyPr>
            <a:normAutofit/>
          </a:bodyPr>
          <a:lstStyle/>
          <a:p>
            <a:pPr algn="ctr"/>
            <a:r>
              <a:rPr lang="en-GB" sz="3400" dirty="0"/>
              <a:t>Assessing working capital - cash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4178018703"/>
              </p:ext>
            </p:extLst>
          </p:nvPr>
        </p:nvGraphicFramePr>
        <p:xfrm>
          <a:off x="32138" y="572074"/>
          <a:ext cx="9111862" cy="5280980"/>
        </p:xfrm>
        <a:graphic>
          <a:graphicData uri="http://schemas.openxmlformats.org/drawingml/2006/table">
            <a:tbl>
              <a:tblPr firstRow="1" firstCol="1" bandRow="1">
                <a:tableStyleId>{7DF18680-E054-41AD-8BC1-D1AEF772440D}</a:tableStyleId>
              </a:tblPr>
              <a:tblGrid>
                <a:gridCol w="4070519">
                  <a:extLst>
                    <a:ext uri="{9D8B030D-6E8A-4147-A177-3AD203B41FA5}">
                      <a16:colId xmlns:a16="http://schemas.microsoft.com/office/drawing/2014/main" val="2412206828"/>
                    </a:ext>
                  </a:extLst>
                </a:gridCol>
                <a:gridCol w="2498323">
                  <a:extLst>
                    <a:ext uri="{9D8B030D-6E8A-4147-A177-3AD203B41FA5}">
                      <a16:colId xmlns:a16="http://schemas.microsoft.com/office/drawing/2014/main" val="691005071"/>
                    </a:ext>
                  </a:extLst>
                </a:gridCol>
                <a:gridCol w="2543020">
                  <a:extLst>
                    <a:ext uri="{9D8B030D-6E8A-4147-A177-3AD203B41FA5}">
                      <a16:colId xmlns:a16="http://schemas.microsoft.com/office/drawing/2014/main" val="1982545808"/>
                    </a:ext>
                  </a:extLst>
                </a:gridCol>
              </a:tblGrid>
              <a:tr h="635566">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Cash ratio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645414">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Cash x 100</a:t>
                      </a:r>
                      <a:endParaRPr lang="en-GB" sz="1600" dirty="0">
                        <a:effectLst/>
                      </a:endParaRP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ultimate step further by ignoring all other current assets, taking into account the fact that it may take time for trade receivables and inventory to be converted into cash, when ascertaining whether a company has sufficient cash to cover its </a:t>
                      </a:r>
                      <a:r>
                        <a:rPr lang="en-GB" sz="1600" u="none" dirty="0">
                          <a:effectLst/>
                        </a:rPr>
                        <a:t>short-term </a:t>
                      </a:r>
                      <a:r>
                        <a:rPr lang="en-GB" sz="1600" dirty="0">
                          <a:effectLst/>
                        </a:rPr>
                        <a:t>debts.</a:t>
                      </a:r>
                    </a:p>
                    <a:p>
                      <a:pPr algn="l">
                        <a:lnSpc>
                          <a:spcPct val="115000"/>
                        </a:lnSpc>
                        <a:spcAft>
                          <a:spcPts val="0"/>
                        </a:spcAft>
                      </a:pPr>
                      <a:r>
                        <a:rPr lang="en-GB" sz="1600" dirty="0">
                          <a:effectLst/>
                        </a:rPr>
                        <a:t>Undergraduate textbooks seldom cover this, but it is useful to understand the firm’s reliance on the less liquid current assets</a:t>
                      </a: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17</a:t>
            </a:fld>
            <a:endParaRPr lang="en-GB" dirty="0"/>
          </a:p>
        </p:txBody>
      </p:sp>
      <p:sp>
        <p:nvSpPr>
          <p:cNvPr id="5" name="TextBox 4">
            <a:extLst>
              <a:ext uri="{FF2B5EF4-FFF2-40B4-BE49-F238E27FC236}">
                <a16:creationId xmlns:a16="http://schemas.microsoft.com/office/drawing/2014/main" id="{AE641F99-597A-5E9A-B7B4-88EE599DA96D}"/>
              </a:ext>
            </a:extLst>
          </p:cNvPr>
          <p:cNvSpPr txBox="1"/>
          <p:nvPr/>
        </p:nvSpPr>
        <p:spPr>
          <a:xfrm>
            <a:off x="6462604" y="2360959"/>
            <a:ext cx="2573892" cy="646331"/>
          </a:xfrm>
          <a:prstGeom prst="rect">
            <a:avLst/>
          </a:prstGeom>
          <a:noFill/>
        </p:spPr>
        <p:txBody>
          <a:bodyPr wrap="square" rtlCol="0">
            <a:spAutoFit/>
          </a:bodyPr>
          <a:lstStyle/>
          <a:p>
            <a:pPr algn="ctr"/>
            <a:r>
              <a:rPr lang="en-GB" dirty="0"/>
              <a:t>27,000/31,500 x 100</a:t>
            </a:r>
          </a:p>
          <a:p>
            <a:pPr algn="ctr"/>
            <a:r>
              <a:rPr lang="en-GB" dirty="0"/>
              <a:t>= 85.7%</a:t>
            </a:r>
          </a:p>
        </p:txBody>
      </p:sp>
      <p:sp>
        <p:nvSpPr>
          <p:cNvPr id="6" name="TextBox 5">
            <a:extLst>
              <a:ext uri="{FF2B5EF4-FFF2-40B4-BE49-F238E27FC236}">
                <a16:creationId xmlns:a16="http://schemas.microsoft.com/office/drawing/2014/main" id="{FEF1F341-A78B-7E06-5DC9-8F8BC2A7869D}"/>
              </a:ext>
            </a:extLst>
          </p:cNvPr>
          <p:cNvSpPr txBox="1"/>
          <p:nvPr/>
        </p:nvSpPr>
        <p:spPr>
          <a:xfrm>
            <a:off x="4229634" y="2360960"/>
            <a:ext cx="2352680" cy="646331"/>
          </a:xfrm>
          <a:prstGeom prst="rect">
            <a:avLst/>
          </a:prstGeom>
          <a:noFill/>
        </p:spPr>
        <p:txBody>
          <a:bodyPr wrap="square" rtlCol="0">
            <a:spAutoFit/>
          </a:bodyPr>
          <a:lstStyle/>
          <a:p>
            <a:pPr algn="ctr"/>
            <a:r>
              <a:rPr lang="en-GB" dirty="0"/>
              <a:t>3,000/40,000 x 100</a:t>
            </a:r>
          </a:p>
          <a:p>
            <a:pPr algn="ctr"/>
            <a:r>
              <a:rPr lang="en-GB" dirty="0"/>
              <a:t>= 7.5%</a:t>
            </a:r>
          </a:p>
        </p:txBody>
      </p:sp>
      <p:sp>
        <p:nvSpPr>
          <p:cNvPr id="7" name="TextBox 6">
            <a:extLst>
              <a:ext uri="{FF2B5EF4-FFF2-40B4-BE49-F238E27FC236}">
                <a16:creationId xmlns:a16="http://schemas.microsoft.com/office/drawing/2014/main" id="{F00FCB0A-8957-A3CE-9D7D-8956DE58D005}"/>
              </a:ext>
            </a:extLst>
          </p:cNvPr>
          <p:cNvSpPr txBox="1"/>
          <p:nvPr/>
        </p:nvSpPr>
        <p:spPr>
          <a:xfrm>
            <a:off x="4674102" y="3527544"/>
            <a:ext cx="3816424" cy="369332"/>
          </a:xfrm>
          <a:prstGeom prst="rect">
            <a:avLst/>
          </a:prstGeom>
          <a:noFill/>
        </p:spPr>
        <p:txBody>
          <a:bodyPr wrap="square" rtlCol="0">
            <a:spAutoFit/>
          </a:bodyPr>
          <a:lstStyle/>
          <a:p>
            <a:r>
              <a:rPr lang="en-GB" dirty="0"/>
              <a:t>Relative difference = -91.2%</a:t>
            </a:r>
          </a:p>
        </p:txBody>
      </p:sp>
      <p:sp>
        <p:nvSpPr>
          <p:cNvPr id="8" name="TextBox 7">
            <a:extLst>
              <a:ext uri="{FF2B5EF4-FFF2-40B4-BE49-F238E27FC236}">
                <a16:creationId xmlns:a16="http://schemas.microsoft.com/office/drawing/2014/main" id="{F17476DA-CEEA-2996-62CA-C96243FB8759}"/>
              </a:ext>
            </a:extLst>
          </p:cNvPr>
          <p:cNvSpPr txBox="1"/>
          <p:nvPr/>
        </p:nvSpPr>
        <p:spPr>
          <a:xfrm>
            <a:off x="4788024" y="4437112"/>
            <a:ext cx="3816424" cy="923330"/>
          </a:xfrm>
          <a:prstGeom prst="rect">
            <a:avLst/>
          </a:prstGeom>
          <a:noFill/>
        </p:spPr>
        <p:txBody>
          <a:bodyPr wrap="square" rtlCol="0">
            <a:spAutoFit/>
          </a:bodyPr>
          <a:lstStyle/>
          <a:p>
            <a:r>
              <a:rPr lang="en-GB" dirty="0"/>
              <a:t>Causation:</a:t>
            </a:r>
          </a:p>
          <a:p>
            <a:r>
              <a:rPr lang="en-GB" dirty="0"/>
              <a:t>Cash = -88.9%</a:t>
            </a:r>
          </a:p>
          <a:p>
            <a:r>
              <a:rPr lang="en-GB" dirty="0"/>
              <a:t>Current liabilities = +27.0%</a:t>
            </a:r>
          </a:p>
        </p:txBody>
      </p:sp>
    </p:spTree>
    <p:custDataLst>
      <p:tags r:id="rId1"/>
    </p:custDataLst>
    <p:extLst>
      <p:ext uri="{BB962C8B-B14F-4D97-AF65-F5344CB8AC3E}">
        <p14:creationId xmlns:p14="http://schemas.microsoft.com/office/powerpoint/2010/main" val="4441330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E7A88-E5B9-4763-B12E-C6358AA8702C}"/>
              </a:ext>
            </a:extLst>
          </p:cNvPr>
          <p:cNvSpPr>
            <a:spLocks noGrp="1"/>
          </p:cNvSpPr>
          <p:nvPr>
            <p:ph type="title"/>
          </p:nvPr>
        </p:nvSpPr>
        <p:spPr>
          <a:xfrm>
            <a:off x="0" y="0"/>
            <a:ext cx="9144000" cy="962389"/>
          </a:xfrm>
          <a:solidFill>
            <a:schemeClr val="tx2">
              <a:lumMod val="20000"/>
              <a:lumOff val="80000"/>
            </a:schemeClr>
          </a:solidFill>
        </p:spPr>
        <p:txBody>
          <a:bodyPr>
            <a:normAutofit fontScale="90000"/>
          </a:bodyPr>
          <a:lstStyle/>
          <a:p>
            <a:pPr algn="ctr"/>
            <a:r>
              <a:rPr lang="en-GB" sz="3600" dirty="0"/>
              <a:t>Assessing working capital – inventory (stock) days</a:t>
            </a:r>
          </a:p>
        </p:txBody>
      </p:sp>
      <p:graphicFrame>
        <p:nvGraphicFramePr>
          <p:cNvPr id="4" name="Content Placeholder 3">
            <a:extLst>
              <a:ext uri="{FF2B5EF4-FFF2-40B4-BE49-F238E27FC236}">
                <a16:creationId xmlns:a16="http://schemas.microsoft.com/office/drawing/2014/main" id="{82E96389-DA6D-426B-8355-03945F828205}"/>
              </a:ext>
            </a:extLst>
          </p:cNvPr>
          <p:cNvGraphicFramePr>
            <a:graphicFrameLocks noGrp="1"/>
          </p:cNvGraphicFramePr>
          <p:nvPr>
            <p:ph idx="1"/>
            <p:extLst>
              <p:ext uri="{D42A27DB-BD31-4B8C-83A1-F6EECF244321}">
                <p14:modId xmlns:p14="http://schemas.microsoft.com/office/powerpoint/2010/main" val="2442936142"/>
              </p:ext>
            </p:extLst>
          </p:nvPr>
        </p:nvGraphicFramePr>
        <p:xfrm>
          <a:off x="0" y="962389"/>
          <a:ext cx="9144000" cy="4827779"/>
        </p:xfrm>
        <a:graphic>
          <a:graphicData uri="http://schemas.openxmlformats.org/drawingml/2006/table">
            <a:tbl>
              <a:tblPr firstRow="1" firstCol="1" bandRow="1">
                <a:tableStyleId>{7DF18680-E054-41AD-8BC1-D1AEF772440D}</a:tableStyleId>
              </a:tblPr>
              <a:tblGrid>
                <a:gridCol w="3447678">
                  <a:extLst>
                    <a:ext uri="{9D8B030D-6E8A-4147-A177-3AD203B41FA5}">
                      <a16:colId xmlns:a16="http://schemas.microsoft.com/office/drawing/2014/main" val="2542065481"/>
                    </a:ext>
                  </a:extLst>
                </a:gridCol>
                <a:gridCol w="2567536">
                  <a:extLst>
                    <a:ext uri="{9D8B030D-6E8A-4147-A177-3AD203B41FA5}">
                      <a16:colId xmlns:a16="http://schemas.microsoft.com/office/drawing/2014/main" val="1838974446"/>
                    </a:ext>
                  </a:extLst>
                </a:gridCol>
                <a:gridCol w="3128786">
                  <a:extLst>
                    <a:ext uri="{9D8B030D-6E8A-4147-A177-3AD203B41FA5}">
                      <a16:colId xmlns:a16="http://schemas.microsoft.com/office/drawing/2014/main" val="4098654339"/>
                    </a:ext>
                  </a:extLst>
                </a:gridCol>
              </a:tblGrid>
              <a:tr h="901293">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INVENTORY DAYS</a:t>
                      </a:r>
                    </a:p>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2390340302"/>
                  </a:ext>
                </a:extLst>
              </a:tr>
              <a:tr h="3797566">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Inventory x 365</a:t>
                      </a:r>
                      <a:endParaRPr lang="en-GB" sz="1600" dirty="0">
                        <a:effectLst/>
                      </a:endParaRP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many days on average stock is held before being sold. Generally, a low figure is preferable.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1230180665"/>
                  </a:ext>
                </a:extLst>
              </a:tr>
            </a:tbl>
          </a:graphicData>
        </a:graphic>
      </p:graphicFrame>
      <p:sp>
        <p:nvSpPr>
          <p:cNvPr id="6" name="Slide Number Placeholder 5">
            <a:extLst>
              <a:ext uri="{FF2B5EF4-FFF2-40B4-BE49-F238E27FC236}">
                <a16:creationId xmlns:a16="http://schemas.microsoft.com/office/drawing/2014/main" id="{F46904F8-6035-45A6-8764-FC9AE9C83AAE}"/>
              </a:ext>
            </a:extLst>
          </p:cNvPr>
          <p:cNvSpPr>
            <a:spLocks noGrp="1"/>
          </p:cNvSpPr>
          <p:nvPr>
            <p:ph type="sldNum" sz="quarter" idx="12"/>
          </p:nvPr>
        </p:nvSpPr>
        <p:spPr/>
        <p:txBody>
          <a:bodyPr/>
          <a:lstStyle/>
          <a:p>
            <a:fld id="{63A33278-8D2C-46E9-9145-8061F8ED03C5}" type="slidenum">
              <a:rPr lang="en-GB" smtClean="0"/>
              <a:t>18</a:t>
            </a:fld>
            <a:endParaRPr lang="en-GB" dirty="0"/>
          </a:p>
        </p:txBody>
      </p:sp>
      <p:sp>
        <p:nvSpPr>
          <p:cNvPr id="3" name="TextBox 2">
            <a:extLst>
              <a:ext uri="{FF2B5EF4-FFF2-40B4-BE49-F238E27FC236}">
                <a16:creationId xmlns:a16="http://schemas.microsoft.com/office/drawing/2014/main" id="{A366C7C9-215C-E5D3-7034-4112D5A9B249}"/>
              </a:ext>
            </a:extLst>
          </p:cNvPr>
          <p:cNvSpPr txBox="1"/>
          <p:nvPr/>
        </p:nvSpPr>
        <p:spPr>
          <a:xfrm>
            <a:off x="3563888" y="2782669"/>
            <a:ext cx="2304256" cy="646331"/>
          </a:xfrm>
          <a:prstGeom prst="rect">
            <a:avLst/>
          </a:prstGeom>
          <a:noFill/>
        </p:spPr>
        <p:txBody>
          <a:bodyPr wrap="square" rtlCol="0">
            <a:spAutoFit/>
          </a:bodyPr>
          <a:lstStyle/>
          <a:p>
            <a:r>
              <a:rPr lang="en-GB" dirty="0"/>
              <a:t>(32,000 x 365)/ 204,000 = 57.3 days</a:t>
            </a:r>
          </a:p>
        </p:txBody>
      </p:sp>
      <p:sp>
        <p:nvSpPr>
          <p:cNvPr id="5" name="TextBox 4">
            <a:extLst>
              <a:ext uri="{FF2B5EF4-FFF2-40B4-BE49-F238E27FC236}">
                <a16:creationId xmlns:a16="http://schemas.microsoft.com/office/drawing/2014/main" id="{50ABD6E8-4A41-3282-2990-13E1A7C0E985}"/>
              </a:ext>
            </a:extLst>
          </p:cNvPr>
          <p:cNvSpPr txBox="1"/>
          <p:nvPr/>
        </p:nvSpPr>
        <p:spPr>
          <a:xfrm>
            <a:off x="6444208" y="2782668"/>
            <a:ext cx="2304256" cy="646331"/>
          </a:xfrm>
          <a:prstGeom prst="rect">
            <a:avLst/>
          </a:prstGeom>
          <a:noFill/>
        </p:spPr>
        <p:txBody>
          <a:bodyPr wrap="square" rtlCol="0">
            <a:spAutoFit/>
          </a:bodyPr>
          <a:lstStyle/>
          <a:p>
            <a:r>
              <a:rPr lang="en-GB" dirty="0"/>
              <a:t>(18,000 x 365)/ 175,000 = 37.5 days</a:t>
            </a:r>
          </a:p>
        </p:txBody>
      </p:sp>
      <p:sp>
        <p:nvSpPr>
          <p:cNvPr id="7" name="TextBox 6">
            <a:extLst>
              <a:ext uri="{FF2B5EF4-FFF2-40B4-BE49-F238E27FC236}">
                <a16:creationId xmlns:a16="http://schemas.microsoft.com/office/drawing/2014/main" id="{72FA51CC-FA88-A21A-F226-861A1E05D664}"/>
              </a:ext>
            </a:extLst>
          </p:cNvPr>
          <p:cNvSpPr txBox="1"/>
          <p:nvPr/>
        </p:nvSpPr>
        <p:spPr>
          <a:xfrm>
            <a:off x="3923928" y="3914362"/>
            <a:ext cx="4176464" cy="369332"/>
          </a:xfrm>
          <a:prstGeom prst="rect">
            <a:avLst/>
          </a:prstGeom>
          <a:noFill/>
        </p:spPr>
        <p:txBody>
          <a:bodyPr wrap="square" rtlCol="0">
            <a:spAutoFit/>
          </a:bodyPr>
          <a:lstStyle/>
          <a:p>
            <a:r>
              <a:rPr lang="en-GB" dirty="0"/>
              <a:t>Relative difference = +52.8%</a:t>
            </a:r>
          </a:p>
        </p:txBody>
      </p:sp>
      <p:sp>
        <p:nvSpPr>
          <p:cNvPr id="8" name="TextBox 7">
            <a:extLst>
              <a:ext uri="{FF2B5EF4-FFF2-40B4-BE49-F238E27FC236}">
                <a16:creationId xmlns:a16="http://schemas.microsoft.com/office/drawing/2014/main" id="{6EE93FBD-DB5F-355C-F98A-1F15E8F27DA7}"/>
              </a:ext>
            </a:extLst>
          </p:cNvPr>
          <p:cNvSpPr txBox="1"/>
          <p:nvPr/>
        </p:nvSpPr>
        <p:spPr>
          <a:xfrm>
            <a:off x="4067944" y="4581128"/>
            <a:ext cx="3888432" cy="923330"/>
          </a:xfrm>
          <a:prstGeom prst="rect">
            <a:avLst/>
          </a:prstGeom>
          <a:noFill/>
        </p:spPr>
        <p:txBody>
          <a:bodyPr wrap="square" rtlCol="0">
            <a:spAutoFit/>
          </a:bodyPr>
          <a:lstStyle/>
          <a:p>
            <a:r>
              <a:rPr lang="en-GB" dirty="0"/>
              <a:t>Causation:</a:t>
            </a:r>
          </a:p>
          <a:p>
            <a:r>
              <a:rPr lang="en-GB" dirty="0"/>
              <a:t>Inventory  = + 77.8%</a:t>
            </a:r>
          </a:p>
          <a:p>
            <a:r>
              <a:rPr lang="en-GB" dirty="0"/>
              <a:t>Cost of sales = +16.6% </a:t>
            </a:r>
          </a:p>
        </p:txBody>
      </p:sp>
    </p:spTree>
    <p:custDataLst>
      <p:tags r:id="rId1"/>
    </p:custDataLst>
    <p:extLst>
      <p:ext uri="{BB962C8B-B14F-4D97-AF65-F5344CB8AC3E}">
        <p14:creationId xmlns:p14="http://schemas.microsoft.com/office/powerpoint/2010/main" val="879259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1"/>
            <a:ext cx="9036496" cy="506576"/>
          </a:xfrm>
          <a:solidFill>
            <a:schemeClr val="tx2">
              <a:lumMod val="20000"/>
              <a:lumOff val="80000"/>
            </a:schemeClr>
          </a:solidFill>
        </p:spPr>
        <p:txBody>
          <a:bodyPr>
            <a:normAutofit fontScale="90000"/>
          </a:bodyPr>
          <a:lstStyle/>
          <a:p>
            <a:pPr algn="ctr"/>
            <a:r>
              <a:rPr lang="en-GB" sz="3400" dirty="0"/>
              <a:t>Assessing working capital– trade payables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1958022402"/>
              </p:ext>
            </p:extLst>
          </p:nvPr>
        </p:nvGraphicFramePr>
        <p:xfrm>
          <a:off x="0" y="506577"/>
          <a:ext cx="9144000" cy="5427409"/>
        </p:xfrm>
        <a:graphic>
          <a:graphicData uri="http://schemas.openxmlformats.org/drawingml/2006/table">
            <a:tbl>
              <a:tblPr firstRow="1" firstCol="1" bandRow="1">
                <a:tableStyleId>{7DF18680-E054-41AD-8BC1-D1AEF772440D}</a:tableStyleId>
              </a:tblPr>
              <a:tblGrid>
                <a:gridCol w="4467442">
                  <a:extLst>
                    <a:ext uri="{9D8B030D-6E8A-4147-A177-3AD203B41FA5}">
                      <a16:colId xmlns:a16="http://schemas.microsoft.com/office/drawing/2014/main" val="2412206828"/>
                    </a:ext>
                  </a:extLst>
                </a:gridCol>
                <a:gridCol w="2338279">
                  <a:extLst>
                    <a:ext uri="{9D8B030D-6E8A-4147-A177-3AD203B41FA5}">
                      <a16:colId xmlns:a16="http://schemas.microsoft.com/office/drawing/2014/main" val="691005071"/>
                    </a:ext>
                  </a:extLst>
                </a:gridCol>
                <a:gridCol w="2338279">
                  <a:extLst>
                    <a:ext uri="{9D8B030D-6E8A-4147-A177-3AD203B41FA5}">
                      <a16:colId xmlns:a16="http://schemas.microsoft.com/office/drawing/2014/main" val="1982545808"/>
                    </a:ext>
                  </a:extLst>
                </a:gridCol>
              </a:tblGrid>
              <a:tr h="632926">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TRADE PAYABLES DAYS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632305">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payables x 365</a:t>
                      </a: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Creditor</a:t>
                      </a:r>
                      <a:r>
                        <a:rPr lang="en-GB" sz="1600" baseline="0" dirty="0">
                          <a:effectLst/>
                        </a:rPr>
                        <a:t> days ratios are often found under efficiency ratios, but are really more to do with liquidity because they directly affect working capital, which, in turn, illustrates the overall  liquidity position of a business.</a:t>
                      </a:r>
                    </a:p>
                    <a:p>
                      <a:pPr algn="l">
                        <a:lnSpc>
                          <a:spcPct val="115000"/>
                        </a:lnSpc>
                        <a:spcAft>
                          <a:spcPts val="0"/>
                        </a:spcAft>
                      </a:pPr>
                      <a:endParaRPr lang="en-GB" sz="1600" baseline="0" dirty="0">
                        <a:effectLst/>
                      </a:endParaRPr>
                    </a:p>
                    <a:p>
                      <a:pPr algn="l">
                        <a:lnSpc>
                          <a:spcPct val="115000"/>
                        </a:lnSpc>
                        <a:spcAft>
                          <a:spcPts val="0"/>
                        </a:spcAft>
                      </a:pPr>
                      <a:r>
                        <a:rPr lang="en-GB" sz="1600" baseline="0" dirty="0">
                          <a:effectLst/>
                        </a:rPr>
                        <a:t>The extent to which there is a difference between creditor days and debtor days is often a crucial determinant of  a business’s ability to pay its  short-term liabilities, and therefore  both its  cash and working capital position. Most firms that fail do so because of poor working capital management.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19</a:t>
            </a:fld>
            <a:endParaRPr lang="en-GB" dirty="0"/>
          </a:p>
        </p:txBody>
      </p:sp>
      <p:sp>
        <p:nvSpPr>
          <p:cNvPr id="5" name="TextBox 4">
            <a:extLst>
              <a:ext uri="{FF2B5EF4-FFF2-40B4-BE49-F238E27FC236}">
                <a16:creationId xmlns:a16="http://schemas.microsoft.com/office/drawing/2014/main" id="{16953259-4DEE-0622-3BBD-588EFB409FE2}"/>
              </a:ext>
            </a:extLst>
          </p:cNvPr>
          <p:cNvSpPr txBox="1"/>
          <p:nvPr/>
        </p:nvSpPr>
        <p:spPr>
          <a:xfrm>
            <a:off x="6749988" y="2338321"/>
            <a:ext cx="2352680" cy="923330"/>
          </a:xfrm>
          <a:prstGeom prst="rect">
            <a:avLst/>
          </a:prstGeom>
          <a:noFill/>
        </p:spPr>
        <p:txBody>
          <a:bodyPr wrap="square" rtlCol="0">
            <a:spAutoFit/>
          </a:bodyPr>
          <a:lstStyle/>
          <a:p>
            <a:pPr algn="ctr"/>
            <a:r>
              <a:rPr lang="en-GB" dirty="0"/>
              <a:t>(31,500 x 365)/175,000 =65.7 days</a:t>
            </a:r>
          </a:p>
        </p:txBody>
      </p:sp>
      <p:sp>
        <p:nvSpPr>
          <p:cNvPr id="6" name="TextBox 5">
            <a:extLst>
              <a:ext uri="{FF2B5EF4-FFF2-40B4-BE49-F238E27FC236}">
                <a16:creationId xmlns:a16="http://schemas.microsoft.com/office/drawing/2014/main" id="{A659F8A6-D934-E0E3-F9D9-B01E0DDA5D12}"/>
              </a:ext>
            </a:extLst>
          </p:cNvPr>
          <p:cNvSpPr txBox="1"/>
          <p:nvPr/>
        </p:nvSpPr>
        <p:spPr>
          <a:xfrm>
            <a:off x="4397308" y="2338321"/>
            <a:ext cx="2352680" cy="923330"/>
          </a:xfrm>
          <a:prstGeom prst="rect">
            <a:avLst/>
          </a:prstGeom>
          <a:noFill/>
        </p:spPr>
        <p:txBody>
          <a:bodyPr wrap="square" rtlCol="0">
            <a:spAutoFit/>
          </a:bodyPr>
          <a:lstStyle/>
          <a:p>
            <a:pPr algn="ctr"/>
            <a:r>
              <a:rPr lang="en-GB" dirty="0"/>
              <a:t>(40,000 x 365)/204,000 =71.6 days</a:t>
            </a:r>
          </a:p>
        </p:txBody>
      </p:sp>
      <p:sp>
        <p:nvSpPr>
          <p:cNvPr id="7" name="TextBox 6">
            <a:extLst>
              <a:ext uri="{FF2B5EF4-FFF2-40B4-BE49-F238E27FC236}">
                <a16:creationId xmlns:a16="http://schemas.microsoft.com/office/drawing/2014/main" id="{A42AC5D3-931C-EECC-86DC-03E42CF48D9D}"/>
              </a:ext>
            </a:extLst>
          </p:cNvPr>
          <p:cNvSpPr txBox="1"/>
          <p:nvPr/>
        </p:nvSpPr>
        <p:spPr>
          <a:xfrm>
            <a:off x="4860032" y="3717032"/>
            <a:ext cx="3672408" cy="369332"/>
          </a:xfrm>
          <a:prstGeom prst="rect">
            <a:avLst/>
          </a:prstGeom>
          <a:noFill/>
        </p:spPr>
        <p:txBody>
          <a:bodyPr wrap="square" rtlCol="0">
            <a:spAutoFit/>
          </a:bodyPr>
          <a:lstStyle/>
          <a:p>
            <a:r>
              <a:rPr lang="en-GB" dirty="0"/>
              <a:t>Relative difference = +9.0%</a:t>
            </a:r>
          </a:p>
        </p:txBody>
      </p:sp>
      <p:sp>
        <p:nvSpPr>
          <p:cNvPr id="8" name="TextBox 7">
            <a:extLst>
              <a:ext uri="{FF2B5EF4-FFF2-40B4-BE49-F238E27FC236}">
                <a16:creationId xmlns:a16="http://schemas.microsoft.com/office/drawing/2014/main" id="{DE5974A6-0BA8-5584-5684-2669761EB95B}"/>
              </a:ext>
            </a:extLst>
          </p:cNvPr>
          <p:cNvSpPr txBox="1"/>
          <p:nvPr/>
        </p:nvSpPr>
        <p:spPr>
          <a:xfrm>
            <a:off x="5004048" y="4509120"/>
            <a:ext cx="3456384" cy="923330"/>
          </a:xfrm>
          <a:prstGeom prst="rect">
            <a:avLst/>
          </a:prstGeom>
          <a:noFill/>
        </p:spPr>
        <p:txBody>
          <a:bodyPr wrap="square" rtlCol="0">
            <a:spAutoFit/>
          </a:bodyPr>
          <a:lstStyle/>
          <a:p>
            <a:r>
              <a:rPr lang="en-GB" dirty="0"/>
              <a:t>Causation:</a:t>
            </a:r>
          </a:p>
          <a:p>
            <a:r>
              <a:rPr lang="en-GB" dirty="0"/>
              <a:t>Trade payables = +27.0%</a:t>
            </a:r>
          </a:p>
          <a:p>
            <a:r>
              <a:rPr lang="en-GB" dirty="0"/>
              <a:t>Cost of sales =  +16.6%</a:t>
            </a:r>
          </a:p>
        </p:txBody>
      </p:sp>
    </p:spTree>
    <p:custDataLst>
      <p:tags r:id="rId1"/>
    </p:custDataLst>
    <p:extLst>
      <p:ext uri="{BB962C8B-B14F-4D97-AF65-F5344CB8AC3E}">
        <p14:creationId xmlns:p14="http://schemas.microsoft.com/office/powerpoint/2010/main" val="11068652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0"/>
            <a:ext cx="9144000" cy="571536"/>
          </a:xfrm>
          <a:solidFill>
            <a:schemeClr val="tx2">
              <a:lumMod val="20000"/>
              <a:lumOff val="80000"/>
            </a:schemeClr>
          </a:solidFill>
        </p:spPr>
        <p:txBody>
          <a:bodyPr>
            <a:normAutofit fontScale="90000"/>
          </a:bodyPr>
          <a:lstStyle/>
          <a:p>
            <a:pPr algn="ctr"/>
            <a:r>
              <a:rPr lang="en-GB" sz="3400" dirty="0"/>
              <a:t>Assessing working capital  –receivable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4071633219"/>
              </p:ext>
            </p:extLst>
          </p:nvPr>
        </p:nvGraphicFramePr>
        <p:xfrm>
          <a:off x="0" y="573456"/>
          <a:ext cx="9143999" cy="5175932"/>
        </p:xfrm>
        <a:graphic>
          <a:graphicData uri="http://schemas.openxmlformats.org/drawingml/2006/table">
            <a:tbl>
              <a:tblPr firstRow="1" firstCol="1" bandRow="1">
                <a:tableStyleId>{7DF18680-E054-41AD-8BC1-D1AEF772440D}</a:tableStyleId>
              </a:tblPr>
              <a:tblGrid>
                <a:gridCol w="3940096">
                  <a:extLst>
                    <a:ext uri="{9D8B030D-6E8A-4147-A177-3AD203B41FA5}">
                      <a16:colId xmlns:a16="http://schemas.microsoft.com/office/drawing/2014/main" val="2412206828"/>
                    </a:ext>
                  </a:extLst>
                </a:gridCol>
                <a:gridCol w="2676292">
                  <a:extLst>
                    <a:ext uri="{9D8B030D-6E8A-4147-A177-3AD203B41FA5}">
                      <a16:colId xmlns:a16="http://schemas.microsoft.com/office/drawing/2014/main" val="691005071"/>
                    </a:ext>
                  </a:extLst>
                </a:gridCol>
                <a:gridCol w="2527611">
                  <a:extLst>
                    <a:ext uri="{9D8B030D-6E8A-4147-A177-3AD203B41FA5}">
                      <a16:colId xmlns:a16="http://schemas.microsoft.com/office/drawing/2014/main" val="1982545808"/>
                    </a:ext>
                  </a:extLst>
                </a:gridCol>
              </a:tblGrid>
              <a:tr h="518286">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TRADE RECEIVABLES DAYS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49749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and other receivables x 365</a:t>
                      </a:r>
                      <a:endParaRPr lang="en-GB" sz="1600" dirty="0">
                        <a:effectLst/>
                      </a:endParaRPr>
                    </a:p>
                    <a:p>
                      <a:pPr algn="l">
                        <a:lnSpc>
                          <a:spcPct val="115000"/>
                        </a:lnSpc>
                        <a:spcAft>
                          <a:spcPts val="0"/>
                        </a:spcAft>
                      </a:pPr>
                      <a:r>
                        <a:rPr lang="en-GB" sz="1600" dirty="0">
                          <a:effectLst/>
                        </a:rPr>
                        <a:t>                  Credit sales</a:t>
                      </a:r>
                    </a:p>
                    <a:p>
                      <a:pPr algn="l">
                        <a:lnSpc>
                          <a:spcPct val="115000"/>
                        </a:lnSpc>
                        <a:spcAft>
                          <a:spcPts val="0"/>
                        </a:spcAft>
                      </a:pPr>
                      <a:r>
                        <a:rPr lang="en-GB" sz="1600" dirty="0">
                          <a:effectLst/>
                        </a:rPr>
                        <a:t> </a:t>
                      </a:r>
                    </a:p>
                    <a:p>
                      <a:pPr algn="l">
                        <a:lnSpc>
                          <a:spcPct val="115000"/>
                        </a:lnSpc>
                        <a:spcAft>
                          <a:spcPts val="0"/>
                        </a:spcAft>
                      </a:pPr>
                      <a:r>
                        <a:rPr lang="en-GB" sz="1400" dirty="0">
                          <a:effectLst/>
                        </a:rPr>
                        <a:t>Debtors </a:t>
                      </a:r>
                      <a:r>
                        <a:rPr lang="en-GB" sz="1400" baseline="0" dirty="0">
                          <a:effectLst/>
                        </a:rPr>
                        <a:t>days ratios are often found under efficiency ratios, but are more to do with liquidity because they directly affect working capital, which, in turn, illustrates the overall  liquidity position of a business.</a:t>
                      </a:r>
                    </a:p>
                    <a:p>
                      <a:pPr algn="l">
                        <a:lnSpc>
                          <a:spcPct val="115000"/>
                        </a:lnSpc>
                        <a:spcAft>
                          <a:spcPts val="0"/>
                        </a:spcAft>
                      </a:pPr>
                      <a:endParaRPr lang="en-GB" sz="1400" baseline="0" dirty="0">
                        <a:effectLst/>
                      </a:endParaRPr>
                    </a:p>
                    <a:p>
                      <a:pPr algn="l">
                        <a:lnSpc>
                          <a:spcPct val="115000"/>
                        </a:lnSpc>
                        <a:spcAft>
                          <a:spcPts val="0"/>
                        </a:spcAft>
                      </a:pPr>
                      <a:r>
                        <a:rPr lang="en-GB" sz="1400" baseline="0" dirty="0">
                          <a:effectLst/>
                        </a:rPr>
                        <a:t>The extent to which there is a difference between debtor days and creditor days is often a crucial determinant of  a business’s ability to pay its  short-term liabilities, and therefore  both its  cash and working capital position. Most firms that fail do so because of poor working capital management.</a:t>
                      </a:r>
                      <a:endParaRPr lang="en-GB" sz="1400" dirty="0">
                        <a:effectLst/>
                      </a:endParaRP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20</a:t>
            </a:fld>
            <a:endParaRPr lang="en-GB" dirty="0"/>
          </a:p>
        </p:txBody>
      </p:sp>
      <p:sp>
        <p:nvSpPr>
          <p:cNvPr id="5" name="TextBox 4">
            <a:extLst>
              <a:ext uri="{FF2B5EF4-FFF2-40B4-BE49-F238E27FC236}">
                <a16:creationId xmlns:a16="http://schemas.microsoft.com/office/drawing/2014/main" id="{04290A5E-ECF2-2336-1FA9-D8DB67335448}"/>
              </a:ext>
            </a:extLst>
          </p:cNvPr>
          <p:cNvSpPr txBox="1"/>
          <p:nvPr/>
        </p:nvSpPr>
        <p:spPr>
          <a:xfrm>
            <a:off x="6480213" y="2501126"/>
            <a:ext cx="2556882" cy="646331"/>
          </a:xfrm>
          <a:prstGeom prst="rect">
            <a:avLst/>
          </a:prstGeom>
          <a:noFill/>
        </p:spPr>
        <p:txBody>
          <a:bodyPr wrap="square" rtlCol="0">
            <a:spAutoFit/>
          </a:bodyPr>
          <a:lstStyle/>
          <a:p>
            <a:pPr algn="ctr"/>
            <a:r>
              <a:rPr lang="en-GB" sz="1600" dirty="0"/>
              <a:t>(</a:t>
            </a:r>
            <a:r>
              <a:rPr lang="en-GB" dirty="0"/>
              <a:t>20,000 x 365)/(250,000 x 0.8) = 36.5 days</a:t>
            </a:r>
          </a:p>
        </p:txBody>
      </p:sp>
      <p:sp>
        <p:nvSpPr>
          <p:cNvPr id="6" name="TextBox 5">
            <a:extLst>
              <a:ext uri="{FF2B5EF4-FFF2-40B4-BE49-F238E27FC236}">
                <a16:creationId xmlns:a16="http://schemas.microsoft.com/office/drawing/2014/main" id="{8699CDAA-906E-8D38-2755-250190F6EC17}"/>
              </a:ext>
            </a:extLst>
          </p:cNvPr>
          <p:cNvSpPr txBox="1"/>
          <p:nvPr/>
        </p:nvSpPr>
        <p:spPr>
          <a:xfrm>
            <a:off x="3995936" y="2499206"/>
            <a:ext cx="2556882" cy="646331"/>
          </a:xfrm>
          <a:prstGeom prst="rect">
            <a:avLst/>
          </a:prstGeom>
          <a:noFill/>
        </p:spPr>
        <p:txBody>
          <a:bodyPr wrap="square" rtlCol="0">
            <a:spAutoFit/>
          </a:bodyPr>
          <a:lstStyle/>
          <a:p>
            <a:pPr algn="ctr"/>
            <a:r>
              <a:rPr lang="en-GB" dirty="0"/>
              <a:t>(25,000 x 365)/(300,000 x 0.8) = 38 days</a:t>
            </a:r>
          </a:p>
        </p:txBody>
      </p:sp>
      <p:sp>
        <p:nvSpPr>
          <p:cNvPr id="7" name="TextBox 6">
            <a:extLst>
              <a:ext uri="{FF2B5EF4-FFF2-40B4-BE49-F238E27FC236}">
                <a16:creationId xmlns:a16="http://schemas.microsoft.com/office/drawing/2014/main" id="{B3F1DF07-9B3A-AB96-8CEA-835265CA54D6}"/>
              </a:ext>
            </a:extLst>
          </p:cNvPr>
          <p:cNvSpPr txBox="1"/>
          <p:nvPr/>
        </p:nvSpPr>
        <p:spPr>
          <a:xfrm>
            <a:off x="4355976" y="3789040"/>
            <a:ext cx="4464496" cy="369332"/>
          </a:xfrm>
          <a:prstGeom prst="rect">
            <a:avLst/>
          </a:prstGeom>
          <a:noFill/>
        </p:spPr>
        <p:txBody>
          <a:bodyPr wrap="square" rtlCol="0">
            <a:spAutoFit/>
          </a:bodyPr>
          <a:lstStyle/>
          <a:p>
            <a:r>
              <a:rPr lang="en-GB" dirty="0"/>
              <a:t>Relative difference = +4.1%</a:t>
            </a:r>
          </a:p>
        </p:txBody>
      </p:sp>
      <p:sp>
        <p:nvSpPr>
          <p:cNvPr id="8" name="TextBox 7">
            <a:extLst>
              <a:ext uri="{FF2B5EF4-FFF2-40B4-BE49-F238E27FC236}">
                <a16:creationId xmlns:a16="http://schemas.microsoft.com/office/drawing/2014/main" id="{D8D3BF42-B0DF-AB54-9C65-F713F4AD1F88}"/>
              </a:ext>
            </a:extLst>
          </p:cNvPr>
          <p:cNvSpPr txBox="1"/>
          <p:nvPr/>
        </p:nvSpPr>
        <p:spPr>
          <a:xfrm>
            <a:off x="4427984" y="4581128"/>
            <a:ext cx="3672408" cy="923330"/>
          </a:xfrm>
          <a:prstGeom prst="rect">
            <a:avLst/>
          </a:prstGeom>
          <a:noFill/>
        </p:spPr>
        <p:txBody>
          <a:bodyPr wrap="square" rtlCol="0">
            <a:spAutoFit/>
          </a:bodyPr>
          <a:lstStyle/>
          <a:p>
            <a:r>
              <a:rPr lang="en-GB" dirty="0"/>
              <a:t>Causation:</a:t>
            </a:r>
          </a:p>
          <a:p>
            <a:r>
              <a:rPr lang="en-GB" dirty="0"/>
              <a:t>Trade receivables = +25%</a:t>
            </a:r>
          </a:p>
          <a:p>
            <a:r>
              <a:rPr lang="en-GB" dirty="0"/>
              <a:t>Credit sales = +20%</a:t>
            </a:r>
          </a:p>
        </p:txBody>
      </p:sp>
    </p:spTree>
    <p:custDataLst>
      <p:tags r:id="rId1"/>
    </p:custDataLst>
    <p:extLst>
      <p:ext uri="{BB962C8B-B14F-4D97-AF65-F5344CB8AC3E}">
        <p14:creationId xmlns:p14="http://schemas.microsoft.com/office/powerpoint/2010/main" val="2180655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039720" cy="908719"/>
          </a:xfrm>
          <a:solidFill>
            <a:schemeClr val="tx2">
              <a:lumMod val="20000"/>
              <a:lumOff val="80000"/>
            </a:schemeClr>
          </a:solidFill>
        </p:spPr>
        <p:txBody>
          <a:bodyPr>
            <a:normAutofit fontScale="90000"/>
          </a:bodyPr>
          <a:lstStyle/>
          <a:p>
            <a:pPr algn="ctr"/>
            <a:r>
              <a:rPr lang="en-GB" sz="3400" dirty="0"/>
              <a:t>Assessing working capital – analysis of receivables and payables days - 1</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484050789"/>
              </p:ext>
            </p:extLst>
          </p:nvPr>
        </p:nvGraphicFramePr>
        <p:xfrm>
          <a:off x="0" y="980728"/>
          <a:ext cx="9143999" cy="4752529"/>
        </p:xfrm>
        <a:graphic>
          <a:graphicData uri="http://schemas.openxmlformats.org/drawingml/2006/table">
            <a:tbl>
              <a:tblPr firstRow="1" bandRow="1">
                <a:tableStyleId>{7DF18680-E054-41AD-8BC1-D1AEF772440D}</a:tableStyleId>
              </a:tblPr>
              <a:tblGrid>
                <a:gridCol w="2116359">
                  <a:extLst>
                    <a:ext uri="{9D8B030D-6E8A-4147-A177-3AD203B41FA5}">
                      <a16:colId xmlns:a16="http://schemas.microsoft.com/office/drawing/2014/main" val="20000"/>
                    </a:ext>
                  </a:extLst>
                </a:gridCol>
                <a:gridCol w="1092165">
                  <a:extLst>
                    <a:ext uri="{9D8B030D-6E8A-4147-A177-3AD203B41FA5}">
                      <a16:colId xmlns:a16="http://schemas.microsoft.com/office/drawing/2014/main" val="20001"/>
                    </a:ext>
                  </a:extLst>
                </a:gridCol>
                <a:gridCol w="1262059">
                  <a:extLst>
                    <a:ext uri="{9D8B030D-6E8A-4147-A177-3AD203B41FA5}">
                      <a16:colId xmlns:a16="http://schemas.microsoft.com/office/drawing/2014/main" val="20002"/>
                    </a:ext>
                  </a:extLst>
                </a:gridCol>
                <a:gridCol w="1501574">
                  <a:extLst>
                    <a:ext uri="{9D8B030D-6E8A-4147-A177-3AD203B41FA5}">
                      <a16:colId xmlns:a16="http://schemas.microsoft.com/office/drawing/2014/main" val="20003"/>
                    </a:ext>
                  </a:extLst>
                </a:gridCol>
                <a:gridCol w="1395314">
                  <a:extLst>
                    <a:ext uri="{9D8B030D-6E8A-4147-A177-3AD203B41FA5}">
                      <a16:colId xmlns:a16="http://schemas.microsoft.com/office/drawing/2014/main" val="20004"/>
                    </a:ext>
                  </a:extLst>
                </a:gridCol>
                <a:gridCol w="1776528">
                  <a:extLst>
                    <a:ext uri="{9D8B030D-6E8A-4147-A177-3AD203B41FA5}">
                      <a16:colId xmlns:a16="http://schemas.microsoft.com/office/drawing/2014/main" val="20005"/>
                    </a:ext>
                  </a:extLst>
                </a:gridCol>
              </a:tblGrid>
              <a:tr h="969904">
                <a:tc>
                  <a:txBody>
                    <a:bodyPr/>
                    <a:lstStyle/>
                    <a:p>
                      <a:endParaRPr lang="en-GB" dirty="0"/>
                    </a:p>
                  </a:txBody>
                  <a:tcPr>
                    <a:solidFill>
                      <a:schemeClr val="tx2"/>
                    </a:solidFill>
                  </a:tcPr>
                </a:tc>
                <a:tc>
                  <a:txBody>
                    <a:bodyPr/>
                    <a:lstStyle/>
                    <a:p>
                      <a:pPr algn="ctr"/>
                      <a:r>
                        <a:rPr lang="en-GB" dirty="0"/>
                        <a:t>2022</a:t>
                      </a:r>
                    </a:p>
                    <a:p>
                      <a:pPr algn="ctr"/>
                      <a:r>
                        <a:rPr lang="en-GB" dirty="0"/>
                        <a:t>(days)</a:t>
                      </a:r>
                    </a:p>
                  </a:txBody>
                  <a:tcPr>
                    <a:solidFill>
                      <a:schemeClr val="tx2"/>
                    </a:solidFill>
                  </a:tcPr>
                </a:tc>
                <a:tc>
                  <a:txBody>
                    <a:bodyPr/>
                    <a:lstStyle/>
                    <a:p>
                      <a:pPr algn="ctr"/>
                      <a:r>
                        <a:rPr lang="en-GB" dirty="0"/>
                        <a:t>2021</a:t>
                      </a:r>
                    </a:p>
                    <a:p>
                      <a:pPr algn="ctr"/>
                      <a:r>
                        <a:rPr lang="en-GB" dirty="0"/>
                        <a:t>(days)</a:t>
                      </a:r>
                    </a:p>
                  </a:txBody>
                  <a:tcPr>
                    <a:solidFill>
                      <a:schemeClr val="tx2"/>
                    </a:solidFill>
                  </a:tcPr>
                </a:tc>
                <a:tc>
                  <a:txBody>
                    <a:bodyPr/>
                    <a:lstStyle/>
                    <a:p>
                      <a:r>
                        <a:rPr lang="en-GB" dirty="0"/>
                        <a:t>Absolute difference</a:t>
                      </a:r>
                    </a:p>
                    <a:p>
                      <a:r>
                        <a:rPr lang="en-GB" dirty="0"/>
                        <a:t>   (days)</a:t>
                      </a:r>
                    </a:p>
                  </a:txBody>
                  <a:tcPr>
                    <a:solidFill>
                      <a:schemeClr val="tx2"/>
                    </a:solidFill>
                  </a:tcPr>
                </a:tc>
                <a:tc>
                  <a:txBody>
                    <a:bodyPr/>
                    <a:lstStyle/>
                    <a:p>
                      <a:pPr algn="ctr"/>
                      <a:r>
                        <a:rPr lang="en-GB" dirty="0"/>
                        <a:t>Relative</a:t>
                      </a:r>
                      <a:r>
                        <a:rPr lang="en-GB" baseline="0" dirty="0"/>
                        <a:t> difference</a:t>
                      </a:r>
                    </a:p>
                    <a:p>
                      <a:pPr algn="ctr"/>
                      <a:r>
                        <a:rPr lang="en-GB" baseline="0" dirty="0"/>
                        <a:t>(%)</a:t>
                      </a:r>
                      <a:endParaRPr lang="en-GB" dirty="0"/>
                    </a:p>
                  </a:txBody>
                  <a:tcPr>
                    <a:solidFill>
                      <a:schemeClr val="tx2"/>
                    </a:solidFill>
                  </a:tcPr>
                </a:tc>
                <a:tc>
                  <a:txBody>
                    <a:bodyPr/>
                    <a:lstStyle/>
                    <a:p>
                      <a:pPr algn="ctr"/>
                      <a:endParaRPr lang="en-GB" dirty="0"/>
                    </a:p>
                    <a:p>
                      <a:pPr algn="ctr"/>
                      <a:r>
                        <a:rPr lang="en-GB" dirty="0"/>
                        <a:t>Outcome</a:t>
                      </a:r>
                    </a:p>
                  </a:txBody>
                  <a:tcPr>
                    <a:solidFill>
                      <a:schemeClr val="tx2"/>
                    </a:solidFill>
                  </a:tcPr>
                </a:tc>
                <a:extLst>
                  <a:ext uri="{0D108BD9-81ED-4DB2-BD59-A6C34878D82A}">
                    <a16:rowId xmlns:a16="http://schemas.microsoft.com/office/drawing/2014/main" val="10000"/>
                  </a:ext>
                </a:extLst>
              </a:tr>
              <a:tr h="969904">
                <a:tc>
                  <a:txBody>
                    <a:bodyPr/>
                    <a:lstStyle/>
                    <a:p>
                      <a:endParaRPr lang="en-GB" dirty="0">
                        <a:solidFill>
                          <a:schemeClr val="bg1"/>
                        </a:solidFill>
                      </a:endParaRPr>
                    </a:p>
                    <a:p>
                      <a:r>
                        <a:rPr lang="en-GB" dirty="0">
                          <a:solidFill>
                            <a:schemeClr val="bg1"/>
                          </a:solidFill>
                        </a:rPr>
                        <a:t>Payables </a:t>
                      </a:r>
                      <a:endParaRPr lang="en-GB" baseline="0" dirty="0">
                        <a:solidFill>
                          <a:schemeClr val="bg1"/>
                        </a:solidFill>
                      </a:endParaRPr>
                    </a:p>
                    <a:p>
                      <a:endParaRPr lang="en-GB" dirty="0">
                        <a:solidFill>
                          <a:schemeClr val="bg1"/>
                        </a:solidFill>
                      </a:endParaRPr>
                    </a:p>
                  </a:txBody>
                  <a:tcPr>
                    <a:solidFill>
                      <a:schemeClr val="tx2"/>
                    </a:solidFill>
                  </a:tcPr>
                </a:tc>
                <a:tc>
                  <a:txBody>
                    <a:bodyPr/>
                    <a:lstStyle/>
                    <a:p>
                      <a:pPr algn="ctr"/>
                      <a:r>
                        <a:rPr lang="en-GB" sz="2000" dirty="0"/>
                        <a:t>71.6</a:t>
                      </a:r>
                    </a:p>
                  </a:txBody>
                  <a:tcPr>
                    <a:solidFill>
                      <a:schemeClr val="tx2">
                        <a:lumMod val="20000"/>
                        <a:lumOff val="80000"/>
                      </a:schemeClr>
                    </a:solidFill>
                  </a:tcPr>
                </a:tc>
                <a:tc>
                  <a:txBody>
                    <a:bodyPr/>
                    <a:lstStyle/>
                    <a:p>
                      <a:pPr algn="ctr"/>
                      <a:r>
                        <a:rPr lang="en-GB" sz="2000" dirty="0"/>
                        <a:t>65.7</a:t>
                      </a:r>
                    </a:p>
                  </a:txBody>
                  <a:tcPr>
                    <a:solidFill>
                      <a:schemeClr val="tx2">
                        <a:lumMod val="20000"/>
                        <a:lumOff val="80000"/>
                      </a:schemeClr>
                    </a:solidFill>
                  </a:tcPr>
                </a:tc>
                <a:tc>
                  <a:txBody>
                    <a:bodyPr/>
                    <a:lstStyle/>
                    <a:p>
                      <a:pPr algn="ctr"/>
                      <a:r>
                        <a:rPr lang="en-GB" sz="2000" dirty="0"/>
                        <a:t>5.9</a:t>
                      </a:r>
                    </a:p>
                  </a:txBody>
                  <a:tcPr>
                    <a:solidFill>
                      <a:schemeClr val="tx2">
                        <a:lumMod val="20000"/>
                        <a:lumOff val="80000"/>
                      </a:schemeClr>
                    </a:solidFill>
                  </a:tcPr>
                </a:tc>
                <a:tc>
                  <a:txBody>
                    <a:bodyPr/>
                    <a:lstStyle/>
                    <a:p>
                      <a:pPr algn="ctr"/>
                      <a:r>
                        <a:rPr lang="en-GB" sz="2000" dirty="0"/>
                        <a:t>9.0</a:t>
                      </a:r>
                    </a:p>
                  </a:txBody>
                  <a:tcPr>
                    <a:solidFill>
                      <a:schemeClr val="tx2">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2000" dirty="0"/>
                        <a:t>Improvement </a:t>
                      </a:r>
                    </a:p>
                    <a:p>
                      <a:pPr algn="ctr"/>
                      <a:endParaRPr lang="en-GB" sz="2000" dirty="0"/>
                    </a:p>
                  </a:txBody>
                  <a:tcPr>
                    <a:solidFill>
                      <a:schemeClr val="tx2">
                        <a:lumMod val="20000"/>
                        <a:lumOff val="80000"/>
                      </a:schemeClr>
                    </a:solidFill>
                  </a:tcPr>
                </a:tc>
                <a:extLst>
                  <a:ext uri="{0D108BD9-81ED-4DB2-BD59-A6C34878D82A}">
                    <a16:rowId xmlns:a16="http://schemas.microsoft.com/office/drawing/2014/main" val="10001"/>
                  </a:ext>
                </a:extLst>
              </a:tr>
              <a:tr h="969904">
                <a:tc>
                  <a:txBody>
                    <a:bodyPr/>
                    <a:lstStyle/>
                    <a:p>
                      <a:endParaRPr lang="en-GB" dirty="0">
                        <a:solidFill>
                          <a:schemeClr val="bg1"/>
                        </a:solidFill>
                      </a:endParaRPr>
                    </a:p>
                    <a:p>
                      <a:r>
                        <a:rPr lang="en-GB" dirty="0">
                          <a:solidFill>
                            <a:schemeClr val="bg1"/>
                          </a:solidFill>
                        </a:rPr>
                        <a:t>Receivables</a:t>
                      </a:r>
                    </a:p>
                    <a:p>
                      <a:endParaRPr lang="en-GB" dirty="0">
                        <a:solidFill>
                          <a:schemeClr val="bg1"/>
                        </a:solidFill>
                      </a:endParaRPr>
                    </a:p>
                  </a:txBody>
                  <a:tcPr>
                    <a:solidFill>
                      <a:schemeClr val="tx2"/>
                    </a:solidFill>
                  </a:tcPr>
                </a:tc>
                <a:tc>
                  <a:txBody>
                    <a:bodyPr/>
                    <a:lstStyle/>
                    <a:p>
                      <a:pPr algn="ctr"/>
                      <a:r>
                        <a:rPr lang="en-GB" sz="2000" dirty="0"/>
                        <a:t>38.0</a:t>
                      </a:r>
                    </a:p>
                  </a:txBody>
                  <a:tcPr/>
                </a:tc>
                <a:tc>
                  <a:txBody>
                    <a:bodyPr/>
                    <a:lstStyle/>
                    <a:p>
                      <a:pPr algn="ctr"/>
                      <a:r>
                        <a:rPr lang="en-GB" sz="2000" dirty="0"/>
                        <a:t>36.5</a:t>
                      </a:r>
                    </a:p>
                  </a:txBody>
                  <a:tcPr/>
                </a:tc>
                <a:tc>
                  <a:txBody>
                    <a:bodyPr/>
                    <a:lstStyle/>
                    <a:p>
                      <a:pPr algn="ctr"/>
                      <a:r>
                        <a:rPr lang="en-GB" sz="2000" dirty="0"/>
                        <a:t>1.5</a:t>
                      </a:r>
                    </a:p>
                  </a:txBody>
                  <a:tcPr/>
                </a:tc>
                <a:tc>
                  <a:txBody>
                    <a:bodyPr/>
                    <a:lstStyle/>
                    <a:p>
                      <a:pPr algn="ctr"/>
                      <a:r>
                        <a:rPr lang="en-GB" sz="2000" dirty="0"/>
                        <a:t>4.1</a:t>
                      </a:r>
                    </a:p>
                  </a:txBody>
                  <a:tcPr/>
                </a:tc>
                <a:tc>
                  <a:txBody>
                    <a:bodyPr/>
                    <a:lstStyle/>
                    <a:p>
                      <a:pPr algn="ctr"/>
                      <a:r>
                        <a:rPr lang="en-GB" sz="2000"/>
                        <a:t>Slightly worse</a:t>
                      </a:r>
                      <a:endParaRPr lang="en-GB" sz="2000" dirty="0"/>
                    </a:p>
                  </a:txBody>
                  <a:tcPr/>
                </a:tc>
                <a:extLst>
                  <a:ext uri="{0D108BD9-81ED-4DB2-BD59-A6C34878D82A}">
                    <a16:rowId xmlns:a16="http://schemas.microsoft.com/office/drawing/2014/main" val="10002"/>
                  </a:ext>
                </a:extLst>
              </a:tr>
              <a:tr h="1842817">
                <a:tc>
                  <a:txBody>
                    <a:bodyPr/>
                    <a:lstStyle/>
                    <a:p>
                      <a:endParaRPr lang="en-GB" dirty="0">
                        <a:solidFill>
                          <a:schemeClr val="bg1"/>
                        </a:solidFill>
                      </a:endParaRPr>
                    </a:p>
                    <a:p>
                      <a:r>
                        <a:rPr lang="en-GB" dirty="0">
                          <a:solidFill>
                            <a:schemeClr val="bg1"/>
                          </a:solidFill>
                        </a:rPr>
                        <a:t>Difference</a:t>
                      </a:r>
                    </a:p>
                    <a:p>
                      <a:r>
                        <a:rPr lang="en-GB" dirty="0">
                          <a:solidFill>
                            <a:schemeClr val="bg1"/>
                          </a:solidFill>
                        </a:rPr>
                        <a:t>(days holding </a:t>
                      </a:r>
                    </a:p>
                    <a:p>
                      <a:r>
                        <a:rPr lang="en-GB" dirty="0">
                          <a:solidFill>
                            <a:schemeClr val="bg1"/>
                          </a:solidFill>
                        </a:rPr>
                        <a:t>other’s working</a:t>
                      </a:r>
                      <a:r>
                        <a:rPr lang="en-GB" baseline="0" dirty="0">
                          <a:solidFill>
                            <a:schemeClr val="bg1"/>
                          </a:solidFill>
                        </a:rPr>
                        <a:t> capital)</a:t>
                      </a:r>
                    </a:p>
                    <a:p>
                      <a:endParaRPr lang="en-GB" dirty="0">
                        <a:solidFill>
                          <a:schemeClr val="bg1"/>
                        </a:solidFill>
                      </a:endParaRPr>
                    </a:p>
                  </a:txBody>
                  <a:tcPr>
                    <a:solidFill>
                      <a:schemeClr val="tx2"/>
                    </a:solidFill>
                  </a:tcPr>
                </a:tc>
                <a:tc>
                  <a:txBody>
                    <a:bodyPr/>
                    <a:lstStyle/>
                    <a:p>
                      <a:pPr algn="ctr"/>
                      <a:endParaRPr lang="en-GB" sz="2000" dirty="0"/>
                    </a:p>
                    <a:p>
                      <a:pPr algn="ctr"/>
                      <a:r>
                        <a:rPr lang="en-GB" sz="2000" dirty="0"/>
                        <a:t>33.6</a:t>
                      </a:r>
                    </a:p>
                  </a:txBody>
                  <a:tcPr>
                    <a:solidFill>
                      <a:schemeClr val="tx2">
                        <a:lumMod val="20000"/>
                        <a:lumOff val="80000"/>
                      </a:schemeClr>
                    </a:solidFill>
                  </a:tcPr>
                </a:tc>
                <a:tc>
                  <a:txBody>
                    <a:bodyPr/>
                    <a:lstStyle/>
                    <a:p>
                      <a:pPr algn="ctr"/>
                      <a:endParaRPr lang="en-GB" sz="2000" dirty="0"/>
                    </a:p>
                    <a:p>
                      <a:pPr algn="ctr"/>
                      <a:r>
                        <a:rPr lang="en-GB" sz="2000" dirty="0"/>
                        <a:t>29.2</a:t>
                      </a:r>
                    </a:p>
                  </a:txBody>
                  <a:tcPr>
                    <a:solidFill>
                      <a:schemeClr val="tx2">
                        <a:lumMod val="20000"/>
                        <a:lumOff val="80000"/>
                      </a:schemeClr>
                    </a:solidFill>
                  </a:tcPr>
                </a:tc>
                <a:tc>
                  <a:txBody>
                    <a:bodyPr/>
                    <a:lstStyle/>
                    <a:p>
                      <a:pPr algn="ctr"/>
                      <a:endParaRPr lang="en-GB" sz="2000" dirty="0"/>
                    </a:p>
                    <a:p>
                      <a:pPr algn="ctr"/>
                      <a:r>
                        <a:rPr lang="en-GB" sz="2000" dirty="0"/>
                        <a:t>4.4</a:t>
                      </a:r>
                    </a:p>
                  </a:txBody>
                  <a:tcPr>
                    <a:solidFill>
                      <a:schemeClr val="tx2">
                        <a:lumMod val="20000"/>
                        <a:lumOff val="80000"/>
                      </a:schemeClr>
                    </a:solidFill>
                  </a:tcPr>
                </a:tc>
                <a:tc>
                  <a:txBody>
                    <a:bodyPr/>
                    <a:lstStyle/>
                    <a:p>
                      <a:pPr algn="ctr"/>
                      <a:endParaRPr lang="en-GB" sz="2000" dirty="0"/>
                    </a:p>
                    <a:p>
                      <a:pPr algn="ctr"/>
                      <a:r>
                        <a:rPr lang="en-GB" sz="2000" dirty="0"/>
                        <a:t>15.1</a:t>
                      </a:r>
                    </a:p>
                  </a:txBody>
                  <a:tcPr>
                    <a:solidFill>
                      <a:schemeClr val="tx2">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sz="2000" dirty="0"/>
                    </a:p>
                    <a:p>
                      <a:pPr marL="0" marR="0" indent="0" algn="ctr" defTabSz="914400" rtl="0" eaLnBrk="1" fontAlgn="auto" latinLnBrk="0" hangingPunct="1">
                        <a:lnSpc>
                          <a:spcPct val="100000"/>
                        </a:lnSpc>
                        <a:spcBef>
                          <a:spcPts val="0"/>
                        </a:spcBef>
                        <a:spcAft>
                          <a:spcPts val="0"/>
                        </a:spcAft>
                        <a:buClrTx/>
                        <a:buSzTx/>
                        <a:buFontTx/>
                        <a:buNone/>
                        <a:tabLst/>
                        <a:defRPr/>
                      </a:pPr>
                      <a:r>
                        <a:rPr lang="en-GB" sz="2000" dirty="0"/>
                        <a:t>Improvement</a:t>
                      </a:r>
                    </a:p>
                    <a:p>
                      <a:pPr algn="ctr"/>
                      <a:endParaRPr lang="en-GB" sz="2000" dirty="0"/>
                    </a:p>
                  </a:txBody>
                  <a:tcPr>
                    <a:solidFill>
                      <a:schemeClr val="tx2">
                        <a:lumMod val="20000"/>
                        <a:lumOff val="80000"/>
                      </a:schemeClr>
                    </a:solidFill>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fld id="{63A33278-8D2C-46E9-9145-8061F8ED03C5}" type="slidenum">
              <a:rPr lang="en-GB" smtClean="0"/>
              <a:t>21</a:t>
            </a:fld>
            <a:endParaRPr lang="en-GB" dirty="0"/>
          </a:p>
        </p:txBody>
      </p:sp>
    </p:spTree>
    <p:custDataLst>
      <p:tags r:id="rId1"/>
    </p:custDataLst>
    <p:extLst>
      <p:ext uri="{BB962C8B-B14F-4D97-AF65-F5344CB8AC3E}">
        <p14:creationId xmlns:p14="http://schemas.microsoft.com/office/powerpoint/2010/main" val="14573943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32138" y="1"/>
            <a:ext cx="8902856" cy="693768"/>
          </a:xfrm>
          <a:solidFill>
            <a:schemeClr val="tx2">
              <a:lumMod val="20000"/>
              <a:lumOff val="80000"/>
            </a:schemeClr>
          </a:solidFill>
        </p:spPr>
        <p:txBody>
          <a:bodyPr>
            <a:normAutofit fontScale="90000"/>
          </a:bodyPr>
          <a:lstStyle/>
          <a:p>
            <a:pPr algn="ctr"/>
            <a:r>
              <a:rPr lang="en-GB" sz="3400" dirty="0"/>
              <a:t>Assessing working capital–working capital to sales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621769348"/>
              </p:ext>
            </p:extLst>
          </p:nvPr>
        </p:nvGraphicFramePr>
        <p:xfrm>
          <a:off x="32138" y="693769"/>
          <a:ext cx="9079723" cy="5014733"/>
        </p:xfrm>
        <a:graphic>
          <a:graphicData uri="http://schemas.openxmlformats.org/drawingml/2006/table">
            <a:tbl>
              <a:tblPr firstRow="1" firstCol="1" bandRow="1">
                <a:tableStyleId>{7DF18680-E054-41AD-8BC1-D1AEF772440D}</a:tableStyleId>
              </a:tblPr>
              <a:tblGrid>
                <a:gridCol w="4738699">
                  <a:extLst>
                    <a:ext uri="{9D8B030D-6E8A-4147-A177-3AD203B41FA5}">
                      <a16:colId xmlns:a16="http://schemas.microsoft.com/office/drawing/2014/main" val="2412206828"/>
                    </a:ext>
                  </a:extLst>
                </a:gridCol>
                <a:gridCol w="2170512">
                  <a:extLst>
                    <a:ext uri="{9D8B030D-6E8A-4147-A177-3AD203B41FA5}">
                      <a16:colId xmlns:a16="http://schemas.microsoft.com/office/drawing/2014/main" val="691005071"/>
                    </a:ext>
                  </a:extLst>
                </a:gridCol>
                <a:gridCol w="2170512">
                  <a:extLst>
                    <a:ext uri="{9D8B030D-6E8A-4147-A177-3AD203B41FA5}">
                      <a16:colId xmlns:a16="http://schemas.microsoft.com/office/drawing/2014/main" val="1982545808"/>
                    </a:ext>
                  </a:extLst>
                </a:gridCol>
              </a:tblGrid>
              <a:tr h="631180">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Working capital to sales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336299">
                <a:tc>
                  <a:txBody>
                    <a:bodyPr/>
                    <a:lstStyle/>
                    <a:p>
                      <a:pPr algn="l">
                        <a:lnSpc>
                          <a:spcPct val="115000"/>
                        </a:lnSpc>
                        <a:spcAft>
                          <a:spcPts val="0"/>
                        </a:spcAft>
                      </a:pPr>
                      <a:r>
                        <a:rPr lang="en-GB" sz="1600" dirty="0">
                          <a:effectLst/>
                        </a:rPr>
                        <a:t> </a:t>
                      </a:r>
                    </a:p>
                    <a:p>
                      <a:pPr algn="ctr">
                        <a:lnSpc>
                          <a:spcPct val="115000"/>
                        </a:lnSpc>
                        <a:spcAft>
                          <a:spcPts val="0"/>
                        </a:spcAft>
                      </a:pPr>
                      <a:r>
                        <a:rPr lang="en-GB" sz="1600" u="sng" dirty="0">
                          <a:effectLst/>
                        </a:rPr>
                        <a:t>Current Assets – Current liabilities</a:t>
                      </a:r>
                      <a:r>
                        <a:rPr lang="en-GB" sz="1600" dirty="0">
                          <a:effectLst/>
                        </a:rPr>
                        <a:t>  x 100</a:t>
                      </a:r>
                    </a:p>
                    <a:p>
                      <a:pPr algn="ctr">
                        <a:lnSpc>
                          <a:spcPct val="115000"/>
                        </a:lnSpc>
                        <a:spcAft>
                          <a:spcPts val="0"/>
                        </a:spcAft>
                      </a:pPr>
                      <a:r>
                        <a:rPr lang="en-GB" sz="1600" dirty="0">
                          <a:effectLst/>
                        </a:rPr>
                        <a:t> sales turnover </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working capital as a percentage of  sales turnover. It is derived from both the income statement and financial position statement. It addresses one of the most prevalent of problems in working capital management; overtrading.</a:t>
                      </a: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22</a:t>
            </a:fld>
            <a:endParaRPr lang="en-GB" dirty="0"/>
          </a:p>
        </p:txBody>
      </p:sp>
      <p:sp>
        <p:nvSpPr>
          <p:cNvPr id="5" name="TextBox 4">
            <a:extLst>
              <a:ext uri="{FF2B5EF4-FFF2-40B4-BE49-F238E27FC236}">
                <a16:creationId xmlns:a16="http://schemas.microsoft.com/office/drawing/2014/main" id="{7E629ED3-6A85-741D-4029-78FFC63E205B}"/>
              </a:ext>
            </a:extLst>
          </p:cNvPr>
          <p:cNvSpPr txBox="1"/>
          <p:nvPr/>
        </p:nvSpPr>
        <p:spPr>
          <a:xfrm>
            <a:off x="6948264" y="2060848"/>
            <a:ext cx="1986730" cy="923330"/>
          </a:xfrm>
          <a:prstGeom prst="rect">
            <a:avLst/>
          </a:prstGeom>
          <a:noFill/>
        </p:spPr>
        <p:txBody>
          <a:bodyPr wrap="square" rtlCol="0">
            <a:spAutoFit/>
          </a:bodyPr>
          <a:lstStyle/>
          <a:p>
            <a:pPr algn="ctr"/>
            <a:r>
              <a:rPr lang="en-GB" dirty="0"/>
              <a:t>(65,000 –31,500)/ 250,000 x 100 = 13.4%</a:t>
            </a:r>
          </a:p>
        </p:txBody>
      </p:sp>
      <p:sp>
        <p:nvSpPr>
          <p:cNvPr id="6" name="TextBox 5">
            <a:extLst>
              <a:ext uri="{FF2B5EF4-FFF2-40B4-BE49-F238E27FC236}">
                <a16:creationId xmlns:a16="http://schemas.microsoft.com/office/drawing/2014/main" id="{0D73E617-8185-69F5-3617-92008121887D}"/>
              </a:ext>
            </a:extLst>
          </p:cNvPr>
          <p:cNvSpPr txBox="1"/>
          <p:nvPr/>
        </p:nvSpPr>
        <p:spPr>
          <a:xfrm>
            <a:off x="4716016" y="2060848"/>
            <a:ext cx="1986730" cy="923330"/>
          </a:xfrm>
          <a:prstGeom prst="rect">
            <a:avLst/>
          </a:prstGeom>
          <a:noFill/>
        </p:spPr>
        <p:txBody>
          <a:bodyPr wrap="square" rtlCol="0">
            <a:spAutoFit/>
          </a:bodyPr>
          <a:lstStyle/>
          <a:p>
            <a:pPr algn="ctr"/>
            <a:r>
              <a:rPr lang="en-GB" dirty="0"/>
              <a:t>(60,000 – 40,000)/ 300,000 x 100 = 6.7%</a:t>
            </a:r>
          </a:p>
        </p:txBody>
      </p:sp>
      <p:sp>
        <p:nvSpPr>
          <p:cNvPr id="7" name="TextBox 6">
            <a:extLst>
              <a:ext uri="{FF2B5EF4-FFF2-40B4-BE49-F238E27FC236}">
                <a16:creationId xmlns:a16="http://schemas.microsoft.com/office/drawing/2014/main" id="{3250DF05-3DC3-45EB-BBDD-CE35CBA2B376}"/>
              </a:ext>
            </a:extLst>
          </p:cNvPr>
          <p:cNvSpPr txBox="1"/>
          <p:nvPr/>
        </p:nvSpPr>
        <p:spPr>
          <a:xfrm>
            <a:off x="5148064" y="3501008"/>
            <a:ext cx="3384376" cy="369332"/>
          </a:xfrm>
          <a:prstGeom prst="rect">
            <a:avLst/>
          </a:prstGeom>
          <a:noFill/>
        </p:spPr>
        <p:txBody>
          <a:bodyPr wrap="square" rtlCol="0">
            <a:spAutoFit/>
          </a:bodyPr>
          <a:lstStyle/>
          <a:p>
            <a:r>
              <a:rPr lang="en-GB" dirty="0"/>
              <a:t>Relative difference = -50%</a:t>
            </a:r>
          </a:p>
        </p:txBody>
      </p:sp>
      <p:sp>
        <p:nvSpPr>
          <p:cNvPr id="8" name="TextBox 7">
            <a:extLst>
              <a:ext uri="{FF2B5EF4-FFF2-40B4-BE49-F238E27FC236}">
                <a16:creationId xmlns:a16="http://schemas.microsoft.com/office/drawing/2014/main" id="{9342B365-8AC3-9412-3128-0C7777BC8525}"/>
              </a:ext>
            </a:extLst>
          </p:cNvPr>
          <p:cNvSpPr txBox="1"/>
          <p:nvPr/>
        </p:nvSpPr>
        <p:spPr>
          <a:xfrm>
            <a:off x="5220072" y="4387170"/>
            <a:ext cx="3384376" cy="1200329"/>
          </a:xfrm>
          <a:prstGeom prst="rect">
            <a:avLst/>
          </a:prstGeom>
          <a:noFill/>
        </p:spPr>
        <p:txBody>
          <a:bodyPr wrap="square" rtlCol="0">
            <a:spAutoFit/>
          </a:bodyPr>
          <a:lstStyle/>
          <a:p>
            <a:r>
              <a:rPr lang="en-GB" dirty="0"/>
              <a:t>Causation:</a:t>
            </a:r>
          </a:p>
          <a:p>
            <a:r>
              <a:rPr lang="en-GB" dirty="0"/>
              <a:t>Working capital = -40.3%</a:t>
            </a:r>
          </a:p>
          <a:p>
            <a:r>
              <a:rPr lang="en-GB" dirty="0"/>
              <a:t>Sales = +20%</a:t>
            </a:r>
          </a:p>
          <a:p>
            <a:endParaRPr lang="en-GB" dirty="0"/>
          </a:p>
        </p:txBody>
      </p:sp>
    </p:spTree>
    <p:custDataLst>
      <p:tags r:id="rId1"/>
    </p:custDataLst>
    <p:extLst>
      <p:ext uri="{BB962C8B-B14F-4D97-AF65-F5344CB8AC3E}">
        <p14:creationId xmlns:p14="http://schemas.microsoft.com/office/powerpoint/2010/main" val="18252952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9000"/>
            <a:ext cx="9144000" cy="1089668"/>
          </a:xfrm>
          <a:solidFill>
            <a:schemeClr val="tx2">
              <a:lumMod val="20000"/>
              <a:lumOff val="80000"/>
            </a:schemeClr>
          </a:solidFill>
        </p:spPr>
        <p:txBody>
          <a:bodyPr>
            <a:normAutofit fontScale="90000"/>
          </a:bodyPr>
          <a:lstStyle/>
          <a:p>
            <a:pPr algn="ctr"/>
            <a:r>
              <a:rPr lang="en-GB" sz="3400" dirty="0"/>
              <a:t>Northern Travel plc 2021</a:t>
            </a:r>
            <a:br>
              <a:rPr lang="en-GB" sz="3400" dirty="0"/>
            </a:br>
            <a:r>
              <a:rPr lang="en-GB" sz="3400" dirty="0"/>
              <a:t> Assessing working capital finance requirement</a:t>
            </a:r>
          </a:p>
        </p:txBody>
      </p:sp>
      <p:sp>
        <p:nvSpPr>
          <p:cNvPr id="4" name="Slide Number Placeholder 3"/>
          <p:cNvSpPr>
            <a:spLocks noGrp="1"/>
          </p:cNvSpPr>
          <p:nvPr>
            <p:ph type="sldNum" sz="quarter" idx="12"/>
          </p:nvPr>
        </p:nvSpPr>
        <p:spPr/>
        <p:txBody>
          <a:bodyPr/>
          <a:lstStyle/>
          <a:p>
            <a:fld id="{63A33278-8D2C-46E9-9145-8061F8ED03C5}" type="slidenum">
              <a:rPr lang="en-GB" smtClean="0"/>
              <a:t>23</a:t>
            </a:fld>
            <a:endParaRPr lang="en-GB" dirty="0"/>
          </a:p>
        </p:txBody>
      </p:sp>
      <p:sp>
        <p:nvSpPr>
          <p:cNvPr id="6" name="Content Placeholder 5">
            <a:extLst>
              <a:ext uri="{FF2B5EF4-FFF2-40B4-BE49-F238E27FC236}">
                <a16:creationId xmlns:a16="http://schemas.microsoft.com/office/drawing/2014/main" id="{D42ECB6F-2845-7A3F-6E1B-437DCC675524}"/>
              </a:ext>
            </a:extLst>
          </p:cNvPr>
          <p:cNvSpPr>
            <a:spLocks noGrp="1"/>
          </p:cNvSpPr>
          <p:nvPr>
            <p:ph idx="1"/>
          </p:nvPr>
        </p:nvSpPr>
        <p:spPr>
          <a:xfrm>
            <a:off x="230590" y="1052736"/>
            <a:ext cx="8682819" cy="4752528"/>
          </a:xfrm>
        </p:spPr>
        <p:txBody>
          <a:bodyPr/>
          <a:lstStyle/>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sp>
        <p:nvSpPr>
          <p:cNvPr id="7" name="Rectangle: Rounded Corners 6">
            <a:extLst>
              <a:ext uri="{FF2B5EF4-FFF2-40B4-BE49-F238E27FC236}">
                <a16:creationId xmlns:a16="http://schemas.microsoft.com/office/drawing/2014/main" id="{AAB2A054-705D-DF7B-F52C-60077C18DD36}"/>
              </a:ext>
            </a:extLst>
          </p:cNvPr>
          <p:cNvSpPr/>
          <p:nvPr/>
        </p:nvSpPr>
        <p:spPr>
          <a:xfrm>
            <a:off x="408196" y="1264523"/>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Goods received on day 0 </a:t>
            </a:r>
          </a:p>
        </p:txBody>
      </p:sp>
      <p:sp>
        <p:nvSpPr>
          <p:cNvPr id="9" name="Rectangle: Rounded Corners 8">
            <a:extLst>
              <a:ext uri="{FF2B5EF4-FFF2-40B4-BE49-F238E27FC236}">
                <a16:creationId xmlns:a16="http://schemas.microsoft.com/office/drawing/2014/main" id="{A18DDFA3-798D-4D8E-4308-42E277122AC3}"/>
              </a:ext>
            </a:extLst>
          </p:cNvPr>
          <p:cNvSpPr/>
          <p:nvPr/>
        </p:nvSpPr>
        <p:spPr>
          <a:xfrm>
            <a:off x="6970732" y="1243252"/>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Payment is received on day 74</a:t>
            </a:r>
          </a:p>
        </p:txBody>
      </p:sp>
      <p:sp>
        <p:nvSpPr>
          <p:cNvPr id="10" name="Rectangle: Rounded Corners 9">
            <a:extLst>
              <a:ext uri="{FF2B5EF4-FFF2-40B4-BE49-F238E27FC236}">
                <a16:creationId xmlns:a16="http://schemas.microsoft.com/office/drawing/2014/main" id="{3A54C64F-925D-1099-7569-82B0A0D92FDA}"/>
              </a:ext>
            </a:extLst>
          </p:cNvPr>
          <p:cNvSpPr/>
          <p:nvPr/>
        </p:nvSpPr>
        <p:spPr>
          <a:xfrm>
            <a:off x="3671900" y="1212131"/>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Goods are sold on day 37.5</a:t>
            </a:r>
          </a:p>
        </p:txBody>
      </p:sp>
      <p:sp>
        <p:nvSpPr>
          <p:cNvPr id="11" name="Rectangle: Rounded Corners 10">
            <a:extLst>
              <a:ext uri="{FF2B5EF4-FFF2-40B4-BE49-F238E27FC236}">
                <a16:creationId xmlns:a16="http://schemas.microsoft.com/office/drawing/2014/main" id="{3305A22E-CFF2-3067-6D4F-6BEAD8B959B8}"/>
              </a:ext>
            </a:extLst>
          </p:cNvPr>
          <p:cNvSpPr/>
          <p:nvPr/>
        </p:nvSpPr>
        <p:spPr>
          <a:xfrm>
            <a:off x="1205819" y="3846068"/>
            <a:ext cx="2005154" cy="1058416"/>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Cash is paid out to suppliers (payables) on day 65.7</a:t>
            </a:r>
          </a:p>
        </p:txBody>
      </p:sp>
      <p:sp>
        <p:nvSpPr>
          <p:cNvPr id="12" name="Rectangle: Rounded Corners 11">
            <a:extLst>
              <a:ext uri="{FF2B5EF4-FFF2-40B4-BE49-F238E27FC236}">
                <a16:creationId xmlns:a16="http://schemas.microsoft.com/office/drawing/2014/main" id="{81604C35-592E-62A6-926E-9277A2D43EDF}"/>
              </a:ext>
            </a:extLst>
          </p:cNvPr>
          <p:cNvSpPr/>
          <p:nvPr/>
        </p:nvSpPr>
        <p:spPr>
          <a:xfrm>
            <a:off x="6372200" y="3846068"/>
            <a:ext cx="2099302" cy="1058416"/>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Cash is received from customers (receivables) on day 74</a:t>
            </a:r>
          </a:p>
        </p:txBody>
      </p:sp>
      <p:cxnSp>
        <p:nvCxnSpPr>
          <p:cNvPr id="14" name="Straight Arrow Connector 13">
            <a:extLst>
              <a:ext uri="{FF2B5EF4-FFF2-40B4-BE49-F238E27FC236}">
                <a16:creationId xmlns:a16="http://schemas.microsoft.com/office/drawing/2014/main" id="{D369C20A-BF2C-8649-5E50-DFBE59403B8F}"/>
              </a:ext>
            </a:extLst>
          </p:cNvPr>
          <p:cNvCxnSpPr>
            <a:cxnSpLocks/>
          </p:cNvCxnSpPr>
          <p:nvPr/>
        </p:nvCxnSpPr>
        <p:spPr>
          <a:xfrm>
            <a:off x="1308296" y="2274919"/>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C42E4A69-6917-38DE-C949-3B9D3771447F}"/>
              </a:ext>
            </a:extLst>
          </p:cNvPr>
          <p:cNvCxnSpPr/>
          <p:nvPr/>
        </p:nvCxnSpPr>
        <p:spPr>
          <a:xfrm>
            <a:off x="4611708" y="2222528"/>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4D88F60F-E855-CEBF-97F1-27C6E39CA9E5}"/>
              </a:ext>
            </a:extLst>
          </p:cNvPr>
          <p:cNvCxnSpPr/>
          <p:nvPr/>
        </p:nvCxnSpPr>
        <p:spPr>
          <a:xfrm>
            <a:off x="7870832" y="2278118"/>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81A8E96-8A93-F4E2-9C5F-2E4735104C80}"/>
              </a:ext>
            </a:extLst>
          </p:cNvPr>
          <p:cNvCxnSpPr>
            <a:cxnSpLocks/>
          </p:cNvCxnSpPr>
          <p:nvPr/>
        </p:nvCxnSpPr>
        <p:spPr>
          <a:xfrm>
            <a:off x="1403648" y="2608509"/>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0" name="Rectangle: Rounded Corners 19">
            <a:extLst>
              <a:ext uri="{FF2B5EF4-FFF2-40B4-BE49-F238E27FC236}">
                <a16:creationId xmlns:a16="http://schemas.microsoft.com/office/drawing/2014/main" id="{11151BA8-14D2-523A-376C-B3FB7C35C215}"/>
              </a:ext>
            </a:extLst>
          </p:cNvPr>
          <p:cNvSpPr/>
          <p:nvPr/>
        </p:nvSpPr>
        <p:spPr>
          <a:xfrm>
            <a:off x="2108759" y="2357766"/>
            <a:ext cx="1463504" cy="6878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Inventory days 37.5</a:t>
            </a:r>
          </a:p>
        </p:txBody>
      </p:sp>
      <p:cxnSp>
        <p:nvCxnSpPr>
          <p:cNvPr id="21" name="Straight Connector 20">
            <a:extLst>
              <a:ext uri="{FF2B5EF4-FFF2-40B4-BE49-F238E27FC236}">
                <a16:creationId xmlns:a16="http://schemas.microsoft.com/office/drawing/2014/main" id="{9F763975-629E-A669-FC3D-CEE77593C260}"/>
              </a:ext>
            </a:extLst>
          </p:cNvPr>
          <p:cNvCxnSpPr>
            <a:cxnSpLocks/>
          </p:cNvCxnSpPr>
          <p:nvPr/>
        </p:nvCxnSpPr>
        <p:spPr>
          <a:xfrm>
            <a:off x="3696834" y="2608509"/>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2" name="Rectangle: Rounded Corners 21">
            <a:extLst>
              <a:ext uri="{FF2B5EF4-FFF2-40B4-BE49-F238E27FC236}">
                <a16:creationId xmlns:a16="http://schemas.microsoft.com/office/drawing/2014/main" id="{F6155018-19F5-D21C-F295-611228145220}"/>
              </a:ext>
            </a:extLst>
          </p:cNvPr>
          <p:cNvSpPr/>
          <p:nvPr/>
        </p:nvSpPr>
        <p:spPr>
          <a:xfrm>
            <a:off x="5541027" y="2319521"/>
            <a:ext cx="1463504" cy="6878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Receivable days 36.5 </a:t>
            </a:r>
          </a:p>
        </p:txBody>
      </p:sp>
      <p:cxnSp>
        <p:nvCxnSpPr>
          <p:cNvPr id="23" name="Straight Connector 22">
            <a:extLst>
              <a:ext uri="{FF2B5EF4-FFF2-40B4-BE49-F238E27FC236}">
                <a16:creationId xmlns:a16="http://schemas.microsoft.com/office/drawing/2014/main" id="{5557456A-2F7A-CAC4-5A1F-6E1686A7A9D6}"/>
              </a:ext>
            </a:extLst>
          </p:cNvPr>
          <p:cNvCxnSpPr>
            <a:cxnSpLocks/>
          </p:cNvCxnSpPr>
          <p:nvPr/>
        </p:nvCxnSpPr>
        <p:spPr>
          <a:xfrm>
            <a:off x="4667352" y="2608509"/>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D927EEE8-64C8-DBDB-AD41-0E7324C1CD8B}"/>
              </a:ext>
            </a:extLst>
          </p:cNvPr>
          <p:cNvCxnSpPr>
            <a:cxnSpLocks/>
          </p:cNvCxnSpPr>
          <p:nvPr/>
        </p:nvCxnSpPr>
        <p:spPr>
          <a:xfrm>
            <a:off x="2483768" y="3141589"/>
            <a:ext cx="0" cy="701280"/>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7139AEA-EC77-6993-1B18-67242CBAB31D}"/>
              </a:ext>
            </a:extLst>
          </p:cNvPr>
          <p:cNvCxnSpPr>
            <a:cxnSpLocks/>
          </p:cNvCxnSpPr>
          <p:nvPr/>
        </p:nvCxnSpPr>
        <p:spPr>
          <a:xfrm>
            <a:off x="7066084" y="2684212"/>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A5F2761D-186D-512D-6E01-F49E1D596044}"/>
              </a:ext>
            </a:extLst>
          </p:cNvPr>
          <p:cNvCxnSpPr>
            <a:cxnSpLocks/>
          </p:cNvCxnSpPr>
          <p:nvPr/>
        </p:nvCxnSpPr>
        <p:spPr>
          <a:xfrm>
            <a:off x="7870832" y="2800875"/>
            <a:ext cx="0" cy="1045193"/>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163F3321-3BF8-8F3C-BB3A-F26FFE8F5F6A}"/>
              </a:ext>
            </a:extLst>
          </p:cNvPr>
          <p:cNvCxnSpPr>
            <a:cxnSpLocks/>
          </p:cNvCxnSpPr>
          <p:nvPr/>
        </p:nvCxnSpPr>
        <p:spPr>
          <a:xfrm>
            <a:off x="3389391" y="4375276"/>
            <a:ext cx="2852907" cy="0"/>
          </a:xfrm>
          <a:prstGeom prst="straightConnector1">
            <a:avLst/>
          </a:prstGeom>
          <a:ln>
            <a:solidFill>
              <a:schemeClr val="accent2"/>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4" name="Rectangle: Rounded Corners 33">
            <a:extLst>
              <a:ext uri="{FF2B5EF4-FFF2-40B4-BE49-F238E27FC236}">
                <a16:creationId xmlns:a16="http://schemas.microsoft.com/office/drawing/2014/main" id="{54ACACB5-A1E9-CB6E-E452-048BDB2666DA}"/>
              </a:ext>
            </a:extLst>
          </p:cNvPr>
          <p:cNvSpPr/>
          <p:nvPr/>
        </p:nvSpPr>
        <p:spPr>
          <a:xfrm>
            <a:off x="3664395" y="3372389"/>
            <a:ext cx="2254382" cy="587023"/>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Time gap cash in cash out</a:t>
            </a:r>
          </a:p>
        </p:txBody>
      </p:sp>
      <p:sp>
        <p:nvSpPr>
          <p:cNvPr id="35" name="Rectangle: Rounded Corners 34">
            <a:extLst>
              <a:ext uri="{FF2B5EF4-FFF2-40B4-BE49-F238E27FC236}">
                <a16:creationId xmlns:a16="http://schemas.microsoft.com/office/drawing/2014/main" id="{66B1D7F3-99DB-FBCF-82B3-673CDEE1FD93}"/>
              </a:ext>
            </a:extLst>
          </p:cNvPr>
          <p:cNvSpPr/>
          <p:nvPr/>
        </p:nvSpPr>
        <p:spPr>
          <a:xfrm>
            <a:off x="3651504" y="4954861"/>
            <a:ext cx="2254382" cy="788345"/>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funding requirement is 8.3 days</a:t>
            </a:r>
          </a:p>
        </p:txBody>
      </p:sp>
    </p:spTree>
    <p:custDataLst>
      <p:tags r:id="rId1"/>
    </p:custDataLst>
    <p:extLst>
      <p:ext uri="{BB962C8B-B14F-4D97-AF65-F5344CB8AC3E}">
        <p14:creationId xmlns:p14="http://schemas.microsoft.com/office/powerpoint/2010/main" val="9792520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000"/>
            <a:ext cx="9144000" cy="1089668"/>
          </a:xfrm>
          <a:solidFill>
            <a:schemeClr val="tx2">
              <a:lumMod val="20000"/>
              <a:lumOff val="80000"/>
            </a:schemeClr>
          </a:solidFill>
        </p:spPr>
        <p:txBody>
          <a:bodyPr>
            <a:normAutofit fontScale="90000"/>
          </a:bodyPr>
          <a:lstStyle/>
          <a:p>
            <a:pPr algn="ctr"/>
            <a:r>
              <a:rPr lang="en-GB" sz="3400" dirty="0"/>
              <a:t>Northern Travel plc 2022</a:t>
            </a:r>
            <a:br>
              <a:rPr lang="en-GB" sz="3400" dirty="0"/>
            </a:br>
            <a:r>
              <a:rPr lang="en-GB" sz="3400" dirty="0"/>
              <a:t> Assessing working capital finance requirement</a:t>
            </a:r>
          </a:p>
        </p:txBody>
      </p:sp>
      <p:sp>
        <p:nvSpPr>
          <p:cNvPr id="4" name="Slide Number Placeholder 3"/>
          <p:cNvSpPr>
            <a:spLocks noGrp="1"/>
          </p:cNvSpPr>
          <p:nvPr>
            <p:ph type="sldNum" sz="quarter" idx="12"/>
          </p:nvPr>
        </p:nvSpPr>
        <p:spPr/>
        <p:txBody>
          <a:bodyPr/>
          <a:lstStyle/>
          <a:p>
            <a:fld id="{63A33278-8D2C-46E9-9145-8061F8ED03C5}" type="slidenum">
              <a:rPr lang="en-GB" smtClean="0"/>
              <a:t>24</a:t>
            </a:fld>
            <a:endParaRPr lang="en-GB" dirty="0"/>
          </a:p>
        </p:txBody>
      </p:sp>
      <p:sp>
        <p:nvSpPr>
          <p:cNvPr id="6" name="Content Placeholder 5">
            <a:extLst>
              <a:ext uri="{FF2B5EF4-FFF2-40B4-BE49-F238E27FC236}">
                <a16:creationId xmlns:a16="http://schemas.microsoft.com/office/drawing/2014/main" id="{D42ECB6F-2845-7A3F-6E1B-437DCC675524}"/>
              </a:ext>
            </a:extLst>
          </p:cNvPr>
          <p:cNvSpPr>
            <a:spLocks noGrp="1"/>
          </p:cNvSpPr>
          <p:nvPr>
            <p:ph idx="1"/>
          </p:nvPr>
        </p:nvSpPr>
        <p:spPr>
          <a:xfrm>
            <a:off x="0" y="1052736"/>
            <a:ext cx="9144000" cy="4752528"/>
          </a:xfrm>
          <a:solidFill>
            <a:schemeClr val="tx2"/>
          </a:solidFill>
        </p:spPr>
        <p:txBody>
          <a:bodyPr/>
          <a:lstStyle/>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sp>
        <p:nvSpPr>
          <p:cNvPr id="7" name="Rectangle: Rounded Corners 6">
            <a:extLst>
              <a:ext uri="{FF2B5EF4-FFF2-40B4-BE49-F238E27FC236}">
                <a16:creationId xmlns:a16="http://schemas.microsoft.com/office/drawing/2014/main" id="{AAB2A054-705D-DF7B-F52C-60077C18DD36}"/>
              </a:ext>
            </a:extLst>
          </p:cNvPr>
          <p:cNvSpPr/>
          <p:nvPr/>
        </p:nvSpPr>
        <p:spPr>
          <a:xfrm>
            <a:off x="408196" y="1264523"/>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Goods received on day 0 </a:t>
            </a:r>
          </a:p>
        </p:txBody>
      </p:sp>
      <p:sp>
        <p:nvSpPr>
          <p:cNvPr id="9" name="Rectangle: Rounded Corners 8">
            <a:extLst>
              <a:ext uri="{FF2B5EF4-FFF2-40B4-BE49-F238E27FC236}">
                <a16:creationId xmlns:a16="http://schemas.microsoft.com/office/drawing/2014/main" id="{A18DDFA3-798D-4D8E-4308-42E277122AC3}"/>
              </a:ext>
            </a:extLst>
          </p:cNvPr>
          <p:cNvSpPr/>
          <p:nvPr/>
        </p:nvSpPr>
        <p:spPr>
          <a:xfrm>
            <a:off x="6970732" y="1243252"/>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Payment is received on day 95.3</a:t>
            </a:r>
          </a:p>
        </p:txBody>
      </p:sp>
      <p:sp>
        <p:nvSpPr>
          <p:cNvPr id="10" name="Rectangle: Rounded Corners 9">
            <a:extLst>
              <a:ext uri="{FF2B5EF4-FFF2-40B4-BE49-F238E27FC236}">
                <a16:creationId xmlns:a16="http://schemas.microsoft.com/office/drawing/2014/main" id="{3A54C64F-925D-1099-7569-82B0A0D92FDA}"/>
              </a:ext>
            </a:extLst>
          </p:cNvPr>
          <p:cNvSpPr/>
          <p:nvPr/>
        </p:nvSpPr>
        <p:spPr>
          <a:xfrm>
            <a:off x="3671900" y="1212131"/>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Goods are sold on day 57.3</a:t>
            </a:r>
          </a:p>
        </p:txBody>
      </p:sp>
      <p:sp>
        <p:nvSpPr>
          <p:cNvPr id="11" name="Rectangle: Rounded Corners 10">
            <a:extLst>
              <a:ext uri="{FF2B5EF4-FFF2-40B4-BE49-F238E27FC236}">
                <a16:creationId xmlns:a16="http://schemas.microsoft.com/office/drawing/2014/main" id="{3305A22E-CFF2-3067-6D4F-6BEAD8B959B8}"/>
              </a:ext>
            </a:extLst>
          </p:cNvPr>
          <p:cNvSpPr/>
          <p:nvPr/>
        </p:nvSpPr>
        <p:spPr>
          <a:xfrm>
            <a:off x="1205819" y="3846068"/>
            <a:ext cx="2005154" cy="1058416"/>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Cash is paid out to suppliers (payables) on day 71.6 </a:t>
            </a:r>
          </a:p>
        </p:txBody>
      </p:sp>
      <p:sp>
        <p:nvSpPr>
          <p:cNvPr id="12" name="Rectangle: Rounded Corners 11">
            <a:extLst>
              <a:ext uri="{FF2B5EF4-FFF2-40B4-BE49-F238E27FC236}">
                <a16:creationId xmlns:a16="http://schemas.microsoft.com/office/drawing/2014/main" id="{81604C35-592E-62A6-926E-9277A2D43EDF}"/>
              </a:ext>
            </a:extLst>
          </p:cNvPr>
          <p:cNvSpPr/>
          <p:nvPr/>
        </p:nvSpPr>
        <p:spPr>
          <a:xfrm>
            <a:off x="6372200" y="3846067"/>
            <a:ext cx="2099302" cy="1239115"/>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Cash is received from customers (receivables) on day 95.3</a:t>
            </a:r>
          </a:p>
        </p:txBody>
      </p:sp>
      <p:cxnSp>
        <p:nvCxnSpPr>
          <p:cNvPr id="14" name="Straight Arrow Connector 13">
            <a:extLst>
              <a:ext uri="{FF2B5EF4-FFF2-40B4-BE49-F238E27FC236}">
                <a16:creationId xmlns:a16="http://schemas.microsoft.com/office/drawing/2014/main" id="{D369C20A-BF2C-8649-5E50-DFBE59403B8F}"/>
              </a:ext>
            </a:extLst>
          </p:cNvPr>
          <p:cNvCxnSpPr>
            <a:stCxn id="7" idx="2"/>
          </p:cNvCxnSpPr>
          <p:nvPr/>
        </p:nvCxnSpPr>
        <p:spPr>
          <a:xfrm>
            <a:off x="1308296" y="2178923"/>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C42E4A69-6917-38DE-C949-3B9D3771447F}"/>
              </a:ext>
            </a:extLst>
          </p:cNvPr>
          <p:cNvCxnSpPr/>
          <p:nvPr/>
        </p:nvCxnSpPr>
        <p:spPr>
          <a:xfrm>
            <a:off x="4611708" y="2126531"/>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4D88F60F-E855-CEBF-97F1-27C6E39CA9E5}"/>
              </a:ext>
            </a:extLst>
          </p:cNvPr>
          <p:cNvCxnSpPr/>
          <p:nvPr/>
        </p:nvCxnSpPr>
        <p:spPr>
          <a:xfrm>
            <a:off x="7870832" y="2178922"/>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81A8E96-8A93-F4E2-9C5F-2E4735104C80}"/>
              </a:ext>
            </a:extLst>
          </p:cNvPr>
          <p:cNvCxnSpPr>
            <a:cxnSpLocks/>
          </p:cNvCxnSpPr>
          <p:nvPr/>
        </p:nvCxnSpPr>
        <p:spPr>
          <a:xfrm>
            <a:off x="1403648" y="2512512"/>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0" name="Rectangle: Rounded Corners 19">
            <a:extLst>
              <a:ext uri="{FF2B5EF4-FFF2-40B4-BE49-F238E27FC236}">
                <a16:creationId xmlns:a16="http://schemas.microsoft.com/office/drawing/2014/main" id="{11151BA8-14D2-523A-376C-B3FB7C35C215}"/>
              </a:ext>
            </a:extLst>
          </p:cNvPr>
          <p:cNvSpPr/>
          <p:nvPr/>
        </p:nvSpPr>
        <p:spPr>
          <a:xfrm>
            <a:off x="2108759" y="2357766"/>
            <a:ext cx="1463504" cy="6878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Inventory days 57.3</a:t>
            </a:r>
          </a:p>
        </p:txBody>
      </p:sp>
      <p:cxnSp>
        <p:nvCxnSpPr>
          <p:cNvPr id="21" name="Straight Connector 20">
            <a:extLst>
              <a:ext uri="{FF2B5EF4-FFF2-40B4-BE49-F238E27FC236}">
                <a16:creationId xmlns:a16="http://schemas.microsoft.com/office/drawing/2014/main" id="{9F763975-629E-A669-FC3D-CEE77593C260}"/>
              </a:ext>
            </a:extLst>
          </p:cNvPr>
          <p:cNvCxnSpPr>
            <a:cxnSpLocks/>
          </p:cNvCxnSpPr>
          <p:nvPr/>
        </p:nvCxnSpPr>
        <p:spPr>
          <a:xfrm>
            <a:off x="3696834" y="2512512"/>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2" name="Rectangle: Rounded Corners 21">
            <a:extLst>
              <a:ext uri="{FF2B5EF4-FFF2-40B4-BE49-F238E27FC236}">
                <a16:creationId xmlns:a16="http://schemas.microsoft.com/office/drawing/2014/main" id="{F6155018-19F5-D21C-F295-611228145220}"/>
              </a:ext>
            </a:extLst>
          </p:cNvPr>
          <p:cNvSpPr/>
          <p:nvPr/>
        </p:nvSpPr>
        <p:spPr>
          <a:xfrm>
            <a:off x="5541027" y="2319521"/>
            <a:ext cx="1463504" cy="6878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Receivable days 38.0 </a:t>
            </a:r>
          </a:p>
        </p:txBody>
      </p:sp>
      <p:cxnSp>
        <p:nvCxnSpPr>
          <p:cNvPr id="23" name="Straight Connector 22">
            <a:extLst>
              <a:ext uri="{FF2B5EF4-FFF2-40B4-BE49-F238E27FC236}">
                <a16:creationId xmlns:a16="http://schemas.microsoft.com/office/drawing/2014/main" id="{5557456A-2F7A-CAC4-5A1F-6E1686A7A9D6}"/>
              </a:ext>
            </a:extLst>
          </p:cNvPr>
          <p:cNvCxnSpPr>
            <a:cxnSpLocks/>
          </p:cNvCxnSpPr>
          <p:nvPr/>
        </p:nvCxnSpPr>
        <p:spPr>
          <a:xfrm>
            <a:off x="4667352" y="2512512"/>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D927EEE8-64C8-DBDB-AD41-0E7324C1CD8B}"/>
              </a:ext>
            </a:extLst>
          </p:cNvPr>
          <p:cNvCxnSpPr>
            <a:cxnSpLocks/>
          </p:cNvCxnSpPr>
          <p:nvPr/>
        </p:nvCxnSpPr>
        <p:spPr>
          <a:xfrm>
            <a:off x="2483768" y="3045592"/>
            <a:ext cx="0" cy="701280"/>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7139AEA-EC77-6993-1B18-67242CBAB31D}"/>
              </a:ext>
            </a:extLst>
          </p:cNvPr>
          <p:cNvCxnSpPr>
            <a:cxnSpLocks/>
          </p:cNvCxnSpPr>
          <p:nvPr/>
        </p:nvCxnSpPr>
        <p:spPr>
          <a:xfrm>
            <a:off x="7066084" y="2588215"/>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A5F2761D-186D-512D-6E01-F49E1D596044}"/>
              </a:ext>
            </a:extLst>
          </p:cNvPr>
          <p:cNvCxnSpPr>
            <a:cxnSpLocks/>
          </p:cNvCxnSpPr>
          <p:nvPr/>
        </p:nvCxnSpPr>
        <p:spPr>
          <a:xfrm>
            <a:off x="7870832" y="2701679"/>
            <a:ext cx="0" cy="1045193"/>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163F3321-3BF8-8F3C-BB3A-F26FFE8F5F6A}"/>
              </a:ext>
            </a:extLst>
          </p:cNvPr>
          <p:cNvCxnSpPr>
            <a:cxnSpLocks/>
          </p:cNvCxnSpPr>
          <p:nvPr/>
        </p:nvCxnSpPr>
        <p:spPr>
          <a:xfrm>
            <a:off x="3397572" y="4465624"/>
            <a:ext cx="2852907" cy="0"/>
          </a:xfrm>
          <a:prstGeom prst="straightConnector1">
            <a:avLst/>
          </a:prstGeom>
          <a:ln>
            <a:solidFill>
              <a:schemeClr val="accent2"/>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4" name="Rectangle: Rounded Corners 33">
            <a:extLst>
              <a:ext uri="{FF2B5EF4-FFF2-40B4-BE49-F238E27FC236}">
                <a16:creationId xmlns:a16="http://schemas.microsoft.com/office/drawing/2014/main" id="{54ACACB5-A1E9-CB6E-E452-048BDB2666DA}"/>
              </a:ext>
            </a:extLst>
          </p:cNvPr>
          <p:cNvSpPr/>
          <p:nvPr/>
        </p:nvSpPr>
        <p:spPr>
          <a:xfrm>
            <a:off x="3607376" y="3584808"/>
            <a:ext cx="2254382" cy="587023"/>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Time gap cash in cash out</a:t>
            </a:r>
          </a:p>
        </p:txBody>
      </p:sp>
      <p:sp>
        <p:nvSpPr>
          <p:cNvPr id="35" name="Rectangle: Rounded Corners 34">
            <a:extLst>
              <a:ext uri="{FF2B5EF4-FFF2-40B4-BE49-F238E27FC236}">
                <a16:creationId xmlns:a16="http://schemas.microsoft.com/office/drawing/2014/main" id="{66B1D7F3-99DB-FBCF-82B3-673CDEE1FD93}"/>
              </a:ext>
            </a:extLst>
          </p:cNvPr>
          <p:cNvSpPr/>
          <p:nvPr/>
        </p:nvSpPr>
        <p:spPr>
          <a:xfrm>
            <a:off x="3682510" y="4802230"/>
            <a:ext cx="2254382" cy="788345"/>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funding requirement is 23.7 days</a:t>
            </a:r>
          </a:p>
        </p:txBody>
      </p:sp>
    </p:spTree>
    <p:custDataLst>
      <p:tags r:id="rId1"/>
    </p:custDataLst>
    <p:extLst>
      <p:ext uri="{BB962C8B-B14F-4D97-AF65-F5344CB8AC3E}">
        <p14:creationId xmlns:p14="http://schemas.microsoft.com/office/powerpoint/2010/main" val="9674946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F7B94-D64B-C84F-0E65-0E808A12FB8D}"/>
              </a:ext>
            </a:extLst>
          </p:cNvPr>
          <p:cNvSpPr>
            <a:spLocks noGrp="1"/>
          </p:cNvSpPr>
          <p:nvPr>
            <p:ph type="title"/>
          </p:nvPr>
        </p:nvSpPr>
        <p:spPr>
          <a:xfrm>
            <a:off x="0" y="0"/>
            <a:ext cx="9144000" cy="836712"/>
          </a:xfrm>
          <a:solidFill>
            <a:schemeClr val="tx2">
              <a:lumMod val="20000"/>
              <a:lumOff val="80000"/>
            </a:schemeClr>
          </a:solidFill>
        </p:spPr>
        <p:txBody>
          <a:bodyPr/>
          <a:lstStyle/>
          <a:p>
            <a:r>
              <a:rPr lang="en-GB" dirty="0"/>
              <a:t>Financing working capital 1</a:t>
            </a:r>
          </a:p>
        </p:txBody>
      </p:sp>
      <p:sp>
        <p:nvSpPr>
          <p:cNvPr id="3" name="Content Placeholder 2">
            <a:extLst>
              <a:ext uri="{FF2B5EF4-FFF2-40B4-BE49-F238E27FC236}">
                <a16:creationId xmlns:a16="http://schemas.microsoft.com/office/drawing/2014/main" id="{8853DB51-A094-989B-0F47-DF4A1BBB9DB4}"/>
              </a:ext>
            </a:extLst>
          </p:cNvPr>
          <p:cNvSpPr>
            <a:spLocks noGrp="1"/>
          </p:cNvSpPr>
          <p:nvPr>
            <p:ph idx="1"/>
          </p:nvPr>
        </p:nvSpPr>
        <p:spPr>
          <a:xfrm>
            <a:off x="0" y="836712"/>
            <a:ext cx="9144000" cy="4896544"/>
          </a:xfrm>
          <a:solidFill>
            <a:schemeClr val="tx2"/>
          </a:solidFill>
        </p:spPr>
        <p:txBody>
          <a:bodyPr>
            <a:normAutofit fontScale="85000" lnSpcReduction="20000"/>
          </a:bodyPr>
          <a:lstStyle/>
          <a:p>
            <a:endParaRPr lang="en-GB" dirty="0">
              <a:solidFill>
                <a:schemeClr val="tx2">
                  <a:lumMod val="20000"/>
                  <a:lumOff val="80000"/>
                </a:schemeClr>
              </a:solidFill>
            </a:endParaRPr>
          </a:p>
          <a:p>
            <a:r>
              <a:rPr lang="en-GB" dirty="0">
                <a:solidFill>
                  <a:schemeClr val="tx2">
                    <a:lumMod val="20000"/>
                    <a:lumOff val="80000"/>
                  </a:schemeClr>
                </a:solidFill>
              </a:rPr>
              <a:t>In the Northern Travel worked example, for both years the difference between trade receivables days and trade payables days, the holding days is positive.</a:t>
            </a:r>
          </a:p>
          <a:p>
            <a:pPr marL="0" indent="0">
              <a:buNone/>
            </a:pPr>
            <a:endParaRPr lang="en-GB" dirty="0">
              <a:solidFill>
                <a:schemeClr val="tx2">
                  <a:lumMod val="20000"/>
                  <a:lumOff val="80000"/>
                </a:schemeClr>
              </a:solidFill>
            </a:endParaRPr>
          </a:p>
          <a:p>
            <a:endParaRPr lang="en-GB" dirty="0">
              <a:solidFill>
                <a:schemeClr val="tx2">
                  <a:lumMod val="20000"/>
                  <a:lumOff val="80000"/>
                </a:schemeClr>
              </a:solidFill>
            </a:endParaRPr>
          </a:p>
          <a:p>
            <a:r>
              <a:rPr lang="en-GB" dirty="0">
                <a:solidFill>
                  <a:schemeClr val="tx2">
                    <a:lumMod val="20000"/>
                    <a:lumOff val="80000"/>
                  </a:schemeClr>
                </a:solidFill>
              </a:rPr>
              <a:t>However, because of the length of inventory days, Northern Travel needs to finance its working capital for 8.3 days in 2021, and the situation worsens in 2022 to 23.7 days – 185.5%!</a:t>
            </a:r>
          </a:p>
          <a:p>
            <a:endParaRPr lang="en-GB" dirty="0">
              <a:solidFill>
                <a:schemeClr val="tx2">
                  <a:lumMod val="20000"/>
                  <a:lumOff val="80000"/>
                </a:schemeClr>
              </a:solidFill>
            </a:endParaRPr>
          </a:p>
          <a:p>
            <a:pPr marL="0" indent="0">
              <a:buNone/>
            </a:pPr>
            <a:r>
              <a:rPr lang="en-GB" dirty="0"/>
              <a:t> </a:t>
            </a:r>
          </a:p>
        </p:txBody>
      </p:sp>
      <p:sp>
        <p:nvSpPr>
          <p:cNvPr id="4" name="Slide Number Placeholder 3">
            <a:extLst>
              <a:ext uri="{FF2B5EF4-FFF2-40B4-BE49-F238E27FC236}">
                <a16:creationId xmlns:a16="http://schemas.microsoft.com/office/drawing/2014/main" id="{C30741A6-CF1A-D80A-6B97-A1570F66A015}"/>
              </a:ext>
            </a:extLst>
          </p:cNvPr>
          <p:cNvSpPr>
            <a:spLocks noGrp="1"/>
          </p:cNvSpPr>
          <p:nvPr>
            <p:ph type="sldNum" sz="quarter" idx="12"/>
          </p:nvPr>
        </p:nvSpPr>
        <p:spPr/>
        <p:txBody>
          <a:bodyPr/>
          <a:lstStyle/>
          <a:p>
            <a:fld id="{C3F65BB1-9206-4D7F-97F9-47DCC7DC6334}" type="slidenum">
              <a:rPr lang="en-GB" smtClean="0"/>
              <a:pPr/>
              <a:t>25</a:t>
            </a:fld>
            <a:endParaRPr lang="en-GB" dirty="0"/>
          </a:p>
        </p:txBody>
      </p:sp>
    </p:spTree>
    <p:extLst>
      <p:ext uri="{BB962C8B-B14F-4D97-AF65-F5344CB8AC3E}">
        <p14:creationId xmlns:p14="http://schemas.microsoft.com/office/powerpoint/2010/main" val="38174601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Financing working capital 2</a:t>
            </a:r>
          </a:p>
        </p:txBody>
      </p:sp>
      <p:sp>
        <p:nvSpPr>
          <p:cNvPr id="4" name="Slide Number Placeholder 3"/>
          <p:cNvSpPr>
            <a:spLocks noGrp="1"/>
          </p:cNvSpPr>
          <p:nvPr>
            <p:ph type="sldNum" sz="quarter" idx="12"/>
          </p:nvPr>
        </p:nvSpPr>
        <p:spPr/>
        <p:txBody>
          <a:bodyPr/>
          <a:lstStyle/>
          <a:p>
            <a:fld id="{63A33278-8D2C-46E9-9145-8061F8ED03C5}" type="slidenum">
              <a:rPr lang="en-GB" smtClean="0"/>
              <a:t>26</a:t>
            </a:fld>
            <a:endParaRPr lang="en-GB" dirty="0"/>
          </a:p>
        </p:txBody>
      </p:sp>
      <p:sp>
        <p:nvSpPr>
          <p:cNvPr id="6" name="Content Placeholder 5">
            <a:extLst>
              <a:ext uri="{FF2B5EF4-FFF2-40B4-BE49-F238E27FC236}">
                <a16:creationId xmlns:a16="http://schemas.microsoft.com/office/drawing/2014/main" id="{1CF212A8-1C34-6AD4-0DDE-E32D0B36C495}"/>
              </a:ext>
            </a:extLst>
          </p:cNvPr>
          <p:cNvSpPr>
            <a:spLocks noGrp="1"/>
          </p:cNvSpPr>
          <p:nvPr>
            <p:ph idx="1"/>
          </p:nvPr>
        </p:nvSpPr>
        <p:spPr>
          <a:xfrm>
            <a:off x="35496" y="908719"/>
            <a:ext cx="9108504" cy="4752529"/>
          </a:xfrm>
          <a:solidFill>
            <a:schemeClr val="tx2"/>
          </a:solidFill>
        </p:spPr>
        <p:txBody>
          <a:bodyPr>
            <a:normAutofit fontScale="85000" lnSpcReduction="10000"/>
          </a:bodyPr>
          <a:lstStyle/>
          <a:p>
            <a:r>
              <a:rPr lang="en-GB" dirty="0">
                <a:solidFill>
                  <a:schemeClr val="tx2">
                    <a:lumMod val="20000"/>
                    <a:lumOff val="80000"/>
                  </a:schemeClr>
                </a:solidFill>
              </a:rPr>
              <a:t>Therefore, in 2021 for every £1 million worth of sales £22,740 of working capital finance is required</a:t>
            </a:r>
          </a:p>
          <a:p>
            <a:endParaRPr lang="en-GB" dirty="0">
              <a:solidFill>
                <a:schemeClr val="tx2">
                  <a:lumMod val="20000"/>
                  <a:lumOff val="80000"/>
                </a:schemeClr>
              </a:solidFill>
            </a:endParaRPr>
          </a:p>
          <a:p>
            <a:r>
              <a:rPr lang="en-GB" dirty="0">
                <a:solidFill>
                  <a:schemeClr val="tx2">
                    <a:lumMod val="20000"/>
                    <a:lumOff val="80000"/>
                  </a:schemeClr>
                </a:solidFill>
              </a:rPr>
              <a:t>This is calculated by £1,000,000 x (8.3/365) = £22,740</a:t>
            </a:r>
          </a:p>
          <a:p>
            <a:endParaRPr lang="en-GB" dirty="0">
              <a:solidFill>
                <a:schemeClr val="tx2">
                  <a:lumMod val="20000"/>
                  <a:lumOff val="80000"/>
                </a:schemeClr>
              </a:solidFill>
            </a:endParaRPr>
          </a:p>
          <a:p>
            <a:r>
              <a:rPr lang="en-GB" dirty="0">
                <a:solidFill>
                  <a:schemeClr val="tx2">
                    <a:lumMod val="20000"/>
                    <a:lumOff val="80000"/>
                  </a:schemeClr>
                </a:solidFill>
              </a:rPr>
              <a:t>For 2022 the figure is £1,000,000 (23.7/365) = £64,931</a:t>
            </a:r>
          </a:p>
          <a:p>
            <a:endParaRPr lang="en-GB" dirty="0">
              <a:solidFill>
                <a:schemeClr val="tx2">
                  <a:lumMod val="20000"/>
                  <a:lumOff val="80000"/>
                </a:schemeClr>
              </a:solidFill>
            </a:endParaRPr>
          </a:p>
          <a:p>
            <a:r>
              <a:rPr lang="en-GB" dirty="0">
                <a:solidFill>
                  <a:schemeClr val="tx2">
                    <a:lumMod val="20000"/>
                    <a:lumOff val="80000"/>
                  </a:schemeClr>
                </a:solidFill>
              </a:rPr>
              <a:t>This is often overlooked by newer, rapidly growing companies who find themselves in cash difficulties in the midst of high sales and profits</a:t>
            </a:r>
          </a:p>
        </p:txBody>
      </p:sp>
    </p:spTree>
    <p:custDataLst>
      <p:tags r:id="rId1"/>
    </p:custDataLst>
    <p:extLst>
      <p:ext uri="{BB962C8B-B14F-4D97-AF65-F5344CB8AC3E}">
        <p14:creationId xmlns:p14="http://schemas.microsoft.com/office/powerpoint/2010/main" val="10106294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2D16-66C1-4EB4-AAB5-B237B3AAD040}"/>
              </a:ext>
            </a:extLst>
          </p:cNvPr>
          <p:cNvSpPr>
            <a:spLocks noGrp="1"/>
          </p:cNvSpPr>
          <p:nvPr>
            <p:ph type="title"/>
          </p:nvPr>
        </p:nvSpPr>
        <p:spPr>
          <a:xfrm>
            <a:off x="0" y="-99392"/>
            <a:ext cx="9143999" cy="1184702"/>
          </a:xfrm>
          <a:solidFill>
            <a:schemeClr val="tx2">
              <a:lumMod val="20000"/>
              <a:lumOff val="80000"/>
            </a:schemeClr>
          </a:solidFill>
        </p:spPr>
        <p:txBody>
          <a:bodyPr>
            <a:noAutofit/>
          </a:bodyPr>
          <a:lstStyle/>
          <a:p>
            <a:pPr algn="ctr"/>
            <a:r>
              <a:rPr lang="en-GB" sz="3600" dirty="0"/>
              <a:t>Northern Travel plc working capital ratios summary table</a:t>
            </a:r>
          </a:p>
        </p:txBody>
      </p:sp>
      <p:graphicFrame>
        <p:nvGraphicFramePr>
          <p:cNvPr id="4" name="Content Placeholder 3">
            <a:extLst>
              <a:ext uri="{FF2B5EF4-FFF2-40B4-BE49-F238E27FC236}">
                <a16:creationId xmlns:a16="http://schemas.microsoft.com/office/drawing/2014/main" id="{A1F4B81D-80B7-480B-929B-8BE4A33D7BD4}"/>
              </a:ext>
            </a:extLst>
          </p:cNvPr>
          <p:cNvGraphicFramePr>
            <a:graphicFrameLocks noGrp="1"/>
          </p:cNvGraphicFramePr>
          <p:nvPr>
            <p:ph idx="1"/>
            <p:extLst>
              <p:ext uri="{D42A27DB-BD31-4B8C-83A1-F6EECF244321}">
                <p14:modId xmlns:p14="http://schemas.microsoft.com/office/powerpoint/2010/main" val="1909210953"/>
              </p:ext>
            </p:extLst>
          </p:nvPr>
        </p:nvGraphicFramePr>
        <p:xfrm>
          <a:off x="0" y="1124745"/>
          <a:ext cx="9144000" cy="4688151"/>
        </p:xfrm>
        <a:graphic>
          <a:graphicData uri="http://schemas.openxmlformats.org/drawingml/2006/table">
            <a:tbl>
              <a:tblPr firstRow="1" firstCol="1" bandRow="1">
                <a:tableStyleId>{7DF18680-E054-41AD-8BC1-D1AEF772440D}</a:tableStyleId>
              </a:tblPr>
              <a:tblGrid>
                <a:gridCol w="3193360">
                  <a:extLst>
                    <a:ext uri="{9D8B030D-6E8A-4147-A177-3AD203B41FA5}">
                      <a16:colId xmlns:a16="http://schemas.microsoft.com/office/drawing/2014/main" val="3235174462"/>
                    </a:ext>
                  </a:extLst>
                </a:gridCol>
                <a:gridCol w="1361159">
                  <a:extLst>
                    <a:ext uri="{9D8B030D-6E8A-4147-A177-3AD203B41FA5}">
                      <a16:colId xmlns:a16="http://schemas.microsoft.com/office/drawing/2014/main" val="1820317717"/>
                    </a:ext>
                  </a:extLst>
                </a:gridCol>
                <a:gridCol w="1361159">
                  <a:extLst>
                    <a:ext uri="{9D8B030D-6E8A-4147-A177-3AD203B41FA5}">
                      <a16:colId xmlns:a16="http://schemas.microsoft.com/office/drawing/2014/main" val="125462813"/>
                    </a:ext>
                  </a:extLst>
                </a:gridCol>
                <a:gridCol w="1614161">
                  <a:extLst>
                    <a:ext uri="{9D8B030D-6E8A-4147-A177-3AD203B41FA5}">
                      <a16:colId xmlns:a16="http://schemas.microsoft.com/office/drawing/2014/main" val="3592663697"/>
                    </a:ext>
                  </a:extLst>
                </a:gridCol>
                <a:gridCol w="1614161">
                  <a:extLst>
                    <a:ext uri="{9D8B030D-6E8A-4147-A177-3AD203B41FA5}">
                      <a16:colId xmlns:a16="http://schemas.microsoft.com/office/drawing/2014/main" val="1336046565"/>
                    </a:ext>
                  </a:extLst>
                </a:gridCol>
              </a:tblGrid>
              <a:tr h="951914">
                <a:tc>
                  <a:txBody>
                    <a:bodyPr/>
                    <a:lstStyle/>
                    <a:p>
                      <a:pPr>
                        <a:lnSpc>
                          <a:spcPct val="115000"/>
                        </a:lnSpc>
                        <a:spcAft>
                          <a:spcPts val="1000"/>
                        </a:spcAft>
                      </a:pPr>
                      <a:r>
                        <a:rPr lang="en-GB" sz="1500" dirty="0">
                          <a:effectLst/>
                        </a:rPr>
                        <a:t> </a:t>
                      </a:r>
                    </a:p>
                    <a:p>
                      <a:pPr>
                        <a:lnSpc>
                          <a:spcPct val="115000"/>
                        </a:lnSpc>
                        <a:spcAft>
                          <a:spcPts val="1000"/>
                        </a:spcAft>
                      </a:pPr>
                      <a:r>
                        <a:rPr lang="en-GB" sz="1500" dirty="0">
                          <a:effectLst/>
                        </a:rPr>
                        <a:t>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2021</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00000"/>
                        </a:lnSpc>
                        <a:spcAft>
                          <a:spcPts val="0"/>
                        </a:spcAft>
                      </a:pPr>
                      <a:endParaRPr lang="en-GB" sz="1500" dirty="0">
                        <a:effectLst/>
                      </a:endParaRPr>
                    </a:p>
                    <a:p>
                      <a:pPr algn="ctr">
                        <a:lnSpc>
                          <a:spcPct val="100000"/>
                        </a:lnSpc>
                        <a:spcAft>
                          <a:spcPts val="0"/>
                        </a:spcAft>
                      </a:pPr>
                      <a:r>
                        <a:rPr lang="en-GB" sz="1500" dirty="0">
                          <a:effectLst/>
                        </a:rPr>
                        <a:t>2020</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Absolute</a:t>
                      </a:r>
                    </a:p>
                    <a:p>
                      <a:pPr algn="ctr">
                        <a:lnSpc>
                          <a:spcPct val="100000"/>
                        </a:lnSpc>
                        <a:spcAft>
                          <a:spcPts val="0"/>
                        </a:spcAft>
                      </a:pPr>
                      <a:r>
                        <a:rPr lang="en-GB" sz="1500" dirty="0">
                          <a:effectLst/>
                        </a:rPr>
                        <a:t>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00000"/>
                        </a:lnSpc>
                        <a:spcAft>
                          <a:spcPts val="0"/>
                        </a:spcAft>
                      </a:pPr>
                      <a:r>
                        <a:rPr lang="en-GB" sz="1500" dirty="0">
                          <a:effectLst/>
                        </a:rPr>
                        <a:t> Relative (performance)Difference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475587876"/>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Working capital</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20,000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33,500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13,500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-40.3%</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18301728"/>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Current Ratio</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 1.5 times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2.1 times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0.6 times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-28.6%</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78832850"/>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Acid Test or Quick Ratio</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 0.7 times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1.5 times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  0.8 times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-53.3%</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64148959"/>
                  </a:ext>
                </a:extLst>
              </a:tr>
              <a:tr h="348872">
                <a:tc>
                  <a:txBody>
                    <a:bodyPr/>
                    <a:lstStyle/>
                    <a:p>
                      <a:pPr>
                        <a:lnSpc>
                          <a:spcPct val="115000"/>
                        </a:lnSpc>
                        <a:spcAft>
                          <a:spcPts val="1000"/>
                        </a:spcAft>
                      </a:pPr>
                      <a:r>
                        <a:rPr lang="en-GB" sz="1600" dirty="0">
                          <a:effectLst/>
                          <a:latin typeface="Arial" panose="020B0604020202020204" pitchFamily="34" charset="0"/>
                          <a:ea typeface="Calibri" panose="020F0502020204030204" pitchFamily="34" charset="0"/>
                          <a:cs typeface="Arial" panose="020B0604020202020204" pitchFamily="34" charset="0"/>
                        </a:rPr>
                        <a:t>Cash ratio</a:t>
                      </a:r>
                    </a:p>
                  </a:txBody>
                  <a:tcPr marL="68580" marR="68580" marT="0" marB="0">
                    <a:solidFill>
                      <a:schemeClr val="tx2"/>
                    </a:solidFill>
                  </a:tcPr>
                </a:tc>
                <a:tc>
                  <a:txBody>
                    <a:bodyPr/>
                    <a:lstStyle/>
                    <a:p>
                      <a:pPr algn="r">
                        <a:lnSpc>
                          <a:spcPct val="115000"/>
                        </a:lnSpc>
                        <a:spcAft>
                          <a:spcPts val="1000"/>
                        </a:spcAft>
                      </a:pPr>
                      <a:r>
                        <a:rPr lang="en-GB" sz="2100" dirty="0">
                          <a:effectLst/>
                          <a:latin typeface="Calibri" panose="020F0502020204030204" pitchFamily="34" charset="0"/>
                          <a:ea typeface="Calibri" panose="020F0502020204030204" pitchFamily="34" charset="0"/>
                          <a:cs typeface="Times New Roman" panose="02020603050405020304" pitchFamily="18" charset="0"/>
                        </a:rPr>
                        <a:t>7.5%</a:t>
                      </a:r>
                    </a:p>
                  </a:txBody>
                  <a:tcPr marL="68580" marR="68580" marT="0" marB="0"/>
                </a:tc>
                <a:tc>
                  <a:txBody>
                    <a:bodyPr/>
                    <a:lstStyle/>
                    <a:p>
                      <a:pPr algn="r">
                        <a:lnSpc>
                          <a:spcPct val="115000"/>
                        </a:lnSpc>
                        <a:spcAft>
                          <a:spcPts val="1000"/>
                        </a:spcAft>
                      </a:pPr>
                      <a:r>
                        <a:rPr lang="en-GB" sz="2100" dirty="0">
                          <a:effectLst/>
                          <a:latin typeface="Calibri" panose="020F0502020204030204" pitchFamily="34" charset="0"/>
                          <a:ea typeface="Calibri" panose="020F0502020204030204" pitchFamily="34" charset="0"/>
                          <a:cs typeface="Times New Roman" panose="02020603050405020304" pitchFamily="18" charset="0"/>
                        </a:rPr>
                        <a:t>85.7%</a:t>
                      </a:r>
                    </a:p>
                  </a:txBody>
                  <a:tcPr marL="68580" marR="68580" marT="0" marB="0"/>
                </a:tc>
                <a:tc>
                  <a:txBody>
                    <a:bodyPr/>
                    <a:lstStyle/>
                    <a:p>
                      <a:pPr algn="r">
                        <a:lnSpc>
                          <a:spcPct val="115000"/>
                        </a:lnSpc>
                        <a:spcAft>
                          <a:spcPts val="1000"/>
                        </a:spcAft>
                      </a:pPr>
                      <a:r>
                        <a:rPr lang="en-GB" sz="2100" dirty="0">
                          <a:effectLst/>
                          <a:latin typeface="Calibri" panose="020F0502020204030204" pitchFamily="34" charset="0"/>
                          <a:ea typeface="Calibri" panose="020F0502020204030204" pitchFamily="34" charset="0"/>
                          <a:cs typeface="Times New Roman" panose="02020603050405020304" pitchFamily="18" charset="0"/>
                        </a:rPr>
                        <a:t>78.2%</a:t>
                      </a:r>
                    </a:p>
                  </a:txBody>
                  <a:tcPr marL="68580" marR="68580" marT="0" marB="0"/>
                </a:tc>
                <a:tc>
                  <a:txBody>
                    <a:bodyPr/>
                    <a:lstStyle/>
                    <a:p>
                      <a:pPr algn="r">
                        <a:lnSpc>
                          <a:spcPct val="115000"/>
                        </a:lnSpc>
                        <a:spcAft>
                          <a:spcPts val="1000"/>
                        </a:spcAft>
                      </a:pPr>
                      <a:r>
                        <a:rPr lang="en-GB" sz="2100" dirty="0">
                          <a:effectLst/>
                          <a:latin typeface="Calibri" panose="020F0502020204030204" pitchFamily="34" charset="0"/>
                          <a:ea typeface="Calibri" panose="020F0502020204030204" pitchFamily="34" charset="0"/>
                          <a:cs typeface="Times New Roman" panose="02020603050405020304" pitchFamily="18" charset="0"/>
                        </a:rPr>
                        <a:t>-91.3%</a:t>
                      </a:r>
                    </a:p>
                  </a:txBody>
                  <a:tcPr marL="68580" marR="68580" marT="0" marB="0"/>
                </a:tc>
                <a:extLst>
                  <a:ext uri="{0D108BD9-81ED-4DB2-BD59-A6C34878D82A}">
                    <a16:rowId xmlns:a16="http://schemas.microsoft.com/office/drawing/2014/main" val="119542512"/>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Payables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71.6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65.7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5.9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+9.0%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332247">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Receivables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38.0 days</a:t>
                      </a:r>
                    </a:p>
                  </a:txBody>
                  <a:tcPr marL="68580" marR="68580" marT="0" marB="0"/>
                </a:tc>
                <a:tc>
                  <a:txBody>
                    <a:bodyPr/>
                    <a:lstStyle/>
                    <a:p>
                      <a:pPr algn="r">
                        <a:lnSpc>
                          <a:spcPct val="115000"/>
                        </a:lnSpc>
                        <a:spcAft>
                          <a:spcPts val="1000"/>
                        </a:spcAft>
                      </a:pPr>
                      <a:r>
                        <a:rPr lang="en-GB" sz="2000" dirty="0">
                          <a:effectLst/>
                        </a:rPr>
                        <a:t>36.5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1.5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-4.1%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Holding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33.6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29.2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4.4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+15.1%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49251516"/>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Inventory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 57.3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37.5 days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 19.8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 -52.8%</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33326684"/>
                  </a:ext>
                </a:extLst>
              </a:tr>
              <a:tr h="506939">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Working capital to sales turnover</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6.7%</a:t>
                      </a:r>
                    </a:p>
                  </a:txBody>
                  <a:tcPr marL="68580" marR="68580" marT="0" marB="0"/>
                </a:tc>
                <a:tc>
                  <a:txBody>
                    <a:bodyPr/>
                    <a:lstStyle/>
                    <a:p>
                      <a:pPr algn="r">
                        <a:lnSpc>
                          <a:spcPct val="115000"/>
                        </a:lnSpc>
                        <a:spcAft>
                          <a:spcPts val="1000"/>
                        </a:spcAft>
                      </a:pPr>
                      <a:r>
                        <a:rPr lang="en-GB" sz="2000" dirty="0">
                          <a:effectLst/>
                        </a:rPr>
                        <a:t>13.4%</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6.7%</a:t>
                      </a: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-50.0%</a:t>
                      </a:r>
                    </a:p>
                  </a:txBody>
                  <a:tcPr marL="68580" marR="68580" marT="0" marB="0"/>
                </a:tc>
                <a:extLst>
                  <a:ext uri="{0D108BD9-81ED-4DB2-BD59-A6C34878D82A}">
                    <a16:rowId xmlns:a16="http://schemas.microsoft.com/office/drawing/2014/main" val="3193588104"/>
                  </a:ext>
                </a:extLst>
              </a:tr>
              <a:tr h="506939">
                <a:tc>
                  <a:txBody>
                    <a:bodyPr/>
                    <a:lstStyle/>
                    <a:p>
                      <a:pPr>
                        <a:lnSpc>
                          <a:spcPct val="115000"/>
                        </a:lnSpc>
                        <a:spcAft>
                          <a:spcPts val="1000"/>
                        </a:spcAft>
                      </a:pPr>
                      <a:r>
                        <a:rPr lang="en-GB" sz="1600" dirty="0">
                          <a:effectLst/>
                          <a:latin typeface="Arial" panose="020B0604020202020204" pitchFamily="34" charset="0"/>
                          <a:ea typeface="Calibri" panose="020F0502020204030204" pitchFamily="34" charset="0"/>
                          <a:cs typeface="Arial" panose="020B0604020202020204" pitchFamily="34" charset="0"/>
                        </a:rPr>
                        <a:t>Working capital finance requirement</a:t>
                      </a:r>
                    </a:p>
                  </a:txBody>
                  <a:tcPr marL="68580" marR="68580" marT="0" marB="0">
                    <a:solidFill>
                      <a:schemeClr val="tx2"/>
                    </a:solidFill>
                  </a:tcPr>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£64,931</a:t>
                      </a: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£22,740</a:t>
                      </a: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£42,191</a:t>
                      </a: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+185.5%</a:t>
                      </a:r>
                    </a:p>
                  </a:txBody>
                  <a:tcPr marL="68580" marR="68580" marT="0" marB="0"/>
                </a:tc>
                <a:extLst>
                  <a:ext uri="{0D108BD9-81ED-4DB2-BD59-A6C34878D82A}">
                    <a16:rowId xmlns:a16="http://schemas.microsoft.com/office/drawing/2014/main" val="4042887378"/>
                  </a:ext>
                </a:extLst>
              </a:tr>
            </a:tbl>
          </a:graphicData>
        </a:graphic>
      </p:graphicFrame>
      <p:sp>
        <p:nvSpPr>
          <p:cNvPr id="5" name="Rectangle 1">
            <a:extLst>
              <a:ext uri="{FF2B5EF4-FFF2-40B4-BE49-F238E27FC236}">
                <a16:creationId xmlns:a16="http://schemas.microsoft.com/office/drawing/2014/main" id="{B4F60CE5-D9CC-457E-9213-CAE91F2F1DA3}"/>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
        <p:nvSpPr>
          <p:cNvPr id="3" name="Slide Number Placeholder 2">
            <a:extLst>
              <a:ext uri="{FF2B5EF4-FFF2-40B4-BE49-F238E27FC236}">
                <a16:creationId xmlns:a16="http://schemas.microsoft.com/office/drawing/2014/main" id="{9BA86F9F-8F4B-4F4E-B6C8-4CF19E41F985}"/>
              </a:ext>
            </a:extLst>
          </p:cNvPr>
          <p:cNvSpPr>
            <a:spLocks noGrp="1"/>
          </p:cNvSpPr>
          <p:nvPr>
            <p:ph type="sldNum" sz="quarter" idx="12"/>
          </p:nvPr>
        </p:nvSpPr>
        <p:spPr/>
        <p:txBody>
          <a:bodyPr/>
          <a:lstStyle/>
          <a:p>
            <a:fld id="{63A33278-8D2C-46E9-9145-8061F8ED03C5}" type="slidenum">
              <a:rPr lang="en-GB" smtClean="0"/>
              <a:t>27</a:t>
            </a:fld>
            <a:endParaRPr lang="en-GB" dirty="0"/>
          </a:p>
        </p:txBody>
      </p:sp>
    </p:spTree>
    <p:custDataLst>
      <p:tags r:id="rId1"/>
    </p:custDataLst>
    <p:extLst>
      <p:ext uri="{BB962C8B-B14F-4D97-AF65-F5344CB8AC3E}">
        <p14:creationId xmlns:p14="http://schemas.microsoft.com/office/powerpoint/2010/main" val="957821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7261</TotalTime>
  <Words>2266</Words>
  <Application>Microsoft Office PowerPoint</Application>
  <PresentationFormat>On-screen Show (4:3)</PresentationFormat>
  <Paragraphs>618</Paragraphs>
  <Slides>27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Myriad Pro</vt:lpstr>
      <vt:lpstr>Arial</vt:lpstr>
      <vt:lpstr>Calibri</vt:lpstr>
      <vt:lpstr>Times New Roman</vt:lpstr>
      <vt:lpstr>20140311PresentationUWTSDTemplate</vt:lpstr>
      <vt:lpstr>MBA  Financial Management</vt:lpstr>
      <vt:lpstr>Introduction</vt:lpstr>
      <vt:lpstr>The importance of working capital management</vt:lpstr>
      <vt:lpstr>The role and flow of working capital</vt:lpstr>
      <vt:lpstr>Ratios as tools of working capital analysis</vt:lpstr>
      <vt:lpstr>Introduction to the most common working capital ratios</vt:lpstr>
      <vt:lpstr>The financial accounts as a source of ratios</vt:lpstr>
      <vt:lpstr>Types or families of ratios</vt:lpstr>
      <vt:lpstr>Worked example –  Northern Travel 1</vt:lpstr>
      <vt:lpstr>Worked example –  Northern Travel 2</vt:lpstr>
      <vt:lpstr>PowerPoint Presentation</vt:lpstr>
      <vt:lpstr>Working capital ratios - 1</vt:lpstr>
      <vt:lpstr>Working capital ratios - 2</vt:lpstr>
      <vt:lpstr>The working capital figure</vt:lpstr>
      <vt:lpstr>Assessing working capital – current ratio</vt:lpstr>
      <vt:lpstr>Assessing working capital – acid test or quick ratio</vt:lpstr>
      <vt:lpstr>Assessing working capital - cash ratio</vt:lpstr>
      <vt:lpstr>Assessing working capital – inventory (stock) days</vt:lpstr>
      <vt:lpstr>Assessing working capital– trade payables days</vt:lpstr>
      <vt:lpstr>Assessing working capital  –receivable days</vt:lpstr>
      <vt:lpstr>Assessing working capital – analysis of receivables and payables days - 1</vt:lpstr>
      <vt:lpstr>Assessing working capital–working capital to sales</vt:lpstr>
      <vt:lpstr>Northern Travel plc 2021  Assessing working capital finance requirement</vt:lpstr>
      <vt:lpstr>Northern Travel plc 2022  Assessing working capital finance requirement</vt:lpstr>
      <vt:lpstr>Financing working capital 1</vt:lpstr>
      <vt:lpstr>Financing working capital 2</vt:lpstr>
      <vt:lpstr>Northern Travel plc working capital ratios summary table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 (UWTSD London)</cp:lastModifiedBy>
  <cp:revision>320</cp:revision>
  <cp:lastPrinted>2022-11-08T12:19:29Z</cp:lastPrinted>
  <dcterms:created xsi:type="dcterms:W3CDTF">2013-10-11T12:05:37Z</dcterms:created>
  <dcterms:modified xsi:type="dcterms:W3CDTF">2025-02-18T11:14:22Z</dcterms:modified>
</cp:coreProperties>
</file>