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6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7" r:id="rId19"/>
    <p:sldId id="272" r:id="rId20"/>
    <p:sldId id="274" r:id="rId21"/>
    <p:sldId id="275" r:id="rId22"/>
  </p:sldIdLst>
  <p:sldSz cx="18288000" cy="10287000"/>
  <p:notesSz cx="6858000" cy="9144000"/>
  <p:embeddedFontLst>
    <p:embeddedFont>
      <p:font typeface="DM Sans" pitchFamily="2" charset="0"/>
      <p:regular r:id="rId23"/>
      <p:bold r:id="rId24"/>
      <p:italic r:id="rId25"/>
      <p:boldItalic r:id="rId26"/>
    </p:embeddedFont>
    <p:embeddedFont>
      <p:font typeface="DM Sans Bold" charset="0"/>
      <p:regular r:id="rId27"/>
    </p:embeddedFont>
    <p:embeddedFont>
      <p:font typeface="Lilita One" panose="020B0604020202020204" charset="0"/>
      <p:regular r:id="rId28"/>
    </p:embeddedFont>
    <p:embeddedFont>
      <p:font typeface="Open Sans" panose="020B0606030504020204" pitchFamily="34" charset="0"/>
      <p:regular r:id="rId29"/>
      <p:bold r:id="rId30"/>
      <p:italic r:id="rId31"/>
      <p:boldItalic r:id="rId32"/>
    </p:embeddedFont>
    <p:embeddedFont>
      <p:font typeface="Quattrocento Bold" panose="020B0604020202020204" charset="0"/>
      <p:regular r:id="rId33"/>
    </p:embeddedFont>
    <p:embeddedFont>
      <p:font typeface="Skillet Condensed" panose="020B0604020202020204" charset="0"/>
      <p:regular r:id="rId3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545BAE-21D4-4EA4-B811-82B04EC0414E}" v="22" dt="2025-06-28T19:23:06.0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68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font" Target="fonts/font1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font" Target="fonts/font11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svg"/><Relationship Id="rId3" Type="http://schemas.openxmlformats.org/officeDocument/2006/relationships/image" Target="../media/image12.svg"/><Relationship Id="rId7" Type="http://schemas.openxmlformats.org/officeDocument/2006/relationships/image" Target="../media/image6.svg"/><Relationship Id="rId12" Type="http://schemas.openxmlformats.org/officeDocument/2006/relationships/image" Target="../media/image1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6.svg"/><Relationship Id="rId5" Type="http://schemas.openxmlformats.org/officeDocument/2006/relationships/image" Target="../media/image4.svg"/><Relationship Id="rId10" Type="http://schemas.openxmlformats.org/officeDocument/2006/relationships/image" Target="../media/image15.png"/><Relationship Id="rId4" Type="http://schemas.openxmlformats.org/officeDocument/2006/relationships/image" Target="../media/image3.png"/><Relationship Id="rId9" Type="http://schemas.openxmlformats.org/officeDocument/2006/relationships/image" Target="../media/image1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svg"/><Relationship Id="rId7" Type="http://schemas.openxmlformats.org/officeDocument/2006/relationships/image" Target="../media/image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18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svg"/><Relationship Id="rId18" Type="http://schemas.openxmlformats.org/officeDocument/2006/relationships/image" Target="../media/image29.png"/><Relationship Id="rId3" Type="http://schemas.openxmlformats.org/officeDocument/2006/relationships/image" Target="../media/image4.svg"/><Relationship Id="rId21" Type="http://schemas.openxmlformats.org/officeDocument/2006/relationships/image" Target="../media/image32.svg"/><Relationship Id="rId7" Type="http://schemas.openxmlformats.org/officeDocument/2006/relationships/image" Target="../media/image6.svg"/><Relationship Id="rId12" Type="http://schemas.openxmlformats.org/officeDocument/2006/relationships/image" Target="../media/image23.png"/><Relationship Id="rId17" Type="http://schemas.openxmlformats.org/officeDocument/2006/relationships/image" Target="../media/image28.svg"/><Relationship Id="rId2" Type="http://schemas.openxmlformats.org/officeDocument/2006/relationships/image" Target="../media/image3.png"/><Relationship Id="rId16" Type="http://schemas.openxmlformats.org/officeDocument/2006/relationships/image" Target="../media/image27.png"/><Relationship Id="rId20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22.svg"/><Relationship Id="rId5" Type="http://schemas.openxmlformats.org/officeDocument/2006/relationships/image" Target="../media/image2.svg"/><Relationship Id="rId15" Type="http://schemas.openxmlformats.org/officeDocument/2006/relationships/image" Target="../media/image26.svg"/><Relationship Id="rId10" Type="http://schemas.openxmlformats.org/officeDocument/2006/relationships/image" Target="../media/image21.png"/><Relationship Id="rId19" Type="http://schemas.openxmlformats.org/officeDocument/2006/relationships/image" Target="../media/image30.svg"/><Relationship Id="rId4" Type="http://schemas.openxmlformats.org/officeDocument/2006/relationships/image" Target="../media/image1.png"/><Relationship Id="rId9" Type="http://schemas.openxmlformats.org/officeDocument/2006/relationships/image" Target="../media/image20.svg"/><Relationship Id="rId1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12.svg"/><Relationship Id="rId7" Type="http://schemas.openxmlformats.org/officeDocument/2006/relationships/image" Target="../media/image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4.svg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image" Target="../media/image34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8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42.svg"/><Relationship Id="rId5" Type="http://schemas.openxmlformats.org/officeDocument/2006/relationships/image" Target="../media/image4.svg"/><Relationship Id="rId15" Type="http://schemas.openxmlformats.org/officeDocument/2006/relationships/image" Target="../media/image44.svg"/><Relationship Id="rId10" Type="http://schemas.openxmlformats.org/officeDocument/2006/relationships/image" Target="../media/image41.png"/><Relationship Id="rId4" Type="http://schemas.openxmlformats.org/officeDocument/2006/relationships/image" Target="../media/image3.png"/><Relationship Id="rId9" Type="http://schemas.openxmlformats.org/officeDocument/2006/relationships/image" Target="../media/image10.svg"/><Relationship Id="rId14" Type="http://schemas.openxmlformats.org/officeDocument/2006/relationships/image" Target="../media/image4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0.svg"/><Relationship Id="rId18" Type="http://schemas.openxmlformats.org/officeDocument/2006/relationships/image" Target="../media/image43.png"/><Relationship Id="rId3" Type="http://schemas.openxmlformats.org/officeDocument/2006/relationships/image" Target="../media/image12.svg"/><Relationship Id="rId7" Type="http://schemas.openxmlformats.org/officeDocument/2006/relationships/image" Target="../media/image6.svg"/><Relationship Id="rId12" Type="http://schemas.openxmlformats.org/officeDocument/2006/relationships/image" Target="../media/image49.png"/><Relationship Id="rId17" Type="http://schemas.openxmlformats.org/officeDocument/2006/relationships/image" Target="../media/image32.svg"/><Relationship Id="rId2" Type="http://schemas.openxmlformats.org/officeDocument/2006/relationships/image" Target="../media/image11.png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48.svg"/><Relationship Id="rId5" Type="http://schemas.openxmlformats.org/officeDocument/2006/relationships/image" Target="../media/image4.svg"/><Relationship Id="rId15" Type="http://schemas.openxmlformats.org/officeDocument/2006/relationships/image" Target="../media/image30.svg"/><Relationship Id="rId10" Type="http://schemas.openxmlformats.org/officeDocument/2006/relationships/image" Target="../media/image47.png"/><Relationship Id="rId19" Type="http://schemas.openxmlformats.org/officeDocument/2006/relationships/image" Target="../media/image44.svg"/><Relationship Id="rId4" Type="http://schemas.openxmlformats.org/officeDocument/2006/relationships/image" Target="../media/image3.png"/><Relationship Id="rId9" Type="http://schemas.openxmlformats.org/officeDocument/2006/relationships/image" Target="../media/image46.svg"/><Relationship Id="rId1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61.sv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5" Type="http://schemas.openxmlformats.org/officeDocument/2006/relationships/image" Target="../media/image59.svg"/><Relationship Id="rId4" Type="http://schemas.openxmlformats.org/officeDocument/2006/relationships/image" Target="../media/image5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openxmlformats.org/officeDocument/2006/relationships/image" Target="../media/image32.svg"/><Relationship Id="rId3" Type="http://schemas.openxmlformats.org/officeDocument/2006/relationships/image" Target="../media/image12.svg"/><Relationship Id="rId7" Type="http://schemas.openxmlformats.org/officeDocument/2006/relationships/image" Target="../media/image6.svg"/><Relationship Id="rId12" Type="http://schemas.openxmlformats.org/officeDocument/2006/relationships/image" Target="../media/image31.png"/><Relationship Id="rId17" Type="http://schemas.openxmlformats.org/officeDocument/2006/relationships/image" Target="../media/image42.svg"/><Relationship Id="rId2" Type="http://schemas.openxmlformats.org/officeDocument/2006/relationships/image" Target="../media/image11.png"/><Relationship Id="rId16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30.svg"/><Relationship Id="rId5" Type="http://schemas.openxmlformats.org/officeDocument/2006/relationships/image" Target="../media/image4.svg"/><Relationship Id="rId15" Type="http://schemas.openxmlformats.org/officeDocument/2006/relationships/image" Target="../media/image10.svg"/><Relationship Id="rId10" Type="http://schemas.openxmlformats.org/officeDocument/2006/relationships/image" Target="../media/image29.png"/><Relationship Id="rId4" Type="http://schemas.openxmlformats.org/officeDocument/2006/relationships/image" Target="../media/image3.png"/><Relationship Id="rId9" Type="http://schemas.openxmlformats.org/officeDocument/2006/relationships/image" Target="../media/image67.svg"/><Relationship Id="rId1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1.svg"/><Relationship Id="rId3" Type="http://schemas.openxmlformats.org/officeDocument/2006/relationships/image" Target="../media/image12.svg"/><Relationship Id="rId7" Type="http://schemas.openxmlformats.org/officeDocument/2006/relationships/image" Target="../media/image6.svg"/><Relationship Id="rId12" Type="http://schemas.openxmlformats.org/officeDocument/2006/relationships/image" Target="../media/image70.png"/><Relationship Id="rId2" Type="http://schemas.openxmlformats.org/officeDocument/2006/relationships/image" Target="../media/image11.png"/><Relationship Id="rId16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4.svg"/><Relationship Id="rId15" Type="http://schemas.openxmlformats.org/officeDocument/2006/relationships/image" Target="../media/image44.svg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image" Target="../media/image69.svg"/><Relationship Id="rId1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svg"/><Relationship Id="rId7" Type="http://schemas.openxmlformats.org/officeDocument/2006/relationships/hyperlink" Target="https://www.canva.com/" TargetMode="External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ngroup.com/articles/small-business-websites/" TargetMode="External"/><Relationship Id="rId5" Type="http://schemas.openxmlformats.org/officeDocument/2006/relationships/image" Target="../media/image75.svg"/><Relationship Id="rId4" Type="http://schemas.openxmlformats.org/officeDocument/2006/relationships/image" Target="../media/image7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406980">
            <a:off x="-1720956" y="5452786"/>
            <a:ext cx="6442324" cy="6281266"/>
          </a:xfrm>
          <a:custGeom>
            <a:avLst/>
            <a:gdLst/>
            <a:ahLst/>
            <a:cxnLst/>
            <a:rect l="l" t="t" r="r" b="b"/>
            <a:pathLst>
              <a:path w="6442324" h="6281266">
                <a:moveTo>
                  <a:pt x="0" y="0"/>
                </a:moveTo>
                <a:lnTo>
                  <a:pt x="6442324" y="0"/>
                </a:lnTo>
                <a:lnTo>
                  <a:pt x="6442324" y="6281266"/>
                </a:lnTo>
                <a:lnTo>
                  <a:pt x="0" y="628126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 rot="-9116379">
            <a:off x="13495992" y="-1643242"/>
            <a:ext cx="6693323" cy="6525990"/>
          </a:xfrm>
          <a:custGeom>
            <a:avLst/>
            <a:gdLst/>
            <a:ahLst/>
            <a:cxnLst/>
            <a:rect l="l" t="t" r="r" b="b"/>
            <a:pathLst>
              <a:path w="6693323" h="6525990">
                <a:moveTo>
                  <a:pt x="0" y="0"/>
                </a:moveTo>
                <a:lnTo>
                  <a:pt x="6693323" y="0"/>
                </a:lnTo>
                <a:lnTo>
                  <a:pt x="6693323" y="6525990"/>
                </a:lnTo>
                <a:lnTo>
                  <a:pt x="0" y="652599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1615866" y="1795466"/>
            <a:ext cx="15056269" cy="7876157"/>
          </a:xfrm>
          <a:custGeom>
            <a:avLst/>
            <a:gdLst/>
            <a:ahLst/>
            <a:cxnLst/>
            <a:rect l="l" t="t" r="r" b="b"/>
            <a:pathLst>
              <a:path w="15056269" h="7876157">
                <a:moveTo>
                  <a:pt x="0" y="0"/>
                </a:moveTo>
                <a:lnTo>
                  <a:pt x="15056268" y="0"/>
                </a:lnTo>
                <a:lnTo>
                  <a:pt x="15056268" y="7876158"/>
                </a:lnTo>
                <a:lnTo>
                  <a:pt x="0" y="78761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>
            <a:off x="987749" y="876844"/>
            <a:ext cx="16312502" cy="8533311"/>
          </a:xfrm>
          <a:custGeom>
            <a:avLst/>
            <a:gdLst/>
            <a:ahLst/>
            <a:cxnLst/>
            <a:rect l="l" t="t" r="r" b="b"/>
            <a:pathLst>
              <a:path w="16312502" h="8533311">
                <a:moveTo>
                  <a:pt x="0" y="0"/>
                </a:moveTo>
                <a:lnTo>
                  <a:pt x="16312502" y="0"/>
                </a:lnTo>
                <a:lnTo>
                  <a:pt x="16312502" y="8533312"/>
                </a:lnTo>
                <a:lnTo>
                  <a:pt x="0" y="85333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 rot="-2130000" flipH="1">
            <a:off x="16149742" y="1791184"/>
            <a:ext cx="2926652" cy="4114800"/>
          </a:xfrm>
          <a:custGeom>
            <a:avLst/>
            <a:gdLst/>
            <a:ahLst/>
            <a:cxnLst/>
            <a:rect l="l" t="t" r="r" b="b"/>
            <a:pathLst>
              <a:path w="2926652" h="4114800">
                <a:moveTo>
                  <a:pt x="2926652" y="0"/>
                </a:moveTo>
                <a:lnTo>
                  <a:pt x="0" y="0"/>
                </a:lnTo>
                <a:lnTo>
                  <a:pt x="0" y="4114800"/>
                </a:lnTo>
                <a:lnTo>
                  <a:pt x="2926652" y="4114800"/>
                </a:lnTo>
                <a:lnTo>
                  <a:pt x="2926652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 rot="2127427">
            <a:off x="-789012" y="1791184"/>
            <a:ext cx="2926652" cy="4114800"/>
          </a:xfrm>
          <a:custGeom>
            <a:avLst/>
            <a:gdLst/>
            <a:ahLst/>
            <a:cxnLst/>
            <a:rect l="l" t="t" r="r" b="b"/>
            <a:pathLst>
              <a:path w="2926652" h="4114800">
                <a:moveTo>
                  <a:pt x="0" y="0"/>
                </a:moveTo>
                <a:lnTo>
                  <a:pt x="2926651" y="0"/>
                </a:lnTo>
                <a:lnTo>
                  <a:pt x="292665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8" name="TextBox 8"/>
          <p:cNvSpPr txBox="1"/>
          <p:nvPr/>
        </p:nvSpPr>
        <p:spPr>
          <a:xfrm>
            <a:off x="1743153" y="2005016"/>
            <a:ext cx="15099501" cy="5399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999"/>
              </a:lnSpc>
            </a:pPr>
            <a:r>
              <a:rPr lang="en-US" sz="13591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KindClean Services: Turning Research into Action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606763" y="7577808"/>
            <a:ext cx="15074473" cy="452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15"/>
              </a:lnSpc>
              <a:spcBef>
                <a:spcPct val="0"/>
              </a:spcBef>
            </a:pPr>
            <a:r>
              <a:rPr lang="en-US" sz="2725" spc="144">
                <a:solidFill>
                  <a:srgbClr val="3C4242"/>
                </a:solidFill>
                <a:latin typeface="DM Sans"/>
                <a:ea typeface="DM Sans"/>
                <a:cs typeface="DM Sans"/>
                <a:sym typeface="DM Sans"/>
              </a:rPr>
              <a:t>Lara Medina Barcenilla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169780" y="7214173"/>
            <a:ext cx="13948439" cy="0"/>
          </a:xfrm>
          <a:prstGeom prst="line">
            <a:avLst/>
          </a:prstGeom>
          <a:ln w="47625" cap="rnd">
            <a:solidFill>
              <a:srgbClr val="EAA93F"/>
            </a:solidFill>
            <a:prstDash val="lgDash"/>
            <a:headEnd type="none" w="sm" len="sm"/>
            <a:tailEnd type="none" w="sm" len="sm"/>
          </a:ln>
        </p:spPr>
        <p:txBody>
          <a:bodyPr/>
          <a:lstStyle/>
          <a:p>
            <a:endParaRPr lang="es-ES"/>
          </a:p>
        </p:txBody>
      </p:sp>
      <p:sp>
        <p:nvSpPr>
          <p:cNvPr id="11" name="Freeform 11"/>
          <p:cNvSpPr/>
          <p:nvPr/>
        </p:nvSpPr>
        <p:spPr>
          <a:xfrm rot="6530917" flipH="1">
            <a:off x="14777685" y="7261138"/>
            <a:ext cx="2619551" cy="2820513"/>
          </a:xfrm>
          <a:custGeom>
            <a:avLst/>
            <a:gdLst/>
            <a:ahLst/>
            <a:cxnLst/>
            <a:rect l="l" t="t" r="r" b="b"/>
            <a:pathLst>
              <a:path w="2619551" h="2820513">
                <a:moveTo>
                  <a:pt x="2619552" y="0"/>
                </a:moveTo>
                <a:lnTo>
                  <a:pt x="0" y="0"/>
                </a:lnTo>
                <a:lnTo>
                  <a:pt x="0" y="2820513"/>
                </a:lnTo>
                <a:lnTo>
                  <a:pt x="2619552" y="2820513"/>
                </a:lnTo>
                <a:lnTo>
                  <a:pt x="2619552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2" name="Freeform 12"/>
          <p:cNvSpPr/>
          <p:nvPr/>
        </p:nvSpPr>
        <p:spPr>
          <a:xfrm rot="-3501283" flipH="1">
            <a:off x="3299047" y="-156812"/>
            <a:ext cx="2619551" cy="2820513"/>
          </a:xfrm>
          <a:custGeom>
            <a:avLst/>
            <a:gdLst/>
            <a:ahLst/>
            <a:cxnLst/>
            <a:rect l="l" t="t" r="r" b="b"/>
            <a:pathLst>
              <a:path w="2619551" h="2820513">
                <a:moveTo>
                  <a:pt x="2619552" y="0"/>
                </a:moveTo>
                <a:lnTo>
                  <a:pt x="0" y="0"/>
                </a:lnTo>
                <a:lnTo>
                  <a:pt x="0" y="2820513"/>
                </a:lnTo>
                <a:lnTo>
                  <a:pt x="2619552" y="2820513"/>
                </a:lnTo>
                <a:lnTo>
                  <a:pt x="2619552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5505848" y="-9155163"/>
            <a:ext cx="7276303" cy="18576583"/>
          </a:xfrm>
          <a:custGeom>
            <a:avLst/>
            <a:gdLst/>
            <a:ahLst/>
            <a:cxnLst/>
            <a:rect l="l" t="t" r="r" b="b"/>
            <a:pathLst>
              <a:path w="7276303" h="18576583">
                <a:moveTo>
                  <a:pt x="0" y="0"/>
                </a:moveTo>
                <a:lnTo>
                  <a:pt x="7276304" y="0"/>
                </a:lnTo>
                <a:lnTo>
                  <a:pt x="7276304" y="18576583"/>
                </a:lnTo>
                <a:lnTo>
                  <a:pt x="0" y="185765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9020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1615866" y="1795466"/>
            <a:ext cx="15056269" cy="7876157"/>
          </a:xfrm>
          <a:custGeom>
            <a:avLst/>
            <a:gdLst/>
            <a:ahLst/>
            <a:cxnLst/>
            <a:rect l="l" t="t" r="r" b="b"/>
            <a:pathLst>
              <a:path w="15056269" h="7876157">
                <a:moveTo>
                  <a:pt x="0" y="0"/>
                </a:moveTo>
                <a:lnTo>
                  <a:pt x="15056268" y="0"/>
                </a:lnTo>
                <a:lnTo>
                  <a:pt x="15056268" y="7876158"/>
                </a:lnTo>
                <a:lnTo>
                  <a:pt x="0" y="78761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987749" y="876844"/>
            <a:ext cx="16312502" cy="8533311"/>
          </a:xfrm>
          <a:custGeom>
            <a:avLst/>
            <a:gdLst/>
            <a:ahLst/>
            <a:cxnLst/>
            <a:rect l="l" t="t" r="r" b="b"/>
            <a:pathLst>
              <a:path w="16312502" h="8533311">
                <a:moveTo>
                  <a:pt x="0" y="0"/>
                </a:moveTo>
                <a:lnTo>
                  <a:pt x="16312502" y="0"/>
                </a:lnTo>
                <a:lnTo>
                  <a:pt x="16312502" y="8533312"/>
                </a:lnTo>
                <a:lnTo>
                  <a:pt x="0" y="85333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>
            <a:off x="1811159" y="3619395"/>
            <a:ext cx="5930496" cy="6885916"/>
          </a:xfrm>
          <a:custGeom>
            <a:avLst/>
            <a:gdLst/>
            <a:ahLst/>
            <a:cxnLst/>
            <a:rect l="l" t="t" r="r" b="b"/>
            <a:pathLst>
              <a:path w="5930496" h="6885916">
                <a:moveTo>
                  <a:pt x="0" y="0"/>
                </a:moveTo>
                <a:lnTo>
                  <a:pt x="5930496" y="0"/>
                </a:lnTo>
                <a:lnTo>
                  <a:pt x="5930496" y="6885916"/>
                </a:lnTo>
                <a:lnTo>
                  <a:pt x="0" y="688591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TextBox 6"/>
          <p:cNvSpPr txBox="1"/>
          <p:nvPr/>
        </p:nvSpPr>
        <p:spPr>
          <a:xfrm>
            <a:off x="1823402" y="2106389"/>
            <a:ext cx="6285270" cy="883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40"/>
              </a:lnSpc>
            </a:pPr>
            <a:r>
              <a:rPr lang="en-US" sz="6000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Table of Contents</a:t>
            </a:r>
          </a:p>
        </p:txBody>
      </p:sp>
      <p:sp>
        <p:nvSpPr>
          <p:cNvPr id="7" name="Freeform 7"/>
          <p:cNvSpPr/>
          <p:nvPr/>
        </p:nvSpPr>
        <p:spPr>
          <a:xfrm>
            <a:off x="8352718" y="1776147"/>
            <a:ext cx="8090030" cy="6785591"/>
          </a:xfrm>
          <a:custGeom>
            <a:avLst/>
            <a:gdLst/>
            <a:ahLst/>
            <a:cxnLst/>
            <a:rect l="l" t="t" r="r" b="b"/>
            <a:pathLst>
              <a:path w="8090030" h="6785591">
                <a:moveTo>
                  <a:pt x="0" y="0"/>
                </a:moveTo>
                <a:lnTo>
                  <a:pt x="8090030" y="0"/>
                </a:lnTo>
                <a:lnTo>
                  <a:pt x="8090030" y="6785591"/>
                </a:lnTo>
                <a:lnTo>
                  <a:pt x="0" y="678559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46481" r="-41424"/>
            </a:stretch>
          </a:blipFill>
          <a:ln w="38100" cap="sq">
            <a:solidFill>
              <a:srgbClr val="EAA93F"/>
            </a:solidFill>
            <a:prstDash val="lgDash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>
            <a:off x="8212584" y="2325681"/>
            <a:ext cx="309140" cy="309140"/>
          </a:xfrm>
          <a:custGeom>
            <a:avLst/>
            <a:gdLst/>
            <a:ahLst/>
            <a:cxnLst/>
            <a:rect l="l" t="t" r="r" b="b"/>
            <a:pathLst>
              <a:path w="309140" h="309140">
                <a:moveTo>
                  <a:pt x="0" y="0"/>
                </a:moveTo>
                <a:lnTo>
                  <a:pt x="309141" y="0"/>
                </a:lnTo>
                <a:lnTo>
                  <a:pt x="309141" y="309141"/>
                </a:lnTo>
                <a:lnTo>
                  <a:pt x="0" y="30914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r="-1142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Freeform 9"/>
          <p:cNvSpPr/>
          <p:nvPr/>
        </p:nvSpPr>
        <p:spPr>
          <a:xfrm>
            <a:off x="8212584" y="2997854"/>
            <a:ext cx="309140" cy="309140"/>
          </a:xfrm>
          <a:custGeom>
            <a:avLst/>
            <a:gdLst/>
            <a:ahLst/>
            <a:cxnLst/>
            <a:rect l="l" t="t" r="r" b="b"/>
            <a:pathLst>
              <a:path w="309140" h="309140">
                <a:moveTo>
                  <a:pt x="0" y="0"/>
                </a:moveTo>
                <a:lnTo>
                  <a:pt x="309141" y="0"/>
                </a:lnTo>
                <a:lnTo>
                  <a:pt x="309141" y="309140"/>
                </a:lnTo>
                <a:lnTo>
                  <a:pt x="0" y="30914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r="-1142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TextBox 10"/>
          <p:cNvSpPr txBox="1"/>
          <p:nvPr/>
        </p:nvSpPr>
        <p:spPr>
          <a:xfrm>
            <a:off x="8393062" y="2070322"/>
            <a:ext cx="7848490" cy="73059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09303" lvl="1" indent="-404652" algn="l">
              <a:lnSpc>
                <a:spcPts val="5247"/>
              </a:lnSpc>
              <a:buFont typeface="Arial"/>
              <a:buChar char="•"/>
            </a:pPr>
            <a:r>
              <a:rPr lang="en-US" sz="3748" b="1" dirty="0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INTRODUCTION</a:t>
            </a:r>
          </a:p>
          <a:p>
            <a:pPr marL="809303" lvl="1" indent="-404652" algn="l">
              <a:lnSpc>
                <a:spcPts val="5247"/>
              </a:lnSpc>
              <a:buFont typeface="Arial"/>
              <a:buChar char="•"/>
            </a:pPr>
            <a:r>
              <a:rPr lang="en-US" sz="3748" b="1" dirty="0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MARKET RESEARCH DESIGN</a:t>
            </a:r>
          </a:p>
          <a:p>
            <a:pPr marL="809303" lvl="1" indent="-404652" algn="l">
              <a:lnSpc>
                <a:spcPts val="5247"/>
              </a:lnSpc>
              <a:buFont typeface="Arial"/>
              <a:buChar char="•"/>
            </a:pPr>
            <a:r>
              <a:rPr lang="en-US" sz="3748" b="1" dirty="0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KEY INSIGHTS FROM RESEARCH</a:t>
            </a:r>
          </a:p>
          <a:p>
            <a:pPr marL="809303" lvl="1" indent="-404652" algn="l">
              <a:lnSpc>
                <a:spcPts val="5247"/>
              </a:lnSpc>
              <a:buFont typeface="Arial"/>
              <a:buChar char="•"/>
            </a:pPr>
            <a:r>
              <a:rPr lang="en-US" sz="3748" b="1" dirty="0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WEBSITE AND BRAND DESIGN</a:t>
            </a:r>
          </a:p>
          <a:p>
            <a:pPr marL="809303" lvl="1" indent="-404652" algn="l">
              <a:lnSpc>
                <a:spcPts val="5247"/>
              </a:lnSpc>
              <a:buFont typeface="Arial"/>
              <a:buChar char="•"/>
            </a:pPr>
            <a:r>
              <a:rPr lang="en-US" sz="3748" b="1" dirty="0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MARKETING MATERIALS</a:t>
            </a:r>
          </a:p>
          <a:p>
            <a:pPr marL="809303" lvl="1" indent="-404652" algn="l">
              <a:lnSpc>
                <a:spcPts val="5247"/>
              </a:lnSpc>
              <a:buFont typeface="Arial"/>
              <a:buChar char="•"/>
            </a:pPr>
            <a:r>
              <a:rPr lang="en-US" sz="3748" b="1" dirty="0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VIDEO ADVERTISEMENT</a:t>
            </a:r>
          </a:p>
          <a:p>
            <a:pPr marL="809303" lvl="1" indent="-404652" algn="l">
              <a:lnSpc>
                <a:spcPts val="5247"/>
              </a:lnSpc>
              <a:buFont typeface="Arial"/>
              <a:buChar char="•"/>
            </a:pPr>
            <a:r>
              <a:rPr lang="en-US" sz="3748" b="1" dirty="0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REFLECTION: SKILLS GAINED &amp; FUTURE GOALS</a:t>
            </a:r>
          </a:p>
          <a:p>
            <a:pPr marL="809303" lvl="1" indent="-404652" algn="l">
              <a:lnSpc>
                <a:spcPts val="5247"/>
              </a:lnSpc>
              <a:buFont typeface="Arial"/>
              <a:buChar char="•"/>
            </a:pPr>
            <a:r>
              <a:rPr lang="en-US" sz="3748" b="1" dirty="0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REFERENCES</a:t>
            </a:r>
          </a:p>
          <a:p>
            <a:pPr algn="l">
              <a:lnSpc>
                <a:spcPts val="5247"/>
              </a:lnSpc>
              <a:spcBef>
                <a:spcPct val="0"/>
              </a:spcBef>
            </a:pPr>
            <a:endParaRPr lang="en-US" sz="3748" b="1" dirty="0">
              <a:solidFill>
                <a:srgbClr val="3C4242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8212584" y="3670027"/>
            <a:ext cx="309140" cy="309140"/>
          </a:xfrm>
          <a:custGeom>
            <a:avLst/>
            <a:gdLst/>
            <a:ahLst/>
            <a:cxnLst/>
            <a:rect l="l" t="t" r="r" b="b"/>
            <a:pathLst>
              <a:path w="309140" h="309140">
                <a:moveTo>
                  <a:pt x="0" y="0"/>
                </a:moveTo>
                <a:lnTo>
                  <a:pt x="309141" y="0"/>
                </a:lnTo>
                <a:lnTo>
                  <a:pt x="309141" y="309140"/>
                </a:lnTo>
                <a:lnTo>
                  <a:pt x="0" y="30914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r="-1142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2" name="Freeform 12"/>
          <p:cNvSpPr/>
          <p:nvPr/>
        </p:nvSpPr>
        <p:spPr>
          <a:xfrm>
            <a:off x="8212584" y="5507502"/>
            <a:ext cx="309140" cy="309140"/>
          </a:xfrm>
          <a:custGeom>
            <a:avLst/>
            <a:gdLst/>
            <a:ahLst/>
            <a:cxnLst/>
            <a:rect l="l" t="t" r="r" b="b"/>
            <a:pathLst>
              <a:path w="309140" h="309140">
                <a:moveTo>
                  <a:pt x="0" y="0"/>
                </a:moveTo>
                <a:lnTo>
                  <a:pt x="309141" y="0"/>
                </a:lnTo>
                <a:lnTo>
                  <a:pt x="309141" y="309141"/>
                </a:lnTo>
                <a:lnTo>
                  <a:pt x="0" y="30914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r="-1142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Freeform 13"/>
          <p:cNvSpPr/>
          <p:nvPr/>
        </p:nvSpPr>
        <p:spPr>
          <a:xfrm>
            <a:off x="8212584" y="4859802"/>
            <a:ext cx="309140" cy="309140"/>
          </a:xfrm>
          <a:custGeom>
            <a:avLst/>
            <a:gdLst/>
            <a:ahLst/>
            <a:cxnLst/>
            <a:rect l="l" t="t" r="r" b="b"/>
            <a:pathLst>
              <a:path w="309140" h="309140">
                <a:moveTo>
                  <a:pt x="0" y="0"/>
                </a:moveTo>
                <a:lnTo>
                  <a:pt x="309141" y="0"/>
                </a:lnTo>
                <a:lnTo>
                  <a:pt x="309141" y="309141"/>
                </a:lnTo>
                <a:lnTo>
                  <a:pt x="0" y="30914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r="-1142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4" name="Freeform 14"/>
          <p:cNvSpPr/>
          <p:nvPr/>
        </p:nvSpPr>
        <p:spPr>
          <a:xfrm>
            <a:off x="8198148" y="6207168"/>
            <a:ext cx="309140" cy="309140"/>
          </a:xfrm>
          <a:custGeom>
            <a:avLst/>
            <a:gdLst/>
            <a:ahLst/>
            <a:cxnLst/>
            <a:rect l="l" t="t" r="r" b="b"/>
            <a:pathLst>
              <a:path w="309140" h="309140">
                <a:moveTo>
                  <a:pt x="0" y="0"/>
                </a:moveTo>
                <a:lnTo>
                  <a:pt x="309140" y="0"/>
                </a:lnTo>
                <a:lnTo>
                  <a:pt x="309140" y="309140"/>
                </a:lnTo>
                <a:lnTo>
                  <a:pt x="0" y="30914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r="-1142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5" name="Freeform 15"/>
          <p:cNvSpPr/>
          <p:nvPr/>
        </p:nvSpPr>
        <p:spPr>
          <a:xfrm>
            <a:off x="8198148" y="6907783"/>
            <a:ext cx="309140" cy="309140"/>
          </a:xfrm>
          <a:custGeom>
            <a:avLst/>
            <a:gdLst/>
            <a:ahLst/>
            <a:cxnLst/>
            <a:rect l="l" t="t" r="r" b="b"/>
            <a:pathLst>
              <a:path w="309140" h="309140">
                <a:moveTo>
                  <a:pt x="0" y="0"/>
                </a:moveTo>
                <a:lnTo>
                  <a:pt x="309140" y="0"/>
                </a:lnTo>
                <a:lnTo>
                  <a:pt x="309140" y="309140"/>
                </a:lnTo>
                <a:lnTo>
                  <a:pt x="0" y="30914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r="-1142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6" name="Freeform 16"/>
          <p:cNvSpPr/>
          <p:nvPr/>
        </p:nvSpPr>
        <p:spPr>
          <a:xfrm>
            <a:off x="8238492" y="8172327"/>
            <a:ext cx="309140" cy="309140"/>
          </a:xfrm>
          <a:custGeom>
            <a:avLst/>
            <a:gdLst/>
            <a:ahLst/>
            <a:cxnLst/>
            <a:rect l="l" t="t" r="r" b="b"/>
            <a:pathLst>
              <a:path w="309140" h="309140">
                <a:moveTo>
                  <a:pt x="0" y="0"/>
                </a:moveTo>
                <a:lnTo>
                  <a:pt x="309140" y="0"/>
                </a:lnTo>
                <a:lnTo>
                  <a:pt x="309140" y="309140"/>
                </a:lnTo>
                <a:lnTo>
                  <a:pt x="0" y="30914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r="-1142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7" name="Freeform 17"/>
          <p:cNvSpPr/>
          <p:nvPr/>
        </p:nvSpPr>
        <p:spPr>
          <a:xfrm rot="10058570">
            <a:off x="-1181802" y="-1824053"/>
            <a:ext cx="3909060" cy="4114800"/>
          </a:xfrm>
          <a:custGeom>
            <a:avLst/>
            <a:gdLst/>
            <a:ahLst/>
            <a:cxnLst/>
            <a:rect l="l" t="t" r="r" b="b"/>
            <a:pathLst>
              <a:path w="3909060" h="4114800">
                <a:moveTo>
                  <a:pt x="0" y="0"/>
                </a:moveTo>
                <a:lnTo>
                  <a:pt x="3909060" y="0"/>
                </a:lnTo>
                <a:lnTo>
                  <a:pt x="39090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18" name="Freeform 18"/>
          <p:cNvSpPr/>
          <p:nvPr/>
        </p:nvSpPr>
        <p:spPr>
          <a:xfrm rot="983980">
            <a:off x="14839882" y="7865431"/>
            <a:ext cx="3909060" cy="4114800"/>
          </a:xfrm>
          <a:custGeom>
            <a:avLst/>
            <a:gdLst/>
            <a:ahLst/>
            <a:cxnLst/>
            <a:rect l="l" t="t" r="r" b="b"/>
            <a:pathLst>
              <a:path w="3909060" h="4114800">
                <a:moveTo>
                  <a:pt x="0" y="0"/>
                </a:moveTo>
                <a:lnTo>
                  <a:pt x="3909060" y="0"/>
                </a:lnTo>
                <a:lnTo>
                  <a:pt x="39090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5505848" y="-9155163"/>
            <a:ext cx="7276303" cy="18576583"/>
          </a:xfrm>
          <a:custGeom>
            <a:avLst/>
            <a:gdLst/>
            <a:ahLst/>
            <a:cxnLst/>
            <a:rect l="l" t="t" r="r" b="b"/>
            <a:pathLst>
              <a:path w="7276303" h="18576583">
                <a:moveTo>
                  <a:pt x="0" y="0"/>
                </a:moveTo>
                <a:lnTo>
                  <a:pt x="7276304" y="0"/>
                </a:lnTo>
                <a:lnTo>
                  <a:pt x="7276304" y="18576583"/>
                </a:lnTo>
                <a:lnTo>
                  <a:pt x="0" y="185765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9020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1615866" y="1795466"/>
            <a:ext cx="15056269" cy="7876157"/>
          </a:xfrm>
          <a:custGeom>
            <a:avLst/>
            <a:gdLst/>
            <a:ahLst/>
            <a:cxnLst/>
            <a:rect l="l" t="t" r="r" b="b"/>
            <a:pathLst>
              <a:path w="15056269" h="7876157">
                <a:moveTo>
                  <a:pt x="0" y="0"/>
                </a:moveTo>
                <a:lnTo>
                  <a:pt x="15056268" y="0"/>
                </a:lnTo>
                <a:lnTo>
                  <a:pt x="15056268" y="7876158"/>
                </a:lnTo>
                <a:lnTo>
                  <a:pt x="0" y="78761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987749" y="876844"/>
            <a:ext cx="16312502" cy="8533311"/>
          </a:xfrm>
          <a:custGeom>
            <a:avLst/>
            <a:gdLst/>
            <a:ahLst/>
            <a:cxnLst/>
            <a:rect l="l" t="t" r="r" b="b"/>
            <a:pathLst>
              <a:path w="16312502" h="8533311">
                <a:moveTo>
                  <a:pt x="0" y="0"/>
                </a:moveTo>
                <a:lnTo>
                  <a:pt x="16312502" y="0"/>
                </a:lnTo>
                <a:lnTo>
                  <a:pt x="16312502" y="8533312"/>
                </a:lnTo>
                <a:lnTo>
                  <a:pt x="0" y="85333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6001365" y="1057275"/>
            <a:ext cx="6285270" cy="883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40"/>
              </a:lnSpc>
            </a:pPr>
            <a:r>
              <a:rPr lang="en-US" sz="6000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INTRODUCTION</a:t>
            </a:r>
          </a:p>
        </p:txBody>
      </p:sp>
      <p:sp>
        <p:nvSpPr>
          <p:cNvPr id="6" name="Freeform 6"/>
          <p:cNvSpPr/>
          <p:nvPr/>
        </p:nvSpPr>
        <p:spPr>
          <a:xfrm rot="10058570">
            <a:off x="-1181802" y="-1824053"/>
            <a:ext cx="3909060" cy="4114800"/>
          </a:xfrm>
          <a:custGeom>
            <a:avLst/>
            <a:gdLst/>
            <a:ahLst/>
            <a:cxnLst/>
            <a:rect l="l" t="t" r="r" b="b"/>
            <a:pathLst>
              <a:path w="3909060" h="4114800">
                <a:moveTo>
                  <a:pt x="0" y="0"/>
                </a:moveTo>
                <a:lnTo>
                  <a:pt x="3909060" y="0"/>
                </a:lnTo>
                <a:lnTo>
                  <a:pt x="39090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 rot="983980">
            <a:off x="14839882" y="7865431"/>
            <a:ext cx="3909060" cy="4114800"/>
          </a:xfrm>
          <a:custGeom>
            <a:avLst/>
            <a:gdLst/>
            <a:ahLst/>
            <a:cxnLst/>
            <a:rect l="l" t="t" r="r" b="b"/>
            <a:pathLst>
              <a:path w="3909060" h="4114800">
                <a:moveTo>
                  <a:pt x="0" y="0"/>
                </a:moveTo>
                <a:lnTo>
                  <a:pt x="3909060" y="0"/>
                </a:lnTo>
                <a:lnTo>
                  <a:pt x="39090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8" name="TextBox 8"/>
          <p:cNvSpPr txBox="1"/>
          <p:nvPr/>
        </p:nvSpPr>
        <p:spPr>
          <a:xfrm>
            <a:off x="1615866" y="2092646"/>
            <a:ext cx="13534331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3C4242"/>
                </a:solidFill>
                <a:latin typeface="Open Sans"/>
                <a:ea typeface="Open Sans"/>
                <a:cs typeface="Open Sans"/>
                <a:sym typeface="Open Sans"/>
              </a:rPr>
              <a:t>Business Idea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C4242"/>
                </a:solidFill>
                <a:latin typeface="Open Sans"/>
                <a:ea typeface="Open Sans"/>
                <a:cs typeface="Open Sans"/>
                <a:sym typeface="Open Sans"/>
              </a:rPr>
              <a:t>A local cleaning company in Swansea and the Gower Peninsula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C4242"/>
                </a:solidFill>
                <a:latin typeface="Open Sans"/>
                <a:ea typeface="Open Sans"/>
                <a:cs typeface="Open Sans"/>
                <a:sym typeface="Open Sans"/>
              </a:rPr>
              <a:t>Focused on eco-friendly, non-toxic products and reliable service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3C424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615866" y="4164253"/>
            <a:ext cx="13534331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3C4242"/>
                </a:solidFill>
                <a:latin typeface="Open Sans"/>
                <a:ea typeface="Open Sans"/>
                <a:cs typeface="Open Sans"/>
                <a:sym typeface="Open Sans"/>
              </a:rPr>
              <a:t>Objectives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C4242"/>
                </a:solidFill>
                <a:latin typeface="Open Sans"/>
                <a:ea typeface="Open Sans"/>
                <a:cs typeface="Open Sans"/>
                <a:sym typeface="Open Sans"/>
              </a:rPr>
              <a:t>Use digital tools to research, plan, and promote the business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C4242"/>
                </a:solidFill>
                <a:latin typeface="Open Sans"/>
                <a:ea typeface="Open Sans"/>
                <a:cs typeface="Open Sans"/>
                <a:sym typeface="Open Sans"/>
              </a:rPr>
              <a:t>Build a consistent brand identity across all platforms</a:t>
            </a:r>
          </a:p>
          <a:p>
            <a:pPr algn="just">
              <a:lnSpc>
                <a:spcPts val="4759"/>
              </a:lnSpc>
            </a:pPr>
            <a:endParaRPr lang="en-US" sz="3399">
              <a:solidFill>
                <a:srgbClr val="3C424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615866" y="6277610"/>
            <a:ext cx="15684385" cy="358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3C4242"/>
                </a:solidFill>
                <a:latin typeface="Open Sans"/>
                <a:ea typeface="Open Sans"/>
                <a:cs typeface="Open Sans"/>
                <a:sym typeface="Open Sans"/>
              </a:rPr>
              <a:t>Tasks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C4242"/>
                </a:solidFill>
                <a:latin typeface="Open Sans"/>
                <a:ea typeface="Open Sans"/>
                <a:cs typeface="Open Sans"/>
                <a:sym typeface="Open Sans"/>
              </a:rPr>
              <a:t>Task 1: Questionnaire analysis + design of website and marketing materials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C4242"/>
                </a:solidFill>
                <a:latin typeface="Open Sans"/>
                <a:ea typeface="Open Sans"/>
                <a:cs typeface="Open Sans"/>
                <a:sym typeface="Open Sans"/>
              </a:rPr>
              <a:t>Task 2: Financial planning using Excel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C4242"/>
                </a:solidFill>
                <a:latin typeface="Open Sans"/>
                <a:ea typeface="Open Sans"/>
                <a:cs typeface="Open Sans"/>
                <a:sym typeface="Open Sans"/>
              </a:rPr>
              <a:t>Task 3: Video advert creation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3C424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15866" y="1795466"/>
            <a:ext cx="15056269" cy="7876157"/>
          </a:xfrm>
          <a:custGeom>
            <a:avLst/>
            <a:gdLst/>
            <a:ahLst/>
            <a:cxnLst/>
            <a:rect l="l" t="t" r="r" b="b"/>
            <a:pathLst>
              <a:path w="15056269" h="7876157">
                <a:moveTo>
                  <a:pt x="0" y="0"/>
                </a:moveTo>
                <a:lnTo>
                  <a:pt x="15056268" y="0"/>
                </a:lnTo>
                <a:lnTo>
                  <a:pt x="15056268" y="7876158"/>
                </a:lnTo>
                <a:lnTo>
                  <a:pt x="0" y="78761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 rot="9024570">
            <a:off x="-1702370" y="-1482292"/>
            <a:ext cx="5218916" cy="5088443"/>
          </a:xfrm>
          <a:custGeom>
            <a:avLst/>
            <a:gdLst/>
            <a:ahLst/>
            <a:cxnLst/>
            <a:rect l="l" t="t" r="r" b="b"/>
            <a:pathLst>
              <a:path w="5218916" h="5088443">
                <a:moveTo>
                  <a:pt x="0" y="0"/>
                </a:moveTo>
                <a:lnTo>
                  <a:pt x="5218916" y="0"/>
                </a:lnTo>
                <a:lnTo>
                  <a:pt x="5218916" y="5088443"/>
                </a:lnTo>
                <a:lnTo>
                  <a:pt x="0" y="508844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 rot="1248414">
            <a:off x="15343932" y="7255954"/>
            <a:ext cx="5218916" cy="5088443"/>
          </a:xfrm>
          <a:custGeom>
            <a:avLst/>
            <a:gdLst/>
            <a:ahLst/>
            <a:cxnLst/>
            <a:rect l="l" t="t" r="r" b="b"/>
            <a:pathLst>
              <a:path w="5218916" h="5088443">
                <a:moveTo>
                  <a:pt x="0" y="0"/>
                </a:moveTo>
                <a:lnTo>
                  <a:pt x="5218916" y="0"/>
                </a:lnTo>
                <a:lnTo>
                  <a:pt x="5218916" y="5088443"/>
                </a:lnTo>
                <a:lnTo>
                  <a:pt x="0" y="508844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>
            <a:off x="987749" y="876844"/>
            <a:ext cx="16312502" cy="8533311"/>
          </a:xfrm>
          <a:custGeom>
            <a:avLst/>
            <a:gdLst/>
            <a:ahLst/>
            <a:cxnLst/>
            <a:rect l="l" t="t" r="r" b="b"/>
            <a:pathLst>
              <a:path w="16312502" h="8533311">
                <a:moveTo>
                  <a:pt x="0" y="0"/>
                </a:moveTo>
                <a:lnTo>
                  <a:pt x="16312502" y="0"/>
                </a:lnTo>
                <a:lnTo>
                  <a:pt x="16312502" y="8533312"/>
                </a:lnTo>
                <a:lnTo>
                  <a:pt x="0" y="85333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>
            <a:off x="2064710" y="6542831"/>
            <a:ext cx="5723188" cy="1818450"/>
          </a:xfrm>
          <a:custGeom>
            <a:avLst/>
            <a:gdLst/>
            <a:ahLst/>
            <a:cxnLst/>
            <a:rect l="l" t="t" r="r" b="b"/>
            <a:pathLst>
              <a:path w="5723188" h="1818450">
                <a:moveTo>
                  <a:pt x="0" y="0"/>
                </a:moveTo>
                <a:lnTo>
                  <a:pt x="5723188" y="0"/>
                </a:lnTo>
                <a:lnTo>
                  <a:pt x="5723188" y="1818450"/>
                </a:lnTo>
                <a:lnTo>
                  <a:pt x="0" y="181845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t="-365094" r="-70102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>
            <a:off x="8744238" y="2833760"/>
            <a:ext cx="7720335" cy="7633481"/>
          </a:xfrm>
          <a:custGeom>
            <a:avLst/>
            <a:gdLst/>
            <a:ahLst/>
            <a:cxnLst/>
            <a:rect l="l" t="t" r="r" b="b"/>
            <a:pathLst>
              <a:path w="7720335" h="7633481">
                <a:moveTo>
                  <a:pt x="0" y="0"/>
                </a:moveTo>
                <a:lnTo>
                  <a:pt x="7720335" y="0"/>
                </a:lnTo>
                <a:lnTo>
                  <a:pt x="7720335" y="7633481"/>
                </a:lnTo>
                <a:lnTo>
                  <a:pt x="0" y="763348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>
            <a:off x="9300790" y="2970173"/>
            <a:ext cx="1721865" cy="1721865"/>
          </a:xfrm>
          <a:custGeom>
            <a:avLst/>
            <a:gdLst/>
            <a:ahLst/>
            <a:cxnLst/>
            <a:rect l="l" t="t" r="r" b="b"/>
            <a:pathLst>
              <a:path w="1721865" h="1721865">
                <a:moveTo>
                  <a:pt x="0" y="0"/>
                </a:moveTo>
                <a:lnTo>
                  <a:pt x="1721865" y="0"/>
                </a:lnTo>
                <a:lnTo>
                  <a:pt x="1721865" y="1721865"/>
                </a:lnTo>
                <a:lnTo>
                  <a:pt x="0" y="172186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Freeform 9"/>
          <p:cNvSpPr/>
          <p:nvPr/>
        </p:nvSpPr>
        <p:spPr>
          <a:xfrm>
            <a:off x="9798023" y="3467405"/>
            <a:ext cx="727401" cy="727401"/>
          </a:xfrm>
          <a:custGeom>
            <a:avLst/>
            <a:gdLst/>
            <a:ahLst/>
            <a:cxnLst/>
            <a:rect l="l" t="t" r="r" b="b"/>
            <a:pathLst>
              <a:path w="727401" h="727401">
                <a:moveTo>
                  <a:pt x="0" y="0"/>
                </a:moveTo>
                <a:lnTo>
                  <a:pt x="727400" y="0"/>
                </a:lnTo>
                <a:lnTo>
                  <a:pt x="727400" y="727401"/>
                </a:lnTo>
                <a:lnTo>
                  <a:pt x="0" y="727401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r="-1142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Freeform 10"/>
          <p:cNvSpPr/>
          <p:nvPr/>
        </p:nvSpPr>
        <p:spPr>
          <a:xfrm>
            <a:off x="2521277" y="6901080"/>
            <a:ext cx="4810055" cy="1449029"/>
          </a:xfrm>
          <a:custGeom>
            <a:avLst/>
            <a:gdLst/>
            <a:ahLst/>
            <a:cxnLst/>
            <a:rect l="l" t="t" r="r" b="b"/>
            <a:pathLst>
              <a:path w="4810055" h="1449029">
                <a:moveTo>
                  <a:pt x="0" y="0"/>
                </a:moveTo>
                <a:lnTo>
                  <a:pt x="4810054" y="0"/>
                </a:lnTo>
                <a:lnTo>
                  <a:pt x="4810054" y="1449029"/>
                </a:lnTo>
                <a:lnTo>
                  <a:pt x="0" y="1449029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1" name="Freeform 11"/>
          <p:cNvSpPr/>
          <p:nvPr/>
        </p:nvSpPr>
        <p:spPr>
          <a:xfrm rot="-6117946">
            <a:off x="15394418" y="-1269580"/>
            <a:ext cx="3631311" cy="4114800"/>
          </a:xfrm>
          <a:custGeom>
            <a:avLst/>
            <a:gdLst/>
            <a:ahLst/>
            <a:cxnLst/>
            <a:rect l="l" t="t" r="r" b="b"/>
            <a:pathLst>
              <a:path w="3631311" h="4114800">
                <a:moveTo>
                  <a:pt x="0" y="0"/>
                </a:moveTo>
                <a:lnTo>
                  <a:pt x="3631311" y="0"/>
                </a:lnTo>
                <a:lnTo>
                  <a:pt x="363131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2" name="Freeform 12"/>
          <p:cNvSpPr/>
          <p:nvPr/>
        </p:nvSpPr>
        <p:spPr>
          <a:xfrm rot="-2127167">
            <a:off x="-1969135" y="7716991"/>
            <a:ext cx="4158265" cy="3451360"/>
          </a:xfrm>
          <a:custGeom>
            <a:avLst/>
            <a:gdLst/>
            <a:ahLst/>
            <a:cxnLst/>
            <a:rect l="l" t="t" r="r" b="b"/>
            <a:pathLst>
              <a:path w="4158265" h="3451360">
                <a:moveTo>
                  <a:pt x="0" y="0"/>
                </a:moveTo>
                <a:lnTo>
                  <a:pt x="4158265" y="0"/>
                </a:lnTo>
                <a:lnTo>
                  <a:pt x="4158265" y="3451360"/>
                </a:lnTo>
                <a:lnTo>
                  <a:pt x="0" y="3451360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TextBox 13"/>
          <p:cNvSpPr txBox="1"/>
          <p:nvPr/>
        </p:nvSpPr>
        <p:spPr>
          <a:xfrm>
            <a:off x="2064710" y="1704975"/>
            <a:ext cx="7180540" cy="1750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40"/>
              </a:lnSpc>
            </a:pPr>
            <a:r>
              <a:rPr lang="en-US" sz="6000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Why Eco-Friendly </a:t>
            </a:r>
          </a:p>
          <a:p>
            <a:pPr algn="l">
              <a:lnSpc>
                <a:spcPts val="6840"/>
              </a:lnSpc>
            </a:pPr>
            <a:r>
              <a:rPr lang="en-US" sz="6000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Cleaning Services?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064710" y="3417619"/>
            <a:ext cx="6496634" cy="27632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2"/>
              </a:lnSpc>
            </a:pPr>
            <a:r>
              <a:rPr lang="en-US" sz="2630">
                <a:solidFill>
                  <a:srgbClr val="3C4242"/>
                </a:solidFill>
                <a:latin typeface="DM Sans"/>
                <a:ea typeface="DM Sans"/>
                <a:cs typeface="DM Sans"/>
                <a:sym typeface="DM Sans"/>
              </a:rPr>
              <a:t>Consumers are increasingly seeking </a:t>
            </a:r>
          </a:p>
          <a:p>
            <a:pPr algn="l">
              <a:lnSpc>
                <a:spcPts val="3682"/>
              </a:lnSpc>
            </a:pPr>
            <a:r>
              <a:rPr lang="en-US" sz="2630">
                <a:solidFill>
                  <a:srgbClr val="3C4242"/>
                </a:solidFill>
                <a:latin typeface="DM Sans"/>
                <a:ea typeface="DM Sans"/>
                <a:cs typeface="DM Sans"/>
                <a:sym typeface="DM Sans"/>
              </a:rPr>
              <a:t>cleaning services that use non-toxic, </a:t>
            </a:r>
          </a:p>
          <a:p>
            <a:pPr algn="l">
              <a:lnSpc>
                <a:spcPts val="3682"/>
              </a:lnSpc>
            </a:pPr>
            <a:r>
              <a:rPr lang="en-US" sz="2630">
                <a:solidFill>
                  <a:srgbClr val="3C4242"/>
                </a:solidFill>
                <a:latin typeface="DM Sans"/>
                <a:ea typeface="DM Sans"/>
                <a:cs typeface="DM Sans"/>
                <a:sym typeface="DM Sans"/>
              </a:rPr>
              <a:t>biodegradable products, adopt sustainable </a:t>
            </a:r>
          </a:p>
          <a:p>
            <a:pPr algn="l">
              <a:lnSpc>
                <a:spcPts val="3682"/>
              </a:lnSpc>
            </a:pPr>
            <a:r>
              <a:rPr lang="en-US" sz="2630">
                <a:solidFill>
                  <a:srgbClr val="3C4242"/>
                </a:solidFill>
                <a:latin typeface="DM Sans"/>
                <a:ea typeface="DM Sans"/>
                <a:cs typeface="DM Sans"/>
                <a:sym typeface="DM Sans"/>
              </a:rPr>
              <a:t>practices, and prioritize both health and </a:t>
            </a:r>
          </a:p>
          <a:p>
            <a:pPr algn="l">
              <a:lnSpc>
                <a:spcPts val="3682"/>
              </a:lnSpc>
              <a:spcBef>
                <a:spcPct val="0"/>
              </a:spcBef>
            </a:pPr>
            <a:r>
              <a:rPr lang="en-US" sz="2630">
                <a:solidFill>
                  <a:srgbClr val="3C4242"/>
                </a:solidFill>
                <a:latin typeface="DM Sans"/>
                <a:ea typeface="DM Sans"/>
                <a:cs typeface="DM Sans"/>
                <a:sym typeface="DM Sans"/>
              </a:rPr>
              <a:t>environmental protection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7561233" y="-584057"/>
            <a:ext cx="3165532" cy="18576583"/>
          </a:xfrm>
          <a:custGeom>
            <a:avLst/>
            <a:gdLst/>
            <a:ahLst/>
            <a:cxnLst/>
            <a:rect l="l" t="t" r="r" b="b"/>
            <a:pathLst>
              <a:path w="7276303" h="18576583">
                <a:moveTo>
                  <a:pt x="0" y="0"/>
                </a:moveTo>
                <a:lnTo>
                  <a:pt x="7276304" y="0"/>
                </a:lnTo>
                <a:lnTo>
                  <a:pt x="7276304" y="18576582"/>
                </a:lnTo>
                <a:lnTo>
                  <a:pt x="0" y="185765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9020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1615866" y="1382143"/>
            <a:ext cx="15056269" cy="7876157"/>
          </a:xfrm>
          <a:custGeom>
            <a:avLst/>
            <a:gdLst/>
            <a:ahLst/>
            <a:cxnLst/>
            <a:rect l="l" t="t" r="r" b="b"/>
            <a:pathLst>
              <a:path w="15056269" h="7876157">
                <a:moveTo>
                  <a:pt x="0" y="0"/>
                </a:moveTo>
                <a:lnTo>
                  <a:pt x="15056268" y="0"/>
                </a:lnTo>
                <a:lnTo>
                  <a:pt x="15056268" y="7876157"/>
                </a:lnTo>
                <a:lnTo>
                  <a:pt x="0" y="787615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987749" y="876844"/>
            <a:ext cx="16312502" cy="8533311"/>
          </a:xfrm>
          <a:custGeom>
            <a:avLst/>
            <a:gdLst/>
            <a:ahLst/>
            <a:cxnLst/>
            <a:rect l="l" t="t" r="r" b="b"/>
            <a:pathLst>
              <a:path w="16312502" h="8533311">
                <a:moveTo>
                  <a:pt x="0" y="0"/>
                </a:moveTo>
                <a:lnTo>
                  <a:pt x="16312502" y="0"/>
                </a:lnTo>
                <a:lnTo>
                  <a:pt x="16312502" y="8533312"/>
                </a:lnTo>
                <a:lnTo>
                  <a:pt x="0" y="85333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>
            <a:off x="7086600" y="-1294778"/>
            <a:ext cx="3358963" cy="3507911"/>
          </a:xfrm>
          <a:custGeom>
            <a:avLst/>
            <a:gdLst/>
            <a:ahLst/>
            <a:cxnLst/>
            <a:rect l="l" t="t" r="r" b="b"/>
            <a:pathLst>
              <a:path w="6736402" h="6104864">
                <a:moveTo>
                  <a:pt x="0" y="0"/>
                </a:moveTo>
                <a:lnTo>
                  <a:pt x="6736401" y="0"/>
                </a:lnTo>
                <a:lnTo>
                  <a:pt x="6736401" y="6104864"/>
                </a:lnTo>
                <a:lnTo>
                  <a:pt x="0" y="610486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 rot="2127427">
            <a:off x="-789012" y="128540"/>
            <a:ext cx="2926652" cy="4114800"/>
          </a:xfrm>
          <a:custGeom>
            <a:avLst/>
            <a:gdLst/>
            <a:ahLst/>
            <a:cxnLst/>
            <a:rect l="l" t="t" r="r" b="b"/>
            <a:pathLst>
              <a:path w="2926652" h="4114800">
                <a:moveTo>
                  <a:pt x="0" y="0"/>
                </a:moveTo>
                <a:lnTo>
                  <a:pt x="2926651" y="0"/>
                </a:lnTo>
                <a:lnTo>
                  <a:pt x="292665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 rot="-2130000" flipH="1">
            <a:off x="16149742" y="128540"/>
            <a:ext cx="2926652" cy="4114800"/>
          </a:xfrm>
          <a:custGeom>
            <a:avLst/>
            <a:gdLst/>
            <a:ahLst/>
            <a:cxnLst/>
            <a:rect l="l" t="t" r="r" b="b"/>
            <a:pathLst>
              <a:path w="2926652" h="4114800">
                <a:moveTo>
                  <a:pt x="2926652" y="0"/>
                </a:moveTo>
                <a:lnTo>
                  <a:pt x="0" y="0"/>
                </a:lnTo>
                <a:lnTo>
                  <a:pt x="0" y="4114800"/>
                </a:lnTo>
                <a:lnTo>
                  <a:pt x="2926652" y="4114800"/>
                </a:lnTo>
                <a:lnTo>
                  <a:pt x="2926652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8" name="TextBox 8"/>
          <p:cNvSpPr txBox="1"/>
          <p:nvPr/>
        </p:nvSpPr>
        <p:spPr>
          <a:xfrm>
            <a:off x="1787106" y="2286747"/>
            <a:ext cx="14713789" cy="883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40"/>
              </a:lnSpc>
            </a:pPr>
            <a:r>
              <a:rPr lang="en-US" sz="6000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Market Research Design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787106" y="4017486"/>
            <a:ext cx="6625844" cy="3469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 b="1" spc="-16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Questionnaire Details</a:t>
            </a:r>
          </a:p>
          <a:p>
            <a:pPr marL="712465" lvl="1" indent="-356233" algn="l">
              <a:lnSpc>
                <a:spcPts val="4619"/>
              </a:lnSpc>
              <a:buFont typeface="Arial"/>
              <a:buChar char="•"/>
            </a:pPr>
            <a:r>
              <a:rPr lang="en-US" sz="3299" b="1" spc="-16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Created using Google Forms</a:t>
            </a:r>
          </a:p>
          <a:p>
            <a:pPr marL="712465" lvl="1" indent="-356233" algn="l">
              <a:lnSpc>
                <a:spcPts val="4619"/>
              </a:lnSpc>
              <a:buFont typeface="Arial"/>
              <a:buChar char="•"/>
            </a:pPr>
            <a:r>
              <a:rPr lang="en-US" sz="3299" b="1" spc="-16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Distributed among students and professionals</a:t>
            </a:r>
          </a:p>
          <a:p>
            <a:pPr marL="712465" lvl="1" indent="-356233" algn="l">
              <a:lnSpc>
                <a:spcPts val="4619"/>
              </a:lnSpc>
              <a:buFont typeface="Arial"/>
              <a:buChar char="•"/>
            </a:pPr>
            <a:r>
              <a:rPr lang="en-US" sz="3299" b="1" spc="-16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Total respondents: 17</a:t>
            </a:r>
          </a:p>
          <a:p>
            <a:pPr algn="l">
              <a:lnSpc>
                <a:spcPts val="4619"/>
              </a:lnSpc>
            </a:pPr>
            <a:endParaRPr lang="en-US" sz="3299" b="1" spc="-16">
              <a:solidFill>
                <a:srgbClr val="000000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9684656" y="3512762"/>
            <a:ext cx="6987479" cy="5284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39"/>
              </a:lnSpc>
            </a:pPr>
            <a:r>
              <a:rPr lang="en-US" sz="3099" b="1" spc="-15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Key Areas Explored</a:t>
            </a:r>
          </a:p>
          <a:p>
            <a:pPr marL="669286" lvl="1" indent="-334643" algn="l">
              <a:lnSpc>
                <a:spcPts val="4339"/>
              </a:lnSpc>
              <a:buFont typeface="Arial"/>
              <a:buChar char="•"/>
            </a:pPr>
            <a:r>
              <a:rPr lang="en-US" sz="3099" b="1" spc="-15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Customer priorities (price, quality, eco products)</a:t>
            </a:r>
          </a:p>
          <a:p>
            <a:pPr marL="669286" lvl="1" indent="-334643" algn="l">
              <a:lnSpc>
                <a:spcPts val="4339"/>
              </a:lnSpc>
              <a:buFont typeface="Arial"/>
              <a:buChar char="•"/>
            </a:pPr>
            <a:r>
              <a:rPr lang="en-US" sz="3099" b="1" spc="-15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Frequency and type of cleaning services needed</a:t>
            </a:r>
          </a:p>
          <a:p>
            <a:pPr marL="669286" lvl="1" indent="-334643" algn="l">
              <a:lnSpc>
                <a:spcPts val="4339"/>
              </a:lnSpc>
              <a:buFont typeface="Arial"/>
              <a:buChar char="•"/>
            </a:pPr>
            <a:r>
              <a:rPr lang="en-US" sz="3099" b="1" spc="-15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Willingness to pay for 2-hour cleaning</a:t>
            </a:r>
          </a:p>
          <a:p>
            <a:pPr marL="669286" lvl="1" indent="-334643" algn="l">
              <a:lnSpc>
                <a:spcPts val="4339"/>
              </a:lnSpc>
              <a:buFont typeface="Arial"/>
              <a:buChar char="•"/>
            </a:pPr>
            <a:r>
              <a:rPr lang="en-US" sz="3099" b="1" spc="-15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Interest in add-on services (e.g. carpet cleaning, deep cleaning)</a:t>
            </a:r>
          </a:p>
          <a:p>
            <a:pPr algn="just">
              <a:lnSpc>
                <a:spcPts val="3220"/>
              </a:lnSpc>
            </a:pPr>
            <a:endParaRPr lang="en-US" sz="3099" b="1" spc="-15">
              <a:solidFill>
                <a:srgbClr val="000000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55701" y="1278237"/>
            <a:ext cx="7588299" cy="8750870"/>
          </a:xfrm>
          <a:custGeom>
            <a:avLst/>
            <a:gdLst/>
            <a:ahLst/>
            <a:cxnLst/>
            <a:rect l="l" t="t" r="r" b="b"/>
            <a:pathLst>
              <a:path w="7588299" h="8750870">
                <a:moveTo>
                  <a:pt x="0" y="0"/>
                </a:moveTo>
                <a:lnTo>
                  <a:pt x="7588299" y="0"/>
                </a:lnTo>
                <a:lnTo>
                  <a:pt x="7588299" y="8750870"/>
                </a:lnTo>
                <a:lnTo>
                  <a:pt x="0" y="87508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19558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9627589" y="1278237"/>
            <a:ext cx="6876750" cy="8750870"/>
          </a:xfrm>
          <a:custGeom>
            <a:avLst/>
            <a:gdLst/>
            <a:ahLst/>
            <a:cxnLst/>
            <a:rect l="l" t="t" r="r" b="b"/>
            <a:pathLst>
              <a:path w="6876750" h="8750870">
                <a:moveTo>
                  <a:pt x="0" y="0"/>
                </a:moveTo>
                <a:lnTo>
                  <a:pt x="6876750" y="0"/>
                </a:lnTo>
                <a:lnTo>
                  <a:pt x="6876750" y="8750870"/>
                </a:lnTo>
                <a:lnTo>
                  <a:pt x="0" y="8750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TextBox 4"/>
          <p:cNvSpPr txBox="1"/>
          <p:nvPr/>
        </p:nvSpPr>
        <p:spPr>
          <a:xfrm>
            <a:off x="5059659" y="495300"/>
            <a:ext cx="7436947" cy="900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18"/>
              </a:lnSpc>
            </a:pPr>
            <a:r>
              <a:rPr lang="en-US" sz="9196" spc="-91">
                <a:solidFill>
                  <a:srgbClr val="3E4F44"/>
                </a:solidFill>
                <a:latin typeface="Skillet Condensed"/>
                <a:ea typeface="Skillet Condensed"/>
                <a:cs typeface="Skillet Condensed"/>
                <a:sym typeface="Skillet Condensed"/>
              </a:rPr>
              <a:t>Main Findings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46773" y="0"/>
            <a:ext cx="6937179" cy="10391777"/>
          </a:xfrm>
          <a:custGeom>
            <a:avLst/>
            <a:gdLst/>
            <a:ahLst/>
            <a:cxnLst/>
            <a:rect l="l" t="t" r="r" b="b"/>
            <a:pathLst>
              <a:path w="6937179" h="10349927">
                <a:moveTo>
                  <a:pt x="0" y="0"/>
                </a:moveTo>
                <a:lnTo>
                  <a:pt x="6937179" y="0"/>
                </a:lnTo>
                <a:lnTo>
                  <a:pt x="6937179" y="10349927"/>
                </a:lnTo>
                <a:lnTo>
                  <a:pt x="0" y="1034992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488" b="-1488"/>
            </a:stretch>
          </a:blipFill>
        </p:spPr>
        <p:txBody>
          <a:bodyPr/>
          <a:lstStyle/>
          <a:p>
            <a:endParaRPr lang="es-ES"/>
          </a:p>
        </p:txBody>
      </p:sp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B210AB0C-FC82-EF4E-5043-4BFADC3A99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050" y="-883104"/>
            <a:ext cx="7601129" cy="1132227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D8F59C-C0B3-93AC-15FF-AF60732F0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607A7C8D-1495-9E2D-28B2-71432DF88B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0"/>
            <a:ext cx="6553200" cy="10313016"/>
          </a:xfrm>
          <a:prstGeom prst="rect">
            <a:avLst/>
          </a:prstGeom>
        </p:spPr>
      </p:pic>
      <p:pic>
        <p:nvPicPr>
          <p:cNvPr id="7" name="Picture 6" descr="A screenshot of a phone number&#10;&#10;AI-generated content may be incorrect.">
            <a:extLst>
              <a:ext uri="{FF2B5EF4-FFF2-40B4-BE49-F238E27FC236}">
                <a16:creationId xmlns:a16="http://schemas.microsoft.com/office/drawing/2014/main" id="{1B53A3D7-E079-5DA8-BFB6-2252847EB0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2199" y="5442"/>
            <a:ext cx="8387587" cy="10281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8396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248414">
            <a:off x="14806194" y="-1052102"/>
            <a:ext cx="5218916" cy="5088443"/>
          </a:xfrm>
          <a:custGeom>
            <a:avLst/>
            <a:gdLst/>
            <a:ahLst/>
            <a:cxnLst/>
            <a:rect l="l" t="t" r="r" b="b"/>
            <a:pathLst>
              <a:path w="5218916" h="5088443">
                <a:moveTo>
                  <a:pt x="0" y="0"/>
                </a:moveTo>
                <a:lnTo>
                  <a:pt x="5218916" y="0"/>
                </a:lnTo>
                <a:lnTo>
                  <a:pt x="5218916" y="5088444"/>
                </a:lnTo>
                <a:lnTo>
                  <a:pt x="0" y="50884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 rot="9024570">
            <a:off x="-1567935" y="6288025"/>
            <a:ext cx="5218916" cy="5088443"/>
          </a:xfrm>
          <a:custGeom>
            <a:avLst/>
            <a:gdLst/>
            <a:ahLst/>
            <a:cxnLst/>
            <a:rect l="l" t="t" r="r" b="b"/>
            <a:pathLst>
              <a:path w="5218916" h="5088443">
                <a:moveTo>
                  <a:pt x="0" y="0"/>
                </a:moveTo>
                <a:lnTo>
                  <a:pt x="5218916" y="0"/>
                </a:lnTo>
                <a:lnTo>
                  <a:pt x="5218916" y="5088444"/>
                </a:lnTo>
                <a:lnTo>
                  <a:pt x="0" y="50884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1615866" y="1795466"/>
            <a:ext cx="15056269" cy="7876157"/>
          </a:xfrm>
          <a:custGeom>
            <a:avLst/>
            <a:gdLst/>
            <a:ahLst/>
            <a:cxnLst/>
            <a:rect l="l" t="t" r="r" b="b"/>
            <a:pathLst>
              <a:path w="15056269" h="7876157">
                <a:moveTo>
                  <a:pt x="0" y="0"/>
                </a:moveTo>
                <a:lnTo>
                  <a:pt x="15056268" y="0"/>
                </a:lnTo>
                <a:lnTo>
                  <a:pt x="15056268" y="7876158"/>
                </a:lnTo>
                <a:lnTo>
                  <a:pt x="0" y="78761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>
            <a:off x="538909" y="642050"/>
            <a:ext cx="17210182" cy="9002901"/>
          </a:xfrm>
          <a:custGeom>
            <a:avLst/>
            <a:gdLst/>
            <a:ahLst/>
            <a:cxnLst/>
            <a:rect l="l" t="t" r="r" b="b"/>
            <a:pathLst>
              <a:path w="17210182" h="9002901">
                <a:moveTo>
                  <a:pt x="0" y="0"/>
                </a:moveTo>
                <a:lnTo>
                  <a:pt x="17210182" y="0"/>
                </a:lnTo>
                <a:lnTo>
                  <a:pt x="17210182" y="9002900"/>
                </a:lnTo>
                <a:lnTo>
                  <a:pt x="0" y="90029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 rot="6530917" flipH="1">
            <a:off x="14006394" y="459106"/>
            <a:ext cx="2911349" cy="3134696"/>
          </a:xfrm>
          <a:custGeom>
            <a:avLst/>
            <a:gdLst/>
            <a:ahLst/>
            <a:cxnLst/>
            <a:rect l="l" t="t" r="r" b="b"/>
            <a:pathLst>
              <a:path w="2911349" h="3134696">
                <a:moveTo>
                  <a:pt x="2911349" y="0"/>
                </a:moveTo>
                <a:lnTo>
                  <a:pt x="0" y="0"/>
                </a:lnTo>
                <a:lnTo>
                  <a:pt x="0" y="3134696"/>
                </a:lnTo>
                <a:lnTo>
                  <a:pt x="2911349" y="3134696"/>
                </a:lnTo>
                <a:lnTo>
                  <a:pt x="2911349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 rot="-709689">
            <a:off x="211863" y="7932215"/>
            <a:ext cx="2563445" cy="2332735"/>
          </a:xfrm>
          <a:custGeom>
            <a:avLst/>
            <a:gdLst/>
            <a:ahLst/>
            <a:cxnLst/>
            <a:rect l="l" t="t" r="r" b="b"/>
            <a:pathLst>
              <a:path w="2563445" h="2332735">
                <a:moveTo>
                  <a:pt x="0" y="0"/>
                </a:moveTo>
                <a:lnTo>
                  <a:pt x="2563446" y="0"/>
                </a:lnTo>
                <a:lnTo>
                  <a:pt x="2563446" y="2332735"/>
                </a:lnTo>
                <a:lnTo>
                  <a:pt x="0" y="233273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 rot="8725602">
            <a:off x="-2403115" y="209497"/>
            <a:ext cx="3909060" cy="4114800"/>
          </a:xfrm>
          <a:custGeom>
            <a:avLst/>
            <a:gdLst/>
            <a:ahLst/>
            <a:cxnLst/>
            <a:rect l="l" t="t" r="r" b="b"/>
            <a:pathLst>
              <a:path w="3909060" h="4114800">
                <a:moveTo>
                  <a:pt x="0" y="0"/>
                </a:moveTo>
                <a:lnTo>
                  <a:pt x="3909060" y="0"/>
                </a:lnTo>
                <a:lnTo>
                  <a:pt x="39090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9" name="Freeform 9"/>
          <p:cNvSpPr/>
          <p:nvPr/>
        </p:nvSpPr>
        <p:spPr>
          <a:xfrm rot="788823">
            <a:off x="14800464" y="1080754"/>
            <a:ext cx="564053" cy="922786"/>
          </a:xfrm>
          <a:custGeom>
            <a:avLst/>
            <a:gdLst/>
            <a:ahLst/>
            <a:cxnLst/>
            <a:rect l="l" t="t" r="r" b="b"/>
            <a:pathLst>
              <a:path w="564053" h="922786">
                <a:moveTo>
                  <a:pt x="0" y="0"/>
                </a:moveTo>
                <a:lnTo>
                  <a:pt x="564052" y="0"/>
                </a:lnTo>
                <a:lnTo>
                  <a:pt x="564052" y="922786"/>
                </a:lnTo>
                <a:lnTo>
                  <a:pt x="0" y="92278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Freeform 10"/>
          <p:cNvSpPr/>
          <p:nvPr/>
        </p:nvSpPr>
        <p:spPr>
          <a:xfrm rot="6235172">
            <a:off x="15896236" y="1420767"/>
            <a:ext cx="564053" cy="922786"/>
          </a:xfrm>
          <a:custGeom>
            <a:avLst/>
            <a:gdLst/>
            <a:ahLst/>
            <a:cxnLst/>
            <a:rect l="l" t="t" r="r" b="b"/>
            <a:pathLst>
              <a:path w="564053" h="922786">
                <a:moveTo>
                  <a:pt x="0" y="0"/>
                </a:moveTo>
                <a:lnTo>
                  <a:pt x="564053" y="0"/>
                </a:lnTo>
                <a:lnTo>
                  <a:pt x="564053" y="922786"/>
                </a:lnTo>
                <a:lnTo>
                  <a:pt x="0" y="92278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1" name="Freeform 11"/>
          <p:cNvSpPr/>
          <p:nvPr/>
        </p:nvSpPr>
        <p:spPr>
          <a:xfrm rot="-1877709" flipH="1">
            <a:off x="13707121" y="8817036"/>
            <a:ext cx="564053" cy="922786"/>
          </a:xfrm>
          <a:custGeom>
            <a:avLst/>
            <a:gdLst/>
            <a:ahLst/>
            <a:cxnLst/>
            <a:rect l="l" t="t" r="r" b="b"/>
            <a:pathLst>
              <a:path w="564053" h="922786">
                <a:moveTo>
                  <a:pt x="564052" y="0"/>
                </a:moveTo>
                <a:lnTo>
                  <a:pt x="0" y="0"/>
                </a:lnTo>
                <a:lnTo>
                  <a:pt x="0" y="922786"/>
                </a:lnTo>
                <a:lnTo>
                  <a:pt x="564052" y="922786"/>
                </a:lnTo>
                <a:lnTo>
                  <a:pt x="564052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2" name="TextBox 12"/>
          <p:cNvSpPr txBox="1"/>
          <p:nvPr/>
        </p:nvSpPr>
        <p:spPr>
          <a:xfrm>
            <a:off x="2805798" y="1839224"/>
            <a:ext cx="11183349" cy="883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40"/>
              </a:lnSpc>
            </a:pPr>
            <a:r>
              <a:rPr lang="en-US" sz="6000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Impact on Business Model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615866" y="3598216"/>
            <a:ext cx="15402585" cy="5523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1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Focus on residential homes; also serve holiday lets and small offices</a:t>
            </a:r>
          </a:p>
          <a:p>
            <a:pPr marL="669281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Pricing Strategy: Mid-range (£40–£55) to match customer expectations and perceived value</a:t>
            </a:r>
          </a:p>
          <a:p>
            <a:pPr marL="669281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Include add-ons like carpet, deep, and window cleaning</a:t>
            </a:r>
          </a:p>
          <a:p>
            <a:pPr marL="669281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Eco-Friendly Focus: Use non-toxic products to appeal to health- and environmentally-conscious clients</a:t>
            </a:r>
          </a:p>
          <a:p>
            <a:pPr marL="669281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Highlight reliable staff, customer reviews, and service guarantees</a:t>
            </a:r>
          </a:p>
          <a:p>
            <a:pPr marL="669281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Prioritise morning and flexible time slots based on client preferences</a:t>
            </a:r>
          </a:p>
          <a:p>
            <a:pPr marL="669281" lvl="1" indent="-334641" algn="l">
              <a:lnSpc>
                <a:spcPts val="4339"/>
              </a:lnSpc>
              <a:spcBef>
                <a:spcPct val="0"/>
              </a:spcBef>
              <a:buFont typeface="Arial"/>
              <a:buChar char="•"/>
            </a:pPr>
            <a:r>
              <a:rPr lang="en-US" sz="30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Offer a simple, mobile-friendly website with easy booking options</a:t>
            </a:r>
          </a:p>
          <a:p>
            <a:pPr algn="l">
              <a:lnSpc>
                <a:spcPts val="5221"/>
              </a:lnSpc>
              <a:spcBef>
                <a:spcPct val="0"/>
              </a:spcBef>
            </a:pPr>
            <a:endParaRPr lang="en-US" sz="3099" b="1">
              <a:solidFill>
                <a:srgbClr val="3C4242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5505848" y="-9155163"/>
            <a:ext cx="7276303" cy="18576583"/>
          </a:xfrm>
          <a:custGeom>
            <a:avLst/>
            <a:gdLst/>
            <a:ahLst/>
            <a:cxnLst/>
            <a:rect l="l" t="t" r="r" b="b"/>
            <a:pathLst>
              <a:path w="7276303" h="18576583">
                <a:moveTo>
                  <a:pt x="0" y="0"/>
                </a:moveTo>
                <a:lnTo>
                  <a:pt x="7276304" y="0"/>
                </a:lnTo>
                <a:lnTo>
                  <a:pt x="7276304" y="18576583"/>
                </a:lnTo>
                <a:lnTo>
                  <a:pt x="0" y="185765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9020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1615866" y="1795466"/>
            <a:ext cx="15056269" cy="7876157"/>
          </a:xfrm>
          <a:custGeom>
            <a:avLst/>
            <a:gdLst/>
            <a:ahLst/>
            <a:cxnLst/>
            <a:rect l="l" t="t" r="r" b="b"/>
            <a:pathLst>
              <a:path w="15056269" h="7876157">
                <a:moveTo>
                  <a:pt x="0" y="0"/>
                </a:moveTo>
                <a:lnTo>
                  <a:pt x="15056268" y="0"/>
                </a:lnTo>
                <a:lnTo>
                  <a:pt x="15056268" y="7876158"/>
                </a:lnTo>
                <a:lnTo>
                  <a:pt x="0" y="78761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296924" y="394051"/>
            <a:ext cx="17694152" cy="9256073"/>
          </a:xfrm>
          <a:custGeom>
            <a:avLst/>
            <a:gdLst/>
            <a:ahLst/>
            <a:cxnLst/>
            <a:rect l="l" t="t" r="r" b="b"/>
            <a:pathLst>
              <a:path w="17694152" h="9256073">
                <a:moveTo>
                  <a:pt x="0" y="0"/>
                </a:moveTo>
                <a:lnTo>
                  <a:pt x="17694152" y="0"/>
                </a:lnTo>
                <a:lnTo>
                  <a:pt x="17694152" y="9256073"/>
                </a:lnTo>
                <a:lnTo>
                  <a:pt x="0" y="92560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 rot="-10029804">
            <a:off x="13572535" y="2715250"/>
            <a:ext cx="2653542" cy="3385700"/>
          </a:xfrm>
          <a:custGeom>
            <a:avLst/>
            <a:gdLst/>
            <a:ahLst/>
            <a:cxnLst/>
            <a:rect l="l" t="t" r="r" b="b"/>
            <a:pathLst>
              <a:path w="2653542" h="3385700">
                <a:moveTo>
                  <a:pt x="0" y="0"/>
                </a:moveTo>
                <a:lnTo>
                  <a:pt x="2653542" y="0"/>
                </a:lnTo>
                <a:lnTo>
                  <a:pt x="2653542" y="3385700"/>
                </a:lnTo>
                <a:lnTo>
                  <a:pt x="0" y="33857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>
            <a:off x="11143641" y="1028700"/>
            <a:ext cx="1322191" cy="1322191"/>
          </a:xfrm>
          <a:custGeom>
            <a:avLst/>
            <a:gdLst/>
            <a:ahLst/>
            <a:cxnLst/>
            <a:rect l="l" t="t" r="r" b="b"/>
            <a:pathLst>
              <a:path w="1322191" h="1322191">
                <a:moveTo>
                  <a:pt x="0" y="0"/>
                </a:moveTo>
                <a:lnTo>
                  <a:pt x="1322191" y="0"/>
                </a:lnTo>
                <a:lnTo>
                  <a:pt x="1322191" y="1322191"/>
                </a:lnTo>
                <a:lnTo>
                  <a:pt x="0" y="132219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>
            <a:off x="11550987" y="1323058"/>
            <a:ext cx="507500" cy="733475"/>
          </a:xfrm>
          <a:custGeom>
            <a:avLst/>
            <a:gdLst/>
            <a:ahLst/>
            <a:cxnLst/>
            <a:rect l="l" t="t" r="r" b="b"/>
            <a:pathLst>
              <a:path w="507500" h="733475">
                <a:moveTo>
                  <a:pt x="0" y="0"/>
                </a:moveTo>
                <a:lnTo>
                  <a:pt x="507500" y="0"/>
                </a:lnTo>
                <a:lnTo>
                  <a:pt x="507500" y="733475"/>
                </a:lnTo>
                <a:lnTo>
                  <a:pt x="0" y="73347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-14899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 rot="5607194">
            <a:off x="-1615708" y="7651144"/>
            <a:ext cx="3631311" cy="4114800"/>
          </a:xfrm>
          <a:custGeom>
            <a:avLst/>
            <a:gdLst/>
            <a:ahLst/>
            <a:cxnLst/>
            <a:rect l="l" t="t" r="r" b="b"/>
            <a:pathLst>
              <a:path w="3631311" h="4114800">
                <a:moveTo>
                  <a:pt x="0" y="0"/>
                </a:moveTo>
                <a:lnTo>
                  <a:pt x="3631311" y="0"/>
                </a:lnTo>
                <a:lnTo>
                  <a:pt x="363131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Freeform 9"/>
          <p:cNvSpPr/>
          <p:nvPr/>
        </p:nvSpPr>
        <p:spPr>
          <a:xfrm rot="834924">
            <a:off x="14304644" y="-1810105"/>
            <a:ext cx="5311221" cy="4408313"/>
          </a:xfrm>
          <a:custGeom>
            <a:avLst/>
            <a:gdLst/>
            <a:ahLst/>
            <a:cxnLst/>
            <a:rect l="l" t="t" r="r" b="b"/>
            <a:pathLst>
              <a:path w="5311221" h="4408313">
                <a:moveTo>
                  <a:pt x="0" y="0"/>
                </a:moveTo>
                <a:lnTo>
                  <a:pt x="5311221" y="0"/>
                </a:lnTo>
                <a:lnTo>
                  <a:pt x="5311221" y="4408313"/>
                </a:lnTo>
                <a:lnTo>
                  <a:pt x="0" y="4408313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TextBox 10"/>
          <p:cNvSpPr txBox="1"/>
          <p:nvPr/>
        </p:nvSpPr>
        <p:spPr>
          <a:xfrm>
            <a:off x="1376112" y="1208389"/>
            <a:ext cx="8964991" cy="883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40"/>
              </a:lnSpc>
            </a:pPr>
            <a:r>
              <a:rPr lang="en-US" sz="6000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Website and Brand Design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362976" y="3105490"/>
            <a:ext cx="10102856" cy="5212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Website Goals</a:t>
            </a:r>
          </a:p>
          <a:p>
            <a:pPr marL="712465" lvl="1" indent="-356233" algn="l">
              <a:lnSpc>
                <a:spcPts val="4619"/>
              </a:lnSpc>
              <a:buFont typeface="Arial"/>
              <a:buChar char="•"/>
            </a:pPr>
            <a:r>
              <a:rPr lang="en-US" sz="32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Mobile-friendly and easy to navigate</a:t>
            </a:r>
          </a:p>
          <a:p>
            <a:pPr marL="712465" lvl="1" indent="-356233" algn="l">
              <a:lnSpc>
                <a:spcPts val="4619"/>
              </a:lnSpc>
              <a:buFont typeface="Arial"/>
              <a:buChar char="•"/>
            </a:pPr>
            <a:r>
              <a:rPr lang="en-US" sz="32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Clean, calming visuals</a:t>
            </a:r>
          </a:p>
          <a:p>
            <a:pPr marL="712465" lvl="1" indent="-356233" algn="l">
              <a:lnSpc>
                <a:spcPts val="4619"/>
              </a:lnSpc>
              <a:buFont typeface="Arial"/>
              <a:buChar char="•"/>
            </a:pPr>
            <a:r>
              <a:rPr lang="en-US" sz="32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Emphasis on eco-friendliness and trust</a:t>
            </a:r>
          </a:p>
          <a:p>
            <a:pPr algn="l">
              <a:lnSpc>
                <a:spcPts val="4619"/>
              </a:lnSpc>
            </a:pPr>
            <a:r>
              <a:rPr lang="en-US" sz="32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Design Elements</a:t>
            </a:r>
          </a:p>
          <a:p>
            <a:pPr marL="712465" lvl="1" indent="-356233" algn="l">
              <a:lnSpc>
                <a:spcPts val="4619"/>
              </a:lnSpc>
              <a:buFont typeface="Arial"/>
              <a:buChar char="•"/>
            </a:pPr>
            <a:r>
              <a:rPr lang="en-US" sz="32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'Who We Are' section explaining our values</a:t>
            </a:r>
          </a:p>
          <a:p>
            <a:pPr marL="712465" lvl="1" indent="-356233" algn="l">
              <a:lnSpc>
                <a:spcPts val="4619"/>
              </a:lnSpc>
              <a:buFont typeface="Arial"/>
              <a:buChar char="•"/>
            </a:pPr>
            <a:r>
              <a:rPr lang="en-US" sz="32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Clear booking section with pricing</a:t>
            </a:r>
          </a:p>
          <a:p>
            <a:pPr marL="712465" lvl="1" indent="-356233" algn="l">
              <a:lnSpc>
                <a:spcPts val="4619"/>
              </a:lnSpc>
              <a:buFont typeface="Arial"/>
              <a:buChar char="•"/>
            </a:pPr>
            <a:r>
              <a:rPr lang="en-US" sz="3299" b="1">
                <a:solidFill>
                  <a:srgbClr val="3C4242"/>
                </a:solidFill>
                <a:latin typeface="DM Sans Bold"/>
                <a:ea typeface="DM Sans Bold"/>
                <a:cs typeface="DM Sans Bold"/>
                <a:sym typeface="DM Sans Bold"/>
              </a:rPr>
              <a:t>Customer testimonials and contact form</a:t>
            </a:r>
          </a:p>
          <a:p>
            <a:pPr algn="l">
              <a:lnSpc>
                <a:spcPts val="4619"/>
              </a:lnSpc>
              <a:spcBef>
                <a:spcPct val="0"/>
              </a:spcBef>
            </a:pPr>
            <a:endParaRPr lang="en-US" sz="3299" b="1">
              <a:solidFill>
                <a:srgbClr val="3C4242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sp>
        <p:nvSpPr>
          <p:cNvPr id="12" name="Freeform 12"/>
          <p:cNvSpPr/>
          <p:nvPr/>
        </p:nvSpPr>
        <p:spPr>
          <a:xfrm rot="-4532967">
            <a:off x="7039460" y="1996298"/>
            <a:ext cx="564053" cy="922786"/>
          </a:xfrm>
          <a:custGeom>
            <a:avLst/>
            <a:gdLst/>
            <a:ahLst/>
            <a:cxnLst/>
            <a:rect l="l" t="t" r="r" b="b"/>
            <a:pathLst>
              <a:path w="564053" h="922786">
                <a:moveTo>
                  <a:pt x="0" y="0"/>
                </a:moveTo>
                <a:lnTo>
                  <a:pt x="564053" y="0"/>
                </a:lnTo>
                <a:lnTo>
                  <a:pt x="564053" y="922785"/>
                </a:lnTo>
                <a:lnTo>
                  <a:pt x="0" y="922785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Freeform 13"/>
          <p:cNvSpPr/>
          <p:nvPr/>
        </p:nvSpPr>
        <p:spPr>
          <a:xfrm rot="1071361">
            <a:off x="15973696" y="6270428"/>
            <a:ext cx="482627" cy="789573"/>
          </a:xfrm>
          <a:custGeom>
            <a:avLst/>
            <a:gdLst/>
            <a:ahLst/>
            <a:cxnLst/>
            <a:rect l="l" t="t" r="r" b="b"/>
            <a:pathLst>
              <a:path w="482627" h="789573">
                <a:moveTo>
                  <a:pt x="0" y="0"/>
                </a:moveTo>
                <a:lnTo>
                  <a:pt x="482627" y="0"/>
                </a:lnTo>
                <a:lnTo>
                  <a:pt x="482627" y="789573"/>
                </a:lnTo>
                <a:lnTo>
                  <a:pt x="0" y="789573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4" name="Freeform 14"/>
          <p:cNvSpPr/>
          <p:nvPr/>
        </p:nvSpPr>
        <p:spPr>
          <a:xfrm rot="-8572364">
            <a:off x="8026164" y="8287522"/>
            <a:ext cx="408834" cy="668849"/>
          </a:xfrm>
          <a:custGeom>
            <a:avLst/>
            <a:gdLst/>
            <a:ahLst/>
            <a:cxnLst/>
            <a:rect l="l" t="t" r="r" b="b"/>
            <a:pathLst>
              <a:path w="408834" h="668849">
                <a:moveTo>
                  <a:pt x="0" y="0"/>
                </a:moveTo>
                <a:lnTo>
                  <a:pt x="408833" y="0"/>
                </a:lnTo>
                <a:lnTo>
                  <a:pt x="408833" y="668848"/>
                </a:lnTo>
                <a:lnTo>
                  <a:pt x="0" y="668848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50940"/>
            <a:ext cx="18288000" cy="9185121"/>
          </a:xfrm>
          <a:custGeom>
            <a:avLst/>
            <a:gdLst/>
            <a:ahLst/>
            <a:cxnLst/>
            <a:rect l="l" t="t" r="r" b="b"/>
            <a:pathLst>
              <a:path w="18288000" h="9185121">
                <a:moveTo>
                  <a:pt x="0" y="0"/>
                </a:moveTo>
                <a:lnTo>
                  <a:pt x="18288000" y="0"/>
                </a:lnTo>
                <a:lnTo>
                  <a:pt x="18288000" y="9185120"/>
                </a:lnTo>
                <a:lnTo>
                  <a:pt x="0" y="91851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3946" b="-3027"/>
            </a:stretch>
          </a:blipFill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43399" y="1352715"/>
            <a:ext cx="19761513" cy="7420071"/>
          </a:xfrm>
          <a:custGeom>
            <a:avLst/>
            <a:gdLst/>
            <a:ahLst/>
            <a:cxnLst/>
            <a:rect l="l" t="t" r="r" b="b"/>
            <a:pathLst>
              <a:path w="19761513" h="7420071">
                <a:moveTo>
                  <a:pt x="0" y="0"/>
                </a:moveTo>
                <a:lnTo>
                  <a:pt x="19761513" y="0"/>
                </a:lnTo>
                <a:lnTo>
                  <a:pt x="19761513" y="7420070"/>
                </a:lnTo>
                <a:lnTo>
                  <a:pt x="0" y="74200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7" t="-36380" b="-11866"/>
            </a:stretch>
          </a:blipFill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31548"/>
            <a:ext cx="19663148" cy="8538638"/>
          </a:xfrm>
          <a:custGeom>
            <a:avLst/>
            <a:gdLst/>
            <a:ahLst/>
            <a:cxnLst/>
            <a:rect l="l" t="t" r="r" b="b"/>
            <a:pathLst>
              <a:path w="19663148" h="8538638">
                <a:moveTo>
                  <a:pt x="0" y="0"/>
                </a:moveTo>
                <a:lnTo>
                  <a:pt x="19663148" y="0"/>
                </a:lnTo>
                <a:lnTo>
                  <a:pt x="19663148" y="8538638"/>
                </a:lnTo>
                <a:lnTo>
                  <a:pt x="0" y="85386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05"/>
            </a:stretch>
          </a:blipFill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28789" y="-153789"/>
            <a:ext cx="18822830" cy="10440789"/>
          </a:xfrm>
          <a:custGeom>
            <a:avLst/>
            <a:gdLst/>
            <a:ahLst/>
            <a:cxnLst/>
            <a:rect l="l" t="t" r="r" b="b"/>
            <a:pathLst>
              <a:path w="18822830" h="10440789">
                <a:moveTo>
                  <a:pt x="0" y="0"/>
                </a:moveTo>
                <a:lnTo>
                  <a:pt x="18822830" y="0"/>
                </a:lnTo>
                <a:lnTo>
                  <a:pt x="18822830" y="10440789"/>
                </a:lnTo>
                <a:lnTo>
                  <a:pt x="0" y="1044078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121704"/>
            <a:ext cx="20460266" cy="11327741"/>
          </a:xfrm>
          <a:custGeom>
            <a:avLst/>
            <a:gdLst/>
            <a:ahLst/>
            <a:cxnLst/>
            <a:rect l="l" t="t" r="r" b="b"/>
            <a:pathLst>
              <a:path w="20460266" h="11327741">
                <a:moveTo>
                  <a:pt x="0" y="0"/>
                </a:moveTo>
                <a:lnTo>
                  <a:pt x="20460266" y="0"/>
                </a:lnTo>
                <a:lnTo>
                  <a:pt x="20460266" y="11327742"/>
                </a:lnTo>
                <a:lnTo>
                  <a:pt x="0" y="1132774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24293" y="2869946"/>
            <a:ext cx="5750608" cy="5750608"/>
          </a:xfrm>
          <a:custGeom>
            <a:avLst/>
            <a:gdLst/>
            <a:ahLst/>
            <a:cxnLst/>
            <a:rect l="l" t="t" r="r" b="b"/>
            <a:pathLst>
              <a:path w="5750608" h="5750608">
                <a:moveTo>
                  <a:pt x="0" y="0"/>
                </a:moveTo>
                <a:lnTo>
                  <a:pt x="5750608" y="0"/>
                </a:lnTo>
                <a:lnTo>
                  <a:pt x="5750608" y="5750608"/>
                </a:lnTo>
                <a:lnTo>
                  <a:pt x="0" y="57506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9945054" y="241536"/>
            <a:ext cx="6931377" cy="9803928"/>
          </a:xfrm>
          <a:custGeom>
            <a:avLst/>
            <a:gdLst/>
            <a:ahLst/>
            <a:cxnLst/>
            <a:rect l="l" t="t" r="r" b="b"/>
            <a:pathLst>
              <a:path w="6931377" h="9803928">
                <a:moveTo>
                  <a:pt x="0" y="0"/>
                </a:moveTo>
                <a:lnTo>
                  <a:pt x="6931377" y="0"/>
                </a:lnTo>
                <a:lnTo>
                  <a:pt x="6931377" y="9803928"/>
                </a:lnTo>
                <a:lnTo>
                  <a:pt x="0" y="98039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6019248" y="1540974"/>
            <a:ext cx="3124752" cy="882742"/>
          </a:xfrm>
          <a:custGeom>
            <a:avLst/>
            <a:gdLst/>
            <a:ahLst/>
            <a:cxnLst/>
            <a:rect l="l" t="t" r="r" b="b"/>
            <a:pathLst>
              <a:path w="3124752" h="882742">
                <a:moveTo>
                  <a:pt x="0" y="0"/>
                </a:moveTo>
                <a:lnTo>
                  <a:pt x="3124752" y="0"/>
                </a:lnTo>
                <a:lnTo>
                  <a:pt x="3124752" y="882743"/>
                </a:lnTo>
                <a:lnTo>
                  <a:pt x="0" y="88274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 rot="-8415127">
            <a:off x="6337308" y="7674743"/>
            <a:ext cx="2480814" cy="1891620"/>
          </a:xfrm>
          <a:custGeom>
            <a:avLst/>
            <a:gdLst/>
            <a:ahLst/>
            <a:cxnLst/>
            <a:rect l="l" t="t" r="r" b="b"/>
            <a:pathLst>
              <a:path w="2480814" h="1891620">
                <a:moveTo>
                  <a:pt x="0" y="0"/>
                </a:moveTo>
                <a:lnTo>
                  <a:pt x="2480814" y="0"/>
                </a:lnTo>
                <a:lnTo>
                  <a:pt x="2480814" y="1891621"/>
                </a:lnTo>
                <a:lnTo>
                  <a:pt x="0" y="189162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TextBox 6"/>
          <p:cNvSpPr txBox="1"/>
          <p:nvPr/>
        </p:nvSpPr>
        <p:spPr>
          <a:xfrm>
            <a:off x="3699597" y="8982815"/>
            <a:ext cx="3564597" cy="1062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74"/>
              </a:lnSpc>
            </a:pPr>
            <a:r>
              <a:rPr lang="en-US" sz="6779" b="1" spc="338">
                <a:solidFill>
                  <a:srgbClr val="000000"/>
                </a:solidFill>
                <a:latin typeface="Quattrocento Bold"/>
                <a:ea typeface="Quattrocento Bold"/>
                <a:cs typeface="Quattrocento Bold"/>
                <a:sym typeface="Quattrocento Bold"/>
              </a:rPr>
              <a:t>LOGO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24293" y="990600"/>
            <a:ext cx="7129195" cy="1062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74"/>
              </a:lnSpc>
            </a:pPr>
            <a:r>
              <a:rPr lang="en-US" sz="6779" b="1" spc="338">
                <a:solidFill>
                  <a:srgbClr val="000000"/>
                </a:solidFill>
                <a:latin typeface="Quattrocento Bold"/>
                <a:ea typeface="Quattrocento Bold"/>
                <a:cs typeface="Quattrocento Bold"/>
                <a:sym typeface="Quattrocento Bold"/>
              </a:rPr>
              <a:t>FLYER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875589" y="5836956"/>
            <a:ext cx="2921508" cy="4114800"/>
          </a:xfrm>
          <a:custGeom>
            <a:avLst/>
            <a:gdLst/>
            <a:ahLst/>
            <a:cxnLst/>
            <a:rect l="l" t="t" r="r" b="b"/>
            <a:pathLst>
              <a:path w="2921508" h="4114800">
                <a:moveTo>
                  <a:pt x="0" y="0"/>
                </a:moveTo>
                <a:lnTo>
                  <a:pt x="2921508" y="0"/>
                </a:lnTo>
                <a:lnTo>
                  <a:pt x="29215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1028700" y="678032"/>
            <a:ext cx="12589738" cy="8930935"/>
          </a:xfrm>
          <a:custGeom>
            <a:avLst/>
            <a:gdLst/>
            <a:ahLst/>
            <a:cxnLst/>
            <a:rect l="l" t="t" r="r" b="b"/>
            <a:pathLst>
              <a:path w="12589738" h="8930935">
                <a:moveTo>
                  <a:pt x="0" y="0"/>
                </a:moveTo>
                <a:lnTo>
                  <a:pt x="12589738" y="0"/>
                </a:lnTo>
                <a:lnTo>
                  <a:pt x="12589738" y="8930936"/>
                </a:lnTo>
                <a:lnTo>
                  <a:pt x="0" y="893093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TextBox 4"/>
          <p:cNvSpPr txBox="1"/>
          <p:nvPr/>
        </p:nvSpPr>
        <p:spPr>
          <a:xfrm>
            <a:off x="12513853" y="3543241"/>
            <a:ext cx="7129195" cy="1062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74"/>
              </a:lnSpc>
            </a:pPr>
            <a:r>
              <a:rPr lang="en-US" sz="6779" b="1" spc="338">
                <a:solidFill>
                  <a:srgbClr val="000000"/>
                </a:solidFill>
                <a:latin typeface="Quattrocento Bold"/>
                <a:ea typeface="Quattrocento Bold"/>
                <a:cs typeface="Quattrocento Bold"/>
                <a:sym typeface="Quattrocento Bold"/>
              </a:rPr>
              <a:t>CARD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2EA7FE-C147-D695-9A16-6423B78A9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KindClean Services FULL VIDEO">
            <a:hlinkClick r:id="" action="ppaction://media"/>
            <a:extLst>
              <a:ext uri="{FF2B5EF4-FFF2-40B4-BE49-F238E27FC236}">
                <a16:creationId xmlns:a16="http://schemas.microsoft.com/office/drawing/2014/main" id="{95E3A0E7-72B8-FDB4-3787-7751B725BB7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13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6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5505848" y="-9155163"/>
            <a:ext cx="7276303" cy="18576583"/>
          </a:xfrm>
          <a:custGeom>
            <a:avLst/>
            <a:gdLst/>
            <a:ahLst/>
            <a:cxnLst/>
            <a:rect l="l" t="t" r="r" b="b"/>
            <a:pathLst>
              <a:path w="7276303" h="18576583">
                <a:moveTo>
                  <a:pt x="0" y="0"/>
                </a:moveTo>
                <a:lnTo>
                  <a:pt x="7276304" y="0"/>
                </a:lnTo>
                <a:lnTo>
                  <a:pt x="7276304" y="18576583"/>
                </a:lnTo>
                <a:lnTo>
                  <a:pt x="0" y="185765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9020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1615866" y="1795466"/>
            <a:ext cx="15056269" cy="7876157"/>
          </a:xfrm>
          <a:custGeom>
            <a:avLst/>
            <a:gdLst/>
            <a:ahLst/>
            <a:cxnLst/>
            <a:rect l="l" t="t" r="r" b="b"/>
            <a:pathLst>
              <a:path w="15056269" h="7876157">
                <a:moveTo>
                  <a:pt x="0" y="0"/>
                </a:moveTo>
                <a:lnTo>
                  <a:pt x="15056268" y="0"/>
                </a:lnTo>
                <a:lnTo>
                  <a:pt x="15056268" y="7876158"/>
                </a:lnTo>
                <a:lnTo>
                  <a:pt x="0" y="78761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575772" y="978836"/>
            <a:ext cx="17083680" cy="8936726"/>
          </a:xfrm>
          <a:custGeom>
            <a:avLst/>
            <a:gdLst/>
            <a:ahLst/>
            <a:cxnLst/>
            <a:rect l="l" t="t" r="r" b="b"/>
            <a:pathLst>
              <a:path w="17083680" h="8936726">
                <a:moveTo>
                  <a:pt x="0" y="0"/>
                </a:moveTo>
                <a:lnTo>
                  <a:pt x="17083680" y="0"/>
                </a:lnTo>
                <a:lnTo>
                  <a:pt x="17083680" y="8936726"/>
                </a:lnTo>
                <a:lnTo>
                  <a:pt x="0" y="893672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1445510" y="1261600"/>
            <a:ext cx="9960890" cy="883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40"/>
              </a:lnSpc>
            </a:pPr>
            <a:r>
              <a:rPr lang="en-US" sz="6000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Reflection: Skills &amp; Learning</a:t>
            </a:r>
          </a:p>
        </p:txBody>
      </p:sp>
      <p:sp useBgFill="1">
        <p:nvSpPr>
          <p:cNvPr id="6" name="Freeform 6"/>
          <p:cNvSpPr/>
          <p:nvPr/>
        </p:nvSpPr>
        <p:spPr>
          <a:xfrm>
            <a:off x="2196963" y="2990264"/>
            <a:ext cx="6337437" cy="6035136"/>
          </a:xfrm>
          <a:custGeom>
            <a:avLst/>
            <a:gdLst/>
            <a:ahLst/>
            <a:cxnLst/>
            <a:rect l="l" t="t" r="r" b="b"/>
            <a:pathLst>
              <a:path w="3266590" h="3360917">
                <a:moveTo>
                  <a:pt x="0" y="0"/>
                </a:moveTo>
                <a:lnTo>
                  <a:pt x="3266591" y="0"/>
                </a:lnTo>
                <a:lnTo>
                  <a:pt x="3266591" y="3360917"/>
                </a:lnTo>
                <a:lnTo>
                  <a:pt x="0" y="3360917"/>
                </a:lnTo>
                <a:lnTo>
                  <a:pt x="0" y="0"/>
                </a:lnTo>
                <a:close/>
              </a:path>
            </a:pathLst>
          </a:custGeom>
          <a:ln cap="sq">
            <a:noFill/>
            <a:prstDash val="lgDash"/>
            <a:miter/>
          </a:ln>
        </p:spPr>
        <p:txBody>
          <a:bodyPr/>
          <a:lstStyle/>
          <a:p>
            <a:endParaRPr lang="es-ES" dirty="0"/>
          </a:p>
        </p:txBody>
      </p:sp>
      <p:sp>
        <p:nvSpPr>
          <p:cNvPr id="7" name="Freeform 7"/>
          <p:cNvSpPr/>
          <p:nvPr/>
        </p:nvSpPr>
        <p:spPr>
          <a:xfrm>
            <a:off x="9254465" y="3267126"/>
            <a:ext cx="6787880" cy="5758273"/>
          </a:xfrm>
          <a:custGeom>
            <a:avLst/>
            <a:gdLst/>
            <a:ahLst/>
            <a:cxnLst/>
            <a:rect l="l" t="t" r="r" b="b"/>
            <a:pathLst>
              <a:path w="3266590" h="3360917">
                <a:moveTo>
                  <a:pt x="0" y="0"/>
                </a:moveTo>
                <a:lnTo>
                  <a:pt x="3266590" y="0"/>
                </a:lnTo>
                <a:lnTo>
                  <a:pt x="3266590" y="3360917"/>
                </a:lnTo>
                <a:lnTo>
                  <a:pt x="0" y="336091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51642" r="-198025"/>
            </a:stretch>
          </a:blipFill>
          <a:ln cap="sq">
            <a:noFill/>
            <a:prstDash val="lgDash"/>
            <a:miter/>
          </a:ln>
        </p:spPr>
        <p:txBody>
          <a:bodyPr/>
          <a:lstStyle/>
          <a:p>
            <a:r>
              <a:rPr lang="en-US" sz="3600" b="1" dirty="0"/>
              <a:t>    Skills I Want to Improve Next:</a:t>
            </a:r>
          </a:p>
          <a:p>
            <a:endParaRPr lang="en-US" sz="4000" dirty="0"/>
          </a:p>
          <a:p>
            <a:r>
              <a:rPr lang="en-US" sz="4000" b="1" dirty="0"/>
              <a:t>      Video Editing &amp; Storytelling</a:t>
            </a:r>
          </a:p>
          <a:p>
            <a:r>
              <a:rPr lang="en-US" sz="4000" b="1" dirty="0"/>
              <a:t>      Google Ads &amp; Analytics</a:t>
            </a:r>
          </a:p>
          <a:p>
            <a:r>
              <a:rPr lang="en-US" sz="4000" b="1" dirty="0"/>
              <a:t>      Advanced Digital</a:t>
            </a:r>
          </a:p>
          <a:p>
            <a:r>
              <a:rPr lang="en-US" sz="4000" b="1" dirty="0"/>
              <a:t>      Marketing Tools</a:t>
            </a:r>
            <a:br>
              <a:rPr lang="en-US" sz="4000" dirty="0"/>
            </a:br>
            <a:endParaRPr lang="es-ES" sz="4000" dirty="0"/>
          </a:p>
        </p:txBody>
      </p:sp>
      <p:sp>
        <p:nvSpPr>
          <p:cNvPr id="8" name="TextBox 8"/>
          <p:cNvSpPr txBox="1"/>
          <p:nvPr/>
        </p:nvSpPr>
        <p:spPr>
          <a:xfrm>
            <a:off x="2743200" y="3246966"/>
            <a:ext cx="5171685" cy="58939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s-ES" sz="3600" b="1" dirty="0" err="1"/>
              <a:t>Skills</a:t>
            </a:r>
            <a:r>
              <a:rPr lang="es-ES" sz="3600" b="1" dirty="0"/>
              <a:t> I </a:t>
            </a:r>
            <a:r>
              <a:rPr lang="es-ES" sz="3600" b="1" dirty="0" err="1"/>
              <a:t>Have</a:t>
            </a:r>
            <a:r>
              <a:rPr lang="es-ES" sz="3600" b="1" dirty="0"/>
              <a:t> </a:t>
            </a:r>
            <a:r>
              <a:rPr lang="es-ES" sz="3600" b="1" dirty="0" err="1"/>
              <a:t>Developed</a:t>
            </a:r>
            <a:r>
              <a:rPr lang="es-ES" sz="3600" b="1" dirty="0"/>
              <a:t>: </a:t>
            </a:r>
          </a:p>
          <a:p>
            <a:endParaRPr lang="es-ES" sz="3600" dirty="0"/>
          </a:p>
          <a:p>
            <a:pPr marL="742950" lvl="0" indent="-742950">
              <a:buAutoNum type="arabicPeriod"/>
            </a:pPr>
            <a:r>
              <a:rPr lang="en-GB" sz="3600" b="1" dirty="0"/>
              <a:t>Questionnaire Design &amp; Data Analysis. </a:t>
            </a:r>
          </a:p>
          <a:p>
            <a:pPr marL="742950" lvl="0" indent="-742950">
              <a:buAutoNum type="arabicPeriod"/>
            </a:pPr>
            <a:r>
              <a:rPr lang="en-GB" sz="3600" b="1" dirty="0"/>
              <a:t>Canva Design for Marketing</a:t>
            </a:r>
          </a:p>
          <a:p>
            <a:pPr marL="742950" lvl="0" indent="-742950">
              <a:buAutoNum type="arabicPeriod"/>
            </a:pPr>
            <a:r>
              <a:rPr lang="en-GB" sz="3600" b="1" dirty="0"/>
              <a:t>Website Building &amp; user focus</a:t>
            </a:r>
          </a:p>
          <a:p>
            <a:pPr marL="742950" lvl="0" indent="-742950">
              <a:buAutoNum type="arabicPeriod"/>
            </a:pPr>
            <a:r>
              <a:rPr lang="en-GB" sz="3600" b="1" dirty="0"/>
              <a:t>Search Engine Optimisation (SEO)</a:t>
            </a:r>
            <a:br>
              <a:rPr lang="en-GB" dirty="0"/>
            </a:br>
            <a:endParaRPr lang="en-US" sz="2300" spc="-11" dirty="0">
              <a:solidFill>
                <a:srgbClr val="FFFFFF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2" name="Freeform 12"/>
          <p:cNvSpPr/>
          <p:nvPr/>
        </p:nvSpPr>
        <p:spPr>
          <a:xfrm rot="92152">
            <a:off x="16562201" y="6629874"/>
            <a:ext cx="1381613" cy="3046642"/>
          </a:xfrm>
          <a:custGeom>
            <a:avLst/>
            <a:gdLst/>
            <a:ahLst/>
            <a:cxnLst/>
            <a:rect l="l" t="t" r="r" b="b"/>
            <a:pathLst>
              <a:path w="3186920" h="5628115">
                <a:moveTo>
                  <a:pt x="0" y="0"/>
                </a:moveTo>
                <a:lnTo>
                  <a:pt x="3186920" y="0"/>
                </a:lnTo>
                <a:lnTo>
                  <a:pt x="3186920" y="5628115"/>
                </a:lnTo>
                <a:lnTo>
                  <a:pt x="0" y="562811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Freeform 13"/>
          <p:cNvSpPr/>
          <p:nvPr/>
        </p:nvSpPr>
        <p:spPr>
          <a:xfrm rot="5607194">
            <a:off x="-2362818" y="8473393"/>
            <a:ext cx="3631311" cy="4114800"/>
          </a:xfrm>
          <a:custGeom>
            <a:avLst/>
            <a:gdLst/>
            <a:ahLst/>
            <a:cxnLst/>
            <a:rect l="l" t="t" r="r" b="b"/>
            <a:pathLst>
              <a:path w="3631311" h="4114800">
                <a:moveTo>
                  <a:pt x="0" y="0"/>
                </a:moveTo>
                <a:lnTo>
                  <a:pt x="3631311" y="0"/>
                </a:lnTo>
                <a:lnTo>
                  <a:pt x="363131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4" name="Freeform 14"/>
          <p:cNvSpPr/>
          <p:nvPr/>
        </p:nvSpPr>
        <p:spPr>
          <a:xfrm rot="834924">
            <a:off x="15085384" y="-2323105"/>
            <a:ext cx="5311221" cy="4408313"/>
          </a:xfrm>
          <a:custGeom>
            <a:avLst/>
            <a:gdLst/>
            <a:ahLst/>
            <a:cxnLst/>
            <a:rect l="l" t="t" r="r" b="b"/>
            <a:pathLst>
              <a:path w="5311221" h="4408313">
                <a:moveTo>
                  <a:pt x="0" y="0"/>
                </a:moveTo>
                <a:lnTo>
                  <a:pt x="5311221" y="0"/>
                </a:lnTo>
                <a:lnTo>
                  <a:pt x="5311221" y="4408313"/>
                </a:lnTo>
                <a:lnTo>
                  <a:pt x="0" y="440831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5" name="Freeform 15"/>
          <p:cNvSpPr/>
          <p:nvPr/>
        </p:nvSpPr>
        <p:spPr>
          <a:xfrm rot="6530917" flipH="1">
            <a:off x="11239228" y="-626612"/>
            <a:ext cx="2911349" cy="3134696"/>
          </a:xfrm>
          <a:custGeom>
            <a:avLst/>
            <a:gdLst/>
            <a:ahLst/>
            <a:cxnLst/>
            <a:rect l="l" t="t" r="r" b="b"/>
            <a:pathLst>
              <a:path w="2911349" h="3134696">
                <a:moveTo>
                  <a:pt x="2911349" y="0"/>
                </a:moveTo>
                <a:lnTo>
                  <a:pt x="0" y="0"/>
                </a:lnTo>
                <a:lnTo>
                  <a:pt x="0" y="3134697"/>
                </a:lnTo>
                <a:lnTo>
                  <a:pt x="2911349" y="3134697"/>
                </a:lnTo>
                <a:lnTo>
                  <a:pt x="2911349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6" name="Freeform 16"/>
          <p:cNvSpPr/>
          <p:nvPr/>
        </p:nvSpPr>
        <p:spPr>
          <a:xfrm rot="-709689">
            <a:off x="16482612" y="8184720"/>
            <a:ext cx="2563445" cy="2332735"/>
          </a:xfrm>
          <a:custGeom>
            <a:avLst/>
            <a:gdLst/>
            <a:ahLst/>
            <a:cxnLst/>
            <a:rect l="l" t="t" r="r" b="b"/>
            <a:pathLst>
              <a:path w="2563445" h="2332735">
                <a:moveTo>
                  <a:pt x="0" y="0"/>
                </a:moveTo>
                <a:lnTo>
                  <a:pt x="2563445" y="0"/>
                </a:lnTo>
                <a:lnTo>
                  <a:pt x="2563445" y="2332735"/>
                </a:lnTo>
                <a:lnTo>
                  <a:pt x="0" y="2332735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AD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5505848" y="1471328"/>
            <a:ext cx="7276303" cy="18576583"/>
          </a:xfrm>
          <a:custGeom>
            <a:avLst/>
            <a:gdLst/>
            <a:ahLst/>
            <a:cxnLst/>
            <a:rect l="l" t="t" r="r" b="b"/>
            <a:pathLst>
              <a:path w="7276303" h="18576583">
                <a:moveTo>
                  <a:pt x="0" y="0"/>
                </a:moveTo>
                <a:lnTo>
                  <a:pt x="7276304" y="0"/>
                </a:lnTo>
                <a:lnTo>
                  <a:pt x="7276304" y="18576582"/>
                </a:lnTo>
                <a:lnTo>
                  <a:pt x="0" y="185765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9020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1615866" y="1795466"/>
            <a:ext cx="15056269" cy="7876157"/>
          </a:xfrm>
          <a:custGeom>
            <a:avLst/>
            <a:gdLst/>
            <a:ahLst/>
            <a:cxnLst/>
            <a:rect l="l" t="t" r="r" b="b"/>
            <a:pathLst>
              <a:path w="15056269" h="7876157">
                <a:moveTo>
                  <a:pt x="0" y="0"/>
                </a:moveTo>
                <a:lnTo>
                  <a:pt x="15056268" y="0"/>
                </a:lnTo>
                <a:lnTo>
                  <a:pt x="15056268" y="7876158"/>
                </a:lnTo>
                <a:lnTo>
                  <a:pt x="0" y="78761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987749" y="876844"/>
            <a:ext cx="16312502" cy="8533311"/>
          </a:xfrm>
          <a:custGeom>
            <a:avLst/>
            <a:gdLst/>
            <a:ahLst/>
            <a:cxnLst/>
            <a:rect l="l" t="t" r="r" b="b"/>
            <a:pathLst>
              <a:path w="16312502" h="8533311">
                <a:moveTo>
                  <a:pt x="0" y="0"/>
                </a:moveTo>
                <a:lnTo>
                  <a:pt x="16312502" y="0"/>
                </a:lnTo>
                <a:lnTo>
                  <a:pt x="16312502" y="8533312"/>
                </a:lnTo>
                <a:lnTo>
                  <a:pt x="0" y="85333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37256" r="-42863"/>
            </a:stretch>
          </a:blipFill>
          <a:ln cap="rnd">
            <a:noFill/>
            <a:prstDash val="lgDash"/>
            <a:round/>
          </a:ln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>
            <a:off x="1096680" y="2556939"/>
            <a:ext cx="5851747" cy="8496185"/>
          </a:xfrm>
          <a:custGeom>
            <a:avLst/>
            <a:gdLst/>
            <a:ahLst/>
            <a:cxnLst/>
            <a:rect l="l" t="t" r="r" b="b"/>
            <a:pathLst>
              <a:path w="5851747" h="8496185">
                <a:moveTo>
                  <a:pt x="0" y="0"/>
                </a:moveTo>
                <a:lnTo>
                  <a:pt x="5851748" y="0"/>
                </a:lnTo>
                <a:lnTo>
                  <a:pt x="5851748" y="8496185"/>
                </a:lnTo>
                <a:lnTo>
                  <a:pt x="0" y="849618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TextBox 6"/>
          <p:cNvSpPr txBox="1"/>
          <p:nvPr/>
        </p:nvSpPr>
        <p:spPr>
          <a:xfrm>
            <a:off x="6948428" y="3815388"/>
            <a:ext cx="7074448" cy="27038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577"/>
              </a:lnSpc>
            </a:pPr>
            <a:r>
              <a:rPr lang="en-US" sz="9278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Thank You</a:t>
            </a:r>
          </a:p>
          <a:p>
            <a:pPr algn="l">
              <a:lnSpc>
                <a:spcPts val="10577"/>
              </a:lnSpc>
            </a:pPr>
            <a:r>
              <a:rPr lang="en-US" sz="9278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So Much</a:t>
            </a:r>
          </a:p>
        </p:txBody>
      </p:sp>
      <p:sp>
        <p:nvSpPr>
          <p:cNvPr id="7" name="Freeform 7"/>
          <p:cNvSpPr/>
          <p:nvPr/>
        </p:nvSpPr>
        <p:spPr>
          <a:xfrm rot="2127427">
            <a:off x="-1140725" y="1471444"/>
            <a:ext cx="2926652" cy="4114800"/>
          </a:xfrm>
          <a:custGeom>
            <a:avLst/>
            <a:gdLst/>
            <a:ahLst/>
            <a:cxnLst/>
            <a:rect l="l" t="t" r="r" b="b"/>
            <a:pathLst>
              <a:path w="2926652" h="4114800">
                <a:moveTo>
                  <a:pt x="0" y="0"/>
                </a:moveTo>
                <a:lnTo>
                  <a:pt x="2926651" y="0"/>
                </a:lnTo>
                <a:lnTo>
                  <a:pt x="292665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 rot="-2130000" flipH="1">
            <a:off x="15610207" y="-335110"/>
            <a:ext cx="2926651" cy="4114800"/>
          </a:xfrm>
          <a:custGeom>
            <a:avLst/>
            <a:gdLst/>
            <a:ahLst/>
            <a:cxnLst/>
            <a:rect l="l" t="t" r="r" b="b"/>
            <a:pathLst>
              <a:path w="2926651" h="4114800">
                <a:moveTo>
                  <a:pt x="2926651" y="0"/>
                </a:moveTo>
                <a:lnTo>
                  <a:pt x="0" y="0"/>
                </a:lnTo>
                <a:lnTo>
                  <a:pt x="0" y="4114800"/>
                </a:lnTo>
                <a:lnTo>
                  <a:pt x="2926651" y="4114800"/>
                </a:lnTo>
                <a:lnTo>
                  <a:pt x="2926651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s-ES"/>
          </a:p>
        </p:txBody>
      </p:sp>
      <p:sp>
        <p:nvSpPr>
          <p:cNvPr id="9" name="Freeform 9"/>
          <p:cNvSpPr/>
          <p:nvPr/>
        </p:nvSpPr>
        <p:spPr>
          <a:xfrm rot="5400000">
            <a:off x="9496552" y="-2150252"/>
            <a:ext cx="3522848" cy="7745084"/>
          </a:xfrm>
          <a:custGeom>
            <a:avLst/>
            <a:gdLst/>
            <a:ahLst/>
            <a:cxnLst/>
            <a:rect l="l" t="t" r="r" b="b"/>
            <a:pathLst>
              <a:path w="3522848" h="7745084">
                <a:moveTo>
                  <a:pt x="0" y="0"/>
                </a:moveTo>
                <a:lnTo>
                  <a:pt x="3522848" y="0"/>
                </a:lnTo>
                <a:lnTo>
                  <a:pt x="3522848" y="7745084"/>
                </a:lnTo>
                <a:lnTo>
                  <a:pt x="0" y="774508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-12549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Freeform 10"/>
          <p:cNvSpPr/>
          <p:nvPr/>
        </p:nvSpPr>
        <p:spPr>
          <a:xfrm rot="-1877709" flipH="1">
            <a:off x="16791506" y="7559760"/>
            <a:ext cx="564053" cy="922786"/>
          </a:xfrm>
          <a:custGeom>
            <a:avLst/>
            <a:gdLst/>
            <a:ahLst/>
            <a:cxnLst/>
            <a:rect l="l" t="t" r="r" b="b"/>
            <a:pathLst>
              <a:path w="564053" h="922786">
                <a:moveTo>
                  <a:pt x="564053" y="0"/>
                </a:moveTo>
                <a:lnTo>
                  <a:pt x="0" y="0"/>
                </a:lnTo>
                <a:lnTo>
                  <a:pt x="0" y="922786"/>
                </a:lnTo>
                <a:lnTo>
                  <a:pt x="564053" y="922786"/>
                </a:lnTo>
                <a:lnTo>
                  <a:pt x="564053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1" name="Freeform 11"/>
          <p:cNvSpPr/>
          <p:nvPr/>
        </p:nvSpPr>
        <p:spPr>
          <a:xfrm rot="1348712">
            <a:off x="7103408" y="1260898"/>
            <a:ext cx="564053" cy="922786"/>
          </a:xfrm>
          <a:custGeom>
            <a:avLst/>
            <a:gdLst/>
            <a:ahLst/>
            <a:cxnLst/>
            <a:rect l="l" t="t" r="r" b="b"/>
            <a:pathLst>
              <a:path w="564053" h="922786">
                <a:moveTo>
                  <a:pt x="0" y="0"/>
                </a:moveTo>
                <a:lnTo>
                  <a:pt x="564053" y="0"/>
                </a:lnTo>
                <a:lnTo>
                  <a:pt x="564053" y="922785"/>
                </a:lnTo>
                <a:lnTo>
                  <a:pt x="0" y="92278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2" name="Freeform 12"/>
          <p:cNvSpPr/>
          <p:nvPr/>
        </p:nvSpPr>
        <p:spPr>
          <a:xfrm>
            <a:off x="12490318" y="4814908"/>
            <a:ext cx="4102553" cy="4102553"/>
          </a:xfrm>
          <a:custGeom>
            <a:avLst/>
            <a:gdLst/>
            <a:ahLst/>
            <a:cxnLst/>
            <a:rect l="l" t="t" r="r" b="b"/>
            <a:pathLst>
              <a:path w="4102553" h="4102553">
                <a:moveTo>
                  <a:pt x="0" y="0"/>
                </a:moveTo>
                <a:lnTo>
                  <a:pt x="4102553" y="0"/>
                </a:lnTo>
                <a:lnTo>
                  <a:pt x="4102553" y="4102553"/>
                </a:lnTo>
                <a:lnTo>
                  <a:pt x="0" y="4102553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A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8"/>
          <p:cNvSpPr/>
          <p:nvPr/>
        </p:nvSpPr>
        <p:spPr>
          <a:xfrm>
            <a:off x="14815482" y="340675"/>
            <a:ext cx="1011575" cy="1568333"/>
          </a:xfrm>
          <a:custGeom>
            <a:avLst/>
            <a:gdLst/>
            <a:ahLst/>
            <a:cxnLst/>
            <a:rect l="l" t="t" r="r" b="b"/>
            <a:pathLst>
              <a:path w="1011575" h="1568333">
                <a:moveTo>
                  <a:pt x="0" y="0"/>
                </a:moveTo>
                <a:lnTo>
                  <a:pt x="1011575" y="0"/>
                </a:lnTo>
                <a:lnTo>
                  <a:pt x="1011575" y="1568332"/>
                </a:lnTo>
                <a:lnTo>
                  <a:pt x="0" y="15683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Freeform 9"/>
          <p:cNvSpPr/>
          <p:nvPr/>
        </p:nvSpPr>
        <p:spPr>
          <a:xfrm>
            <a:off x="2388536" y="669154"/>
            <a:ext cx="741037" cy="1568333"/>
          </a:xfrm>
          <a:custGeom>
            <a:avLst/>
            <a:gdLst/>
            <a:ahLst/>
            <a:cxnLst/>
            <a:rect l="l" t="t" r="r" b="b"/>
            <a:pathLst>
              <a:path w="741037" h="1568333">
                <a:moveTo>
                  <a:pt x="0" y="0"/>
                </a:moveTo>
                <a:lnTo>
                  <a:pt x="741037" y="0"/>
                </a:lnTo>
                <a:lnTo>
                  <a:pt x="741037" y="1568332"/>
                </a:lnTo>
                <a:lnTo>
                  <a:pt x="0" y="15683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2" name="TextBox 12"/>
          <p:cNvSpPr txBox="1"/>
          <p:nvPr/>
        </p:nvSpPr>
        <p:spPr>
          <a:xfrm>
            <a:off x="5214447" y="669154"/>
            <a:ext cx="8307841" cy="1190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3"/>
              </a:lnSpc>
            </a:pPr>
            <a:r>
              <a:rPr lang="en-US" sz="8002" dirty="0">
                <a:solidFill>
                  <a:srgbClr val="3C4242"/>
                </a:solidFill>
                <a:latin typeface="Lilita One"/>
                <a:ea typeface="Lilita One"/>
                <a:cs typeface="Lilita One"/>
                <a:sym typeface="Lilita One"/>
              </a:rPr>
              <a:t>REFERENCES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A5DF44-675F-9877-62C5-59AA41EFB477}"/>
              </a:ext>
            </a:extLst>
          </p:cNvPr>
          <p:cNvSpPr txBox="1"/>
          <p:nvPr/>
        </p:nvSpPr>
        <p:spPr>
          <a:xfrm>
            <a:off x="2759054" y="4000500"/>
            <a:ext cx="7832746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s-ES" dirty="0"/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2D1FAB05-94FB-2890-2310-65D466B586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1" y="2583477"/>
            <a:ext cx="17145000" cy="7417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Malhotra, N.K. and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Birks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D.F. (2017) 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applied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Harlow: Pearson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Limited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es-ES" altLang="es-ES" sz="2800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ielsen, J. (2022)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Usability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small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websites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Nielsen Norman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https://www.nngroup.com/articles/small-business-websites/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23 June 2025).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Chaffey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 and Ellis-Chadwick, F. (2019) 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marketing: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Harlow: Pearson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Limited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Canva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(2024)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Canva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tools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non-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designers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at: https://www.canva.com/learn/business/ (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26 June 2025).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Pulizzi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(2012) ‘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rise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storytelling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new marketing’, 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Publishing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kumimoji="0" lang="es-ES" altLang="es-E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s-ES" altLang="es-ES" sz="2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Quarterly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28(2), pp. 116–123. </a:t>
            </a:r>
            <a:r>
              <a:rPr kumimoji="0" lang="es-ES" altLang="es-E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kumimoji="0" lang="es-ES" altLang="es-E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10.1007/s12109-012-9264-5.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Canva (2025)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Stock videos used in promotional content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https://www.canva.com/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26 June 2025).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Pexels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Free stock video clips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https://www.pexels.com/videos/ (Accessed: 26 June 2025).</a:t>
            </a:r>
          </a:p>
          <a:p>
            <a:pPr marL="914400" lvl="1" indent="-4572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Pixabay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Royalty-free video footage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https://pixabay.com/videos/ (Accessed: 26 June 2025).</a:t>
            </a:r>
            <a:endParaRPr kumimoji="0" lang="es-ES" altLang="es-E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643</Words>
  <Application>Microsoft Office PowerPoint</Application>
  <PresentationFormat>Custom</PresentationFormat>
  <Paragraphs>84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DM Sans Bold</vt:lpstr>
      <vt:lpstr>Arial</vt:lpstr>
      <vt:lpstr>Lilita One</vt:lpstr>
      <vt:lpstr>Calibri</vt:lpstr>
      <vt:lpstr>DM Sans</vt:lpstr>
      <vt:lpstr>Quattrocento Bold</vt:lpstr>
      <vt:lpstr>Skillet Condensed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KindClean Services: Turning Research into Action</dc:title>
  <cp:lastModifiedBy>Lara Medina Barcenilla (2334177)</cp:lastModifiedBy>
  <cp:revision>1</cp:revision>
  <dcterms:created xsi:type="dcterms:W3CDTF">2006-08-16T00:00:00Z</dcterms:created>
  <dcterms:modified xsi:type="dcterms:W3CDTF">2025-06-28T19:23:15Z</dcterms:modified>
  <dc:identifier>DAGqQ1ID6D0</dc:identifier>
</cp:coreProperties>
</file>