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notesMasterIdLst>
    <p:notesMasterId r:id="rId13"/>
  </p:notesMasterIdLst>
  <p:handoutMasterIdLst>
    <p:handoutMasterId r:id="rId14"/>
  </p:handoutMasterIdLst>
  <p:sldIdLst>
    <p:sldId id="1519" r:id="rId5"/>
    <p:sldId id="1539" r:id="rId6"/>
    <p:sldId id="1538" r:id="rId7"/>
    <p:sldId id="1536" r:id="rId8"/>
    <p:sldId id="1532" r:id="rId9"/>
    <p:sldId id="1540" r:id="rId10"/>
    <p:sldId id="1535" r:id="rId11"/>
    <p:sldId id="154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02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x Bugby" userId="b8986169-7eee-47b6-9778-85e71c6d22d9" providerId="ADAL" clId="{DEDA688E-64F4-4600-B163-83385BAB1688}"/>
    <pc:docChg chg="undo custSel addSld modSld sldOrd">
      <pc:chgData name="Bex Bugby" userId="b8986169-7eee-47b6-9778-85e71c6d22d9" providerId="ADAL" clId="{DEDA688E-64F4-4600-B163-83385BAB1688}" dt="2026-05-16T17:08:24.020" v="599" actId="1076"/>
      <pc:docMkLst>
        <pc:docMk/>
      </pc:docMkLst>
      <pc:sldChg chg="addSp delSp modSp mod modAnim">
        <pc:chgData name="Bex Bugby" userId="b8986169-7eee-47b6-9778-85e71c6d22d9" providerId="ADAL" clId="{DEDA688E-64F4-4600-B163-83385BAB1688}" dt="2026-05-11T18:55:59.844" v="596" actId="1076"/>
        <pc:sldMkLst>
          <pc:docMk/>
          <pc:sldMk cId="3074491960" sldId="1532"/>
        </pc:sldMkLst>
        <pc:spChg chg="mod ord">
          <ac:chgData name="Bex Bugby" userId="b8986169-7eee-47b6-9778-85e71c6d22d9" providerId="ADAL" clId="{DEDA688E-64F4-4600-B163-83385BAB1688}" dt="2026-05-11T18:53:37.607" v="588" actId="20577"/>
          <ac:spMkLst>
            <pc:docMk/>
            <pc:sldMk cId="3074491960" sldId="1532"/>
            <ac:spMk id="13" creationId="{7223AC4F-9973-3E8C-D190-4B245050C2AB}"/>
          </ac:spMkLst>
        </pc:spChg>
        <pc:picChg chg="mod">
          <ac:chgData name="Bex Bugby" userId="b8986169-7eee-47b6-9778-85e71c6d22d9" providerId="ADAL" clId="{DEDA688E-64F4-4600-B163-83385BAB1688}" dt="2026-05-11T18:55:59.844" v="596" actId="1076"/>
          <ac:picMkLst>
            <pc:docMk/>
            <pc:sldMk cId="3074491960" sldId="1532"/>
            <ac:picMk id="14" creationId="{99F80822-6648-65E0-C390-58963FCECB0C}"/>
          </ac:picMkLst>
        </pc:picChg>
      </pc:sldChg>
      <pc:sldChg chg="addSp delSp modSp mod modAnim">
        <pc:chgData name="Bex Bugby" userId="b8986169-7eee-47b6-9778-85e71c6d22d9" providerId="ADAL" clId="{DEDA688E-64F4-4600-B163-83385BAB1688}" dt="2026-05-10T19:58:10.143" v="317" actId="20577"/>
        <pc:sldMkLst>
          <pc:docMk/>
          <pc:sldMk cId="2862392735" sldId="1536"/>
        </pc:sldMkLst>
        <pc:spChg chg="mod">
          <ac:chgData name="Bex Bugby" userId="b8986169-7eee-47b6-9778-85e71c6d22d9" providerId="ADAL" clId="{DEDA688E-64F4-4600-B163-83385BAB1688}" dt="2026-05-10T19:58:10.143" v="317" actId="20577"/>
          <ac:spMkLst>
            <pc:docMk/>
            <pc:sldMk cId="2862392735" sldId="1536"/>
            <ac:spMk id="6" creationId="{CE9CAC52-E609-99D1-BF2A-E52A87A587E2}"/>
          </ac:spMkLst>
        </pc:spChg>
      </pc:sldChg>
      <pc:sldChg chg="modSp mod modAnim">
        <pc:chgData name="Bex Bugby" userId="b8986169-7eee-47b6-9778-85e71c6d22d9" providerId="ADAL" clId="{DEDA688E-64F4-4600-B163-83385BAB1688}" dt="2026-05-16T17:08:24.020" v="599" actId="1076"/>
        <pc:sldMkLst>
          <pc:docMk/>
          <pc:sldMk cId="1320672604" sldId="1538"/>
        </pc:sldMkLst>
        <pc:spChg chg="mod">
          <ac:chgData name="Bex Bugby" userId="b8986169-7eee-47b6-9778-85e71c6d22d9" providerId="ADAL" clId="{DEDA688E-64F4-4600-B163-83385BAB1688}" dt="2026-05-09T11:08:24.692" v="79" actId="27636"/>
          <ac:spMkLst>
            <pc:docMk/>
            <pc:sldMk cId="1320672604" sldId="1538"/>
            <ac:spMk id="5" creationId="{35872D36-34E4-3C95-E20D-11ECB3135804}"/>
          </ac:spMkLst>
        </pc:spChg>
        <pc:picChg chg="mod">
          <ac:chgData name="Bex Bugby" userId="b8986169-7eee-47b6-9778-85e71c6d22d9" providerId="ADAL" clId="{DEDA688E-64F4-4600-B163-83385BAB1688}" dt="2026-05-16T17:08:24.020" v="599" actId="1076"/>
          <ac:picMkLst>
            <pc:docMk/>
            <pc:sldMk cId="1320672604" sldId="1538"/>
            <ac:picMk id="20" creationId="{D32137B1-6451-C425-D800-5149CE4DA8AA}"/>
          </ac:picMkLst>
        </pc:picChg>
      </pc:sldChg>
      <pc:sldChg chg="modAnim">
        <pc:chgData name="Bex Bugby" userId="b8986169-7eee-47b6-9778-85e71c6d22d9" providerId="ADAL" clId="{DEDA688E-64F4-4600-B163-83385BAB1688}" dt="2026-05-10T19:40:57.483" v="84"/>
        <pc:sldMkLst>
          <pc:docMk/>
          <pc:sldMk cId="1640610629" sldId="1539"/>
        </pc:sldMkLst>
      </pc:sldChg>
      <pc:sldChg chg="addSp modSp mod modAnim">
        <pc:chgData name="Bex Bugby" userId="b8986169-7eee-47b6-9778-85e71c6d22d9" providerId="ADAL" clId="{DEDA688E-64F4-4600-B163-83385BAB1688}" dt="2026-05-10T20:05:39.331" v="529" actId="1076"/>
        <pc:sldMkLst>
          <pc:docMk/>
          <pc:sldMk cId="2174655801" sldId="1540"/>
        </pc:sldMkLst>
        <pc:spChg chg="add mod">
          <ac:chgData name="Bex Bugby" userId="b8986169-7eee-47b6-9778-85e71c6d22d9" providerId="ADAL" clId="{DEDA688E-64F4-4600-B163-83385BAB1688}" dt="2026-05-10T20:05:39.331" v="529" actId="1076"/>
          <ac:spMkLst>
            <pc:docMk/>
            <pc:sldMk cId="2174655801" sldId="1540"/>
            <ac:spMk id="3" creationId="{DF593725-C3DD-65A5-FB74-7ACAB86ED00B}"/>
          </ac:spMkLst>
        </pc:spChg>
      </pc:sldChg>
      <pc:sldChg chg="modSp add mod ord">
        <pc:chgData name="Bex Bugby" userId="b8986169-7eee-47b6-9778-85e71c6d22d9" providerId="ADAL" clId="{DEDA688E-64F4-4600-B163-83385BAB1688}" dt="2026-05-11T18:55:33.200" v="592" actId="18131"/>
        <pc:sldMkLst>
          <pc:docMk/>
          <pc:sldMk cId="1736492292" sldId="1541"/>
        </pc:sldMkLst>
        <pc:spChg chg="mod">
          <ac:chgData name="Bex Bugby" userId="b8986169-7eee-47b6-9778-85e71c6d22d9" providerId="ADAL" clId="{DEDA688E-64F4-4600-B163-83385BAB1688}" dt="2026-05-11T18:52:06.503" v="567" actId="1076"/>
          <ac:spMkLst>
            <pc:docMk/>
            <pc:sldMk cId="1736492292" sldId="1541"/>
            <ac:spMk id="5" creationId="{472A6ED2-2A54-EC38-D26D-F8F01C194359}"/>
          </ac:spMkLst>
        </pc:spChg>
        <pc:spChg chg="mod">
          <ac:chgData name="Bex Bugby" userId="b8986169-7eee-47b6-9778-85e71c6d22d9" providerId="ADAL" clId="{DEDA688E-64F4-4600-B163-83385BAB1688}" dt="2026-05-11T18:52:03.220" v="566" actId="1076"/>
          <ac:spMkLst>
            <pc:docMk/>
            <pc:sldMk cId="1736492292" sldId="1541"/>
            <ac:spMk id="6" creationId="{ED24305F-06DE-58B5-EF6F-0FCB116098CA}"/>
          </ac:spMkLst>
        </pc:spChg>
        <pc:picChg chg="mod modCrop">
          <ac:chgData name="Bex Bugby" userId="b8986169-7eee-47b6-9778-85e71c6d22d9" providerId="ADAL" clId="{DEDA688E-64F4-4600-B163-83385BAB1688}" dt="2026-05-11T18:55:33.200" v="592" actId="18131"/>
          <ac:picMkLst>
            <pc:docMk/>
            <pc:sldMk cId="1736492292" sldId="1541"/>
            <ac:picMk id="8" creationId="{CEA1467C-7E48-C2E3-595D-C6ACCCBE4AD4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5/16/2026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6053823"/>
            <a:ext cx="11460480" cy="786384"/>
          </a:xfrm>
        </p:spPr>
        <p:txBody>
          <a:bodyPr anchor="b">
            <a:no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196840"/>
            <a:ext cx="11460480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5554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48640"/>
            <a:ext cx="10653578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18F38-94AC-4B28-B69B-662CDAB3677F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715532"/>
            <a:ext cx="10653579" cy="4593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98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6977" y="1129554"/>
            <a:ext cx="4361688" cy="3475236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86978" y="4731335"/>
            <a:ext cx="4206240" cy="1184585"/>
          </a:xfrm>
        </p:spPr>
        <p:txBody>
          <a:bodyPr anchor="t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86976" y="109728"/>
            <a:ext cx="48463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686976" y="641386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1933312F-AC95-D44A-86BE-9B23199F2210}" type="datetime1">
              <a:rPr lang="en-US" smtClean="0"/>
              <a:t>5/16/2026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028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88460"/>
            <a:ext cx="4654296" cy="3739896"/>
          </a:xfrm>
        </p:spPr>
        <p:txBody>
          <a:bodyPr anchor="t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8467" y="6400800"/>
            <a:ext cx="1645920" cy="365125"/>
          </a:xfrm>
        </p:spPr>
        <p:txBody>
          <a:bodyPr/>
          <a:lstStyle/>
          <a:p>
            <a:fld id="{9E7AF92B-C70E-0A4E-9DBE-C675E0E5CFF8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00800"/>
            <a:ext cx="265176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017575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943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5032197"/>
            <a:ext cx="10683240" cy="181459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582" y="4184423"/>
            <a:ext cx="5086118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000500"/>
          </a:xfrm>
          <a:blipFill dpi="0" rotWithShape="1">
            <a:blip r:embed="rId2">
              <a:alphaModFix amt="60000"/>
            </a:blip>
            <a:srcRect/>
            <a:stretch>
              <a:fillRect t="-218" b="218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4CFF3B0-895D-60C4-CB96-5BF3CBA3456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56289" y="5753627"/>
            <a:ext cx="1005840" cy="1005840"/>
          </a:xfrm>
          <a:prstGeom prst="rect">
            <a:avLst/>
          </a:prstGeom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382207" y="4184423"/>
            <a:ext cx="3494314" cy="480373"/>
          </a:xfrm>
        </p:spPr>
        <p:txBody>
          <a:bodyPr anchor="t" anchorCtr="0"/>
          <a:lstStyle>
            <a:lvl1pPr>
              <a:lnSpc>
                <a:spcPct val="80000"/>
              </a:lnSpc>
              <a:spcBef>
                <a:spcPts val="0"/>
              </a:spcBef>
              <a:defRPr sz="1400"/>
            </a:lvl1pPr>
          </a:lstStyle>
          <a:p>
            <a:fld id="{423BBD13-E5F0-B14F-99A7-57ED6A0268A1}" type="datetime1">
              <a:rPr lang="en-US" smtClean="0"/>
              <a:t>5/16/2026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444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7" y="5660571"/>
            <a:ext cx="9144000" cy="1196890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8217C9D-487D-9CA3-0848-36BD98861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0" y="5942862"/>
            <a:ext cx="2471058" cy="773624"/>
          </a:xfrm>
        </p:spPr>
        <p:txBody>
          <a:bodyPr anchor="b" anchorCtr="0">
            <a:normAutofit/>
          </a:bodyPr>
          <a:lstStyle>
            <a:lvl1pPr marL="0" indent="0" algn="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9BEE065B-EAB0-79D1-48A3-D7807B360D3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1999" cy="542544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0897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and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5032197"/>
            <a:ext cx="10683240" cy="181459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582" y="4184423"/>
            <a:ext cx="5086118" cy="480373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000500"/>
          </a:xfrm>
          <a:blipFill dpi="0" rotWithShape="1">
            <a:blip r:embed="rId2">
              <a:alphaModFix amt="60000"/>
            </a:blip>
            <a:srcRect/>
            <a:stretch>
              <a:fillRect t="-218" b="218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4CFF3B0-895D-60C4-CB96-5BF3CBA3456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56289" y="5753627"/>
            <a:ext cx="1005840" cy="100584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1837CCC-4341-C0BA-0887-EAECDEF9BF3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81981" y="4184423"/>
            <a:ext cx="3494314" cy="4803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8876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098361"/>
            <a:ext cx="7478991" cy="3635797"/>
          </a:xfrm>
        </p:spPr>
        <p:txBody>
          <a:bodyPr anchor="t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173140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51B69-C3BF-944C-A529-BF23B9B0354A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708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" y="1091983"/>
            <a:ext cx="7876287" cy="3592629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854" y="4854882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0807-064A-8E4B-A41C-02C9BA5FCC44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979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DB571-2B24-BA4A-9049-EA4215FD67DE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6222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2269717"/>
            <a:ext cx="7772400" cy="4572000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5490DB-50BD-D824-9EFB-8092161606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" y="548640"/>
            <a:ext cx="7772400" cy="59436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71780-7FBB-3748-B88F-20A74E2E1CB6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3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14301"/>
            <a:ext cx="7315200" cy="2671562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857500"/>
            <a:ext cx="12192000" cy="4000500"/>
          </a:xfrm>
          <a:blipFill dpi="0" rotWithShape="1">
            <a:blip r:embed="rId2">
              <a:alphaModFix amt="60000"/>
            </a:blip>
            <a:srcRect/>
            <a:stretch>
              <a:fillRect t="-218" r="-2" b="218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967DE8C-DF56-7404-15E7-77E150B1B4A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42466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3445" y="1212574"/>
            <a:ext cx="5895374" cy="5644887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5321358E-4EAF-C9BD-ABF7-5C2164D213A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0168F88-6A7F-7AA8-0B4A-2A06A58A6B7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42466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96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" y="1181489"/>
            <a:ext cx="5895374" cy="5675972"/>
          </a:xfrm>
        </p:spPr>
        <p:txBody>
          <a:bodyPr anchor="b">
            <a:normAutofit/>
          </a:bodyPr>
          <a:lstStyle>
            <a:lvl1pPr algn="l"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D7213002-AAC9-0545-0DF3-75872C41FB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96626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E9C5FDC-0407-40A7-D7F3-BE000CB61B4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1512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63908"/>
            <a:ext cx="8467558" cy="1554480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568C9-D9B3-454D-85A6-8B9AADDA32A1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5854" y="2633660"/>
            <a:ext cx="8467558" cy="3689909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 marL="914400" indent="0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436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13474"/>
            <a:ext cx="5986272" cy="1554480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4383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644384" y="2755579"/>
            <a:ext cx="4412042" cy="4023360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 marL="914400" indent="0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F6704D6-1542-E251-88DF-906BEE80B51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36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711" y="1161288"/>
            <a:ext cx="4663440" cy="155448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34710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34711" y="2825496"/>
            <a:ext cx="4663440" cy="3337560"/>
          </a:xfrm>
        </p:spPr>
        <p:txBody>
          <a:bodyPr>
            <a:normAutofit/>
          </a:bodyPr>
          <a:lstStyle>
            <a:lvl1pPr marL="0" indent="0">
              <a:buFont typeface="+mj-lt"/>
              <a:buNone/>
              <a:defRPr sz="1400"/>
            </a:lvl1pPr>
            <a:lvl2pPr marL="228600" indent="0">
              <a:buFont typeface="+mj-lt"/>
              <a:buNone/>
              <a:defRPr sz="1400"/>
            </a:lvl2pPr>
            <a:lvl3pPr marL="457200" indent="0">
              <a:buFont typeface="+mj-lt"/>
              <a:buNone/>
              <a:defRPr sz="1400"/>
            </a:lvl3pPr>
            <a:lvl4pPr marL="685800" indent="0">
              <a:buFont typeface="+mj-lt"/>
              <a:buNone/>
              <a:defRPr sz="1400"/>
            </a:lvl4pPr>
            <a:lvl5pPr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34710" y="6400800"/>
            <a:ext cx="1996689" cy="365125"/>
          </a:xfrm>
        </p:spPr>
        <p:txBody>
          <a:bodyPr/>
          <a:lstStyle/>
          <a:p>
            <a:fld id="{186EAB84-8B9F-BB45-859A-B8723199B1EA}" type="datetime1">
              <a:rPr lang="en-US" smtClean="0"/>
              <a:t>5/16/2026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882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" y="182881"/>
            <a:ext cx="7430044" cy="3246120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18788" y="3611882"/>
            <a:ext cx="4120983" cy="3063237"/>
          </a:xfrm>
        </p:spPr>
        <p:txBody>
          <a:bodyPr anchor="b" anchorCtr="0">
            <a:normAutofit/>
          </a:bodyPr>
          <a:lstStyle>
            <a:lvl1pPr marL="0" indent="0" algn="r">
              <a:buFont typeface="+mj-lt"/>
              <a:buNone/>
              <a:defRPr sz="1400"/>
            </a:lvl1pPr>
            <a:lvl2pPr marL="228600" indent="0" algn="r">
              <a:buFont typeface="+mj-lt"/>
              <a:buNone/>
              <a:defRPr sz="1400"/>
            </a:lvl2pPr>
            <a:lvl3pPr marL="457200" indent="0" algn="r">
              <a:buFont typeface="+mj-lt"/>
              <a:buNone/>
              <a:defRPr sz="1400"/>
            </a:lvl3pPr>
            <a:lvl4pPr marL="685800" indent="0" algn="r">
              <a:buFont typeface="+mj-lt"/>
              <a:buNone/>
              <a:defRPr sz="1400"/>
            </a:lvl4pPr>
            <a:lvl5pPr algn="r">
              <a:buFont typeface="+mj-lt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83495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7452E47-6DDB-EA53-7FB9-2BA726EB77D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805394" y="886048"/>
            <a:ext cx="4120983" cy="5719034"/>
          </a:xfrm>
          <a:blipFill dpi="0" rotWithShape="1">
            <a:blip r:embed="rId2">
              <a:alphaModFix amt="60000"/>
            </a:blip>
            <a:srcRect/>
            <a:stretch>
              <a:fillRect t="-46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DD6C4CC-D005-CA0E-11C2-EC0EC7277C3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630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2385975"/>
            <a:ext cx="4325112" cy="2454796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9051D-F4ED-4EE6-2F1F-2E67035938D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B0A124A-E73E-874D-AA4C-7EC16078588E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B560304-B220-9740-0823-17F13E1DFD7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D8939A-F7AC-2C38-E1F0-99EA290DC60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67195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040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2258568"/>
            <a:ext cx="3813048" cy="3557016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6E205-DD57-FBC4-5DED-E99550EF41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A480AC4-DAB6-D74A-AC36-6669282A20D3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B512B-D856-A4D7-B029-66A5D5390F5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19738" y="110364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0A97A-5A12-4677-BCBD-5145968555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5804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537853"/>
            <a:ext cx="4145582" cy="4638825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01A47F-D821-7876-3381-2937FE3E547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A3531C4-A97A-4D42-9B1F-1AD72B1B6772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C02357-BEAA-E8CA-E970-6C1EFE4BC1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1973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79E63C-8932-DE7E-9CD9-7BDEC967CCF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328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877456"/>
            <a:ext cx="4142232" cy="4940661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790955-8D95-9784-B4EA-C7C09D75A0B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AE0B33F-6CFB-4143-B242-11B4795772AE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0F7A256-B5DD-AEAE-EEC2-A058A7A3A1C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522912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95F3F2-351A-F793-9D92-1C0F2F54D0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7278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03249"/>
            <a:ext cx="3494314" cy="5719639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A45F9-D752-7EB2-0FD4-546577BB91A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99F4F94-C660-894A-AD11-4D48451EE4A9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B751DE-CFA1-0605-E728-7DD2ABD975A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50426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0E780-F825-EA94-5452-0063FF7357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903249"/>
            <a:ext cx="7315200" cy="5806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270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91669"/>
            <a:ext cx="11946698" cy="1463040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20" y="2103120"/>
            <a:ext cx="9038906" cy="40611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A45F9-D752-7EB2-0FD4-546577BB91A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9035" y="6400800"/>
            <a:ext cx="2103120" cy="365125"/>
          </a:xfrm>
        </p:spPr>
        <p:txBody>
          <a:bodyPr/>
          <a:lstStyle/>
          <a:p>
            <a:fld id="{B3357DF9-7077-594C-A5D7-CD1BEEE572C7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B751DE-CFA1-0605-E728-7DD2ABD975A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01751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0E780-F825-EA94-5452-0063FF7357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8632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77728"/>
            <a:ext cx="7424413" cy="1925391"/>
          </a:xfrm>
        </p:spPr>
        <p:txBody>
          <a:bodyPr anchor="t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" y="2103120"/>
            <a:ext cx="10653579" cy="4593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8287D3-A6CF-2D6B-CFA8-43427B98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04ED7D00-7861-864B-9EA9-73B29DD38D39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33E464-5FDA-8579-C0D4-F4D835A4C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67194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BCD62E-41B6-3326-68D7-BB473795F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2348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10653578" cy="1132258"/>
          </a:xfrm>
        </p:spPr>
        <p:txBody>
          <a:bodyPr anchor="t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036904-F662-81D4-EC3E-98A339AB5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EDB8F-F201-0541-B839-CC57CEE946B0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9F62FF-05FD-17D2-94BE-8377FF98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1AA94D-AED3-3863-7A5D-E3F60EBB6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" y="2103120"/>
            <a:ext cx="10653579" cy="4593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1333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810" y="947244"/>
            <a:ext cx="6093225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948136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45810" y="2137464"/>
            <a:ext cx="6071616" cy="4489704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5178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0840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7160" y="109728"/>
            <a:ext cx="3494314" cy="365125"/>
          </a:xfrm>
        </p:spPr>
        <p:txBody>
          <a:bodyPr/>
          <a:lstStyle/>
          <a:p>
            <a:fld id="{8609EDE3-16BB-DE4B-870B-675176E3007C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109728"/>
            <a:ext cx="2805405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42159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188560"/>
            <a:ext cx="6135624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458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3551" y="829703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163550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63551" y="1890407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3749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799723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7160" y="109728"/>
            <a:ext cx="3494314" cy="365125"/>
          </a:xfrm>
        </p:spPr>
        <p:txBody>
          <a:bodyPr/>
          <a:lstStyle/>
          <a:p>
            <a:fld id="{6C612A5F-8D0C-3143-A058-03C06BC96C02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109728"/>
            <a:ext cx="2805405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510999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1860427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2644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674" y="839169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4085" y="109728"/>
            <a:ext cx="47548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38611" y="2467805"/>
            <a:ext cx="4362450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867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63127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109728"/>
            <a:ext cx="466344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492689"/>
            <a:ext cx="4360863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5798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7932" y="814714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47931" y="109728"/>
            <a:ext cx="48463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521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47932" y="1875418"/>
            <a:ext cx="4512601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5316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799723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109728"/>
            <a:ext cx="5029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51089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1860427"/>
            <a:ext cx="4572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3242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8483" y="844839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728482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5521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28610" y="2474401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6700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44839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" y="109728"/>
            <a:ext cx="39319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3946" y="109728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2474401"/>
            <a:ext cx="3401568" cy="409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1324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5914" y="1078992"/>
            <a:ext cx="3273552" cy="1942773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85913" y="109728"/>
            <a:ext cx="365760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885914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9197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484081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484081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15407-9413-1DA9-E036-72552D7812A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07B60899-4452-5448-8F49-02B73F474991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8869B91-F1A8-E5E1-0E1C-4AA458DBB26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4923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8D6E046-2804-51F2-8BA7-5C8B18490A5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8307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3976342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3976342"/>
            <a:ext cx="7772400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00800"/>
            <a:ext cx="3494314" cy="365125"/>
          </a:xfrm>
        </p:spPr>
        <p:txBody>
          <a:bodyPr/>
          <a:lstStyle/>
          <a:p>
            <a:fld id="{CF77C072-721E-994F-9CE3-2EF9DBBB4254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7763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5212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3389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3D91B2-1947-F009-53AF-CA2BE8769C5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6ED1282-C03D-8746-9C7A-3F9A903CE393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5FC093-7A59-0C22-FCDE-3B3F3C844F5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77639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2E3CA5-C843-86E9-EDAF-8E8D75DC76B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914400"/>
            <a:ext cx="7772400" cy="224028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429000"/>
            <a:ext cx="12192000" cy="3429000"/>
          </a:xfrm>
          <a:blipFill dpi="0" rotWithShape="1">
            <a:blip r:embed="rId2">
              <a:alphaModFix amt="60000"/>
            </a:blip>
            <a:srcRect/>
            <a:stretch>
              <a:fillRect t="-10186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3337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97280"/>
            <a:ext cx="10972802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2396A-BC37-4B4A-B91C-8D02C6E635BE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55184" y="109728"/>
            <a:ext cx="493776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1844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55185" y="2181225"/>
            <a:ext cx="4251960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4019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05840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C3C03-72B8-044E-B6B9-E9070EBBFFFA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52794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578563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52795" y="1005840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1324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914400"/>
            <a:ext cx="3657603" cy="1545336"/>
          </a:xfrm>
        </p:spPr>
        <p:txBody>
          <a:bodyPr anchor="b" anchorCtr="0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73AF6-D88F-1D44-BBB9-26080004ADD9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88344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8600" y="2581197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88345" y="914400"/>
            <a:ext cx="6561138" cy="5759450"/>
          </a:xfrm>
        </p:spPr>
        <p:txBody>
          <a:bodyPr anchor="b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4773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573031"/>
            <a:ext cx="5391190" cy="2864350"/>
          </a:xfrm>
        </p:spPr>
        <p:txBody>
          <a:bodyPr anchor="b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BF06B69-C768-FE26-D245-736BCC84A01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DEB1EBB-CFF7-4B44-9AEA-316A6F2E08DB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8083D621-6486-4054-4D8A-AAF79D4E894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967194" y="110364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F998961-73A4-CFF8-87FC-EAA4BB68EA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67195" y="1463040"/>
            <a:ext cx="5633215" cy="2864350"/>
          </a:xfrm>
        </p:spPr>
        <p:txBody>
          <a:bodyPr anchor="b" anchorCtr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228600" indent="0">
              <a:buFont typeface="Arial" panose="020B0604020202020204" pitchFamily="34" charset="0"/>
              <a:buNone/>
              <a:defRPr sz="1800"/>
            </a:lvl2pPr>
            <a:lvl3pPr marL="457200" indent="0">
              <a:buFont typeface="Arial" panose="020B0604020202020204" pitchFamily="34" charset="0"/>
              <a:buNone/>
              <a:defRPr sz="1800"/>
            </a:lvl3pPr>
            <a:lvl4pPr marL="685800" indent="0">
              <a:buFont typeface="Arial" panose="020B0604020202020204" pitchFamily="34" charset="0"/>
              <a:buNone/>
              <a:defRPr sz="1800"/>
            </a:lvl4pPr>
            <a:lvl5pPr marL="9144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E716C4BF-504C-57EB-F890-EB45BFD22B4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-1" y="4509435"/>
            <a:ext cx="12192000" cy="2348564"/>
          </a:xfrm>
          <a:blipFill dpi="0" rotWithShape="1">
            <a:blip r:embed="rId2">
              <a:alphaModFix amt="60000"/>
            </a:blip>
            <a:srcRect/>
            <a:stretch>
              <a:fillRect t="-207" b="-2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9084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2011680"/>
            <a:ext cx="5391190" cy="4297680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1730326"/>
          </a:xfrm>
          <a:blipFill dpi="0" rotWithShape="1">
            <a:blip r:embed="rId2">
              <a:alphaModFix amt="60000"/>
            </a:blip>
            <a:srcRect/>
            <a:stretch>
              <a:fillRect b="-1213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98946" y="2011680"/>
            <a:ext cx="5669280" cy="4297680"/>
          </a:xfrm>
        </p:spPr>
        <p:txBody>
          <a:bodyPr anchor="t" anchorCtr="0"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BF06B69-C768-FE26-D245-736BCC84A01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9035" y="6400800"/>
            <a:ext cx="3494314" cy="365125"/>
          </a:xfrm>
        </p:spPr>
        <p:txBody>
          <a:bodyPr/>
          <a:lstStyle/>
          <a:p>
            <a:fld id="{4DCD1FD3-D483-0B4C-B010-EBEC885068CB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8083D621-6486-4054-4D8A-AAF79D4E894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998463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F998961-73A4-CFF8-87FC-EAA4BB68EA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6853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" y="171513"/>
            <a:ext cx="6400800" cy="1482005"/>
          </a:xfr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6" y="2606040"/>
            <a:ext cx="6400800" cy="3999042"/>
          </a:xfrm>
        </p:spPr>
        <p:txBody>
          <a:bodyPr/>
          <a:lstStyle>
            <a:lvl1pPr>
              <a:spcBef>
                <a:spcPts val="1000"/>
              </a:spcBef>
              <a:defRPr/>
            </a:lvl1pPr>
            <a:lvl2pPr>
              <a:spcBef>
                <a:spcPts val="1000"/>
              </a:spcBef>
              <a:defRPr/>
            </a:lvl2pPr>
            <a:lvl3pPr>
              <a:spcBef>
                <a:spcPts val="1000"/>
              </a:spcBef>
              <a:defRPr/>
            </a:lvl3pPr>
            <a:lvl4pPr>
              <a:spcBef>
                <a:spcPts val="1000"/>
              </a:spcBef>
              <a:defRPr/>
            </a:lvl4pPr>
            <a:lvl5pPr>
              <a:spcBef>
                <a:spcPts val="10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691214" y="109728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14572" y="10972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92EDDB5-4345-5104-646A-B8C10FB3A78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05393" y="843539"/>
            <a:ext cx="4120983" cy="5761544"/>
          </a:xfrm>
          <a:blipFill dpi="0" rotWithShape="1">
            <a:blip r:embed="rId2">
              <a:alphaModFix amt="60000"/>
            </a:blip>
            <a:srcRect/>
            <a:stretch>
              <a:fillRect l="-368" r="-58"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7992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Content with Pictur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840"/>
            <a:ext cx="3595634" cy="2212313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CA69-54DB-5C48-88C2-5A1E30E9D7C1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325" y="3291840"/>
            <a:ext cx="3585586" cy="3434638"/>
          </a:xfrm>
        </p:spPr>
        <p:txBody>
          <a:bodyPr anchor="b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16036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32770" y="83210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5374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220320"/>
            <a:ext cx="5897880" cy="1353312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B98C21E-A9AF-D3FB-3F6A-06088553C6F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56289" y="5756029"/>
            <a:ext cx="1005840" cy="100584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E418-5963-9B4C-BB64-1F8A14EB1F32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854512"/>
            <a:ext cx="10826496" cy="4334256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10918548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5096611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855230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9D39EB1-AC22-29FA-3FA6-98276FD5151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93080" y="1192308"/>
            <a:ext cx="100584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674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5086664"/>
            <a:ext cx="7525512" cy="1545336"/>
          </a:xfrm>
        </p:spPr>
        <p:txBody>
          <a:bodyPr anchor="b" anchorCtr="0">
            <a:normAutofit/>
          </a:bodyPr>
          <a:lstStyle>
            <a:lvl1pPr algn="l">
              <a:lnSpc>
                <a:spcPct val="11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F866-AE4F-0E4D-9EC5-A83A47A4ADB9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855232"/>
            <a:ext cx="10543032" cy="4206240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969628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76" y="1106243"/>
            <a:ext cx="4107359" cy="3760706"/>
          </a:xfrm>
        </p:spPr>
        <p:txBody>
          <a:bodyPr anchor="b" anchorCtr="0">
            <a:normAutofit/>
          </a:bodyPr>
          <a:lstStyle>
            <a:lvl1pPr algn="l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0E84C63-8906-E024-96D3-CABBCE341D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V="1">
            <a:off x="11235399" y="5899743"/>
            <a:ext cx="731520" cy="73152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2260C-9D5C-9E4C-939A-D2CE2AE97F78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4475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106243"/>
            <a:ext cx="5289168" cy="4206240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620633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2011680"/>
            <a:ext cx="6952254" cy="2194560"/>
          </a:xfrm>
        </p:spPr>
        <p:txBody>
          <a:bodyPr anchor="t" anchorCtr="0">
            <a:normAutofit/>
          </a:bodyPr>
          <a:lstStyle>
            <a:lvl1pPr algn="l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23030"/>
            <a:ext cx="10961546" cy="1920240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8E1EDB1-0050-E837-58E0-64C3650484D7}"/>
              </a:ext>
            </a:extLst>
          </p:cNvPr>
          <p:cNvSpPr/>
          <p:nvPr userDrawn="1"/>
        </p:nvSpPr>
        <p:spPr>
          <a:xfrm>
            <a:off x="7277270" y="194327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077A1D8-5F01-6F9E-74AD-AE50D4B0979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56289" y="168175"/>
            <a:ext cx="1005840" cy="100584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59" y="6400800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34234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5684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6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5291877"/>
            <a:ext cx="7525512" cy="926044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18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FCDFFE1-D928-0CE3-D1C8-CCF55609A73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93080" y="977157"/>
            <a:ext cx="1005840" cy="100584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4484" y="2134134"/>
            <a:ext cx="10543032" cy="2589733"/>
          </a:xfrm>
        </p:spPr>
        <p:txBody>
          <a:bodyPr anchor="b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5226577-F54C-EB86-D0A7-64DAFA9E69B3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9035" y="6400800"/>
            <a:ext cx="3017520" cy="365125"/>
          </a:xfrm>
        </p:spPr>
        <p:txBody>
          <a:bodyPr/>
          <a:lstStyle/>
          <a:p>
            <a:fld id="{4C13F211-A6FB-7C4B-8E5B-EB185A8DB8CB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28C91051-FC5E-3F4E-51AF-3EBC57B4BD0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444240" y="6400800"/>
            <a:ext cx="530352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9E1B41D-78D5-5CD6-67DF-4B11B9453D0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689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832976E3-E745-9DF8-C3E3-53A778D9502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56289" y="5760720"/>
            <a:ext cx="1005840" cy="1005840"/>
          </a:xfrm>
          <a:prstGeom prst="rect">
            <a:avLst/>
          </a:prstGeom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10F998E-EA6E-4E43-1727-F5C608095A8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07C8458-3938-4F4D-9D3F-15FC4ECFFE22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AA6E616-8EC3-D9A1-4DFB-5BDEBC779B3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FECFCDD-8971-579B-777D-53A85E6F1F7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188720"/>
            <a:ext cx="8266176" cy="5605272"/>
          </a:xfrm>
        </p:spPr>
        <p:txBody>
          <a:bodyPr anchor="b" anchorCtr="0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049413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2651760"/>
            <a:ext cx="8266176" cy="4142232"/>
          </a:xfrm>
        </p:spPr>
        <p:txBody>
          <a:bodyPr anchor="b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B8B884C-311F-A563-377C-6EBE47822774}"/>
              </a:ext>
            </a:extLst>
          </p:cNvPr>
          <p:cNvSpPr/>
          <p:nvPr userDrawn="1"/>
        </p:nvSpPr>
        <p:spPr>
          <a:xfrm>
            <a:off x="7277270" y="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2F09180-2668-03E9-3E5B-E24359E2B70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56289" y="4425163"/>
            <a:ext cx="100584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521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9F5324-9AB0-314B-31EA-61D0699504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93080" y="5753627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62912" y="626364"/>
            <a:ext cx="8266176" cy="5605272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748480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DC095FD-8C32-C2DB-3F1D-105AFD1518B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93080" y="457200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760720"/>
            <a:ext cx="8970264" cy="466344"/>
          </a:xfrm>
        </p:spPr>
        <p:txBody>
          <a:bodyPr anchor="ctr">
            <a:normAutofit/>
          </a:bodyPr>
          <a:lstStyle>
            <a:lvl1pPr algn="ctr"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600200"/>
            <a:ext cx="9198864" cy="3657600"/>
          </a:xfrm>
        </p:spPr>
        <p:txBody>
          <a:bodyPr anchor="ctr">
            <a:normAutofit/>
          </a:bodyPr>
          <a:lstStyle>
            <a:lvl1pPr marL="164592" indent="-164592" algn="ctr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9075703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884CE384-B29D-F2CE-AAA2-9F696214E5C3}"/>
              </a:ext>
            </a:extLst>
          </p:cNvPr>
          <p:cNvSpPr/>
          <p:nvPr userDrawn="1"/>
        </p:nvSpPr>
        <p:spPr>
          <a:xfrm>
            <a:off x="7277270" y="1943270"/>
            <a:ext cx="4914730" cy="4914730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E0946D8-30A5-B84D-F1D0-0DB66CAABB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56289" y="168175"/>
            <a:ext cx="1005840" cy="10058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" y="6339504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200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88122"/>
            <a:ext cx="9198864" cy="3291840"/>
          </a:xfrm>
        </p:spPr>
        <p:txBody>
          <a:bodyPr anchor="t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8892156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1BC50BE-AB5B-8BDE-7DBB-C903EDD6FB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33758" y="230006"/>
            <a:ext cx="731520" cy="731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60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4454880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59" y="5284269"/>
            <a:ext cx="7462853" cy="1443156"/>
          </a:xfrm>
        </p:spPr>
        <p:txBody>
          <a:bodyPr anchor="b" anchorCtr="0">
            <a:normAutofit/>
          </a:bodyPr>
          <a:lstStyle>
            <a:lvl1pPr>
              <a:lnSpc>
                <a:spcPct val="120000"/>
              </a:lnSpc>
              <a:defRPr sz="16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9728" y="179177"/>
            <a:ext cx="7490285" cy="5029200"/>
          </a:xfrm>
        </p:spPr>
        <p:txBody>
          <a:bodyPr anchor="t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80959" y="6400800"/>
            <a:ext cx="384048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7219" y="640080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1005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02866" y="5117083"/>
            <a:ext cx="6053559" cy="1618489"/>
          </a:xfrm>
        </p:spPr>
        <p:txBody>
          <a:bodyPr anchor="b" anchorCtr="0">
            <a:normAutofit/>
          </a:bodyPr>
          <a:lstStyle>
            <a:lvl1pPr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B90859F-C81D-2CBA-0268-040BF6276E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0461" y="5902452"/>
            <a:ext cx="731520" cy="731520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22129D-A009-1048-F4CC-0DD22291EAA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11AB8E-654D-449F-FE27-9EE3329DE08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67194" y="1040130"/>
            <a:ext cx="6089232" cy="3694174"/>
          </a:xfrm>
        </p:spPr>
        <p:txBody>
          <a:bodyPr anchor="b" anchorCtr="0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15308935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0058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ADBF-0503-AC4E-BF4F-A2D8EFDE8E43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9728" y="2286000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75120" y="2286000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30046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83695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835E-E029-C74A-A8D5-72AFFFEA0839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" y="208680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8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75120" y="208680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8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9728" y="2677160"/>
            <a:ext cx="51577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75120" y="267716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95757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840"/>
            <a:ext cx="10653578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7084-E3CF-AE41-BB02-D224862A000A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8713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C39C1-122A-624B-A21F-3BF663742DA5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85002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25" y="1005205"/>
            <a:ext cx="3595634" cy="1757505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7D5EB-6120-1A42-AF3F-8CC049FEDDDD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34707" y="109728"/>
            <a:ext cx="5303520" cy="365125"/>
          </a:xfrm>
        </p:spPr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325" y="2762710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1005840"/>
            <a:ext cx="6440258" cy="575510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749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00" y="1181490"/>
            <a:ext cx="5986399" cy="567651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37160" y="182880"/>
            <a:ext cx="4572000" cy="731520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08FD5A0C-3984-4E77-6D88-7812D8F2B1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96626" y="0"/>
            <a:ext cx="589537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4D56FA5-6B2C-25FC-5C75-51C0FD7A085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1512" y="224984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94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847088"/>
            <a:ext cx="7342307" cy="1133856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0BBB-D56F-1E45-84FD-A9025FF37F5C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728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9455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627318"/>
            <a:ext cx="8430767" cy="184202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1CA7F-D03C-0042-8A7B-E9EA80DFAE43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8" y="3622674"/>
            <a:ext cx="8430639" cy="1279615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220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92821B14-72A5-C6D7-EF14-887B89D0409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V="1">
            <a:off x="11235399" y="5899743"/>
            <a:ext cx="731520" cy="7315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3566159"/>
            <a:ext cx="5517349" cy="3130063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F1A7-9EF6-7D4F-AE10-1D541A371837}" type="datetime1">
              <a:rPr lang="en-US" smtClean="0"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71033" y="3566160"/>
            <a:ext cx="5024070" cy="2190297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629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9035" y="110364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E2D2F0CB-8BED-3748-8B15-758A52C2D13F}" type="datetime1">
              <a:rPr lang="en-US" smtClean="0"/>
              <a:pPr/>
              <a:t>5/16/2026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7194" y="110364"/>
            <a:ext cx="530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Shaping the future of our industry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27219" y="110364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65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851" r:id="rId2"/>
    <p:sldLayoutId id="2147483784" r:id="rId3"/>
    <p:sldLayoutId id="2147483785" r:id="rId4"/>
    <p:sldLayoutId id="2147483831" r:id="rId5"/>
    <p:sldLayoutId id="2147483837" r:id="rId6"/>
    <p:sldLayoutId id="2147483852" r:id="rId7"/>
    <p:sldLayoutId id="2147483786" r:id="rId8"/>
    <p:sldLayoutId id="2147483787" r:id="rId9"/>
    <p:sldLayoutId id="2147483788" r:id="rId10"/>
    <p:sldLayoutId id="2147483789" r:id="rId11"/>
    <p:sldLayoutId id="2147483832" r:id="rId12"/>
    <p:sldLayoutId id="2147483835" r:id="rId13"/>
    <p:sldLayoutId id="2147483836" r:id="rId14"/>
    <p:sldLayoutId id="2147483790" r:id="rId15"/>
    <p:sldLayoutId id="2147483838" r:id="rId16"/>
    <p:sldLayoutId id="2147483791" r:id="rId17"/>
    <p:sldLayoutId id="2147483839" r:id="rId18"/>
    <p:sldLayoutId id="2147483792" r:id="rId19"/>
    <p:sldLayoutId id="2147483793" r:id="rId20"/>
    <p:sldLayoutId id="2147483794" r:id="rId21"/>
    <p:sldLayoutId id="2147483795" r:id="rId22"/>
    <p:sldLayoutId id="2147483796" r:id="rId23"/>
    <p:sldLayoutId id="2147483843" r:id="rId24"/>
    <p:sldLayoutId id="2147483833" r:id="rId25"/>
    <p:sldLayoutId id="2147483834" r:id="rId26"/>
    <p:sldLayoutId id="2147483797" r:id="rId27"/>
    <p:sldLayoutId id="2147483798" r:id="rId28"/>
    <p:sldLayoutId id="2147483799" r:id="rId29"/>
    <p:sldLayoutId id="2147483800" r:id="rId30"/>
    <p:sldLayoutId id="2147483801" r:id="rId31"/>
    <p:sldLayoutId id="2147483802" r:id="rId32"/>
    <p:sldLayoutId id="2147483803" r:id="rId33"/>
    <p:sldLayoutId id="2147483804" r:id="rId34"/>
    <p:sldLayoutId id="2147483805" r:id="rId35"/>
    <p:sldLayoutId id="2147483806" r:id="rId36"/>
    <p:sldLayoutId id="2147483807" r:id="rId37"/>
    <p:sldLayoutId id="2147483808" r:id="rId38"/>
    <p:sldLayoutId id="2147483809" r:id="rId39"/>
    <p:sldLayoutId id="2147483810" r:id="rId40"/>
    <p:sldLayoutId id="2147483811" r:id="rId41"/>
    <p:sldLayoutId id="2147483812" r:id="rId42"/>
    <p:sldLayoutId id="2147483813" r:id="rId43"/>
    <p:sldLayoutId id="2147483840" r:id="rId44"/>
    <p:sldLayoutId id="2147483841" r:id="rId45"/>
    <p:sldLayoutId id="2147483842" r:id="rId46"/>
    <p:sldLayoutId id="2147483828" r:id="rId47"/>
    <p:sldLayoutId id="2147483814" r:id="rId48"/>
    <p:sldLayoutId id="2147483815" r:id="rId49"/>
    <p:sldLayoutId id="2147483816" r:id="rId50"/>
    <p:sldLayoutId id="2147483844" r:id="rId51"/>
    <p:sldLayoutId id="2147483845" r:id="rId52"/>
    <p:sldLayoutId id="2147483846" r:id="rId53"/>
    <p:sldLayoutId id="2147483817" r:id="rId54"/>
    <p:sldLayoutId id="2147483818" r:id="rId55"/>
    <p:sldLayoutId id="2147483819" r:id="rId56"/>
    <p:sldLayoutId id="2147483820" r:id="rId57"/>
    <p:sldLayoutId id="2147483821" r:id="rId58"/>
    <p:sldLayoutId id="2147483822" r:id="rId59"/>
    <p:sldLayoutId id="2147483847" r:id="rId60"/>
    <p:sldLayoutId id="2147483848" r:id="rId61"/>
    <p:sldLayoutId id="2147483823" r:id="rId62"/>
    <p:sldLayoutId id="2147483824" r:id="rId63"/>
    <p:sldLayoutId id="2147483825" r:id="rId64"/>
    <p:sldLayoutId id="2147483826" r:id="rId65"/>
    <p:sldLayoutId id="2147483827" r:id="rId66"/>
    <p:sldLayoutId id="2147483850" r:id="rId67"/>
    <p:sldLayoutId id="2147483829" r:id="rId68"/>
    <p:sldLayoutId id="2147483830" r:id="rId69"/>
    <p:sldLayoutId id="2147483849" r:id="rId70"/>
  </p:sldLayoutIdLst>
  <p:hf hdr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600" b="0" i="0" kern="1200" spc="-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environmental-protection-326923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stainable Development: Aligning ESG with UN SDGs - Expert EPR, ESG,  sustainability, neutrality, and plastic recycling Consulting Services |  ProIndia">
            <a:extLst>
              <a:ext uri="{FF2B5EF4-FFF2-40B4-BE49-F238E27FC236}">
                <a16:creationId xmlns:a16="http://schemas.microsoft.com/office/drawing/2014/main" id="{3739652F-9186-6849-8B85-DEF8E3239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0"/>
            <a:ext cx="8216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B1A057-FF69-DB4E-18F5-A26FC0C91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4380" y="2328326"/>
            <a:ext cx="10683240" cy="1814597"/>
          </a:xfrm>
        </p:spPr>
        <p:txBody>
          <a:bodyPr>
            <a:normAutofit fontScale="90000"/>
          </a:bodyPr>
          <a:lstStyle/>
          <a:p>
            <a:r>
              <a:rPr lang="en-US" sz="4400" dirty="0"/>
              <a:t>Integrating SDGs into Environmental Enforcement in England and Wales:</a:t>
            </a:r>
            <a:br>
              <a:rPr lang="en-US" dirty="0"/>
            </a:br>
            <a:r>
              <a:rPr lang="en-US" sz="3600" dirty="0"/>
              <a:t>Public Sector Governance and Private Sector Diversification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2AF3FA-87A9-9163-3213-65A6A97B1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214" y="5990876"/>
            <a:ext cx="5086118" cy="480373"/>
          </a:xfrm>
        </p:spPr>
        <p:txBody>
          <a:bodyPr/>
          <a:lstStyle/>
          <a:p>
            <a:r>
              <a:rPr lang="en-US" dirty="0"/>
              <a:t>Rebecca Bugby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8716B-A604-F5E9-7C40-88916FA13E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73359" y="5990876"/>
            <a:ext cx="3494314" cy="480373"/>
          </a:xfrm>
        </p:spPr>
        <p:txBody>
          <a:bodyPr/>
          <a:lstStyle/>
          <a:p>
            <a:r>
              <a:rPr lang="en-US" dirty="0"/>
              <a:t>14/05/2026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35C5C0-F2CA-D2FE-B883-E3209673E101}"/>
              </a:ext>
            </a:extLst>
          </p:cNvPr>
          <p:cNvSpPr/>
          <p:nvPr/>
        </p:nvSpPr>
        <p:spPr>
          <a:xfrm>
            <a:off x="10520516" y="5348748"/>
            <a:ext cx="1671484" cy="15092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385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E40C1-5CCB-20D7-1C24-4FFE916D4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" y="1573031"/>
            <a:ext cx="5391190" cy="2864350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E09C41-614B-C031-6C74-39405795C9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7219" y="11036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BBB0CD-0B68-1056-857B-9CB9460BFFA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67195" y="1463040"/>
            <a:ext cx="5633215" cy="286435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Background and Context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Aims and 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Key Literature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Methodology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Ethical Considerations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D2B7637-57E6-654F-4C77-DD883924DA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09728" y="4390681"/>
            <a:ext cx="11946698" cy="246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1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DD1CA39-2462-65AC-9478-EA9B600AA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6" y="535306"/>
            <a:ext cx="6400800" cy="1482005"/>
          </a:xfrm>
        </p:spPr>
        <p:txBody>
          <a:bodyPr/>
          <a:lstStyle/>
          <a:p>
            <a:r>
              <a:rPr lang="en-US" dirty="0"/>
              <a:t>Background and Context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872D36-34E4-3C95-E20D-11ECB313580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726" y="2606040"/>
            <a:ext cx="6400800" cy="399904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Environmental Governance and Sustainability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UN Sustainable Development Goals (SDGs)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Traditional environmental enforcement vs recent support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SDGs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Accountability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Compliance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Collaboration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Integrated governance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Research Gaps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Policy and governance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Public-private relationships</a:t>
            </a:r>
          </a:p>
          <a:p>
            <a:pPr lvl="1"/>
            <a:endParaRPr lang="en-US" dirty="0"/>
          </a:p>
          <a:p>
            <a:pPr lvl="1"/>
            <a:r>
              <a:rPr lang="en-US" sz="1000" dirty="0"/>
              <a:t>References: Breuer &amp; Leininger (2021), Tatham &amp; Lemaire (2024), Ferguson (2024), van Erp (2020)</a:t>
            </a:r>
          </a:p>
          <a:p>
            <a:pPr lvl="1"/>
            <a:endParaRPr lang="en-US" dirty="0"/>
          </a:p>
        </p:txBody>
      </p:sp>
      <p:pic>
        <p:nvPicPr>
          <p:cNvPr id="20" name="Picture Placeholder 19" descr="Child drawing the earth">
            <a:extLst>
              <a:ext uri="{FF2B5EF4-FFF2-40B4-BE49-F238E27FC236}">
                <a16:creationId xmlns:a16="http://schemas.microsoft.com/office/drawing/2014/main" id="{D32137B1-6451-C425-D800-5149CE4DA8A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9" r="26209"/>
          <a:stretch>
            <a:fillRect/>
          </a:stretch>
        </p:blipFill>
        <p:spPr>
          <a:xfrm>
            <a:off x="7286769" y="0"/>
            <a:ext cx="4905231" cy="6858000"/>
          </a:xfrm>
        </p:spPr>
      </p:pic>
    </p:spTree>
    <p:extLst>
      <p:ext uri="{BB962C8B-B14F-4D97-AF65-F5344CB8AC3E}">
        <p14:creationId xmlns:p14="http://schemas.microsoft.com/office/powerpoint/2010/main" val="132067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3">
            <a:extLst>
              <a:ext uri="{FF2B5EF4-FFF2-40B4-BE49-F238E27FC236}">
                <a16:creationId xmlns:a16="http://schemas.microsoft.com/office/drawing/2014/main" id="{F0ACB4F7-0133-B511-546E-C5421C07C5AE}"/>
              </a:ext>
            </a:extLst>
          </p:cNvPr>
          <p:cNvSpPr txBox="1">
            <a:spLocks/>
          </p:cNvSpPr>
          <p:nvPr/>
        </p:nvSpPr>
        <p:spPr>
          <a:xfrm>
            <a:off x="5895375" y="994473"/>
            <a:ext cx="6400800" cy="14820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600" b="0" i="0" kern="1200" spc="-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Aims and Objectives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CE9CAC52-E609-99D1-BF2A-E52A87A587E2}"/>
              </a:ext>
            </a:extLst>
          </p:cNvPr>
          <p:cNvSpPr txBox="1">
            <a:spLocks/>
          </p:cNvSpPr>
          <p:nvPr/>
        </p:nvSpPr>
        <p:spPr>
          <a:xfrm>
            <a:off x="5895374" y="3429000"/>
            <a:ext cx="6400800" cy="399904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Examine the integration of SDGs into environmental enforcement in England and Wales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Incorporation of SDGs into regulation and frameworks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Diversification of services in the private industry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role of public regulatory bodies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Governance influences in public-private sector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sz="1000" dirty="0"/>
              <a:t>Reference: Horan (2022), Ferguson (2024), van Erp (2020)</a:t>
            </a:r>
          </a:p>
          <a:p>
            <a:endParaRPr lang="en-US" sz="1000" dirty="0"/>
          </a:p>
          <a:p>
            <a:pPr lvl="1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0009D3F-6AFC-6327-A52B-F06EC6F8806D}"/>
              </a:ext>
            </a:extLst>
          </p:cNvPr>
          <p:cNvSpPr/>
          <p:nvPr/>
        </p:nvSpPr>
        <p:spPr>
          <a:xfrm>
            <a:off x="10432026" y="0"/>
            <a:ext cx="1671484" cy="15092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2CA6D6DD-260C-E20D-D0E7-E0AF7ACF5AC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1343" r="2134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6239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3">
            <a:extLst>
              <a:ext uri="{FF2B5EF4-FFF2-40B4-BE49-F238E27FC236}">
                <a16:creationId xmlns:a16="http://schemas.microsoft.com/office/drawing/2014/main" id="{5D44858E-C0F7-ECB3-46E8-3B8351E37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" y="171513"/>
            <a:ext cx="6400800" cy="1482005"/>
          </a:xfrm>
        </p:spPr>
        <p:txBody>
          <a:bodyPr>
            <a:normAutofit/>
          </a:bodyPr>
          <a:lstStyle/>
          <a:p>
            <a:r>
              <a:rPr lang="en-US" sz="5600" dirty="0"/>
              <a:t>Literature Review</a:t>
            </a:r>
          </a:p>
        </p:txBody>
      </p:sp>
      <p:pic>
        <p:nvPicPr>
          <p:cNvPr id="14" name="Picture Placeholder 11" descr="Books on a shelf">
            <a:extLst>
              <a:ext uri="{FF2B5EF4-FFF2-40B4-BE49-F238E27FC236}">
                <a16:creationId xmlns:a16="http://schemas.microsoft.com/office/drawing/2014/main" id="{99F80822-6648-65E0-C390-58963FCEC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2" r="26132"/>
          <a:stretch/>
        </p:blipFill>
        <p:spPr>
          <a:xfrm>
            <a:off x="7272104" y="-10252"/>
            <a:ext cx="4919896" cy="687850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2968F32-53A3-ACE9-32E1-F08F2051EDE4}"/>
              </a:ext>
            </a:extLst>
          </p:cNvPr>
          <p:cNvSpPr/>
          <p:nvPr/>
        </p:nvSpPr>
        <p:spPr>
          <a:xfrm>
            <a:off x="0" y="5348748"/>
            <a:ext cx="1671484" cy="15092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223AC4F-9973-3E8C-D190-4B245050C2AB}"/>
              </a:ext>
            </a:extLst>
          </p:cNvPr>
          <p:cNvSpPr txBox="1">
            <a:spLocks/>
          </p:cNvSpPr>
          <p:nvPr/>
        </p:nvSpPr>
        <p:spPr>
          <a:xfrm>
            <a:off x="109726" y="2606040"/>
            <a:ext cx="6400800" cy="399904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Key Themes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SDG integration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Implementation challenges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Environmental Enforcement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Shift from state-led regulation to a hybrid public-private model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Private companies supporting compliance and sustainability 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Research Gaps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dirty="0"/>
              <a:t>Limited existing research available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5143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lvl="1"/>
            <a:endParaRPr lang="en-US" sz="1000" dirty="0"/>
          </a:p>
          <a:p>
            <a:pPr lvl="1"/>
            <a:r>
              <a:rPr lang="en-US" sz="1000" dirty="0"/>
              <a:t>References: Horan (2022), Perry et al. (2021), Galeazzo et al. (2023), Breuer &amp; Leininger (2021), van Erp (2020), Ferguson (2024)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49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99BA7-90E7-B6A6-DEB2-C525CE957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3">
            <a:extLst>
              <a:ext uri="{FF2B5EF4-FFF2-40B4-BE49-F238E27FC236}">
                <a16:creationId xmlns:a16="http://schemas.microsoft.com/office/drawing/2014/main" id="{99263AD2-F21F-C23A-FEEA-0AC6CF2FF817}"/>
              </a:ext>
            </a:extLst>
          </p:cNvPr>
          <p:cNvSpPr txBox="1">
            <a:spLocks/>
          </p:cNvSpPr>
          <p:nvPr/>
        </p:nvSpPr>
        <p:spPr>
          <a:xfrm>
            <a:off x="5895374" y="581795"/>
            <a:ext cx="6400800" cy="148200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600" b="0" i="0" kern="1200" spc="-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Methodology and Ethical Considerations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490294B4-E7C6-8C13-9AAD-4E1A903BC411}"/>
              </a:ext>
            </a:extLst>
          </p:cNvPr>
          <p:cNvSpPr txBox="1">
            <a:spLocks/>
          </p:cNvSpPr>
          <p:nvPr/>
        </p:nvSpPr>
        <p:spPr>
          <a:xfrm>
            <a:off x="5895374" y="2277163"/>
            <a:ext cx="6400800" cy="399904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/>
              <a:t>Research Design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Qualitative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Interpretivist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Multiple case study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/>
              <a:t>Data Collection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Semi-structured interviews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Approximately 15-20 participants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Documentary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/>
              <a:t>Data Analysis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Thematic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/>
              <a:t>Ethical Considerations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Informed consent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Anonymisation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Right to withdraw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GDPR compliant data storage</a:t>
            </a:r>
          </a:p>
          <a:p>
            <a:pPr lvl="1"/>
            <a:endParaRPr lang="en-US" sz="1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4696B8-3B5C-E23B-A157-C87237051813}"/>
              </a:ext>
            </a:extLst>
          </p:cNvPr>
          <p:cNvSpPr/>
          <p:nvPr/>
        </p:nvSpPr>
        <p:spPr>
          <a:xfrm>
            <a:off x="10707328" y="0"/>
            <a:ext cx="1415845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Placeholder 7" descr="Woman in virtual therapy">
            <a:extLst>
              <a:ext uri="{FF2B5EF4-FFF2-40B4-BE49-F238E27FC236}">
                <a16:creationId xmlns:a16="http://schemas.microsoft.com/office/drawing/2014/main" id="{1EC7074D-0716-B653-36AC-AFACD64D873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5040" r="27616"/>
          <a:stretch>
            <a:fillRect/>
          </a:stretch>
        </p:blipFill>
        <p:spPr>
          <a:xfrm>
            <a:off x="-646466" y="0"/>
            <a:ext cx="5895374" cy="68580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593725-C3DD-65A5-FB74-7ACAB86ED00B}"/>
              </a:ext>
            </a:extLst>
          </p:cNvPr>
          <p:cNvSpPr txBox="1"/>
          <p:nvPr/>
        </p:nvSpPr>
        <p:spPr>
          <a:xfrm>
            <a:off x="10441856" y="5722207"/>
            <a:ext cx="19467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References: Yin (2018), Baxter &amp; Jack (2008), Archibald et al. (2021)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17465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E89F893-5ED9-E887-BCC6-D0E6A7C72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00" y="1181490"/>
            <a:ext cx="5986399" cy="5676510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134BEB-5741-7B27-6495-6037841214D7}"/>
              </a:ext>
            </a:extLst>
          </p:cNvPr>
          <p:cNvSpPr/>
          <p:nvPr/>
        </p:nvSpPr>
        <p:spPr>
          <a:xfrm>
            <a:off x="4625142" y="0"/>
            <a:ext cx="1671484" cy="15092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Placeholder 10" descr="Different colored question marks">
            <a:extLst>
              <a:ext uri="{FF2B5EF4-FFF2-40B4-BE49-F238E27FC236}">
                <a16:creationId xmlns:a16="http://schemas.microsoft.com/office/drawing/2014/main" id="{15C93E63-0BA7-8C1E-6416-B73AC53270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19" r="2581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01704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91D19-BF21-67D8-4DEB-523F8A4395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3">
            <a:extLst>
              <a:ext uri="{FF2B5EF4-FFF2-40B4-BE49-F238E27FC236}">
                <a16:creationId xmlns:a16="http://schemas.microsoft.com/office/drawing/2014/main" id="{472A6ED2-2A54-EC38-D26D-F8F01C194359}"/>
              </a:ext>
            </a:extLst>
          </p:cNvPr>
          <p:cNvSpPr txBox="1">
            <a:spLocks/>
          </p:cNvSpPr>
          <p:nvPr/>
        </p:nvSpPr>
        <p:spPr>
          <a:xfrm>
            <a:off x="5722373" y="581795"/>
            <a:ext cx="6400800" cy="14820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600" b="0" i="0" kern="1200" spc="-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References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ED24305F-06DE-58B5-EF6F-0FCB116098CA}"/>
              </a:ext>
            </a:extLst>
          </p:cNvPr>
          <p:cNvSpPr txBox="1">
            <a:spLocks/>
          </p:cNvSpPr>
          <p:nvPr/>
        </p:nvSpPr>
        <p:spPr>
          <a:xfrm>
            <a:off x="5722373" y="2277163"/>
            <a:ext cx="6400800" cy="399904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/>
              <a:t>Archibald, M. M., </a:t>
            </a:r>
            <a:r>
              <a:rPr lang="en-GB" sz="1000" dirty="0" err="1"/>
              <a:t>Ambagtsheer</a:t>
            </a:r>
            <a:r>
              <a:rPr lang="en-GB" sz="1000" dirty="0"/>
              <a:t>, R. C., Casey, M. G., &amp; Lawless, M. (2019). Using Zoom Videoconferencing for Qualitative Data Collection: Perceptions and Experiences of Researchers and Participants. </a:t>
            </a:r>
            <a:r>
              <a:rPr lang="en-GB" sz="1000" i="1" dirty="0"/>
              <a:t>International Journal of Qualitative Methods</a:t>
            </a:r>
            <a:r>
              <a:rPr lang="en-GB" sz="1000" dirty="0"/>
              <a:t>, </a:t>
            </a:r>
            <a:r>
              <a:rPr lang="en-GB" sz="1000" i="1" dirty="0"/>
              <a:t>18</a:t>
            </a:r>
            <a:r>
              <a:rPr lang="en-GB" sz="1000" dirty="0"/>
              <a:t>(1), 1–8. https://doi.org/10.1177/1609406919874596</a:t>
            </a:r>
          </a:p>
          <a:p>
            <a:r>
              <a:rPr lang="en-GB" sz="1000" dirty="0"/>
              <a:t>Baxter, P., &amp; Jack, S. (2008). Qualitative case study methodology: Study design and implementation for novice researchers. </a:t>
            </a:r>
            <a:r>
              <a:rPr lang="en-GB" sz="1000" i="1" dirty="0"/>
              <a:t>The Qualitative Report</a:t>
            </a:r>
            <a:r>
              <a:rPr lang="en-GB" sz="1000" dirty="0"/>
              <a:t>, </a:t>
            </a:r>
            <a:r>
              <a:rPr lang="en-GB" sz="1000" i="1" dirty="0"/>
              <a:t>13</a:t>
            </a:r>
            <a:r>
              <a:rPr lang="en-GB" sz="1000" dirty="0"/>
              <a:t>(4), 544–559. https://doi.org/10.46743/2160-3715/2008.1573</a:t>
            </a:r>
          </a:p>
          <a:p>
            <a:r>
              <a:rPr lang="en-GB" sz="1000" dirty="0"/>
              <a:t>Ferguson, E. C. (2024). Transparency after </a:t>
            </a:r>
            <a:r>
              <a:rPr lang="en-GB" sz="1000" i="1" dirty="0"/>
              <a:t>Fish Legal</a:t>
            </a:r>
            <a:r>
              <a:rPr lang="en-GB" sz="1000" dirty="0"/>
              <a:t>: Private actors and access to environmental information in the United Kingdom. </a:t>
            </a:r>
            <a:r>
              <a:rPr lang="en-GB" sz="1000" i="1" dirty="0"/>
              <a:t>Environmental Law Review</a:t>
            </a:r>
            <a:r>
              <a:rPr lang="en-GB" sz="1000" dirty="0"/>
              <a:t>, </a:t>
            </a:r>
            <a:r>
              <a:rPr lang="en-GB" sz="1000" i="1" dirty="0"/>
              <a:t>27</a:t>
            </a:r>
            <a:r>
              <a:rPr lang="en-GB" sz="1000" dirty="0"/>
              <a:t>(1), 10–30. https://doi.org/10.1177/14614529241295605</a:t>
            </a:r>
          </a:p>
          <a:p>
            <a:r>
              <a:rPr lang="en-GB" sz="1000" dirty="0"/>
              <a:t>Galeazzo, A., </a:t>
            </a:r>
            <a:r>
              <a:rPr lang="en-GB" sz="1000" dirty="0" err="1"/>
              <a:t>Miandar</a:t>
            </a:r>
            <a:r>
              <a:rPr lang="en-GB" sz="1000" dirty="0"/>
              <a:t>, T., &amp; Carraro, M. (2023). SDGs in corporate responsibility reporting: a longitudinal investigation of institutional determinants and financial performance. </a:t>
            </a:r>
            <a:r>
              <a:rPr lang="en-GB" sz="1000" i="1" dirty="0"/>
              <a:t>Journal of Management and Governance</a:t>
            </a:r>
            <a:r>
              <a:rPr lang="en-GB" sz="1000" dirty="0"/>
              <a:t>, </a:t>
            </a:r>
            <a:r>
              <a:rPr lang="en-GB" sz="1000" i="1" dirty="0"/>
              <a:t>28</a:t>
            </a:r>
            <a:r>
              <a:rPr lang="en-GB" sz="1000" dirty="0"/>
              <a:t>, 113–136. https://doi.org/10.1007/s10997-023-09671-y</a:t>
            </a:r>
          </a:p>
          <a:p>
            <a:r>
              <a:rPr lang="en-GB" sz="1000" dirty="0"/>
              <a:t>Horan, D. (2022). A framework to harness effective partnerships for the sustainable development goals. </a:t>
            </a:r>
            <a:r>
              <a:rPr lang="en-GB" sz="1000" i="1" dirty="0"/>
              <a:t>Sustainability Science</a:t>
            </a:r>
            <a:r>
              <a:rPr lang="en-GB" sz="1000" dirty="0"/>
              <a:t>, </a:t>
            </a:r>
            <a:r>
              <a:rPr lang="en-GB" sz="1000" i="1" dirty="0"/>
              <a:t>17</a:t>
            </a:r>
            <a:r>
              <a:rPr lang="en-GB" sz="1000" dirty="0"/>
              <a:t>, 1573–1587. https://doi.org/10.1007/s11625-021-01070-2</a:t>
            </a:r>
          </a:p>
          <a:p>
            <a:r>
              <a:rPr lang="en-GB" sz="1000" dirty="0"/>
              <a:t>Perry, B., </a:t>
            </a:r>
            <a:r>
              <a:rPr lang="en-GB" sz="1000" dirty="0" err="1"/>
              <a:t>Diprose</a:t>
            </a:r>
            <a:r>
              <a:rPr lang="en-GB" sz="1000" dirty="0"/>
              <a:t>, K., Taylor Buck, N., &amp; Simon, D. (2021). Localizing the SDGs in England: Challenges and Value Propositions for Local Government. </a:t>
            </a:r>
            <a:r>
              <a:rPr lang="en-GB" sz="1000" i="1" dirty="0"/>
              <a:t>Frontiers in Sustainable Cities</a:t>
            </a:r>
            <a:r>
              <a:rPr lang="en-GB" sz="1000" dirty="0"/>
              <a:t>, </a:t>
            </a:r>
            <a:r>
              <a:rPr lang="en-GB" sz="1000" i="1" dirty="0"/>
              <a:t>3</a:t>
            </a:r>
            <a:r>
              <a:rPr lang="en-GB" sz="1000" dirty="0"/>
              <a:t>. https://doi.org/10.3389/frsc.2021.746337</a:t>
            </a:r>
          </a:p>
          <a:p>
            <a:r>
              <a:rPr lang="en-GB" sz="1000" dirty="0"/>
              <a:t>Tatham, M., &amp; Lemaire, P. (2024). Mapping domestic climate authority: insights from the UK’s multi-scale institutional architecture. </a:t>
            </a:r>
            <a:r>
              <a:rPr lang="en-GB" sz="1000" i="1" dirty="0"/>
              <a:t>British Politics</a:t>
            </a:r>
            <a:r>
              <a:rPr lang="en-GB" sz="1000" dirty="0"/>
              <a:t>, </a:t>
            </a:r>
            <a:r>
              <a:rPr lang="en-GB" sz="1000" i="1" dirty="0"/>
              <a:t>20</a:t>
            </a:r>
            <a:r>
              <a:rPr lang="en-GB" sz="1000" dirty="0"/>
              <a:t>. https://doi.org/10.1057/s41293-024-00268-z</a:t>
            </a:r>
          </a:p>
          <a:p>
            <a:r>
              <a:rPr lang="en-GB" sz="1000" dirty="0"/>
              <a:t>van Erp, J. (2020). The Role of Private Actors in the Regulation and Enforcement of Corporate Environmental Harm. </a:t>
            </a:r>
            <a:r>
              <a:rPr lang="en-GB" sz="1000" i="1" dirty="0"/>
              <a:t>Hart Publishing</a:t>
            </a:r>
            <a:r>
              <a:rPr lang="en-GB" sz="1000" dirty="0"/>
              <a:t>, 353–372. https://doi.org/10.5040/9781509919550.ch-012</a:t>
            </a:r>
          </a:p>
          <a:p>
            <a:r>
              <a:rPr lang="en-GB" sz="1000" dirty="0"/>
              <a:t>Yin, R. K. (2018). </a:t>
            </a:r>
            <a:r>
              <a:rPr lang="en-GB" sz="1000" i="1" dirty="0"/>
              <a:t>Case Study Research and Applications: Design and Methods</a:t>
            </a:r>
            <a:r>
              <a:rPr lang="en-GB" sz="1000" dirty="0"/>
              <a:t> (6th ed.). Sage Publications.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42253B-517A-9A8C-D846-5F47ABF7FFF2}"/>
              </a:ext>
            </a:extLst>
          </p:cNvPr>
          <p:cNvSpPr/>
          <p:nvPr/>
        </p:nvSpPr>
        <p:spPr>
          <a:xfrm>
            <a:off x="10707328" y="0"/>
            <a:ext cx="1415845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Placeholder 7" descr="Abstract blurred public library with bookshelves">
            <a:extLst>
              <a:ext uri="{FF2B5EF4-FFF2-40B4-BE49-F238E27FC236}">
                <a16:creationId xmlns:a16="http://schemas.microsoft.com/office/drawing/2014/main" id="{CEA1467C-7E48-C2E3-595D-C6ACCCBE4AD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r="42598"/>
          <a:stretch>
            <a:fillRect/>
          </a:stretch>
        </p:blipFill>
        <p:spPr>
          <a:xfrm>
            <a:off x="-646466" y="0"/>
            <a:ext cx="5895374" cy="6858000"/>
          </a:xfrm>
        </p:spPr>
      </p:pic>
    </p:spTree>
    <p:extLst>
      <p:ext uri="{BB962C8B-B14F-4D97-AF65-F5344CB8AC3E}">
        <p14:creationId xmlns:p14="http://schemas.microsoft.com/office/powerpoint/2010/main" val="1736492292"/>
      </p:ext>
    </p:extLst>
  </p:cSld>
  <p:clrMapOvr>
    <a:masterClrMapping/>
  </p:clrMapOvr>
</p:sld>
</file>

<file path=ppt/theme/theme1.xml><?xml version="1.0" encoding="utf-8"?>
<a:theme xmlns:a="http://schemas.openxmlformats.org/drawingml/2006/main" name="Southwestern">
  <a:themeElements>
    <a:clrScheme name="Southwestern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A8BABF"/>
      </a:accent1>
      <a:accent2>
        <a:srgbClr val="C16A38"/>
      </a:accent2>
      <a:accent3>
        <a:srgbClr val="7B441F"/>
      </a:accent3>
      <a:accent4>
        <a:srgbClr val="DAC68B"/>
      </a:accent4>
      <a:accent5>
        <a:srgbClr val="B6BAA5"/>
      </a:accent5>
      <a:accent6>
        <a:srgbClr val="716C34"/>
      </a:accent6>
      <a:hlink>
        <a:srgbClr val="467886"/>
      </a:hlink>
      <a:folHlink>
        <a:srgbClr val="96607D"/>
      </a:folHlink>
    </a:clrScheme>
    <a:fontScheme name="Custom 13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outhwestern_Keynote_Presentation_win32_EF_v7" id="{CB75C61E-D0AA-411C-8CCB-350C46B2B4C2}" vid="{3FF803ED-F19F-4AA8-A921-9EC284451F8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782DA7-86C0-4A84-A860-11A1E6E3FB6B}">
  <ds:schemaRefs>
    <ds:schemaRef ds:uri="http://www.w3.org/XML/1998/namespace"/>
    <ds:schemaRef ds:uri="http://purl.org/dc/terms/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230e9df3-be65-4c73-a93b-d1236ebd677e"/>
    <ds:schemaRef ds:uri="16c05727-aa75-4e4a-9b5f-8a80a1165891"/>
    <ds:schemaRef ds:uri="71af3243-3dd4-4a8d-8c0d-dd76da1f02a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76F8FCD-0A1F-4F6A-8F55-15E9E87E2E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A9C388-2C06-4AF2-857C-74055069A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{2B4D377A-91E1-4DBA-92A3-2F8830146D51}a66659d7-4ae5-4a84-bda5-01ae08d386fc-TF10983434-e67f-4eff-8398-e28d8d6c35c5ce98279b_win32</Template>
  <TotalTime>214</TotalTime>
  <Words>652</Words>
  <Application>Microsoft Office PowerPoint</Application>
  <PresentationFormat>Widescreen</PresentationFormat>
  <Paragraphs>76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Arial</vt:lpstr>
      <vt:lpstr>Neue Haas Grotesk Text Pro</vt:lpstr>
      <vt:lpstr>Southwestern</vt:lpstr>
      <vt:lpstr>Integrating SDGs into Environmental Enforcement in England and Wales: Public Sector Governance and Private Sector Diversification</vt:lpstr>
      <vt:lpstr>Introduction</vt:lpstr>
      <vt:lpstr>Background and Context</vt:lpstr>
      <vt:lpstr>PowerPoint Presentation</vt:lpstr>
      <vt:lpstr>Literature Review</vt:lpstr>
      <vt:lpstr>PowerPoint Presentation</vt:lpstr>
      <vt:lpstr>Any questions?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Bex Bugby</dc:creator>
  <cp:lastModifiedBy>Bex Bugby</cp:lastModifiedBy>
  <cp:revision>1</cp:revision>
  <dcterms:created xsi:type="dcterms:W3CDTF">2026-05-08T20:32:37Z</dcterms:created>
  <dcterms:modified xsi:type="dcterms:W3CDTF">2026-05-16T17:08:25Z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