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FCFC42-51C3-DAF3-E5E6-2550D08BFCD9}" v="40" dt="2025-06-09T12:15:54.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91" autoAdjust="0"/>
  </p:normalViewPr>
  <p:slideViewPr>
    <p:cSldViewPr snapToGrid="0">
      <p:cViewPr>
        <p:scale>
          <a:sx n="70" d="100"/>
          <a:sy n="70" d="100"/>
        </p:scale>
        <p:origin x="738"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97527-C868-48F0-A9B5-C0FF35573455}"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2D9B48-B785-4B48-9AC1-E3694F19661E}" type="slidenum">
              <a:rPr lang="en-GB" smtClean="0"/>
              <a:t>‹#›</a:t>
            </a:fld>
            <a:endParaRPr lang="en-GB"/>
          </a:p>
        </p:txBody>
      </p:sp>
    </p:spTree>
    <p:extLst>
      <p:ext uri="{BB962C8B-B14F-4D97-AF65-F5344CB8AC3E}">
        <p14:creationId xmlns:p14="http://schemas.microsoft.com/office/powerpoint/2010/main" val="2361880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chosen contemporary subject of sustainability and net-zero emissions in hotels is introduced by this slide. The hospitality industry continues to be under pressure to pursue environmentally friendly practises and disregard environmental issues. As the consumer demand for sustainable accommodations increases and the planet’s climate is in need of action, this theme is very relevant. The idea is to examine ways through which hotels can become net-zero emissions, which would mean balancing the emission of greenhouse gases with the ones removed from the atmosphere. This theme is particularly important for environmental conservation and a long-term sustainability of the hotel industry postulated to play an increasing role in climate change mitigation.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3</a:t>
            </a:fld>
            <a:endParaRPr lang="en-GB" dirty="0"/>
          </a:p>
        </p:txBody>
      </p:sp>
    </p:spTree>
    <p:extLst>
      <p:ext uri="{BB962C8B-B14F-4D97-AF65-F5344CB8AC3E}">
        <p14:creationId xmlns:p14="http://schemas.microsoft.com/office/powerpoint/2010/main" val="1358563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hotel industry highly contributes towards degradation of environments due to energy consumption, consumption of water, and accumulation of wastes. When environmental challenges increase, sustainability becomes a priority area in the sector. This slide drives home the need for embracing eco-friendly practises for survival and profitability in the long run. It shows how hotels can benefit from embracing sustainability in the efforts to lower their carbon footprint and appeal to a rising number of eco-conscious travellers. In addition, it connects the efforts by the hotel industry towards sustainability with the global climate action goals, such as the United Nations Sustainable Development Goal 13, stressing the industry’s role in the global climate crisis.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4</a:t>
            </a:fld>
            <a:endParaRPr lang="en-GB"/>
          </a:p>
        </p:txBody>
      </p:sp>
    </p:spTree>
    <p:extLst>
      <p:ext uri="{BB962C8B-B14F-4D97-AF65-F5344CB8AC3E}">
        <p14:creationId xmlns:p14="http://schemas.microsoft.com/office/powerpoint/2010/main" val="823873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hotel industry in the UK performs an important role in the overall tourism of the world and has become a significant consumer of resources. It however, is a major cause of environmental issues such as energy wastage, water wastage among others. In the wake of the climate change awareness, hotels are now reconsidering their operations and embracing sustainability practises in an effort to reduce their environmental footprint. This slide puts the research into context, showing how the hospitality industry is moving towards greener ways of operating and how the environment is being affected by traditional means of operating. By doing this, it indicates the movement towards sustainable tourism complying with the modern expectations of consumers.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5</a:t>
            </a:fld>
            <a:endParaRPr lang="en-GB" dirty="0"/>
          </a:p>
        </p:txBody>
      </p:sp>
    </p:spTree>
    <p:extLst>
      <p:ext uri="{BB962C8B-B14F-4D97-AF65-F5344CB8AC3E}">
        <p14:creationId xmlns:p14="http://schemas.microsoft.com/office/powerpoint/2010/main" val="4271977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Various theories and concepts of sustainability in the hotel industry are discussed in the literature review section of this research. Such key theories as corporate social responsibility (CSR), environmental management, etc. serve to put the impact of sustainable practises in hospitality into the context. The review has incorporated the contemporary academic literature and case studies in evaluating the way in which these sustainability concepts are applied in the practical settings. The paper critically analyses peer-reviewed journal articles, reports, and case studies in order to discuss an informed view on the practical applications of sustainability. The part of the paper will be used to set the theoretical groundwork for examining the effects of sustainable practises in the hotel industry.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6</a:t>
            </a:fld>
            <a:endParaRPr lang="en-GB" dirty="0"/>
          </a:p>
        </p:txBody>
      </p:sp>
    </p:spTree>
    <p:extLst>
      <p:ext uri="{BB962C8B-B14F-4D97-AF65-F5344CB8AC3E}">
        <p14:creationId xmlns:p14="http://schemas.microsoft.com/office/powerpoint/2010/main" val="401480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Energy efficient architectural designs are the core of the sustainability concept in the hotel business. This slide emphasises the different energy-saving technologies, including advanced insulation, LED lights, as well as smart regulating systems for climate. These technologies help the hotels save their energy, spending, and environmental impact. Premier Inn Stockton-on-Tees is presented as one of the case studies, which demonstrates how energy-efficient solutions such as high-performing insulation and automatic heating and cooling systems have been incorporated in order to enhance sustainability. These actions not only save energy but also improve the long-term financial performance of the hotel by making energy bills and all other resource consumption lower.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7</a:t>
            </a:fld>
            <a:endParaRPr lang="en-GB" dirty="0"/>
          </a:p>
        </p:txBody>
      </p:sp>
    </p:spTree>
    <p:extLst>
      <p:ext uri="{BB962C8B-B14F-4D97-AF65-F5344CB8AC3E}">
        <p14:creationId xmlns:p14="http://schemas.microsoft.com/office/powerpoint/2010/main" val="1737827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Renewable energy is critical in helping to minimise the hotel business’ reliance on non-renewable resources that cause climate change. This slide is on the number of UK hotels that are incorporating renewable energy supplies like solar panels, wind power and biomass heating systems. For instance, Premier Inn Stockton-on-Tees has installed solar panels on roof in order to cater for part of its electricity needs. These systems assist in reducing dependence on grid and thereby, help in reducing carbon footprint of the hotels and provide for cleaner energy mix. While the initial costs may be high, the long-term benefits of renewable energy integration are dramatic cost savings and improved sustainability, a good investment.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8</a:t>
            </a:fld>
            <a:endParaRPr lang="en-GB"/>
          </a:p>
        </p:txBody>
      </p:sp>
    </p:spTree>
    <p:extLst>
      <p:ext uri="{BB962C8B-B14F-4D97-AF65-F5344CB8AC3E}">
        <p14:creationId xmlns:p14="http://schemas.microsoft.com/office/powerpoint/2010/main" val="91937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Water conservation is one of the aspects of sustainability in hotels, especially in areas with scarce water resources. Hotels are incorporating water-saving technologies such as low-flow showerheads, faucets, and toilets to minimise water consumption without compromising the comfort of the guests. For example, Premier Inn Stockton-on-Tees uses low-flow fixtures and effective irrigations for landscaping to avoid wastage of water. This slide emphasises the need for these water-saving measures not only to cut back on the costs of running operations but also to conserve a precious natural resource. Other hotels like The Ritz-Carlton, London and IHG properties implemented similar water saving technologies to make their sustainability practises and operations more efficient.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9</a:t>
            </a:fld>
            <a:endParaRPr lang="en-GB"/>
          </a:p>
        </p:txBody>
      </p:sp>
    </p:spTree>
    <p:extLst>
      <p:ext uri="{BB962C8B-B14F-4D97-AF65-F5344CB8AC3E}">
        <p14:creationId xmlns:p14="http://schemas.microsoft.com/office/powerpoint/2010/main" val="512276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Waste reduction is a key area of sustainability in hotels and a key number of hotels concentrate on recycling, composting and minimising waste sent to the landfills. Examples of how hotels such as Premier Inn Stockton-on-Tees and Accor Hotels are coming up with the waste management system are presented in this slide. These are waste sorting for recyclables, composting organic waste, and ban on single-use plastics. Not only do such programmes cut waste, but they also aid hotels in reduced costs of disposal and achieving their sustainability objectives. The growing trend of refillable toiletries and the all-round adoption of the zero-waste initiatives are a representation of the overall industry’s attempts to minimise the environment’s effect and master environmentally friendly practises.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10</a:t>
            </a:fld>
            <a:endParaRPr lang="en-GB"/>
          </a:p>
        </p:txBody>
      </p:sp>
    </p:spTree>
    <p:extLst>
      <p:ext uri="{BB962C8B-B14F-4D97-AF65-F5344CB8AC3E}">
        <p14:creationId xmlns:p14="http://schemas.microsoft.com/office/powerpoint/2010/main" val="1601477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Times New Roman" panose="02020603050405020304" pitchFamily="18" charset="0"/>
              </a:rPr>
              <a:t>Systematic literature review including peer reviewed academic journals, industry reports and case studies form the methodology in this research. The research is based on the recent works of the last five years to make the findings relevant and contemporary. The PEST analysis framework is used to evaluate the political, economic, sociocultural, and technological influences to sustainability in the hotel industry. Such an approach enables the paper to single out main drivers and blockers of sustainability adoption and demonstrate a detailed picture of the industry responses to the current issues of environmental sustainability and net-zero emissions.</a:t>
            </a:r>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11</a:t>
            </a:fld>
            <a:endParaRPr lang="en-GB"/>
          </a:p>
        </p:txBody>
      </p:sp>
    </p:spTree>
    <p:extLst>
      <p:ext uri="{BB962C8B-B14F-4D97-AF65-F5344CB8AC3E}">
        <p14:creationId xmlns:p14="http://schemas.microsoft.com/office/powerpoint/2010/main" val="960763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hotel industry sustainability practises are influenced in a great way by political factors. Such government policies as carbon pricing, renewable energy incentives, and green building certifications force hotels to implement sustainable practises. In the UK, programmes like Green Homes Grant offer support in terms of funding for the hotels which are upgrading their energy systems. However, variation in the environmental regulation in the regions is a challenge. Hotels of countries with poor environmental policies may not be under the same pressure or incentive to implement sustainability measures, which will generate uneven progress in sustainability on global markets. Political action is important to integrate sustainability initiatives and have green practises embraced across the board.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12</a:t>
            </a:fld>
            <a:endParaRPr lang="en-GB"/>
          </a:p>
        </p:txBody>
      </p:sp>
    </p:spTree>
    <p:extLst>
      <p:ext uri="{BB962C8B-B14F-4D97-AF65-F5344CB8AC3E}">
        <p14:creationId xmlns:p14="http://schemas.microsoft.com/office/powerpoint/2010/main" val="2148349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Economic factors are very important in determining the direction of efforts to make hotel establishments sustainable. The upfront cost up for investment in energy-efficient technologies, renewable energy systems, and waste management may be an important barrier, particularly to small hotels. However, long-term savings on energy, water consumption, and waste disposal cost make the investments worthwhile. For example, there are studies which indicate that an energy efficient retrofit can result in annual savings of 15-20%. In addition, the increasing demand for eco-friendly accommodations by the consumers offers hotels a chance to sharpen their competitive edge while appealing to the eco-conscious tourists and strengthening the brands’ images, and this further strengthens the economic argument for sustainability.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13</a:t>
            </a:fld>
            <a:endParaRPr lang="en-GB"/>
          </a:p>
        </p:txBody>
      </p:sp>
    </p:spTree>
    <p:extLst>
      <p:ext uri="{BB962C8B-B14F-4D97-AF65-F5344CB8AC3E}">
        <p14:creationId xmlns:p14="http://schemas.microsoft.com/office/powerpoint/2010/main" val="3277407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Sociocultural movements are becoming a stronger factor for the embrace of sustainability practises among the hotel industries. More and more travellers, especially the millennials and Gen Z, are focusing on environmental sustainability as they choose accommodations. 60% of the travellers are willing to pay extra for eco-friendly hotels, according to research. As a result of this change in consumer behaviour, hotels are being forced to adopt sustainable practises in their business. Local organic food, minimising use of plastic and attaining eco-certifications are some ways in which hotels are making appeals to environmentally conscious guests. In doing so, hotels do not only appeal to consumers’ needs, but also reinforce their brand loyalty and market position.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14</a:t>
            </a:fld>
            <a:endParaRPr lang="en-GB"/>
          </a:p>
        </p:txBody>
      </p:sp>
    </p:spTree>
    <p:extLst>
      <p:ext uri="{BB962C8B-B14F-4D97-AF65-F5344CB8AC3E}">
        <p14:creationId xmlns:p14="http://schemas.microsoft.com/office/powerpoint/2010/main" val="3966351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Advancement in technology is very important towards allowing hotels to be sustainable. The smart technologies like energy efficient lighting, automated room system and the IoT based energy management system enables hotels to optimise energy use and avoid wastage. For example, Hilton Worldwide has adopted an IoT-based system for monitoring the consumption of energy and optimising its operations. Other uses for blockchain technology are being explored to bring transparency and track sustainability initiatives like carbon offsets. Though the cost of implementing such technologies may be high at a starting point, they will deliver long-term benefits in terms of reduced operational costs and improved guest experience supporting the hotel’s sustainability objectives.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15</a:t>
            </a:fld>
            <a:endParaRPr lang="en-GB"/>
          </a:p>
        </p:txBody>
      </p:sp>
    </p:spTree>
    <p:extLst>
      <p:ext uri="{BB962C8B-B14F-4D97-AF65-F5344CB8AC3E}">
        <p14:creationId xmlns:p14="http://schemas.microsoft.com/office/powerpoint/2010/main" val="1142095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industry is undergoing a change marching towards sustainability as one of the major business strategies. Hotels have embraced energy-efficient designs, renewable energy solutions, and waste management practises which aim at minimising their impact on the environment. The trend towards sustainability is evident despite such challenges as initial costs of investment and inconsistency of regulations. The pledge by the industry to minimise its carbon footprint and implement green technologies will make it relevant and successful in the future. This transformation is no longer just a means of addressing global climate goals but for long term financial and reputation stability of hotels in a world that is more and more eco-conscious.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16</a:t>
            </a:fld>
            <a:endParaRPr lang="en-GB"/>
          </a:p>
        </p:txBody>
      </p:sp>
    </p:spTree>
    <p:extLst>
      <p:ext uri="{BB962C8B-B14F-4D97-AF65-F5344CB8AC3E}">
        <p14:creationId xmlns:p14="http://schemas.microsoft.com/office/powerpoint/2010/main" val="22415104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slide includes major recommendations for fast-forwarding the hotel industry to net-zero and promoting sustainability. Tax relief from the government, grants for renewable energy technologies and industry partnership for sharing best practises can remove financial barriers and encourage wide-scale adoption. Hotels should give priority to investments in renewable energy, energy-saving technologies, and sustainable practises to contribute to the market competitiveness of the hotels. The involvement of guests into sustainability efforts via digital platforms and rewards for eco-friendly behaviour can also be crucial. The hotels could also promote their environmental credentials by sourcing local, certified sustainable products, thereby helping the local communities, at the same time lowering their carbon footprint.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2C2D9B48-B785-4B48-9AC1-E3694F19661E}" type="slidenum">
              <a:rPr lang="en-GB" smtClean="0"/>
              <a:t>17</a:t>
            </a:fld>
            <a:endParaRPr lang="en-GB"/>
          </a:p>
        </p:txBody>
      </p:sp>
    </p:spTree>
    <p:extLst>
      <p:ext uri="{BB962C8B-B14F-4D97-AF65-F5344CB8AC3E}">
        <p14:creationId xmlns:p14="http://schemas.microsoft.com/office/powerpoint/2010/main" val="3145579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8081A-9B44-FBB5-7CF0-0F23B71132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3F78ED-7616-5011-943E-CDC895B0C7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650458-4AC7-5674-BF73-73248E60146A}"/>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8FDD1397-93FD-87EF-9884-0ECF842E8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ED802-F211-E61F-CEC0-31981166BC29}"/>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333559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86FA-F35E-5C4E-CCC0-64698D96D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CBF28B-AD85-E038-5BEC-4D78B72364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D8CDD2-8532-53FC-03B2-57383C04B10C}"/>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C132EF71-35DD-93D9-A327-4A75C11397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65F5F1-3BB5-412F-B93B-E2E431673238}"/>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486297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1DED6-4EE1-2CBD-AB97-86091FD87C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C1754F-232F-A0D8-3205-B72BF94F25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A7340F-D1A2-6C41-FB3B-A7D831717CA1}"/>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BBC1E645-74C1-D14E-08E0-B5C3D3CFDD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528D0-0F01-B82E-1E45-6E5E39D8C3D9}"/>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179452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768D-5A7B-0A54-69FA-CED69BD5DE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60CA2-8004-F4FE-0AAA-FC71F54BD1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2A9ACF-6B66-3FC1-3852-3F204AAF9B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46B363-252C-83A4-1DF7-5B49A8362579}"/>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6" name="Footer Placeholder 5">
            <a:extLst>
              <a:ext uri="{FF2B5EF4-FFF2-40B4-BE49-F238E27FC236}">
                <a16:creationId xmlns:a16="http://schemas.microsoft.com/office/drawing/2014/main" id="{FA4A04FA-5FE4-8230-0B63-D710207A50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67D02-1CAB-39E7-C684-0AA8398A721C}"/>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3571174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BE2A-41C2-5368-5DB6-CD1504CE59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B0D7CB-8E85-7DA2-9160-BFDD0107EF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DF4DE9-50F8-5374-E9D5-9178A077B4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244997-F826-4074-560A-0959A10237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C7E805-DBEC-BA5E-82FD-13A1535388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552E05-807A-70F1-BA43-FA013FC615EB}"/>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8" name="Footer Placeholder 7">
            <a:extLst>
              <a:ext uri="{FF2B5EF4-FFF2-40B4-BE49-F238E27FC236}">
                <a16:creationId xmlns:a16="http://schemas.microsoft.com/office/drawing/2014/main" id="{C58D672E-0B92-4EC7-21DB-1621F184D1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8F024E-940B-5801-D4D5-3138B3F25818}"/>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3525708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6223B-5BFD-9D43-1E4E-290D82D9B8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334695-4333-DE72-BC33-4E09F62FAB2D}"/>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4" name="Footer Placeholder 3">
            <a:extLst>
              <a:ext uri="{FF2B5EF4-FFF2-40B4-BE49-F238E27FC236}">
                <a16:creationId xmlns:a16="http://schemas.microsoft.com/office/drawing/2014/main" id="{C96776E6-16E7-7A27-2591-D73492B92D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691F6C-064E-7CD0-AF5D-7CE3C6C7EC00}"/>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747869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3390A6-B1F3-4FF4-F2E0-11A58D10D3E8}"/>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3" name="Footer Placeholder 2">
            <a:extLst>
              <a:ext uri="{FF2B5EF4-FFF2-40B4-BE49-F238E27FC236}">
                <a16:creationId xmlns:a16="http://schemas.microsoft.com/office/drawing/2014/main" id="{FF1213E5-A6A1-4B6B-61C4-0E0609F2AF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FD5CF3-7D81-D631-0240-E1B560C593DF}"/>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2433294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0F2A-AC14-D657-2346-C31D59AE38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D516B2-F1BB-C9BA-F072-D8D8904015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1804BE-6AA3-E02D-091D-16D5D93089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5377D9-5B4D-2D1C-39E7-BAB7DB67721D}"/>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6" name="Footer Placeholder 5">
            <a:extLst>
              <a:ext uri="{FF2B5EF4-FFF2-40B4-BE49-F238E27FC236}">
                <a16:creationId xmlns:a16="http://schemas.microsoft.com/office/drawing/2014/main" id="{6A352A4E-A5D2-F89C-3D4E-5D36195D9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5A522-E67A-AAFE-D536-0ED36599B3AA}"/>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1628749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AF47-4A95-6874-BA69-C7D88CD458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126641-5488-4626-535C-765289D858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E31C4D-076B-E59A-6155-CCB9484FAD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042C04-584C-6937-67BD-91808FDEC09C}"/>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6" name="Footer Placeholder 5">
            <a:extLst>
              <a:ext uri="{FF2B5EF4-FFF2-40B4-BE49-F238E27FC236}">
                <a16:creationId xmlns:a16="http://schemas.microsoft.com/office/drawing/2014/main" id="{EA71E15D-F9C8-966A-EFC4-89F5BF4F58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507782-4A63-BA32-88EE-104F4C30878A}"/>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2877441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95207-0631-BC9D-3987-84BE996850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069222-7FEA-82FC-6931-E9352C093A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AC59BF-21F4-8439-99C3-45F153AA86B0}"/>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055E1FD1-81EA-8F41-50B2-17024FBC12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07A61-3659-ED33-4C6C-0413E9A2E573}"/>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2724491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9A24FA-3290-069D-0946-FC499EAFED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7FB75-6BF3-EEED-EE08-095DE49A9F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A18DC-9CB8-E9D0-4D3B-07F990340C8E}"/>
              </a:ext>
            </a:extLst>
          </p:cNvPr>
          <p:cNvSpPr>
            <a:spLocks noGrp="1"/>
          </p:cNvSpPr>
          <p:nvPr>
            <p:ph type="dt" sz="half" idx="10"/>
          </p:nvPr>
        </p:nvSpPr>
        <p:spPr/>
        <p:txBody>
          <a:body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3FDEE83C-9D91-B3DE-8557-E8D9F04F4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259EE-98A3-2829-4613-6B1DEC731ADF}"/>
              </a:ext>
            </a:extLst>
          </p:cNvPr>
          <p:cNvSpPr>
            <a:spLocks noGrp="1"/>
          </p:cNvSpPr>
          <p:nvPr>
            <p:ph type="sldNum" sz="quarter" idx="12"/>
          </p:nvPr>
        </p:nvSpPr>
        <p:spPr/>
        <p:txBody>
          <a:bodyPr/>
          <a:lstStyle/>
          <a:p>
            <a:fld id="{CC994F4E-BC13-458F-B105-C38A6418014A}" type="slidenum">
              <a:rPr lang="en-GB" smtClean="0"/>
              <a:t>‹#›</a:t>
            </a:fld>
            <a:endParaRPr lang="en-GB"/>
          </a:p>
        </p:txBody>
      </p:sp>
    </p:spTree>
    <p:extLst>
      <p:ext uri="{BB962C8B-B14F-4D97-AF65-F5344CB8AC3E}">
        <p14:creationId xmlns:p14="http://schemas.microsoft.com/office/powerpoint/2010/main" val="464527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A75966-5DC8-21D0-49AC-707CB1B67B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107D25-8ED0-18E2-9ECD-C19A294468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CD17B-3F47-8C5D-89B5-ECD2C08816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CC640-5642-4958-860D-23E4A32C291D}" type="datetimeFigureOut">
              <a:rPr lang="en-GB" smtClean="0"/>
              <a:t>09/06/2025</a:t>
            </a:fld>
            <a:endParaRPr lang="en-GB"/>
          </a:p>
        </p:txBody>
      </p:sp>
      <p:sp>
        <p:nvSpPr>
          <p:cNvPr id="5" name="Footer Placeholder 4">
            <a:extLst>
              <a:ext uri="{FF2B5EF4-FFF2-40B4-BE49-F238E27FC236}">
                <a16:creationId xmlns:a16="http://schemas.microsoft.com/office/drawing/2014/main" id="{B5965BBA-A181-5624-3E07-FDE33020BA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138162-4ADA-BCB2-6682-C7989A7BA6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994F4E-BC13-458F-B105-C38A6418014A}" type="slidenum">
              <a:rPr lang="en-GB" smtClean="0"/>
              <a:t>‹#›</a:t>
            </a:fld>
            <a:endParaRPr lang="en-GB"/>
          </a:p>
        </p:txBody>
      </p:sp>
    </p:spTree>
    <p:extLst>
      <p:ext uri="{BB962C8B-B14F-4D97-AF65-F5344CB8AC3E}">
        <p14:creationId xmlns:p14="http://schemas.microsoft.com/office/powerpoint/2010/main" val="3979490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ommons.wikimedia.org/wiki/File:Coffee_time_(2410222127).jpg"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icpedia.org/chalkboard/t/thank-you.html"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A9472-4F3D-C26C-5CF2-6C25EB97AA99}"/>
              </a:ext>
            </a:extLst>
          </p:cNvPr>
          <p:cNvSpPr>
            <a:spLocks noGrp="1"/>
          </p:cNvSpPr>
          <p:nvPr>
            <p:ph type="ctrTitle"/>
          </p:nvPr>
        </p:nvSpPr>
        <p:spPr>
          <a:xfrm>
            <a:off x="821410" y="518514"/>
            <a:ext cx="10538848" cy="2387600"/>
          </a:xfrm>
        </p:spPr>
        <p:txBody>
          <a:bodyPr>
            <a:normAutofit/>
          </a:bodyPr>
          <a:lstStyle/>
          <a:p>
            <a:r>
              <a:rPr lang="en-GB" sz="3600" b="1" kern="0" dirty="0">
                <a:effectLst/>
                <a:latin typeface="Times New Roman"/>
                <a:ea typeface="Times New Roman" panose="02020603050405020304" pitchFamily="18" charset="0"/>
                <a:cs typeface="Times New Roman"/>
              </a:rPr>
              <a:t>Sustainability and Net-Zero in the Hotel Industry</a:t>
            </a:r>
            <a:br>
              <a:rPr lang="en-GB" sz="3600" b="1" kern="0" dirty="0">
                <a:latin typeface="Times New Roman"/>
                <a:ea typeface="Times New Roman" panose="02020603050405020304" pitchFamily="18" charset="0"/>
                <a:cs typeface="Times New Roman"/>
              </a:rPr>
            </a:br>
            <a:r>
              <a:rPr lang="en-GB" sz="4000" b="1" kern="0" dirty="0">
                <a:latin typeface="Times New Roman"/>
                <a:ea typeface="Times New Roman" panose="02020603050405020304" pitchFamily="18" charset="0"/>
                <a:cs typeface="Times New Roman"/>
              </a:rPr>
              <a:t> </a:t>
            </a:r>
            <a:r>
              <a:rPr lang="en-GB" sz="4000" b="1" kern="0" dirty="0">
                <a:effectLst/>
                <a:latin typeface="Times New Roman"/>
                <a:ea typeface="Times New Roman" panose="02020603050405020304" pitchFamily="18" charset="0"/>
                <a:cs typeface="Times New Roman"/>
              </a:rPr>
              <a:t>Implications and Future Directions</a:t>
            </a:r>
            <a:endParaRPr lang="en-GB" sz="11500" b="1" dirty="0">
              <a:latin typeface="Times New Roman"/>
              <a:cs typeface="Times New Roman"/>
            </a:endParaRPr>
          </a:p>
        </p:txBody>
      </p:sp>
      <p:sp>
        <p:nvSpPr>
          <p:cNvPr id="3" name="Subtitle 2">
            <a:extLst>
              <a:ext uri="{FF2B5EF4-FFF2-40B4-BE49-F238E27FC236}">
                <a16:creationId xmlns:a16="http://schemas.microsoft.com/office/drawing/2014/main" id="{1B8EC7D3-E02A-EEF0-CD4B-1C23D11FBBFE}"/>
              </a:ext>
            </a:extLst>
          </p:cNvPr>
          <p:cNvSpPr>
            <a:spLocks noGrp="1"/>
          </p:cNvSpPr>
          <p:nvPr>
            <p:ph type="subTitle" idx="1"/>
          </p:nvPr>
        </p:nvSpPr>
        <p:spPr>
          <a:xfrm>
            <a:off x="1524000" y="3602038"/>
            <a:ext cx="9226866" cy="2295424"/>
          </a:xfrm>
        </p:spPr>
        <p:txBody>
          <a:bodyPr vert="horz" lIns="91440" tIns="45720" rIns="91440" bIns="45720" rtlCol="0" anchor="t">
            <a:noAutofit/>
          </a:bodyPr>
          <a:lstStyle/>
          <a:p>
            <a:pPr algn="just"/>
            <a:r>
              <a:rPr lang="en-US" sz="2000" b="1" i="1" dirty="0">
                <a:latin typeface="Times New Roman"/>
                <a:cs typeface="Times New Roman"/>
              </a:rPr>
              <a:t>Student Name: Cristina-Valentina Preda</a:t>
            </a:r>
            <a:endParaRPr lang="en-US" sz="2000">
              <a:latin typeface="Times New Roman"/>
              <a:cs typeface="Times New Roman"/>
            </a:endParaRPr>
          </a:p>
          <a:p>
            <a:pPr algn="just"/>
            <a:r>
              <a:rPr lang="en-US" sz="2000" b="1" i="1" dirty="0">
                <a:latin typeface="Times New Roman"/>
                <a:cs typeface="Times New Roman"/>
              </a:rPr>
              <a:t>Student number: 2207491</a:t>
            </a:r>
            <a:endParaRPr lang="en-US" sz="2000">
              <a:latin typeface="Times New Roman"/>
              <a:cs typeface="Times New Roman"/>
            </a:endParaRPr>
          </a:p>
          <a:p>
            <a:pPr algn="just"/>
            <a:r>
              <a:rPr lang="en-US" sz="2000" b="1" i="1" dirty="0">
                <a:latin typeface="Times New Roman"/>
                <a:cs typeface="Times New Roman"/>
              </a:rPr>
              <a:t>Module title: Contemporary Themes in the Hotel and Hospitality Sector </a:t>
            </a:r>
            <a:endParaRPr lang="en-US" sz="2000">
              <a:latin typeface="Times New Roman"/>
              <a:cs typeface="Times New Roman"/>
            </a:endParaRPr>
          </a:p>
          <a:p>
            <a:pPr algn="just"/>
            <a:r>
              <a:rPr lang="en-US" sz="2000" b="1" i="1" dirty="0">
                <a:latin typeface="Times New Roman"/>
                <a:cs typeface="Times New Roman"/>
              </a:rPr>
              <a:t>Module code: BMIH6001</a:t>
            </a:r>
            <a:endParaRPr lang="en-US" sz="2000">
              <a:latin typeface="Times New Roman"/>
              <a:cs typeface="Times New Roman"/>
            </a:endParaRPr>
          </a:p>
          <a:p>
            <a:pPr algn="just"/>
            <a:r>
              <a:rPr lang="en-US" sz="2000" b="1" i="1" dirty="0">
                <a:latin typeface="Times New Roman"/>
                <a:cs typeface="Times New Roman"/>
              </a:rPr>
              <a:t>Lecturer's Name: Dr Ernest </a:t>
            </a:r>
            <a:r>
              <a:rPr lang="en-US" sz="2000" b="1" i="1" err="1">
                <a:latin typeface="Times New Roman"/>
                <a:cs typeface="Times New Roman"/>
              </a:rPr>
              <a:t>Balutie</a:t>
            </a:r>
            <a:r>
              <a:rPr lang="en-US" sz="2000" b="1" i="1" dirty="0">
                <a:latin typeface="Times New Roman"/>
                <a:cs typeface="Times New Roman"/>
              </a:rPr>
              <a:t> </a:t>
            </a:r>
            <a:r>
              <a:rPr lang="en-US" sz="2000" b="1" i="1" err="1">
                <a:latin typeface="Times New Roman"/>
                <a:cs typeface="Times New Roman"/>
              </a:rPr>
              <a:t>Wavei</a:t>
            </a:r>
            <a:endParaRPr lang="en-US" sz="2000">
              <a:latin typeface="Times New Roman"/>
              <a:cs typeface="Times New Roman"/>
            </a:endParaRPr>
          </a:p>
          <a:p>
            <a:pPr algn="just"/>
            <a:r>
              <a:rPr lang="en-US" sz="2000" b="1" i="1" dirty="0">
                <a:latin typeface="Times New Roman"/>
                <a:cs typeface="Times New Roman"/>
              </a:rPr>
              <a:t>Date: 09/06/2025</a:t>
            </a:r>
            <a:endParaRPr lang="en-US" sz="200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5" name="Picture 4" descr="A cup of coffee with a design on top&#10;&#10;AI-generated content may be incorrect.">
            <a:extLst>
              <a:ext uri="{FF2B5EF4-FFF2-40B4-BE49-F238E27FC236}">
                <a16:creationId xmlns:a16="http://schemas.microsoft.com/office/drawing/2014/main" id="{178AABCD-3455-5112-83A1-83EC76127F9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98633" y="4742371"/>
            <a:ext cx="2866846" cy="2117785"/>
          </a:xfrm>
          <a:prstGeom prst="rect">
            <a:avLst/>
          </a:prstGeom>
        </p:spPr>
      </p:pic>
      <p:sp>
        <p:nvSpPr>
          <p:cNvPr id="6" name="TextBox 5">
            <a:extLst>
              <a:ext uri="{FF2B5EF4-FFF2-40B4-BE49-F238E27FC236}">
                <a16:creationId xmlns:a16="http://schemas.microsoft.com/office/drawing/2014/main" id="{0D3EE4B4-9167-EAAF-DB84-E8335C06CA92}"/>
              </a:ext>
            </a:extLst>
          </p:cNvPr>
          <p:cNvSpPr txBox="1"/>
          <p:nvPr/>
        </p:nvSpPr>
        <p:spPr>
          <a:xfrm>
            <a:off x="9026105" y="7061439"/>
            <a:ext cx="3039374" cy="101840"/>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3038821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9848-6979-3CB1-F0AF-E715A7339A2B}"/>
              </a:ext>
            </a:extLst>
          </p:cNvPr>
          <p:cNvSpPr>
            <a:spLocks noGrp="1"/>
          </p:cNvSpPr>
          <p:nvPr>
            <p:ph type="title"/>
          </p:nvPr>
        </p:nvSpPr>
        <p:spPr/>
        <p:txBody>
          <a:bodyPr/>
          <a:lstStyle/>
          <a:p>
            <a:r>
              <a:rPr lang="en-GB" dirty="0">
                <a:ea typeface="Calibri Light"/>
                <a:cs typeface="Calibri Light"/>
              </a:rPr>
              <a:t>AI Acknowledgement</a:t>
            </a:r>
            <a:endParaRPr lang="en-GB" dirty="0"/>
          </a:p>
        </p:txBody>
      </p:sp>
      <p:sp>
        <p:nvSpPr>
          <p:cNvPr id="3" name="Content Placeholder 2">
            <a:extLst>
              <a:ext uri="{FF2B5EF4-FFF2-40B4-BE49-F238E27FC236}">
                <a16:creationId xmlns:a16="http://schemas.microsoft.com/office/drawing/2014/main" id="{5ABE204D-20D3-0DFE-A649-1A0CEF4FD30D}"/>
              </a:ext>
            </a:extLst>
          </p:cNvPr>
          <p:cNvSpPr>
            <a:spLocks noGrp="1"/>
          </p:cNvSpPr>
          <p:nvPr>
            <p:ph idx="1"/>
          </p:nvPr>
        </p:nvSpPr>
        <p:spPr>
          <a:xfrm>
            <a:off x="838200" y="1825625"/>
            <a:ext cx="10515600" cy="2758066"/>
          </a:xfrm>
        </p:spPr>
        <p:txBody>
          <a:bodyPr vert="horz" lIns="91440" tIns="45720" rIns="91440" bIns="45720" rtlCol="0" anchor="t">
            <a:noAutofit/>
          </a:bodyPr>
          <a:lstStyle/>
          <a:p>
            <a:pPr algn="just"/>
            <a:r>
              <a:rPr lang="en-US" sz="2400" dirty="0">
                <a:latin typeface="Times New Roman"/>
                <a:cs typeface="Times New Roman"/>
              </a:rPr>
              <a:t>I confirm that I have not used any AI tools in the research and creation of this assignment. I confirm that I have not presented any AI generated materials as my own work. I confirm that I have copies of my drafts, notes, and other resources I used, which I may be asked to provide in evidence.</a:t>
            </a:r>
            <a:endParaRPr lang="en-GB" sz="2400" dirty="0">
              <a:latin typeface="Times New Roman"/>
              <a:cs typeface="Times New Roman"/>
            </a:endParaRPr>
          </a:p>
          <a:p>
            <a:pPr algn="just"/>
            <a:endParaRPr lang="en-GB" sz="2400" dirty="0">
              <a:latin typeface="Times New Roman"/>
              <a:cs typeface="Times New Roman"/>
            </a:endParaRPr>
          </a:p>
          <a:p>
            <a:endParaRPr lang="en-GB" sz="2400" dirty="0">
              <a:latin typeface="Times New Roman"/>
              <a:ea typeface="Calibri"/>
              <a:cs typeface="Calibri"/>
            </a:endParaRPr>
          </a:p>
        </p:txBody>
      </p:sp>
    </p:spTree>
    <p:extLst>
      <p:ext uri="{BB962C8B-B14F-4D97-AF65-F5344CB8AC3E}">
        <p14:creationId xmlns:p14="http://schemas.microsoft.com/office/powerpoint/2010/main" val="3345796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0D05C-4366-9BF9-8EE7-53BEE691629F}"/>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Introduction to Contemporary Theme</a:t>
            </a:r>
            <a:endParaRPr lang="en-GB" sz="5400" dirty="0"/>
          </a:p>
        </p:txBody>
      </p:sp>
      <p:sp>
        <p:nvSpPr>
          <p:cNvPr id="3" name="Content Placeholder 2">
            <a:extLst>
              <a:ext uri="{FF2B5EF4-FFF2-40B4-BE49-F238E27FC236}">
                <a16:creationId xmlns:a16="http://schemas.microsoft.com/office/drawing/2014/main" id="{BF944F42-850A-D1C3-FCE1-BDF62A040B43}"/>
              </a:ext>
            </a:extLst>
          </p:cNvPr>
          <p:cNvSpPr>
            <a:spLocks noGrp="1"/>
          </p:cNvSpPr>
          <p:nvPr>
            <p:ph idx="1"/>
          </p:nvPr>
        </p:nvSpPr>
        <p:spPr>
          <a:xfrm>
            <a:off x="838200" y="1825625"/>
            <a:ext cx="6322017" cy="4351338"/>
          </a:xfrm>
        </p:spPr>
        <p:txBody>
          <a:bodyPr vert="horz" lIns="91440" tIns="45720" rIns="91440" bIns="45720" rtlCol="0" anchor="t">
            <a:normAutofit/>
          </a:bodyPr>
          <a:lstStyle/>
          <a:p>
            <a:pPr algn="just"/>
            <a:r>
              <a:rPr lang="en-GB" sz="2400" kern="0" dirty="0">
                <a:latin typeface="Times New Roman"/>
                <a:ea typeface="Times New Roman" panose="02020603050405020304" pitchFamily="18" charset="0"/>
                <a:cs typeface="Times New Roman"/>
              </a:rPr>
              <a:t>Examining how the hospitality sector can overcome the challenges of environmental concerns and consumer demand for environmentally friendly accommodations. </a:t>
            </a:r>
            <a:endParaRPr lang="en-GB" sz="2400" kern="100" dirty="0">
              <a:latin typeface="Times New Roman"/>
              <a:ea typeface="Calibri" panose="020F0502020204030204" pitchFamily="34" charset="0"/>
              <a:cs typeface="Times New Roman"/>
            </a:endParaRPr>
          </a:p>
          <a:p>
            <a:pPr algn="just"/>
            <a:endParaRPr lang="en-GB" sz="2400" kern="0" dirty="0">
              <a:latin typeface="Times New Roman"/>
              <a:ea typeface="Times New Roman" panose="02020603050405020304" pitchFamily="18" charset="0"/>
              <a:cs typeface="Times New Roman"/>
            </a:endParaRPr>
          </a:p>
          <a:p>
            <a:pPr algn="just"/>
            <a:r>
              <a:rPr lang="en-GB" sz="2400" kern="0" dirty="0">
                <a:effectLst/>
                <a:latin typeface="Times New Roman"/>
                <a:ea typeface="Times New Roman" panose="02020603050405020304" pitchFamily="18" charset="0"/>
                <a:cs typeface="Times New Roman"/>
              </a:rPr>
              <a:t>Hotels have to adjust to the sustainability requirements and continue to operate efficiently (</a:t>
            </a:r>
            <a:r>
              <a:rPr lang="en-GB" sz="2400" kern="100" dirty="0">
                <a:effectLst/>
                <a:latin typeface="Times New Roman"/>
                <a:ea typeface="Calibri"/>
                <a:cs typeface="Times New Roman"/>
              </a:rPr>
              <a:t>Abdelhady, 2023)</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0BAACA17-915D-E7DB-3414-9E38F31C620C}"/>
              </a:ext>
            </a:extLst>
          </p:cNvPr>
          <p:cNvPicPr>
            <a:picLocks noChangeAspect="1"/>
          </p:cNvPicPr>
          <p:nvPr/>
        </p:nvPicPr>
        <p:blipFill>
          <a:blip r:embed="rId3"/>
          <a:stretch>
            <a:fillRect/>
          </a:stretch>
        </p:blipFill>
        <p:spPr>
          <a:xfrm>
            <a:off x="7377194" y="1949611"/>
            <a:ext cx="4654658" cy="4667250"/>
          </a:xfrm>
          <a:prstGeom prst="rect">
            <a:avLst/>
          </a:prstGeom>
        </p:spPr>
      </p:pic>
    </p:spTree>
    <p:extLst>
      <p:ext uri="{BB962C8B-B14F-4D97-AF65-F5344CB8AC3E}">
        <p14:creationId xmlns:p14="http://schemas.microsoft.com/office/powerpoint/2010/main" val="711926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BF5E-44A7-4EC2-3711-D5D40C8642B1}"/>
              </a:ext>
            </a:extLst>
          </p:cNvPr>
          <p:cNvSpPr>
            <a:spLocks noGrp="1"/>
          </p:cNvSpPr>
          <p:nvPr>
            <p:ph type="title"/>
          </p:nvPr>
        </p:nvSpPr>
        <p:spPr>
          <a:xfrm>
            <a:off x="838200" y="365125"/>
            <a:ext cx="10515600" cy="874739"/>
          </a:xfrm>
        </p:spPr>
        <p:txBody>
          <a:bodyPr>
            <a:normAutofit/>
          </a:bodyPr>
          <a:lstStyle/>
          <a:p>
            <a:r>
              <a:rPr lang="en-GB" sz="2400" b="1" kern="0" dirty="0">
                <a:effectLst/>
                <a:latin typeface="Times New Roman" panose="02020603050405020304" pitchFamily="18" charset="0"/>
                <a:ea typeface="Times New Roman" panose="02020603050405020304" pitchFamily="18" charset="0"/>
              </a:rPr>
              <a:t>Importance and Relevance for the Hotel Sector</a:t>
            </a:r>
            <a:endParaRPr lang="en-GB" sz="5400" dirty="0"/>
          </a:p>
        </p:txBody>
      </p:sp>
      <p:sp>
        <p:nvSpPr>
          <p:cNvPr id="3" name="Content Placeholder 2">
            <a:extLst>
              <a:ext uri="{FF2B5EF4-FFF2-40B4-BE49-F238E27FC236}">
                <a16:creationId xmlns:a16="http://schemas.microsoft.com/office/drawing/2014/main" id="{12DEB02E-86CA-595D-98CD-7FDE623E5150}"/>
              </a:ext>
            </a:extLst>
          </p:cNvPr>
          <p:cNvSpPr>
            <a:spLocks noGrp="1"/>
          </p:cNvSpPr>
          <p:nvPr>
            <p:ph idx="1"/>
          </p:nvPr>
        </p:nvSpPr>
        <p:spPr>
          <a:xfrm>
            <a:off x="838200" y="1453666"/>
            <a:ext cx="10816525" cy="2963351"/>
          </a:xfrm>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The hotel industry is one of the major contributors towards the degradation of the environment. </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High consumption of energy, water use, and production of waste affect the environment. </a:t>
            </a:r>
          </a:p>
          <a:p>
            <a:pPr algn="just"/>
            <a:r>
              <a:rPr lang="en-GB" sz="2400" kern="0" dirty="0">
                <a:effectLst/>
                <a:latin typeface="Times New Roman"/>
                <a:ea typeface="Times New Roman" panose="02020603050405020304" pitchFamily="18" charset="0"/>
                <a:cs typeface="Times New Roman"/>
              </a:rPr>
              <a:t>With the adoption of sustainability, the sector can minimise its carbon footprint, cut the costs, and serve more customers that are environmentally conscious, which is vital for the </a:t>
            </a:r>
            <a:r>
              <a:rPr lang="en-GB" sz="2400" kern="0" dirty="0">
                <a:latin typeface="Times New Roman"/>
                <a:ea typeface="Times New Roman" panose="02020603050405020304" pitchFamily="18" charset="0"/>
                <a:cs typeface="Times New Roman"/>
              </a:rPr>
              <a:t>industry's ability to</a:t>
            </a:r>
            <a:r>
              <a:rPr lang="en-GB" sz="2400" kern="0" dirty="0">
                <a:effectLst/>
                <a:latin typeface="Times New Roman"/>
                <a:ea typeface="Times New Roman" panose="02020603050405020304" pitchFamily="18" charset="0"/>
                <a:cs typeface="Times New Roman"/>
              </a:rPr>
              <a:t> </a:t>
            </a:r>
            <a:r>
              <a:rPr lang="en-GB" sz="2400" kern="0" dirty="0">
                <a:latin typeface="Times New Roman"/>
                <a:ea typeface="Times New Roman" panose="02020603050405020304" pitchFamily="18" charset="0"/>
                <a:cs typeface="Times New Roman"/>
              </a:rPr>
              <a:t>survive</a:t>
            </a:r>
            <a:r>
              <a:rPr lang="en-GB" sz="2400" kern="0" dirty="0">
                <a:effectLst/>
                <a:latin typeface="Times New Roman"/>
                <a:ea typeface="Times New Roman" panose="02020603050405020304" pitchFamily="18" charset="0"/>
                <a:cs typeface="Times New Roman"/>
              </a:rPr>
              <a:t> </a:t>
            </a:r>
            <a:r>
              <a:rPr lang="en-GB" sz="2400" kern="0" dirty="0">
                <a:latin typeface="Times New Roman"/>
                <a:ea typeface="Times New Roman" panose="02020603050405020304" pitchFamily="18" charset="0"/>
                <a:cs typeface="Times New Roman"/>
              </a:rPr>
              <a:t>in the long run </a:t>
            </a:r>
            <a:r>
              <a:rPr lang="en-GB" sz="2400" kern="0" dirty="0">
                <a:effectLst/>
                <a:latin typeface="Times New Roman"/>
                <a:ea typeface="Times New Roman" panose="02020603050405020304" pitchFamily="18" charset="0"/>
                <a:cs typeface="Times New Roman"/>
              </a:rPr>
              <a:t>(</a:t>
            </a:r>
            <a:r>
              <a:rPr lang="en-GB" sz="2400" kern="100" dirty="0" err="1">
                <a:effectLst/>
                <a:latin typeface="Times New Roman"/>
                <a:ea typeface="Calibri"/>
                <a:cs typeface="Times New Roman"/>
              </a:rPr>
              <a:t>Chihwai</a:t>
            </a:r>
            <a:r>
              <a:rPr lang="en-GB" sz="2400" kern="100" dirty="0">
                <a:effectLst/>
                <a:latin typeface="Times New Roman"/>
                <a:ea typeface="Calibri"/>
                <a:cs typeface="Times New Roman"/>
              </a:rPr>
              <a:t>, 2023)</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EA6BF050-0B9B-CB29-563A-DD289BC4AA99}"/>
              </a:ext>
            </a:extLst>
          </p:cNvPr>
          <p:cNvPicPr>
            <a:picLocks noChangeAspect="1"/>
          </p:cNvPicPr>
          <p:nvPr/>
        </p:nvPicPr>
        <p:blipFill>
          <a:blip r:embed="rId3"/>
          <a:stretch>
            <a:fillRect/>
          </a:stretch>
        </p:blipFill>
        <p:spPr>
          <a:xfrm>
            <a:off x="3252868" y="4332099"/>
            <a:ext cx="5686264" cy="2505828"/>
          </a:xfrm>
          <a:prstGeom prst="rect">
            <a:avLst/>
          </a:prstGeom>
        </p:spPr>
      </p:pic>
    </p:spTree>
    <p:extLst>
      <p:ext uri="{BB962C8B-B14F-4D97-AF65-F5344CB8AC3E}">
        <p14:creationId xmlns:p14="http://schemas.microsoft.com/office/powerpoint/2010/main" val="33212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1E45A-6D76-3CDD-C18F-35C6AA919191}"/>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Background on the Hotel Industry</a:t>
            </a:r>
            <a:endParaRPr lang="en-GB" sz="5400" dirty="0"/>
          </a:p>
        </p:txBody>
      </p:sp>
      <p:sp>
        <p:nvSpPr>
          <p:cNvPr id="3" name="Content Placeholder 2">
            <a:extLst>
              <a:ext uri="{FF2B5EF4-FFF2-40B4-BE49-F238E27FC236}">
                <a16:creationId xmlns:a16="http://schemas.microsoft.com/office/drawing/2014/main" id="{919BC6ED-C7BF-3F45-3849-391DC3E3EDAF}"/>
              </a:ext>
            </a:extLst>
          </p:cNvPr>
          <p:cNvSpPr>
            <a:spLocks noGrp="1"/>
          </p:cNvSpPr>
          <p:nvPr>
            <p:ph idx="1"/>
          </p:nvPr>
        </p:nvSpPr>
        <p:spPr>
          <a:xfrm>
            <a:off x="838200" y="1825625"/>
            <a:ext cx="5826071" cy="4351338"/>
          </a:xfrm>
        </p:spPr>
        <p:txBody>
          <a:bodyPr vert="horz" lIns="91440" tIns="45720" rIns="91440" bIns="45720" rtlCol="0" anchor="t">
            <a:normAutofit/>
          </a:bodyPr>
          <a:lstStyle/>
          <a:p>
            <a:pPr algn="just"/>
            <a:r>
              <a:rPr lang="en-GB" sz="2400" kern="0" dirty="0">
                <a:effectLst/>
                <a:latin typeface="Times New Roman"/>
                <a:ea typeface="Times New Roman" panose="02020603050405020304" pitchFamily="18" charset="0"/>
                <a:cs typeface="Times New Roman"/>
              </a:rPr>
              <a:t>The hotel industry in the UK has been under pressure to use sustainable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a:t>
            </a:r>
          </a:p>
          <a:p>
            <a:pPr algn="just"/>
            <a:r>
              <a:rPr lang="en-GB" sz="2400" kern="0" dirty="0">
                <a:effectLst/>
                <a:latin typeface="Times New Roman"/>
                <a:ea typeface="Times New Roman" panose="02020603050405020304" pitchFamily="18" charset="0"/>
                <a:cs typeface="Times New Roman"/>
              </a:rPr>
              <a:t>As the goals for global sustainability become more pressing, hotel chains are focusing on eco-friendly solutions, not only to </a:t>
            </a:r>
            <a:r>
              <a:rPr lang="en-GB" sz="2400" kern="0" dirty="0">
                <a:latin typeface="Times New Roman"/>
                <a:ea typeface="Times New Roman" panose="02020603050405020304" pitchFamily="18" charset="0"/>
                <a:cs typeface="Times New Roman"/>
              </a:rPr>
              <a:t>minimise the effect that it has on the </a:t>
            </a:r>
            <a:r>
              <a:rPr lang="en-GB" sz="2400" kern="0" dirty="0">
                <a:effectLst/>
                <a:latin typeface="Times New Roman"/>
                <a:ea typeface="Times New Roman" panose="02020603050405020304" pitchFamily="18" charset="0"/>
                <a:cs typeface="Times New Roman"/>
              </a:rPr>
              <a:t>environment, but to appeal </a:t>
            </a:r>
            <a:r>
              <a:rPr lang="en-GB" sz="2400" kern="0" dirty="0">
                <a:latin typeface="Times New Roman"/>
                <a:ea typeface="Times New Roman" panose="02020603050405020304" pitchFamily="18" charset="0"/>
                <a:cs typeface="Times New Roman"/>
              </a:rPr>
              <a:t>to customers</a:t>
            </a:r>
            <a:r>
              <a:rPr lang="en-GB" sz="2400" kern="0" dirty="0">
                <a:effectLst/>
                <a:latin typeface="Times New Roman"/>
                <a:ea typeface="Times New Roman" panose="02020603050405020304" pitchFamily="18" charset="0"/>
                <a:cs typeface="Times New Roman"/>
              </a:rPr>
              <a:t> who are concerned </a:t>
            </a:r>
            <a:r>
              <a:rPr lang="en-GB" sz="2400" kern="0" dirty="0">
                <a:latin typeface="Times New Roman"/>
                <a:ea typeface="Times New Roman" panose="02020603050405020304" pitchFamily="18" charset="0"/>
                <a:cs typeface="Times New Roman"/>
              </a:rPr>
              <a:t>about </a:t>
            </a:r>
            <a:r>
              <a:rPr lang="en-GB" sz="2400" kern="0" dirty="0">
                <a:effectLst/>
                <a:latin typeface="Times New Roman"/>
                <a:ea typeface="Times New Roman" panose="02020603050405020304" pitchFamily="18" charset="0"/>
                <a:cs typeface="Times New Roman"/>
              </a:rPr>
              <a:t>sustainability. </a:t>
            </a:r>
          </a:p>
          <a:p>
            <a:pPr algn="just"/>
            <a:r>
              <a:rPr lang="en-GB" sz="2400" kern="0" dirty="0">
                <a:effectLst/>
                <a:latin typeface="Times New Roman"/>
                <a:ea typeface="Times New Roman" panose="02020603050405020304" pitchFamily="18" charset="0"/>
                <a:cs typeface="Times New Roman"/>
              </a:rPr>
              <a:t>These changes are also in tandem with global SDG 13 (climate action) (</a:t>
            </a:r>
            <a:r>
              <a:rPr lang="en-GB" sz="2400" kern="100" dirty="0">
                <a:effectLst/>
                <a:latin typeface="Times New Roman"/>
                <a:ea typeface="Calibri"/>
                <a:cs typeface="Times New Roman"/>
              </a:rPr>
              <a:t>Compton, 2022)</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2B4D5892-350E-2A4C-7E03-203B9CBA4411}"/>
              </a:ext>
            </a:extLst>
          </p:cNvPr>
          <p:cNvPicPr>
            <a:picLocks noChangeAspect="1"/>
          </p:cNvPicPr>
          <p:nvPr/>
        </p:nvPicPr>
        <p:blipFill>
          <a:blip r:embed="rId3"/>
          <a:stretch>
            <a:fillRect/>
          </a:stretch>
        </p:blipFill>
        <p:spPr>
          <a:xfrm>
            <a:off x="6958739" y="1845375"/>
            <a:ext cx="4884226" cy="4331588"/>
          </a:xfrm>
          <a:prstGeom prst="rect">
            <a:avLst/>
          </a:prstGeom>
        </p:spPr>
      </p:pic>
    </p:spTree>
    <p:extLst>
      <p:ext uri="{BB962C8B-B14F-4D97-AF65-F5344CB8AC3E}">
        <p14:creationId xmlns:p14="http://schemas.microsoft.com/office/powerpoint/2010/main" val="4264415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2709-3B48-546E-3E01-7238FBBFD20E}"/>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Literature Review Overview</a:t>
            </a:r>
            <a:endParaRPr lang="en-GB" sz="5400" dirty="0"/>
          </a:p>
        </p:txBody>
      </p:sp>
      <p:sp>
        <p:nvSpPr>
          <p:cNvPr id="3" name="Content Placeholder 2">
            <a:extLst>
              <a:ext uri="{FF2B5EF4-FFF2-40B4-BE49-F238E27FC236}">
                <a16:creationId xmlns:a16="http://schemas.microsoft.com/office/drawing/2014/main" id="{0F85C4E6-F0F6-ACDE-017A-CEEF9A1BC97F}"/>
              </a:ext>
            </a:extLst>
          </p:cNvPr>
          <p:cNvSpPr>
            <a:spLocks noGrp="1"/>
          </p:cNvSpPr>
          <p:nvPr>
            <p:ph idx="1"/>
          </p:nvPr>
        </p:nvSpPr>
        <p:spPr>
          <a:xfrm>
            <a:off x="838200" y="1825625"/>
            <a:ext cx="6151536" cy="4351338"/>
          </a:xfrm>
        </p:spPr>
        <p:txBody>
          <a:bodyPr vert="horz" lIns="91440" tIns="45720" rIns="91440" bIns="45720" rtlCol="0" anchor="t">
            <a:normAutofit/>
          </a:bodyPr>
          <a:lstStyle/>
          <a:p>
            <a:pPr algn="just"/>
            <a:r>
              <a:rPr lang="en-GB" sz="2400" kern="0" dirty="0">
                <a:effectLst/>
                <a:latin typeface="Times New Roman"/>
                <a:ea typeface="Times New Roman" panose="02020603050405020304" pitchFamily="18" charset="0"/>
                <a:cs typeface="Times New Roman"/>
              </a:rPr>
              <a:t>Sustainable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in the hotel industry are associated with energy-efficient design, use of renewable energy, water conservation, and waste management. </a:t>
            </a:r>
          </a:p>
          <a:p>
            <a:pPr algn="just"/>
            <a:r>
              <a:rPr lang="en-GB" sz="2400" kern="0" dirty="0">
                <a:effectLst/>
                <a:latin typeface="Times New Roman"/>
                <a:ea typeface="Times New Roman" panose="02020603050405020304" pitchFamily="18" charset="0"/>
                <a:cs typeface="Times New Roman"/>
              </a:rPr>
              <a:t>Theories like environmental management, corporate social responsibility (CSR) are very crucial in determining how hotels can incorporate these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in their operations hence improving their environmental performance and image (</a:t>
            </a:r>
            <a:r>
              <a:rPr lang="en-GB" sz="2400" kern="100" dirty="0" err="1">
                <a:effectLst/>
                <a:latin typeface="Times New Roman"/>
                <a:ea typeface="Calibri"/>
                <a:cs typeface="Times New Roman"/>
              </a:rPr>
              <a:t>Conefrey</a:t>
            </a:r>
            <a:r>
              <a:rPr lang="en-GB" sz="2400" kern="100" dirty="0">
                <a:effectLst/>
                <a:latin typeface="Times New Roman"/>
                <a:ea typeface="Calibri"/>
                <a:cs typeface="Times New Roman"/>
              </a:rPr>
              <a:t> et al., 2024)</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2D8045C3-B8D7-6764-8AB6-26AA37EF5D14}"/>
              </a:ext>
            </a:extLst>
          </p:cNvPr>
          <p:cNvPicPr>
            <a:picLocks noChangeAspect="1"/>
          </p:cNvPicPr>
          <p:nvPr/>
        </p:nvPicPr>
        <p:blipFill>
          <a:blip r:embed="rId3"/>
          <a:stretch>
            <a:fillRect/>
          </a:stretch>
        </p:blipFill>
        <p:spPr>
          <a:xfrm>
            <a:off x="7377193" y="1905323"/>
            <a:ext cx="4526796" cy="3813552"/>
          </a:xfrm>
          <a:prstGeom prst="rect">
            <a:avLst/>
          </a:prstGeom>
        </p:spPr>
      </p:pic>
    </p:spTree>
    <p:extLst>
      <p:ext uri="{BB962C8B-B14F-4D97-AF65-F5344CB8AC3E}">
        <p14:creationId xmlns:p14="http://schemas.microsoft.com/office/powerpoint/2010/main" val="3872041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EF82-6DB5-B96C-24A5-61B7BE582D16}"/>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Energy-Efficient Building Designs</a:t>
            </a:r>
            <a:endParaRPr lang="en-GB" sz="5400" dirty="0"/>
          </a:p>
        </p:txBody>
      </p:sp>
      <p:sp>
        <p:nvSpPr>
          <p:cNvPr id="3" name="Content Placeholder 2">
            <a:extLst>
              <a:ext uri="{FF2B5EF4-FFF2-40B4-BE49-F238E27FC236}">
                <a16:creationId xmlns:a16="http://schemas.microsoft.com/office/drawing/2014/main" id="{C1B73620-460E-0F66-6034-862606BC8CFF}"/>
              </a:ext>
            </a:extLst>
          </p:cNvPr>
          <p:cNvSpPr>
            <a:spLocks noGrp="1"/>
          </p:cNvSpPr>
          <p:nvPr>
            <p:ph idx="1"/>
          </p:nvPr>
        </p:nvSpPr>
        <p:spPr>
          <a:xfrm>
            <a:off x="838200" y="1825625"/>
            <a:ext cx="6740471" cy="4351338"/>
          </a:xfrm>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Energy efficient building designs help conserve energy, cut down on cost, and save the environment from pollution. </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Ideas like better insulation, LED lighting, and smart climate control systems all have a major role to play. </a:t>
            </a:r>
          </a:p>
          <a:p>
            <a:pPr algn="just"/>
            <a:r>
              <a:rPr lang="en-GB" sz="2400" kern="0" dirty="0">
                <a:effectLst/>
                <a:latin typeface="Times New Roman"/>
                <a:ea typeface="Times New Roman" panose="02020603050405020304" pitchFamily="18" charset="0"/>
                <a:cs typeface="Times New Roman"/>
              </a:rPr>
              <a:t>Case studies such as Premier Inn Stockton-on-Tees demonstrate the ways that the implementation of such technologies minimises the expenses related to the operation while addressing the goals of sustainability (</a:t>
            </a:r>
            <a:r>
              <a:rPr lang="en-GB" sz="2400" kern="100" dirty="0">
                <a:effectLst/>
                <a:latin typeface="Times New Roman"/>
                <a:ea typeface="Calibri"/>
                <a:cs typeface="Times New Roman"/>
              </a:rPr>
              <a:t>Ghorab and Rosato, 2025)</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ea typeface="Calibri"/>
              <a:cs typeface="Calibri"/>
            </a:endParaRPr>
          </a:p>
        </p:txBody>
      </p:sp>
      <p:pic>
        <p:nvPicPr>
          <p:cNvPr id="4" name="Picture 3">
            <a:extLst>
              <a:ext uri="{FF2B5EF4-FFF2-40B4-BE49-F238E27FC236}">
                <a16:creationId xmlns:a16="http://schemas.microsoft.com/office/drawing/2014/main" id="{467C3D2A-8CE1-7695-4FBF-5F0542E45777}"/>
              </a:ext>
            </a:extLst>
          </p:cNvPr>
          <p:cNvPicPr>
            <a:picLocks noChangeAspect="1"/>
          </p:cNvPicPr>
          <p:nvPr/>
        </p:nvPicPr>
        <p:blipFill>
          <a:blip r:embed="rId3"/>
          <a:stretch>
            <a:fillRect/>
          </a:stretch>
        </p:blipFill>
        <p:spPr>
          <a:xfrm>
            <a:off x="8059118" y="891437"/>
            <a:ext cx="3811440" cy="5718590"/>
          </a:xfrm>
          <a:prstGeom prst="rect">
            <a:avLst/>
          </a:prstGeom>
        </p:spPr>
      </p:pic>
    </p:spTree>
    <p:extLst>
      <p:ext uri="{BB962C8B-B14F-4D97-AF65-F5344CB8AC3E}">
        <p14:creationId xmlns:p14="http://schemas.microsoft.com/office/powerpoint/2010/main" val="1544595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4044-961A-CC45-E8A1-C5AC237DEA07}"/>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Renewable Energy Integration</a:t>
            </a:r>
            <a:endParaRPr lang="en-GB" sz="5400" dirty="0"/>
          </a:p>
        </p:txBody>
      </p:sp>
      <p:sp>
        <p:nvSpPr>
          <p:cNvPr id="3" name="Content Placeholder 2">
            <a:extLst>
              <a:ext uri="{FF2B5EF4-FFF2-40B4-BE49-F238E27FC236}">
                <a16:creationId xmlns:a16="http://schemas.microsoft.com/office/drawing/2014/main" id="{DA8AE1C0-C5D0-8579-08A1-51DDBA915837}"/>
              </a:ext>
            </a:extLst>
          </p:cNvPr>
          <p:cNvSpPr>
            <a:spLocks noGrp="1"/>
          </p:cNvSpPr>
          <p:nvPr>
            <p:ph idx="1"/>
          </p:nvPr>
        </p:nvSpPr>
        <p:spPr>
          <a:xfrm>
            <a:off x="838200" y="1825625"/>
            <a:ext cx="6477000" cy="4351338"/>
          </a:xfrm>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rPr>
              <a:t>Renewable energy is important in ensuring that one is not overly reliant on the non-renewable resources. </a:t>
            </a:r>
          </a:p>
          <a:p>
            <a:pPr algn="just"/>
            <a:r>
              <a:rPr lang="en-GB" sz="2400" kern="0" dirty="0">
                <a:latin typeface="Times New Roman"/>
                <a:ea typeface="Times New Roman" panose="02020603050405020304" pitchFamily="18" charset="0"/>
                <a:cs typeface="Times New Roman"/>
              </a:rPr>
              <a:t>Integration</a:t>
            </a:r>
            <a:r>
              <a:rPr lang="en-GB" sz="2400" kern="0" dirty="0">
                <a:effectLst/>
                <a:latin typeface="Times New Roman"/>
                <a:ea typeface="Times New Roman" panose="02020603050405020304" pitchFamily="18" charset="0"/>
                <a:cs typeface="Times New Roman"/>
              </a:rPr>
              <a:t> of solar panels and biomass heating systems in UK hotel sector is an emerging trend. </a:t>
            </a:r>
          </a:p>
          <a:p>
            <a:pPr algn="just"/>
            <a:r>
              <a:rPr lang="en-GB" sz="2400" kern="0" dirty="0">
                <a:effectLst/>
                <a:latin typeface="Times New Roman"/>
                <a:ea typeface="Times New Roman" panose="02020603050405020304" pitchFamily="18" charset="0"/>
                <a:cs typeface="Times New Roman"/>
              </a:rPr>
              <a:t>Examples of Premier Inn Stockton-on-Tees and Radisson Blu Edinburgh show how hotels follow the trend of introducing renewable energy solutions, though the initial costs could be impressive (</a:t>
            </a:r>
            <a:r>
              <a:rPr lang="en-GB" sz="2400" kern="100" dirty="0">
                <a:effectLst/>
                <a:latin typeface="Times New Roman"/>
                <a:ea typeface="Calibri"/>
                <a:cs typeface="Times New Roman"/>
              </a:rPr>
              <a:t>Higham, Font and Wu, 2021)</a:t>
            </a:r>
            <a:r>
              <a:rPr lang="en-GB" sz="2400" kern="0" dirty="0">
                <a:effectLst/>
                <a:latin typeface="Times New Roman"/>
                <a:ea typeface="Times New Roman" panose="02020603050405020304" pitchFamily="18" charset="0"/>
                <a:cs typeface="Times New Roman"/>
              </a:rPr>
              <a:t>.</a:t>
            </a:r>
            <a:endParaRPr lang="en-GB" sz="3600">
              <a:latin typeface="Times New Roman"/>
              <a:ea typeface="Calibri"/>
              <a:cs typeface="Times New Roman"/>
            </a:endParaRPr>
          </a:p>
        </p:txBody>
      </p:sp>
      <p:pic>
        <p:nvPicPr>
          <p:cNvPr id="4" name="Picture 3">
            <a:extLst>
              <a:ext uri="{FF2B5EF4-FFF2-40B4-BE49-F238E27FC236}">
                <a16:creationId xmlns:a16="http://schemas.microsoft.com/office/drawing/2014/main" id="{DA85F5EF-2D5C-20DE-3E5A-814D2090C89A}"/>
              </a:ext>
            </a:extLst>
          </p:cNvPr>
          <p:cNvPicPr>
            <a:picLocks noChangeAspect="1"/>
          </p:cNvPicPr>
          <p:nvPr/>
        </p:nvPicPr>
        <p:blipFill>
          <a:blip r:embed="rId3"/>
          <a:stretch>
            <a:fillRect/>
          </a:stretch>
        </p:blipFill>
        <p:spPr>
          <a:xfrm>
            <a:off x="7771108" y="2271215"/>
            <a:ext cx="3810000" cy="3460158"/>
          </a:xfrm>
          <a:prstGeom prst="rect">
            <a:avLst/>
          </a:prstGeom>
        </p:spPr>
      </p:pic>
    </p:spTree>
    <p:extLst>
      <p:ext uri="{BB962C8B-B14F-4D97-AF65-F5344CB8AC3E}">
        <p14:creationId xmlns:p14="http://schemas.microsoft.com/office/powerpoint/2010/main" val="2286989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E81C-B3FF-E02F-824A-C9FE510A156F}"/>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Water Conservation Strategies</a:t>
            </a:r>
            <a:endParaRPr lang="en-GB" sz="5400" dirty="0"/>
          </a:p>
        </p:txBody>
      </p:sp>
      <p:sp>
        <p:nvSpPr>
          <p:cNvPr id="3" name="Content Placeholder 2">
            <a:extLst>
              <a:ext uri="{FF2B5EF4-FFF2-40B4-BE49-F238E27FC236}">
                <a16:creationId xmlns:a16="http://schemas.microsoft.com/office/drawing/2014/main" id="{6EE48791-95FF-B08B-D7FB-36489E719867}"/>
              </a:ext>
            </a:extLst>
          </p:cNvPr>
          <p:cNvSpPr>
            <a:spLocks noGrp="1"/>
          </p:cNvSpPr>
          <p:nvPr>
            <p:ph idx="1"/>
          </p:nvPr>
        </p:nvSpPr>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Water conservation is very important in conserving on consumption of resources. </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Hotels do such things as low-flow fixtures, efficient irrigation systems, and waterless cleaning. </a:t>
            </a:r>
          </a:p>
          <a:p>
            <a:pPr algn="just"/>
            <a:r>
              <a:rPr lang="en-GB" sz="2400" kern="0" dirty="0">
                <a:effectLst/>
                <a:latin typeface="Times New Roman"/>
                <a:ea typeface="Times New Roman" panose="02020603050405020304" pitchFamily="18" charset="0"/>
                <a:cs typeface="Times New Roman"/>
              </a:rPr>
              <a:t>For instance, Premier Inn Stockton-on-Tees </a:t>
            </a:r>
            <a:r>
              <a:rPr lang="en-GB" sz="2400" kern="0" dirty="0">
                <a:latin typeface="Times New Roman"/>
                <a:ea typeface="Times New Roman" panose="02020603050405020304" pitchFamily="18" charset="0"/>
                <a:cs typeface="Times New Roman"/>
              </a:rPr>
              <a:t>installs</a:t>
            </a:r>
            <a:r>
              <a:rPr lang="en-GB" sz="2400" kern="0" dirty="0">
                <a:effectLst/>
                <a:latin typeface="Times New Roman"/>
                <a:ea typeface="Times New Roman" panose="02020603050405020304" pitchFamily="18" charset="0"/>
                <a:cs typeface="Times New Roman"/>
              </a:rPr>
              <a:t> low-flow showerheads and faucets in order to save water without compromising guest comfort. </a:t>
            </a:r>
          </a:p>
          <a:p>
            <a:pPr algn="just"/>
            <a:r>
              <a:rPr lang="en-GB" sz="2400" kern="0" dirty="0">
                <a:effectLst/>
                <a:latin typeface="Times New Roman"/>
                <a:ea typeface="Times New Roman" panose="02020603050405020304" pitchFamily="18" charset="0"/>
                <a:cs typeface="Times New Roman"/>
              </a:rPr>
              <a:t>The water-saving technologies contribute to increasing the efficiency of operation and minimising costs (</a:t>
            </a:r>
            <a:r>
              <a:rPr lang="en-GB" sz="2400" kern="100" dirty="0">
                <a:effectLst/>
                <a:latin typeface="Times New Roman"/>
                <a:ea typeface="Calibri"/>
                <a:cs typeface="Times New Roman"/>
              </a:rPr>
              <a:t>Legrand, Chen and </a:t>
            </a:r>
            <a:r>
              <a:rPr lang="en-GB" sz="2400" kern="100" dirty="0" err="1">
                <a:effectLst/>
                <a:latin typeface="Times New Roman"/>
                <a:ea typeface="Calibri"/>
                <a:cs typeface="Times New Roman"/>
              </a:rPr>
              <a:t>Laeis</a:t>
            </a:r>
            <a:r>
              <a:rPr lang="en-GB" sz="2400" kern="100" dirty="0">
                <a:effectLst/>
                <a:latin typeface="Times New Roman"/>
                <a:ea typeface="Calibri"/>
                <a:cs typeface="Times New Roman"/>
              </a:rPr>
              <a:t>, 2022)</a:t>
            </a:r>
            <a:r>
              <a:rPr lang="en-GB" sz="2400" kern="0" dirty="0">
                <a:effectLst/>
                <a:latin typeface="Times New Roman"/>
                <a:ea typeface="Times New Roman" panose="02020603050405020304" pitchFamily="18" charset="0"/>
                <a:cs typeface="Times New Roman"/>
              </a:rPr>
              <a:t>.</a:t>
            </a:r>
            <a:endParaRPr lang="en-GB" sz="2400" kern="100">
              <a:effectLst/>
              <a:latin typeface="Times New Roman"/>
              <a:ea typeface="Calibri" panose="020F0502020204030204" pitchFamily="34" charset="0"/>
              <a:cs typeface="Times New Roman"/>
            </a:endParaRPr>
          </a:p>
          <a:p>
            <a:pPr algn="just"/>
            <a:endParaRPr lang="en-GB" sz="3600" dirty="0">
              <a:ea typeface="Calibri"/>
              <a:cs typeface="Calibri"/>
            </a:endParaRPr>
          </a:p>
        </p:txBody>
      </p:sp>
    </p:spTree>
    <p:extLst>
      <p:ext uri="{BB962C8B-B14F-4D97-AF65-F5344CB8AC3E}">
        <p14:creationId xmlns:p14="http://schemas.microsoft.com/office/powerpoint/2010/main" val="3799008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D1EF5-B579-B8E5-6E95-B06BED512FBF}"/>
              </a:ext>
            </a:extLst>
          </p:cNvPr>
          <p:cNvSpPr>
            <a:spLocks noGrp="1"/>
          </p:cNvSpPr>
          <p:nvPr>
            <p:ph type="title"/>
          </p:nvPr>
        </p:nvSpPr>
        <p:spPr>
          <a:xfrm>
            <a:off x="838200" y="365126"/>
            <a:ext cx="10515600" cy="808582"/>
          </a:xfrm>
        </p:spPr>
        <p:txBody>
          <a:bodyPr>
            <a:normAutofit/>
          </a:bodyPr>
          <a:lstStyle/>
          <a:p>
            <a:r>
              <a:rPr lang="en-GB" sz="2400" b="1" kern="0" dirty="0">
                <a:effectLst/>
                <a:latin typeface="Times New Roman" panose="02020603050405020304" pitchFamily="18" charset="0"/>
                <a:ea typeface="Times New Roman" panose="02020603050405020304" pitchFamily="18" charset="0"/>
              </a:rPr>
              <a:t>Waste Reduction and Recycling Programs</a:t>
            </a:r>
            <a:endParaRPr lang="en-GB" sz="5400" dirty="0"/>
          </a:p>
        </p:txBody>
      </p:sp>
      <p:sp>
        <p:nvSpPr>
          <p:cNvPr id="3" name="Content Placeholder 2">
            <a:extLst>
              <a:ext uri="{FF2B5EF4-FFF2-40B4-BE49-F238E27FC236}">
                <a16:creationId xmlns:a16="http://schemas.microsoft.com/office/drawing/2014/main" id="{6013AC4A-4B28-5ED7-EA3A-B42CA067D499}"/>
              </a:ext>
            </a:extLst>
          </p:cNvPr>
          <p:cNvSpPr>
            <a:spLocks noGrp="1"/>
          </p:cNvSpPr>
          <p:nvPr>
            <p:ph idx="1"/>
          </p:nvPr>
        </p:nvSpPr>
        <p:spPr>
          <a:xfrm>
            <a:off x="838200" y="1323833"/>
            <a:ext cx="10754532" cy="2860709"/>
          </a:xfrm>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Waste management and recycling are the focuses of sustainability. </a:t>
            </a:r>
          </a:p>
          <a:p>
            <a:pPr algn="just"/>
            <a:r>
              <a:rPr lang="en-GB" sz="2400" kern="0" dirty="0">
                <a:effectLst/>
                <a:latin typeface="Times New Roman"/>
                <a:ea typeface="Times New Roman" panose="02020603050405020304" pitchFamily="18" charset="0"/>
                <a:cs typeface="Times New Roman"/>
              </a:rPr>
              <a:t>Such hotels as Marriot International are implementing the systems of waste segregation and composting in order to minimise the amount of waste that goes to landfill. </a:t>
            </a:r>
          </a:p>
          <a:p>
            <a:pPr algn="just"/>
            <a:r>
              <a:rPr lang="en-GB" sz="2400" kern="0" dirty="0">
                <a:effectLst/>
                <a:latin typeface="Times New Roman"/>
                <a:ea typeface="Times New Roman" panose="02020603050405020304" pitchFamily="18" charset="0"/>
                <a:cs typeface="Times New Roman"/>
              </a:rPr>
              <a:t>The switching to refillable toiletries over single-use plastics is another important initiative, with such brands as Accor taking the lead to zero-waste operations (</a:t>
            </a:r>
            <a:r>
              <a:rPr lang="en-GB" sz="2400" kern="100" err="1">
                <a:effectLst/>
                <a:latin typeface="Times New Roman"/>
                <a:ea typeface="Calibri"/>
                <a:cs typeface="Times New Roman"/>
              </a:rPr>
              <a:t>Menegaki</a:t>
            </a:r>
            <a:r>
              <a:rPr lang="en-GB" sz="2400" kern="100" dirty="0">
                <a:effectLst/>
                <a:latin typeface="Times New Roman"/>
                <a:ea typeface="Calibri"/>
                <a:cs typeface="Times New Roman"/>
              </a:rPr>
              <a:t>, 2024)</a:t>
            </a:r>
            <a:r>
              <a:rPr lang="en-GB" sz="2400" kern="0" dirty="0">
                <a:effectLst/>
                <a:latin typeface="Times New Roman"/>
                <a:ea typeface="Times New Roman" panose="02020603050405020304" pitchFamily="18" charset="0"/>
                <a:cs typeface="Times New Roman"/>
              </a:rPr>
              <a:t>. </a:t>
            </a:r>
            <a:endParaRPr lang="en-GB" sz="2400" kern="100" dirty="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6881BE02-2B5E-5553-08AE-CA1DB7D3ECC7}"/>
              </a:ext>
            </a:extLst>
          </p:cNvPr>
          <p:cNvPicPr>
            <a:picLocks noChangeAspect="1"/>
          </p:cNvPicPr>
          <p:nvPr/>
        </p:nvPicPr>
        <p:blipFill>
          <a:blip r:embed="rId3"/>
          <a:stretch>
            <a:fillRect/>
          </a:stretch>
        </p:blipFill>
        <p:spPr>
          <a:xfrm>
            <a:off x="3836692" y="4367346"/>
            <a:ext cx="4518616" cy="2358917"/>
          </a:xfrm>
          <a:prstGeom prst="rect">
            <a:avLst/>
          </a:prstGeom>
        </p:spPr>
      </p:pic>
    </p:spTree>
    <p:extLst>
      <p:ext uri="{BB962C8B-B14F-4D97-AF65-F5344CB8AC3E}">
        <p14:creationId xmlns:p14="http://schemas.microsoft.com/office/powerpoint/2010/main" val="3772265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A822C-9BEF-27BF-04CF-AADBAF748385}"/>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Methodology Overview</a:t>
            </a:r>
            <a:endParaRPr lang="en-GB" sz="5400" dirty="0"/>
          </a:p>
        </p:txBody>
      </p:sp>
      <p:sp>
        <p:nvSpPr>
          <p:cNvPr id="3" name="Content Placeholder 2">
            <a:extLst>
              <a:ext uri="{FF2B5EF4-FFF2-40B4-BE49-F238E27FC236}">
                <a16:creationId xmlns:a16="http://schemas.microsoft.com/office/drawing/2014/main" id="{5ACD827A-A7AF-300B-9D49-9009E93AC4AA}"/>
              </a:ext>
            </a:extLst>
          </p:cNvPr>
          <p:cNvSpPr>
            <a:spLocks noGrp="1"/>
          </p:cNvSpPr>
          <p:nvPr>
            <p:ph idx="1"/>
          </p:nvPr>
        </p:nvSpPr>
        <p:spPr/>
        <p:txBody>
          <a:bodyPr>
            <a:normAutofit/>
          </a:bodyPr>
          <a:lstStyle/>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 systematic literature review was prepared, focusing on the recent changes in hotel sustainability.</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Sources of data will be peer reviewed journals, case studies, and industry reports such Green Key Global. </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The PEST analysis framework is adopted to assess external factors, political, economic, sociocultural and technological issues affecting sustainability hotel industry.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600" dirty="0"/>
          </a:p>
        </p:txBody>
      </p:sp>
    </p:spTree>
    <p:extLst>
      <p:ext uri="{BB962C8B-B14F-4D97-AF65-F5344CB8AC3E}">
        <p14:creationId xmlns:p14="http://schemas.microsoft.com/office/powerpoint/2010/main" val="3093123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C02C-AB63-B556-4B51-025029DEA62A}"/>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PEST Analysis: Political Factors</a:t>
            </a:r>
            <a:endParaRPr lang="en-GB" sz="5400" dirty="0"/>
          </a:p>
        </p:txBody>
      </p:sp>
      <p:sp>
        <p:nvSpPr>
          <p:cNvPr id="3" name="Content Placeholder 2">
            <a:extLst>
              <a:ext uri="{FF2B5EF4-FFF2-40B4-BE49-F238E27FC236}">
                <a16:creationId xmlns:a16="http://schemas.microsoft.com/office/drawing/2014/main" id="{5FC1D4F3-F6F6-F989-39D8-F226C5E5AE30}"/>
              </a:ext>
            </a:extLst>
          </p:cNvPr>
          <p:cNvSpPr>
            <a:spLocks noGrp="1"/>
          </p:cNvSpPr>
          <p:nvPr>
            <p:ph idx="1"/>
          </p:nvPr>
        </p:nvSpPr>
        <p:spPr>
          <a:xfrm>
            <a:off x="838200" y="1825625"/>
            <a:ext cx="6074044" cy="4351338"/>
          </a:xfrm>
        </p:spPr>
        <p:txBody>
          <a:bodyPr vert="horz" lIns="91440" tIns="45720" rIns="91440" bIns="45720" rtlCol="0" anchor="t">
            <a:normAutofit/>
          </a:bodyPr>
          <a:lstStyle/>
          <a:p>
            <a:pPr algn="just"/>
            <a:r>
              <a:rPr lang="en-GB" sz="2400" kern="0" dirty="0">
                <a:effectLst/>
                <a:latin typeface="Times New Roman"/>
                <a:ea typeface="Times New Roman" panose="02020603050405020304" pitchFamily="18" charset="0"/>
                <a:cs typeface="Times New Roman"/>
              </a:rPr>
              <a:t>The government policies like carbon pricing, incentivisation of renewable energy and green certifications are key to driving sustainability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a:t>
            </a:r>
          </a:p>
          <a:p>
            <a:pPr algn="just"/>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In the UK, there are such governmental programmes as the Green Homes Grant that helps hotels to adopt energy-efficient technologies. </a:t>
            </a:r>
          </a:p>
          <a:p>
            <a:pPr algn="just"/>
            <a:r>
              <a:rPr lang="en-GB" sz="2400" kern="0" dirty="0">
                <a:effectLst/>
                <a:latin typeface="Times New Roman"/>
                <a:ea typeface="Times New Roman" panose="02020603050405020304" pitchFamily="18" charset="0"/>
                <a:cs typeface="Times New Roman"/>
              </a:rPr>
              <a:t>Uneven standards for environmental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in regions can set back global sustainability efforts in the sector (</a:t>
            </a:r>
            <a:r>
              <a:rPr lang="en-GB" sz="2400" kern="100" dirty="0">
                <a:solidFill>
                  <a:srgbClr val="222222"/>
                </a:solidFill>
                <a:effectLst/>
                <a:latin typeface="Times New Roman"/>
                <a:ea typeface="Calibri"/>
                <a:cs typeface="Times New Roman"/>
              </a:rPr>
              <a:t>Kit, 2022)</a:t>
            </a:r>
            <a:r>
              <a:rPr lang="en-GB" sz="2400" kern="0" dirty="0">
                <a:effectLst/>
                <a:latin typeface="Times New Roman"/>
                <a:ea typeface="Times New Roman" panose="02020603050405020304" pitchFamily="18" charset="0"/>
                <a:cs typeface="Times New Roman"/>
              </a:rPr>
              <a:t>.</a:t>
            </a:r>
            <a:endParaRPr lang="en-GB" sz="2400" kern="100" dirty="0">
              <a:effectLst/>
              <a:latin typeface="Times New Roman"/>
              <a:ea typeface="Calibri" panose="020F0502020204030204" pitchFamily="34" charset="0"/>
              <a:cs typeface="Times New Roman"/>
            </a:endParaRPr>
          </a:p>
          <a:p>
            <a:pPr algn="just"/>
            <a:endParaRPr lang="en-GB" sz="3600" dirty="0"/>
          </a:p>
        </p:txBody>
      </p:sp>
      <p:pic>
        <p:nvPicPr>
          <p:cNvPr id="4" name="Picture 3">
            <a:extLst>
              <a:ext uri="{FF2B5EF4-FFF2-40B4-BE49-F238E27FC236}">
                <a16:creationId xmlns:a16="http://schemas.microsoft.com/office/drawing/2014/main" id="{1CB5F7C6-2BDD-8F61-99B1-F8923B5DA6A5}"/>
              </a:ext>
            </a:extLst>
          </p:cNvPr>
          <p:cNvPicPr>
            <a:picLocks noChangeAspect="1"/>
          </p:cNvPicPr>
          <p:nvPr/>
        </p:nvPicPr>
        <p:blipFill>
          <a:blip r:embed="rId3"/>
          <a:stretch>
            <a:fillRect/>
          </a:stretch>
        </p:blipFill>
        <p:spPr>
          <a:xfrm>
            <a:off x="7093543" y="1952785"/>
            <a:ext cx="4810444" cy="3998563"/>
          </a:xfrm>
          <a:prstGeom prst="rect">
            <a:avLst/>
          </a:prstGeom>
        </p:spPr>
      </p:pic>
    </p:spTree>
    <p:extLst>
      <p:ext uri="{BB962C8B-B14F-4D97-AF65-F5344CB8AC3E}">
        <p14:creationId xmlns:p14="http://schemas.microsoft.com/office/powerpoint/2010/main" val="2115000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A92D-C64A-464D-8155-642FBFD38A39}"/>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PEST Analysis: Economic Factors</a:t>
            </a:r>
            <a:endParaRPr lang="en-GB" sz="5400" dirty="0"/>
          </a:p>
        </p:txBody>
      </p:sp>
      <p:sp>
        <p:nvSpPr>
          <p:cNvPr id="3" name="Content Placeholder 2">
            <a:extLst>
              <a:ext uri="{FF2B5EF4-FFF2-40B4-BE49-F238E27FC236}">
                <a16:creationId xmlns:a16="http://schemas.microsoft.com/office/drawing/2014/main" id="{71FEDC38-83EB-3FD5-A825-6B42D94D2E43}"/>
              </a:ext>
            </a:extLst>
          </p:cNvPr>
          <p:cNvSpPr>
            <a:spLocks noGrp="1"/>
          </p:cNvSpPr>
          <p:nvPr>
            <p:ph idx="1"/>
          </p:nvPr>
        </p:nvSpPr>
        <p:spPr>
          <a:xfrm>
            <a:off x="838200" y="1825625"/>
            <a:ext cx="6012051" cy="4351338"/>
          </a:xfrm>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rPr>
              <a:t>Sustainable technologies are capital-intensive thus being a challenge to many hotels. </a:t>
            </a:r>
          </a:p>
          <a:p>
            <a:pPr algn="just"/>
            <a:r>
              <a:rPr lang="en-GB" sz="2400" kern="0" dirty="0">
                <a:effectLst/>
                <a:latin typeface="Times New Roman" panose="02020603050405020304" pitchFamily="18" charset="0"/>
                <a:ea typeface="Times New Roman" panose="02020603050405020304" pitchFamily="18" charset="0"/>
              </a:rPr>
              <a:t>However, the sustainability option is the economically viable one that will offer long term cost savings in terms of energy efficient systems and waste management. </a:t>
            </a:r>
          </a:p>
          <a:p>
            <a:pPr algn="just"/>
            <a:r>
              <a:rPr lang="en-GB" sz="2400" kern="0" dirty="0">
                <a:effectLst/>
                <a:latin typeface="Times New Roman"/>
                <a:ea typeface="Times New Roman" panose="02020603050405020304" pitchFamily="18" charset="0"/>
                <a:cs typeface="Times New Roman"/>
              </a:rPr>
              <a:t>According to research, the energy-efficient retrofits can save a lot of money, which can serve as an incentive for hotels to turn to green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a:t>
            </a:r>
            <a:r>
              <a:rPr lang="en-GB" sz="2400" kern="100" dirty="0">
                <a:effectLst/>
                <a:latin typeface="Times New Roman"/>
                <a:ea typeface="Calibri"/>
                <a:cs typeface="Times New Roman"/>
              </a:rPr>
              <a:t>Jones, 2023)</a:t>
            </a:r>
            <a:r>
              <a:rPr lang="en-GB" sz="2400" kern="0" dirty="0">
                <a:effectLst/>
                <a:latin typeface="Times New Roman"/>
                <a:ea typeface="Times New Roman" panose="02020603050405020304" pitchFamily="18" charset="0"/>
                <a:cs typeface="Times New Roman"/>
              </a:rPr>
              <a:t>.</a:t>
            </a:r>
            <a:endParaRPr lang="en-GB" sz="3600">
              <a:latin typeface="Times New Roman"/>
              <a:cs typeface="Times New Roman"/>
            </a:endParaRPr>
          </a:p>
        </p:txBody>
      </p:sp>
      <p:pic>
        <p:nvPicPr>
          <p:cNvPr id="4" name="Picture 3">
            <a:extLst>
              <a:ext uri="{FF2B5EF4-FFF2-40B4-BE49-F238E27FC236}">
                <a16:creationId xmlns:a16="http://schemas.microsoft.com/office/drawing/2014/main" id="{7217A08B-E703-0E58-CAA8-2DE56AD69F8B}"/>
              </a:ext>
            </a:extLst>
          </p:cNvPr>
          <p:cNvPicPr>
            <a:picLocks noChangeAspect="1"/>
          </p:cNvPicPr>
          <p:nvPr/>
        </p:nvPicPr>
        <p:blipFill>
          <a:blip r:embed="rId3"/>
          <a:stretch>
            <a:fillRect/>
          </a:stretch>
        </p:blipFill>
        <p:spPr>
          <a:xfrm>
            <a:off x="7222210" y="2091531"/>
            <a:ext cx="4697278" cy="3819525"/>
          </a:xfrm>
          <a:prstGeom prst="rect">
            <a:avLst/>
          </a:prstGeom>
        </p:spPr>
      </p:pic>
    </p:spTree>
    <p:extLst>
      <p:ext uri="{BB962C8B-B14F-4D97-AF65-F5344CB8AC3E}">
        <p14:creationId xmlns:p14="http://schemas.microsoft.com/office/powerpoint/2010/main" val="3107359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4F2B5-36D7-EAEE-31D2-9AE0F592C7B2}"/>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PEST Analysis: Sociocultural Factors</a:t>
            </a:r>
            <a:endParaRPr lang="en-GB" sz="5400" dirty="0"/>
          </a:p>
        </p:txBody>
      </p:sp>
      <p:sp>
        <p:nvSpPr>
          <p:cNvPr id="3" name="Content Placeholder 2">
            <a:extLst>
              <a:ext uri="{FF2B5EF4-FFF2-40B4-BE49-F238E27FC236}">
                <a16:creationId xmlns:a16="http://schemas.microsoft.com/office/drawing/2014/main" id="{24FC3E31-EAC9-E4AE-4554-5E59D18001CE}"/>
              </a:ext>
            </a:extLst>
          </p:cNvPr>
          <p:cNvSpPr>
            <a:spLocks noGrp="1"/>
          </p:cNvSpPr>
          <p:nvPr>
            <p:ph idx="1"/>
          </p:nvPr>
        </p:nvSpPr>
        <p:spPr>
          <a:xfrm>
            <a:off x="838200" y="1825625"/>
            <a:ext cx="6275522" cy="4351338"/>
          </a:xfrm>
        </p:spPr>
        <p:txBody>
          <a:bodyPr vert="horz" lIns="91440" tIns="45720" rIns="91440" bIns="45720" rtlCol="0" anchor="t">
            <a:normAutofit lnSpcReduction="10000"/>
          </a:bodyPr>
          <a:lstStyle/>
          <a:p>
            <a:pPr algn="just"/>
            <a:r>
              <a:rPr lang="en-GB" sz="2400" kern="0" dirty="0">
                <a:effectLst/>
                <a:latin typeface="Times New Roman" panose="02020603050405020304" pitchFamily="18" charset="0"/>
                <a:ea typeface="Times New Roman" panose="02020603050405020304" pitchFamily="18" charset="0"/>
              </a:rPr>
              <a:t>Sustainability is taking shape in the hotel industry due to the increasing demand by the consumers. </a:t>
            </a:r>
          </a:p>
          <a:p>
            <a:pPr algn="just"/>
            <a:r>
              <a:rPr lang="en-GB" sz="2400" kern="0" dirty="0">
                <a:effectLst/>
                <a:latin typeface="Times New Roman" panose="02020603050405020304" pitchFamily="18" charset="0"/>
                <a:ea typeface="Times New Roman" panose="02020603050405020304" pitchFamily="18" charset="0"/>
              </a:rPr>
              <a:t>A lot of travellers are willing to pay extra for environmentally friendly accommodation. </a:t>
            </a:r>
          </a:p>
          <a:p>
            <a:pPr algn="just"/>
            <a:r>
              <a:rPr lang="en-GB" sz="2400" kern="0" dirty="0">
                <a:effectLst/>
                <a:latin typeface="Times New Roman" panose="02020603050405020304" pitchFamily="18" charset="0"/>
                <a:ea typeface="Times New Roman" panose="02020603050405020304" pitchFamily="18" charset="0"/>
              </a:rPr>
              <a:t>The sustainability consideration is very important for millennials and Gen Z travellers, when they choose hotels. </a:t>
            </a:r>
          </a:p>
          <a:p>
            <a:pPr algn="just"/>
            <a:r>
              <a:rPr lang="en-GB" sz="2400" kern="0" dirty="0">
                <a:effectLst/>
                <a:latin typeface="Times New Roman"/>
                <a:ea typeface="Times New Roman" panose="02020603050405020304" pitchFamily="18" charset="0"/>
                <a:cs typeface="Times New Roman"/>
              </a:rPr>
              <a:t>This trend forces the hospitality industry to adopt green </a:t>
            </a:r>
            <a:r>
              <a:rPr lang="en-GB" sz="2400" kern="0" dirty="0">
                <a:latin typeface="Times New Roman"/>
                <a:ea typeface="Times New Roman" panose="02020603050405020304" pitchFamily="18" charset="0"/>
                <a:cs typeface="Times New Roman"/>
              </a:rPr>
              <a:t>practices</a:t>
            </a:r>
            <a:r>
              <a:rPr lang="en-GB" sz="2400" kern="0" dirty="0">
                <a:effectLst/>
                <a:latin typeface="Times New Roman"/>
                <a:ea typeface="Times New Roman" panose="02020603050405020304" pitchFamily="18" charset="0"/>
                <a:cs typeface="Times New Roman"/>
              </a:rPr>
              <a:t>, which in </a:t>
            </a:r>
            <a:r>
              <a:rPr lang="en-GB" sz="2400" kern="0" dirty="0">
                <a:latin typeface="Times New Roman"/>
                <a:ea typeface="Times New Roman" panose="02020603050405020304" pitchFamily="18" charset="0"/>
                <a:cs typeface="Times New Roman"/>
              </a:rPr>
              <a:t>return</a:t>
            </a:r>
            <a:r>
              <a:rPr lang="en-GB" sz="2400" kern="0" dirty="0">
                <a:effectLst/>
                <a:latin typeface="Times New Roman"/>
                <a:ea typeface="Times New Roman" panose="02020603050405020304" pitchFamily="18" charset="0"/>
                <a:cs typeface="Times New Roman"/>
              </a:rPr>
              <a:t> enhances brand loyalty and reputation (</a:t>
            </a:r>
            <a:r>
              <a:rPr lang="en-GB" sz="2400" kern="100" dirty="0" err="1">
                <a:effectLst/>
                <a:latin typeface="Times New Roman"/>
                <a:ea typeface="Calibri"/>
                <a:cs typeface="Times New Roman"/>
              </a:rPr>
              <a:t>Gangadhari</a:t>
            </a:r>
            <a:r>
              <a:rPr lang="en-GB" sz="2400" kern="100" dirty="0">
                <a:latin typeface="Times New Roman"/>
                <a:ea typeface="Calibri"/>
                <a:cs typeface="Times New Roman"/>
              </a:rPr>
              <a:t> et al., 2025)</a:t>
            </a:r>
            <a:r>
              <a:rPr lang="en-GB" sz="2400" kern="0" dirty="0">
                <a:effectLst/>
                <a:latin typeface="Times New Roman"/>
                <a:ea typeface="Times New Roman" panose="02020603050405020304" pitchFamily="18" charset="0"/>
                <a:cs typeface="Times New Roman"/>
              </a:rPr>
              <a:t>.</a:t>
            </a:r>
            <a:endParaRPr lang="en-GB" sz="3600">
              <a:latin typeface="Times New Roman"/>
              <a:cs typeface="Times New Roman"/>
            </a:endParaRPr>
          </a:p>
        </p:txBody>
      </p:sp>
      <p:pic>
        <p:nvPicPr>
          <p:cNvPr id="4" name="Picture 3">
            <a:extLst>
              <a:ext uri="{FF2B5EF4-FFF2-40B4-BE49-F238E27FC236}">
                <a16:creationId xmlns:a16="http://schemas.microsoft.com/office/drawing/2014/main" id="{DB707CA1-18B8-1D96-8355-57F316FF0814}"/>
              </a:ext>
            </a:extLst>
          </p:cNvPr>
          <p:cNvPicPr>
            <a:picLocks noChangeAspect="1"/>
          </p:cNvPicPr>
          <p:nvPr/>
        </p:nvPicPr>
        <p:blipFill>
          <a:blip r:embed="rId3"/>
          <a:stretch>
            <a:fillRect/>
          </a:stretch>
        </p:blipFill>
        <p:spPr>
          <a:xfrm>
            <a:off x="7158945" y="1825624"/>
            <a:ext cx="4722521" cy="4351338"/>
          </a:xfrm>
          <a:prstGeom prst="rect">
            <a:avLst/>
          </a:prstGeom>
        </p:spPr>
      </p:pic>
    </p:spTree>
    <p:extLst>
      <p:ext uri="{BB962C8B-B14F-4D97-AF65-F5344CB8AC3E}">
        <p14:creationId xmlns:p14="http://schemas.microsoft.com/office/powerpoint/2010/main" val="2368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77B5-C1D1-71D5-23A6-64D6006B3831}"/>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PEST Analysis: Technological Factors </a:t>
            </a:r>
            <a:endParaRPr lang="en-GB" sz="5400" dirty="0"/>
          </a:p>
        </p:txBody>
      </p:sp>
      <p:sp>
        <p:nvSpPr>
          <p:cNvPr id="3" name="Content Placeholder 2">
            <a:extLst>
              <a:ext uri="{FF2B5EF4-FFF2-40B4-BE49-F238E27FC236}">
                <a16:creationId xmlns:a16="http://schemas.microsoft.com/office/drawing/2014/main" id="{48B63BE3-4721-71BC-3B67-8C0846E3F93A}"/>
              </a:ext>
            </a:extLst>
          </p:cNvPr>
          <p:cNvSpPr>
            <a:spLocks noGrp="1"/>
          </p:cNvSpPr>
          <p:nvPr>
            <p:ph idx="1"/>
          </p:nvPr>
        </p:nvSpPr>
        <p:spPr/>
        <p:txBody>
          <a:bodyPr vert="horz" lIns="91440" tIns="45720" rIns="91440" bIns="45720" rtlCol="0" anchor="t">
            <a:normAutofit/>
          </a:bodyPr>
          <a:lstStyle/>
          <a:p>
            <a:pPr algn="just"/>
            <a:r>
              <a:rPr lang="en-GB" sz="2400" kern="0" dirty="0">
                <a:effectLst/>
                <a:latin typeface="Times New Roman" panose="02020603050405020304" pitchFamily="18" charset="0"/>
                <a:ea typeface="Times New Roman" panose="02020603050405020304" pitchFamily="18" charset="0"/>
              </a:rPr>
              <a:t>Hotel industry is being revolutionised by technological advancements such as smart energy management system, IoT based climate control and blockchain for sustainability tracking. </a:t>
            </a:r>
          </a:p>
          <a:p>
            <a:pPr algn="just"/>
            <a:r>
              <a:rPr lang="en-GB" sz="2400" kern="0" dirty="0">
                <a:effectLst/>
                <a:latin typeface="Times New Roman" panose="02020603050405020304" pitchFamily="18" charset="0"/>
                <a:ea typeface="Times New Roman" panose="02020603050405020304" pitchFamily="18" charset="0"/>
              </a:rPr>
              <a:t>Such technologies enable optimal energy use, waste reduction, and enhancement of sustainability transparency. </a:t>
            </a:r>
          </a:p>
          <a:p>
            <a:pPr algn="just"/>
            <a:r>
              <a:rPr lang="en-GB" sz="2400" kern="0" dirty="0">
                <a:effectLst/>
                <a:latin typeface="Times New Roman"/>
                <a:ea typeface="Times New Roman" panose="02020603050405020304" pitchFamily="18" charset="0"/>
                <a:cs typeface="Times New Roman"/>
              </a:rPr>
              <a:t>Although the cost of installation may be high, they </a:t>
            </a:r>
            <a:r>
              <a:rPr lang="en-GB" sz="2400" kern="0" dirty="0">
                <a:latin typeface="Times New Roman"/>
                <a:ea typeface="Times New Roman" panose="02020603050405020304" pitchFamily="18" charset="0"/>
                <a:cs typeface="Times New Roman"/>
              </a:rPr>
              <a:t>have</a:t>
            </a:r>
            <a:r>
              <a:rPr lang="en-GB" sz="2400" kern="0" dirty="0">
                <a:effectLst/>
                <a:latin typeface="Times New Roman"/>
                <a:ea typeface="Times New Roman" panose="02020603050405020304" pitchFamily="18" charset="0"/>
                <a:cs typeface="Times New Roman"/>
              </a:rPr>
              <a:t> long term benefits such as reduction in operational cost and improved guest experience (</a:t>
            </a:r>
            <a:r>
              <a:rPr lang="en-GB" sz="2400" kern="100" err="1">
                <a:effectLst/>
                <a:latin typeface="Times New Roman"/>
                <a:ea typeface="Calibri"/>
                <a:cs typeface="Times New Roman"/>
              </a:rPr>
              <a:t>Gössling</a:t>
            </a:r>
            <a:r>
              <a:rPr lang="en-GB" sz="2400" kern="100" dirty="0">
                <a:effectLst/>
                <a:latin typeface="Times New Roman"/>
                <a:ea typeface="Calibri"/>
                <a:cs typeface="Times New Roman"/>
              </a:rPr>
              <a:t>, </a:t>
            </a:r>
            <a:r>
              <a:rPr lang="en-GB" sz="2400" kern="100" err="1">
                <a:effectLst/>
                <a:latin typeface="Times New Roman"/>
                <a:ea typeface="Calibri"/>
                <a:cs typeface="Times New Roman"/>
              </a:rPr>
              <a:t>Humpe</a:t>
            </a:r>
            <a:r>
              <a:rPr lang="en-GB" sz="2400" kern="100" dirty="0">
                <a:effectLst/>
                <a:latin typeface="Times New Roman"/>
                <a:ea typeface="Calibri"/>
                <a:cs typeface="Times New Roman"/>
              </a:rPr>
              <a:t> and Sun, 2024)</a:t>
            </a:r>
            <a:r>
              <a:rPr lang="en-GB" sz="2400" kern="0" dirty="0">
                <a:effectLst/>
                <a:latin typeface="Times New Roman"/>
                <a:ea typeface="Times New Roman" panose="02020603050405020304" pitchFamily="18" charset="0"/>
                <a:cs typeface="Times New Roman"/>
              </a:rPr>
              <a:t>.</a:t>
            </a:r>
            <a:endParaRPr lang="en-GB" sz="3600">
              <a:latin typeface="Times New Roman"/>
              <a:cs typeface="Times New Roman"/>
            </a:endParaRPr>
          </a:p>
        </p:txBody>
      </p:sp>
    </p:spTree>
    <p:extLst>
      <p:ext uri="{BB962C8B-B14F-4D97-AF65-F5344CB8AC3E}">
        <p14:creationId xmlns:p14="http://schemas.microsoft.com/office/powerpoint/2010/main" val="3277133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F9ADF-7169-D85A-964A-5F3B3720EB15}"/>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Conclusion </a:t>
            </a:r>
            <a:endParaRPr lang="en-GB" sz="5400" dirty="0"/>
          </a:p>
        </p:txBody>
      </p:sp>
      <p:sp>
        <p:nvSpPr>
          <p:cNvPr id="3" name="Content Placeholder 2">
            <a:extLst>
              <a:ext uri="{FF2B5EF4-FFF2-40B4-BE49-F238E27FC236}">
                <a16:creationId xmlns:a16="http://schemas.microsoft.com/office/drawing/2014/main" id="{ADCF0FF1-D79E-7EB1-5274-755FB836C6A4}"/>
              </a:ext>
            </a:extLst>
          </p:cNvPr>
          <p:cNvSpPr>
            <a:spLocks noGrp="1"/>
          </p:cNvSpPr>
          <p:nvPr>
            <p:ph idx="1"/>
          </p:nvPr>
        </p:nvSpPr>
        <p:spPr/>
        <p:txBody>
          <a:bodyPr>
            <a:normAutofit/>
          </a:bodyPr>
          <a:lstStyle/>
          <a:p>
            <a:pPr algn="just"/>
            <a:r>
              <a:rPr lang="en-GB" sz="2400" kern="0" dirty="0">
                <a:effectLst/>
                <a:latin typeface="Times New Roman" panose="02020603050405020304" pitchFamily="18" charset="0"/>
                <a:ea typeface="Times New Roman" panose="02020603050405020304" pitchFamily="18" charset="0"/>
              </a:rPr>
              <a:t>Hotel industry is trending to sustainability, with great emphasis on energy efficiency, renewable energy and waste management. </a:t>
            </a:r>
          </a:p>
          <a:p>
            <a:pPr algn="just"/>
            <a:r>
              <a:rPr lang="en-GB" sz="2400" kern="0" dirty="0">
                <a:effectLst/>
                <a:latin typeface="Times New Roman" panose="02020603050405020304" pitchFamily="18" charset="0"/>
                <a:ea typeface="Times New Roman" panose="02020603050405020304" pitchFamily="18" charset="0"/>
              </a:rPr>
              <a:t>Although obstacles such as the initial costs of investment and irregularities in regulations are present, the industry is progressing a great deal. </a:t>
            </a:r>
          </a:p>
          <a:p>
            <a:pPr algn="just"/>
            <a:r>
              <a:rPr lang="en-GB" sz="2400" kern="0" dirty="0">
                <a:effectLst/>
                <a:latin typeface="Times New Roman" panose="02020603050405020304" pitchFamily="18" charset="0"/>
                <a:ea typeface="Times New Roman" panose="02020603050405020304" pitchFamily="18" charset="0"/>
              </a:rPr>
              <a:t>When hotels decide to adopt green technologies and sustainability projects, they are ensuring their future in a fast-changing planet.</a:t>
            </a:r>
            <a:endParaRPr lang="en-GB" sz="3600" dirty="0"/>
          </a:p>
        </p:txBody>
      </p:sp>
    </p:spTree>
    <p:extLst>
      <p:ext uri="{BB962C8B-B14F-4D97-AF65-F5344CB8AC3E}">
        <p14:creationId xmlns:p14="http://schemas.microsoft.com/office/powerpoint/2010/main" val="2422428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67D5-AC11-E2A8-5E04-46F33074730C}"/>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for the Industry</a:t>
            </a:r>
            <a:endParaRPr lang="en-GB" sz="5400" dirty="0"/>
          </a:p>
        </p:txBody>
      </p:sp>
      <p:sp>
        <p:nvSpPr>
          <p:cNvPr id="3" name="Content Placeholder 2">
            <a:extLst>
              <a:ext uri="{FF2B5EF4-FFF2-40B4-BE49-F238E27FC236}">
                <a16:creationId xmlns:a16="http://schemas.microsoft.com/office/drawing/2014/main" id="{00D4902C-E2E3-B6B0-7778-F6E730DF378F}"/>
              </a:ext>
            </a:extLst>
          </p:cNvPr>
          <p:cNvSpPr>
            <a:spLocks noGrp="1"/>
          </p:cNvSpPr>
          <p:nvPr>
            <p:ph idx="1"/>
          </p:nvPr>
        </p:nvSpPr>
        <p:spPr/>
        <p:txBody>
          <a:bodyPr>
            <a:normAutofit/>
          </a:bodyPr>
          <a:lstStyle/>
          <a:p>
            <a:pPr marL="342900" marR="0" lvl="0" indent="-342900" algn="just">
              <a:lnSpc>
                <a:spcPct val="100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The following recommendations are crucial for the hotel industry: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00000"/>
              </a:lnSpc>
              <a:spcAft>
                <a:spcPts val="800"/>
              </a:spcAft>
              <a:buFont typeface="+mj-lt"/>
              <a:buAutoNum type="arabicPeriod"/>
              <a:tabLst>
                <a:tab pos="914400" algn="l"/>
              </a:tabLst>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Government Incentives</a:t>
            </a: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 Offer tax relief and grants for sustainable technologies.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00000"/>
              </a:lnSpc>
              <a:spcAft>
                <a:spcPts val="800"/>
              </a:spcAft>
              <a:buFont typeface="+mj-lt"/>
              <a:buAutoNum type="arabicPeriod"/>
              <a:tabLst>
                <a:tab pos="914400" algn="l"/>
              </a:tabLst>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Invest in Renewable Energy</a:t>
            </a: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 Hotels should prioritise renewable energy sources, such as solar and geothermal systems.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00000"/>
              </a:lnSpc>
              <a:spcAft>
                <a:spcPts val="800"/>
              </a:spcAft>
              <a:buFont typeface="+mj-lt"/>
              <a:buAutoNum type="arabicPeriod"/>
              <a:tabLst>
                <a:tab pos="914400" algn="l"/>
              </a:tabLst>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Industry Collaboration</a:t>
            </a: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 Partnerships with sustainability organisations can help standardise best practices.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00000"/>
              </a:lnSpc>
              <a:spcAft>
                <a:spcPts val="800"/>
              </a:spcAft>
              <a:buFont typeface="+mj-lt"/>
              <a:buAutoNum type="arabicPeriod"/>
              <a:tabLst>
                <a:tab pos="914400" algn="l"/>
              </a:tabLst>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Engage Guests</a:t>
            </a: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 Implement digital platforms to encourage guests’ participation in sustainability initiatives.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30311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9A667-9C64-FF58-A424-12C7FA1D8668}"/>
              </a:ext>
            </a:extLst>
          </p:cNvPr>
          <p:cNvSpPr>
            <a:spLocks noGrp="1"/>
          </p:cNvSpPr>
          <p:nvPr>
            <p:ph type="title"/>
          </p:nvPr>
        </p:nvSpPr>
        <p:spPr>
          <a:xfrm>
            <a:off x="838200" y="193755"/>
            <a:ext cx="10515600" cy="487282"/>
          </a:xfrm>
        </p:spPr>
        <p:txBody>
          <a:bodyPr>
            <a:normAutofit/>
          </a:bodyPr>
          <a:lstStyle/>
          <a:p>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5400" dirty="0"/>
          </a:p>
        </p:txBody>
      </p:sp>
      <p:sp>
        <p:nvSpPr>
          <p:cNvPr id="3" name="Content Placeholder 2">
            <a:extLst>
              <a:ext uri="{FF2B5EF4-FFF2-40B4-BE49-F238E27FC236}">
                <a16:creationId xmlns:a16="http://schemas.microsoft.com/office/drawing/2014/main" id="{0D3182A1-7BB0-3834-ADC5-E2F80366A72F}"/>
              </a:ext>
            </a:extLst>
          </p:cNvPr>
          <p:cNvSpPr>
            <a:spLocks noGrp="1"/>
          </p:cNvSpPr>
          <p:nvPr>
            <p:ph idx="1"/>
          </p:nvPr>
        </p:nvSpPr>
        <p:spPr>
          <a:xfrm>
            <a:off x="170481" y="821410"/>
            <a:ext cx="11484244" cy="5842835"/>
          </a:xfrm>
        </p:spPr>
        <p:txBody>
          <a:bodyPr>
            <a:normAutofit fontScale="92500" lnSpcReduction="10000"/>
          </a:bodyPr>
          <a:lstStyle/>
          <a:p>
            <a:pPr marL="365760" indent="-457200">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Abdelhady, S. (2023) Techno-economic study and the optimal hybrid renewable energy system design for a hotel building with net zero energy and net zero carbon emissions.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Energy Conversion and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289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p.117195.</a:t>
            </a:r>
          </a:p>
          <a:p>
            <a:pPr marL="365760" marR="0" indent="-457200" algn="just">
              <a:lnSpc>
                <a:spcPct val="120000"/>
              </a:lnSpc>
              <a:spcBef>
                <a:spcPts val="0"/>
              </a:spcBef>
              <a:buNone/>
            </a:pP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Chihwai</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(2023) Tourism Marketing Under NetZero emissions: A Case of Sun City Resort.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6576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Compton, N.B. (2022) What does it mean for a hotel to be carbon neutral?.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Washington Post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pp.NA-NA.</a:t>
            </a:r>
          </a:p>
          <a:p>
            <a:pPr marL="365760" marR="0" indent="-457200" algn="just">
              <a:lnSpc>
                <a:spcPct val="120000"/>
              </a:lnSpc>
              <a:spcBef>
                <a:spcPts val="0"/>
              </a:spcBef>
              <a:buNone/>
            </a:pP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Conefrey</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Hanrahan, J., McTiernan, C., Carty, J. and Byrne, D. (2024) Curricula, sustainable literacy and decarbonisation: The Net-Zero challenge for tourism educators in Ireland.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p.14673584251320310.</a:t>
            </a:r>
          </a:p>
          <a:p>
            <a:pPr marL="457200" marR="0" indent="-457200" algn="just">
              <a:lnSpc>
                <a:spcPct val="120000"/>
              </a:lnSpc>
              <a:spcBef>
                <a:spcPts val="0"/>
              </a:spcBef>
              <a:buNone/>
            </a:pP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Gangadhari</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R.K.,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Karadayi</a:t>
            </a:r>
            <a:r>
              <a:rPr lang="en-GB" sz="1800"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Usta, S. and Lim, W.M. (2025) Breaking barriers toward a net‐zero economy.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Natural resources forum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(Vol. 49, No. 1, pp. 138-159). Oxford, UK: Blackwell Publishing Ltd.</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Ghorab, M.G. and Rosato, A. (2025) Innovative hybrid 4th generation geothermal system for zero-carbon hotel buildings in cold climate.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Energy and Buildings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329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p.115305.</a:t>
            </a:r>
          </a:p>
          <a:p>
            <a:pPr marL="457200" marR="0" indent="-457200" algn="just">
              <a:lnSpc>
                <a:spcPct val="120000"/>
              </a:lnSpc>
              <a:spcBef>
                <a:spcPts val="0"/>
              </a:spcBef>
              <a:buNone/>
            </a:pP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Gössling</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Humpe</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Sun, Y.Y. (2024) On track to net-zero? Large tourism enterprises and climate change.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p.104842.</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Higham, J., Font, X. and Wu, J. (2021) Code red for sustainable tourism.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Sustainable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pp.1-13. </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P. (2023) Towards Net-Zero Emissions in the Global Tourism Industry.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Athens Journal of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pp.125-136.</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 K.T. (2022) Concept of net zero ecotourism in sustainable tourism industry development.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Social and Business Sciences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(8), pp.413-416.</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Legrand, W., Chen, J.S. and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Laeis</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G.C.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 in the hospitality industry: Principles of sustainable operations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gn="just">
              <a:lnSpc>
                <a:spcPct val="120000"/>
              </a:lnSpc>
              <a:spcBef>
                <a:spcPts val="0"/>
              </a:spcBef>
              <a:buNone/>
            </a:pP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Menegaki</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(2024) Energy Consumption in Hotels Through a Policy-Driven, Case-Based and Scenario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Case-Based and Scenario Approach (November 27, 2024)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613372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halkboard with a message on it&#10;&#10;AI-generated content may be incorrect.">
            <a:extLst>
              <a:ext uri="{FF2B5EF4-FFF2-40B4-BE49-F238E27FC236}">
                <a16:creationId xmlns:a16="http://schemas.microsoft.com/office/drawing/2014/main" id="{1282B88A-1CCF-E4C5-BB9E-7B28EC7B5BC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711063" y="502909"/>
            <a:ext cx="8769873" cy="5846582"/>
          </a:xfrm>
        </p:spPr>
      </p:pic>
    </p:spTree>
    <p:extLst>
      <p:ext uri="{BB962C8B-B14F-4D97-AF65-F5344CB8AC3E}">
        <p14:creationId xmlns:p14="http://schemas.microsoft.com/office/powerpoint/2010/main" val="1578226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3387</Words>
  <Application>Microsoft Office PowerPoint</Application>
  <PresentationFormat>Widescreen</PresentationFormat>
  <Paragraphs>109</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Sustainability and Net-Zero in the Hotel Industry  Implications and Future Directions</vt:lpstr>
      <vt:lpstr>AI Acknowledgement</vt:lpstr>
      <vt:lpstr>Introduction to Contemporary Theme</vt:lpstr>
      <vt:lpstr>Importance and Relevance for the Hotel Sector</vt:lpstr>
      <vt:lpstr>Background on the Hotel Industry</vt:lpstr>
      <vt:lpstr>Literature Review Overview</vt:lpstr>
      <vt:lpstr>Energy-Efficient Building Designs</vt:lpstr>
      <vt:lpstr>Renewable Energy Integration</vt:lpstr>
      <vt:lpstr>Water Conservation Strategies</vt:lpstr>
      <vt:lpstr>Waste Reduction and Recycling Programs</vt:lpstr>
      <vt:lpstr>Methodology Overview</vt:lpstr>
      <vt:lpstr>PEST Analysis: Political Factors</vt:lpstr>
      <vt:lpstr>PEST Analysis: Economic Factors</vt:lpstr>
      <vt:lpstr>PEST Analysis: Sociocultural Factors</vt:lpstr>
      <vt:lpstr>PEST Analysis: Technological Factors </vt:lpstr>
      <vt:lpstr>Conclusion </vt:lpstr>
      <vt:lpstr>Recommendations for the Industry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Cristina Valentina Preda (2207491)</dc:creator>
  <cp:revision>183</cp:revision>
  <dcterms:created xsi:type="dcterms:W3CDTF">2025-05-14T22:39:07Z</dcterms:created>
  <dcterms:modified xsi:type="dcterms:W3CDTF">2025-06-09T12:41:48Z</dcterms:modified>
</cp:coreProperties>
</file>