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7" r:id="rId11"/>
    <p:sldId id="266"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56" autoAdjust="0"/>
    <p:restoredTop sz="94364" autoAdjust="0"/>
  </p:normalViewPr>
  <p:slideViewPr>
    <p:cSldViewPr snapToGrid="0">
      <p:cViewPr varScale="1">
        <p:scale>
          <a:sx n="69" d="100"/>
          <a:sy n="69" d="100"/>
        </p:scale>
        <p:origin x="59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6200C1-1744-4C9D-AB12-C0064E7916E3}" type="datetimeFigureOut">
              <a:rPr lang="en-US" smtClean="0"/>
              <a:t>8/8/2022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CF6A70-52F2-4F6B-9FC7-095816635197}" type="slidenum">
              <a:rPr lang="en-US" smtClean="0"/>
              <a:t>‹#›</a:t>
            </a:fld>
            <a:endParaRPr lang="en-US"/>
          </a:p>
        </p:txBody>
      </p:sp>
    </p:spTree>
    <p:extLst>
      <p:ext uri="{BB962C8B-B14F-4D97-AF65-F5344CB8AC3E}">
        <p14:creationId xmlns:p14="http://schemas.microsoft.com/office/powerpoint/2010/main" val="951914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600" dirty="0" smtClean="0">
                <a:latin typeface="Times New Roman" panose="02020603050405020304" pitchFamily="18" charset="0"/>
                <a:cs typeface="Times New Roman" panose="02020603050405020304" pitchFamily="18" charset="0"/>
              </a:rPr>
              <a:t>The main duties of HR management are to be solve conflicts in a flexible manner along with ensuring effective functioning of the organisational structure. HR manager should have the ability to remain calm in most stressful conditions (Smith, Rohr and Panton, 2018). </a:t>
            </a:r>
          </a:p>
          <a:p>
            <a:pPr algn="just"/>
            <a:r>
              <a:rPr lang="en-GB" sz="1600" dirty="0" smtClean="0">
                <a:latin typeface="Times New Roman" panose="02020603050405020304" pitchFamily="18" charset="0"/>
                <a:cs typeface="Times New Roman" panose="02020603050405020304" pitchFamily="18" charset="0"/>
              </a:rPr>
              <a:t>This report highlights an organisation founded by William Morrison called Morrison's, a British retail supermarket industry. The headquarters of this fourth largest British retail supermarket industry resides in Bradford West Yorkshire England.</a:t>
            </a:r>
            <a:endParaRPr lang="en-US" sz="1600" dirty="0" smtClean="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56CF6A70-52F2-4F6B-9FC7-095816635197}" type="slidenum">
              <a:rPr lang="en-US" smtClean="0"/>
              <a:t>3</a:t>
            </a:fld>
            <a:endParaRPr lang="en-US"/>
          </a:p>
        </p:txBody>
      </p:sp>
    </p:spTree>
    <p:extLst>
      <p:ext uri="{BB962C8B-B14F-4D97-AF65-F5344CB8AC3E}">
        <p14:creationId xmlns:p14="http://schemas.microsoft.com/office/powerpoint/2010/main" val="2683753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70000"/>
              </a:lnSpc>
            </a:pPr>
            <a:r>
              <a:rPr lang="en-GB" sz="1200" dirty="0" smtClean="0">
                <a:latin typeface="Times New Roman" panose="02020603050405020304" pitchFamily="18" charset="0"/>
                <a:cs typeface="Times New Roman" panose="02020603050405020304" pitchFamily="18" charset="0"/>
              </a:rPr>
              <a:t>Timings are made flexible for the employees according to their personal requirements and by analysis of their work along with their ability to fulfil operational duties. Morrison's in the UK has introduced this innovative form of working for their employees (Roberts, 2019).</a:t>
            </a:r>
          </a:p>
          <a:p>
            <a:pPr algn="just">
              <a:lnSpc>
                <a:spcPct val="170000"/>
              </a:lnSpc>
            </a:pPr>
            <a:r>
              <a:rPr lang="en-GB" sz="1200" dirty="0" smtClean="0">
                <a:latin typeface="Times New Roman" panose="02020603050405020304" pitchFamily="18" charset="0"/>
                <a:cs typeface="Times New Roman" panose="02020603050405020304" pitchFamily="18" charset="0"/>
              </a:rPr>
              <a:t>One of the company's policy provides the parents of a child under six years with disability to have the provision for flexible working. This policy has been beneficial for the organisation as it has led to reduced absenteeism, increased efficiency of working and good work-life balance</a:t>
            </a:r>
            <a:endParaRPr lang="en-US" sz="1200" dirty="0" smtClean="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56CF6A70-52F2-4F6B-9FC7-095816635197}" type="slidenum">
              <a:rPr lang="en-US" smtClean="0"/>
              <a:t>4</a:t>
            </a:fld>
            <a:endParaRPr lang="en-US"/>
          </a:p>
        </p:txBody>
      </p:sp>
    </p:spTree>
    <p:extLst>
      <p:ext uri="{BB962C8B-B14F-4D97-AF65-F5344CB8AC3E}">
        <p14:creationId xmlns:p14="http://schemas.microsoft.com/office/powerpoint/2010/main" val="3821937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Times New Roman" panose="02020603050405020304" pitchFamily="18" charset="0"/>
                <a:cs typeface="Times New Roman" panose="02020603050405020304" pitchFamily="18" charset="0"/>
              </a:rPr>
              <a:t>Now according to Morrison's beliefs, flexible working promotes the productivity and efficiency of the employee, which is one of the benefits of working at Morrison's. Some of the other benefits are listen down </a:t>
            </a:r>
            <a:r>
              <a:rPr lang="en-GB" dirty="0" err="1" smtClean="0">
                <a:latin typeface="Times New Roman" panose="02020603050405020304" pitchFamily="18" charset="0"/>
                <a:cs typeface="Times New Roman" panose="02020603050405020304" pitchFamily="18" charset="0"/>
              </a:rPr>
              <a:t>below:The</a:t>
            </a:r>
            <a:r>
              <a:rPr lang="en-GB" dirty="0" smtClean="0">
                <a:latin typeface="Times New Roman" panose="02020603050405020304" pitchFamily="18" charset="0"/>
                <a:cs typeface="Times New Roman" panose="02020603050405020304" pitchFamily="18" charset="0"/>
              </a:rPr>
              <a:t> access to global talent pool. Four day working and compliance of employees towards the organisation due to benefits of work. High value of commute (Gil, Rodrigo-Moya and </a:t>
            </a:r>
            <a:r>
              <a:rPr lang="en-GB" dirty="0" err="1" smtClean="0">
                <a:latin typeface="Times New Roman" panose="02020603050405020304" pitchFamily="18" charset="0"/>
                <a:cs typeface="Times New Roman" panose="02020603050405020304" pitchFamily="18" charset="0"/>
              </a:rPr>
              <a:t>Morcillo-Bellido</a:t>
            </a:r>
            <a:r>
              <a:rPr lang="en-GB" dirty="0" smtClean="0">
                <a:latin typeface="Times New Roman" panose="02020603050405020304" pitchFamily="18" charset="0"/>
                <a:cs typeface="Times New Roman" panose="02020603050405020304" pitchFamily="18" charset="0"/>
              </a:rPr>
              <a:t>, 2018). Increased value of employees along with their retention timings</a:t>
            </a:r>
            <a:endParaRPr lang="en-US" dirty="0" smtClean="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56CF6A70-52F2-4F6B-9FC7-095816635197}" type="slidenum">
              <a:rPr lang="en-US" smtClean="0"/>
              <a:t>5</a:t>
            </a:fld>
            <a:endParaRPr lang="en-US"/>
          </a:p>
        </p:txBody>
      </p:sp>
    </p:spTree>
    <p:extLst>
      <p:ext uri="{BB962C8B-B14F-4D97-AF65-F5344CB8AC3E}">
        <p14:creationId xmlns:p14="http://schemas.microsoft.com/office/powerpoint/2010/main" val="1611664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70000"/>
              </a:lnSpc>
              <a:spcBef>
                <a:spcPts val="0"/>
              </a:spcBef>
              <a:spcAft>
                <a:spcPts val="0"/>
              </a:spcAft>
              <a:buClrTx/>
              <a:buSzTx/>
              <a:buFontTx/>
              <a:buNone/>
              <a:tabLst/>
              <a:defRPr/>
            </a:pPr>
            <a:r>
              <a:rPr lang="en-GB" sz="1600" dirty="0" smtClean="0">
                <a:latin typeface="Times New Roman" panose="02020603050405020304" pitchFamily="18" charset="0"/>
                <a:cs typeface="Times New Roman" panose="02020603050405020304" pitchFamily="18" charset="0"/>
              </a:rPr>
              <a:t>They do not need to sit straight for eight hours as they can do day as well as night shift as per their need.</a:t>
            </a:r>
            <a:r>
              <a:rPr lang="en-US" sz="1600" baseline="0" dirty="0" smtClean="0">
                <a:latin typeface="+mn-lt"/>
                <a:cs typeface="+mn-cs"/>
              </a:rPr>
              <a:t> </a:t>
            </a:r>
            <a:r>
              <a:rPr lang="en-GB" sz="1600" dirty="0" smtClean="0">
                <a:latin typeface="Times New Roman" panose="02020603050405020304" pitchFamily="18" charset="0"/>
                <a:cs typeface="Times New Roman" panose="02020603050405020304" pitchFamily="18" charset="0"/>
              </a:rPr>
              <a:t>The thing is workers need to keep it in mind that their working slots do not affect organisational </a:t>
            </a:r>
            <a:r>
              <a:rPr lang="en-GB" sz="1600" dirty="0" err="1" smtClean="0">
                <a:latin typeface="Times New Roman" panose="02020603050405020304" pitchFamily="18" charset="0"/>
                <a:cs typeface="Times New Roman" panose="02020603050405020304" pitchFamily="18" charset="0"/>
              </a:rPr>
              <a:t>productivity.For</a:t>
            </a:r>
            <a:r>
              <a:rPr lang="en-GB" sz="1600" dirty="0" smtClean="0">
                <a:latin typeface="Times New Roman" panose="02020603050405020304" pitchFamily="18" charset="0"/>
                <a:cs typeface="Times New Roman" panose="02020603050405020304" pitchFamily="18" charset="0"/>
              </a:rPr>
              <a:t> the wellbeing of all the employees company Morrison’s has launched four hours working concept which made the employees stick to the company for a long. (Xiao and Cooke, 2019</a:t>
            </a:r>
            <a:r>
              <a:rPr lang="en-GB" sz="1600" dirty="0" smtClean="0"/>
              <a:t>).  </a:t>
            </a:r>
            <a:endParaRPr lang="en-US" sz="1600" dirty="0" smtClean="0"/>
          </a:p>
          <a:p>
            <a:pPr lvl="0"/>
            <a:r>
              <a:rPr lang="en-GB" sz="1600" b="1" dirty="0" smtClean="0">
                <a:latin typeface="Times New Roman" panose="02020603050405020304" pitchFamily="18" charset="0"/>
                <a:cs typeface="Times New Roman" panose="02020603050405020304" pitchFamily="18" charset="0"/>
              </a:rPr>
              <a:t>Work from home: </a:t>
            </a:r>
            <a:r>
              <a:rPr lang="en-GB" sz="1600" dirty="0" smtClean="0">
                <a:latin typeface="Times New Roman" panose="02020603050405020304" pitchFamily="18" charset="0"/>
                <a:cs typeface="Times New Roman" panose="02020603050405020304" pitchFamily="18" charset="0"/>
              </a:rPr>
              <a:t>During pandemic, people started working from home to prevent the prevalence of COVID and it became advantageous for those who were suffering from transportation charges and do not have enough time for performing other activities. Advanced technology made the business flexible and has increase the organisational productivity (Pham and et. al., 2020). It has proven that it is also beneficial for organisation because there is no need to manage a huge population under one roof. </a:t>
            </a:r>
            <a:endParaRPr lang="en-US" sz="1600" dirty="0" smtClean="0">
              <a:latin typeface="Times New Roman" panose="02020603050405020304" pitchFamily="18" charset="0"/>
              <a:cs typeface="Times New Roman" panose="02020603050405020304" pitchFamily="18" charset="0"/>
            </a:endParaRPr>
          </a:p>
          <a:p>
            <a:pPr lvl="0"/>
            <a:r>
              <a:rPr lang="en-GB" sz="1600" b="1" dirty="0" smtClean="0">
                <a:latin typeface="Times New Roman" panose="02020603050405020304" pitchFamily="18" charset="0"/>
                <a:cs typeface="Times New Roman" panose="02020603050405020304" pitchFamily="18" charset="0"/>
              </a:rPr>
              <a:t>Compressed work week: </a:t>
            </a:r>
            <a:r>
              <a:rPr lang="en-GB" sz="1600" dirty="0" smtClean="0">
                <a:latin typeface="Times New Roman" panose="02020603050405020304" pitchFamily="18" charset="0"/>
                <a:cs typeface="Times New Roman" panose="02020603050405020304" pitchFamily="18" charset="0"/>
              </a:rPr>
              <a:t>I t is the extra working hour or extra work done by an employee in order to get leave or holiday. An employee may ask for leave in exchange of extra work what he has done before (Stone, Cox and Gavin, 2020). </a:t>
            </a:r>
            <a:endParaRPr lang="en-US" sz="1600" dirty="0" smtClean="0">
              <a:latin typeface="Times New Roman" panose="02020603050405020304" pitchFamily="18" charset="0"/>
              <a:cs typeface="Times New Roman" panose="02020603050405020304" pitchFamily="18" charset="0"/>
            </a:endParaRPr>
          </a:p>
          <a:p>
            <a:pPr lvl="0"/>
            <a:r>
              <a:rPr lang="en-GB" sz="1600" b="1" dirty="0" smtClean="0">
                <a:latin typeface="Times New Roman" panose="02020603050405020304" pitchFamily="18" charset="0"/>
                <a:cs typeface="Times New Roman" panose="02020603050405020304" pitchFamily="18" charset="0"/>
              </a:rPr>
              <a:t>Job sharing:  </a:t>
            </a:r>
            <a:r>
              <a:rPr lang="en-GB" sz="1600" dirty="0" smtClean="0">
                <a:latin typeface="Times New Roman" panose="02020603050405020304" pitchFamily="18" charset="0"/>
                <a:cs typeface="Times New Roman" panose="02020603050405020304" pitchFamily="18" charset="0"/>
              </a:rPr>
              <a:t> the organisational body is completely flexible in terms of making changes in working hours as well as workers in order to make financial benefits. Organisation always ask for those who can work efficiently so they can fulfil the organisational requirements. Organisation always hire both full time as well as part time workers as per the requirements </a:t>
            </a:r>
            <a:endParaRPr lang="en-US" sz="1600" dirty="0"/>
          </a:p>
        </p:txBody>
      </p:sp>
      <p:sp>
        <p:nvSpPr>
          <p:cNvPr id="4" name="Slide Number Placeholder 3"/>
          <p:cNvSpPr>
            <a:spLocks noGrp="1"/>
          </p:cNvSpPr>
          <p:nvPr>
            <p:ph type="sldNum" sz="quarter" idx="10"/>
          </p:nvPr>
        </p:nvSpPr>
        <p:spPr/>
        <p:txBody>
          <a:bodyPr/>
          <a:lstStyle/>
          <a:p>
            <a:fld id="{56CF6A70-52F2-4F6B-9FC7-095816635197}" type="slidenum">
              <a:rPr lang="en-US" smtClean="0"/>
              <a:t>6</a:t>
            </a:fld>
            <a:endParaRPr lang="en-US"/>
          </a:p>
        </p:txBody>
      </p:sp>
    </p:spTree>
    <p:extLst>
      <p:ext uri="{BB962C8B-B14F-4D97-AF65-F5344CB8AC3E}">
        <p14:creationId xmlns:p14="http://schemas.microsoft.com/office/powerpoint/2010/main" val="846804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Times New Roman" panose="02020603050405020304" pitchFamily="18" charset="0"/>
                <a:cs typeface="Times New Roman" panose="02020603050405020304" pitchFamily="18" charset="0"/>
              </a:rPr>
              <a:t>Flexibility of working hours made the employees spend their quality time with their family and loved ones. </a:t>
            </a:r>
            <a:endParaRPr lang="en-US" sz="1200" dirty="0" smtClean="0">
              <a:latin typeface="Times New Roman" panose="02020603050405020304" pitchFamily="18" charset="0"/>
              <a:cs typeface="Times New Roman" panose="02020603050405020304" pitchFamily="18" charset="0"/>
            </a:endParaRPr>
          </a:p>
          <a:p>
            <a:pPr lvl="0"/>
            <a:r>
              <a:rPr lang="en-GB" sz="1200" b="1" dirty="0" smtClean="0">
                <a:latin typeface="Times New Roman" panose="02020603050405020304" pitchFamily="18" charset="0"/>
                <a:cs typeface="Times New Roman" panose="02020603050405020304" pitchFamily="18" charset="0"/>
              </a:rPr>
              <a:t>Betterment in health and well-being: </a:t>
            </a:r>
            <a:r>
              <a:rPr lang="en-GB" sz="1200" dirty="0" smtClean="0">
                <a:latin typeface="Times New Roman" panose="02020603050405020304" pitchFamily="18" charset="0"/>
                <a:cs typeface="Times New Roman" panose="02020603050405020304" pitchFamily="18" charset="0"/>
              </a:rPr>
              <a:t> Flexibility in working hours affects the mental and physical state of an employee. Physical and mental well-being of employee make them work efficiently and helpful for target the organisational benefits. Rigidity at workplace make the task burden and employees are not able to perform their task efficiently (</a:t>
            </a:r>
            <a:r>
              <a:rPr lang="en-GB" sz="1200" dirty="0" err="1" smtClean="0">
                <a:latin typeface="Times New Roman" panose="02020603050405020304" pitchFamily="18" charset="0"/>
                <a:cs typeface="Times New Roman" panose="02020603050405020304" pitchFamily="18" charset="0"/>
              </a:rPr>
              <a:t>Sarvaiya</a:t>
            </a:r>
            <a:r>
              <a:rPr lang="en-GB" sz="1200" dirty="0" smtClean="0">
                <a:latin typeface="Times New Roman" panose="02020603050405020304" pitchFamily="18" charset="0"/>
                <a:cs typeface="Times New Roman" panose="02020603050405020304" pitchFamily="18" charset="0"/>
              </a:rPr>
              <a:t>, </a:t>
            </a:r>
            <a:r>
              <a:rPr lang="en-GB" sz="1200" dirty="0" err="1" smtClean="0">
                <a:latin typeface="Times New Roman" panose="02020603050405020304" pitchFamily="18" charset="0"/>
                <a:cs typeface="Times New Roman" panose="02020603050405020304" pitchFamily="18" charset="0"/>
              </a:rPr>
              <a:t>Eweje</a:t>
            </a:r>
            <a:r>
              <a:rPr lang="en-GB" sz="1200" dirty="0" smtClean="0">
                <a:latin typeface="Times New Roman" panose="02020603050405020304" pitchFamily="18" charset="0"/>
                <a:cs typeface="Times New Roman" panose="02020603050405020304" pitchFamily="18" charset="0"/>
              </a:rPr>
              <a:t> and </a:t>
            </a:r>
            <a:r>
              <a:rPr lang="en-GB" sz="1200" dirty="0" err="1" smtClean="0">
                <a:latin typeface="Times New Roman" panose="02020603050405020304" pitchFamily="18" charset="0"/>
                <a:cs typeface="Times New Roman" panose="02020603050405020304" pitchFamily="18" charset="0"/>
              </a:rPr>
              <a:t>Arrowsmith</a:t>
            </a:r>
            <a:r>
              <a:rPr lang="en-GB" sz="1200" dirty="0" smtClean="0">
                <a:latin typeface="Times New Roman" panose="02020603050405020304" pitchFamily="18" charset="0"/>
                <a:cs typeface="Times New Roman" panose="02020603050405020304" pitchFamily="18" charset="0"/>
              </a:rPr>
              <a:t>,  2018). </a:t>
            </a:r>
            <a:endParaRPr lang="en-US" sz="1200" dirty="0" smtClean="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56CF6A70-52F2-4F6B-9FC7-095816635197}" type="slidenum">
              <a:rPr lang="en-US" smtClean="0"/>
              <a:t>7</a:t>
            </a:fld>
            <a:endParaRPr lang="en-US"/>
          </a:p>
        </p:txBody>
      </p:sp>
    </p:spTree>
    <p:extLst>
      <p:ext uri="{BB962C8B-B14F-4D97-AF65-F5344CB8AC3E}">
        <p14:creationId xmlns:p14="http://schemas.microsoft.com/office/powerpoint/2010/main" val="2668871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GB" sz="1600" dirty="0" smtClean="0">
                <a:latin typeface="Times New Roman" panose="02020603050405020304" pitchFamily="18" charset="0"/>
                <a:cs typeface="Times New Roman" panose="02020603050405020304" pitchFamily="18" charset="0"/>
              </a:rPr>
              <a:t>This privilege made them work efficiently even sitting at home which is increasing the overall productivity.  Before this concept they have to suffer with the lack of transportation but now they do not need to suffer any more (Anwar and et. al., 2020). </a:t>
            </a:r>
            <a:endParaRPr lang="en-US" sz="1600" dirty="0" smtClean="0">
              <a:latin typeface="Times New Roman" panose="02020603050405020304" pitchFamily="18" charset="0"/>
              <a:cs typeface="Times New Roman" panose="02020603050405020304" pitchFamily="18" charset="0"/>
            </a:endParaRPr>
          </a:p>
          <a:p>
            <a:pPr lvl="0" algn="just">
              <a:lnSpc>
                <a:spcPct val="150000"/>
              </a:lnSpc>
            </a:pPr>
            <a:r>
              <a:rPr lang="en-GB" sz="1600" b="1" dirty="0" smtClean="0">
                <a:latin typeface="Times New Roman" panose="02020603050405020304" pitchFamily="18" charset="0"/>
                <a:cs typeface="Times New Roman" panose="02020603050405020304" pitchFamily="18" charset="0"/>
              </a:rPr>
              <a:t>Increment in employment engagement: 	</a:t>
            </a:r>
            <a:r>
              <a:rPr lang="en-GB" sz="1600" dirty="0" smtClean="0">
                <a:latin typeface="Times New Roman" panose="02020603050405020304" pitchFamily="18" charset="0"/>
                <a:cs typeface="Times New Roman" panose="02020603050405020304" pitchFamily="18" charset="0"/>
              </a:rPr>
              <a:t>The organisation made workers manage their working hours independently and this enhanced the gratitude level. The organisation also builds a string bond between the company and employees. Employees also take care of increasing the productivity of the company and try to meet with the occupational requirements. This freedom made them favour the work. </a:t>
            </a:r>
            <a:endParaRPr lang="en-US" sz="1600" dirty="0" smtClean="0">
              <a:latin typeface="Times New Roman" panose="02020603050405020304" pitchFamily="18" charset="0"/>
              <a:cs typeface="Times New Roman" panose="02020603050405020304" pitchFamily="18" charset="0"/>
            </a:endParaRPr>
          </a:p>
          <a:p>
            <a:pPr lvl="0" algn="just">
              <a:lnSpc>
                <a:spcPct val="150000"/>
              </a:lnSpc>
            </a:pPr>
            <a:r>
              <a:rPr lang="en-GB" sz="1600" b="1" dirty="0" smtClean="0">
                <a:latin typeface="Times New Roman" panose="02020603050405020304" pitchFamily="18" charset="0"/>
                <a:cs typeface="Times New Roman" panose="02020603050405020304" pitchFamily="18" charset="0"/>
              </a:rPr>
              <a:t>Recruitment: </a:t>
            </a:r>
            <a:r>
              <a:rPr lang="en-GB" sz="1600" dirty="0" smtClean="0">
                <a:latin typeface="Times New Roman" panose="02020603050405020304" pitchFamily="18" charset="0"/>
                <a:cs typeface="Times New Roman" panose="02020603050405020304" pitchFamily="18" charset="0"/>
              </a:rPr>
              <a:t>Recruitment is truly based on the eligibility and working experience as the organisation introduced a company which focuses on the hierarchy and monitor the recruitment process to eliminate the discrimination at the workplace. It analyses job profile as well as employee's qualification certificated to avoid any fraud (Ansari, </a:t>
            </a:r>
            <a:r>
              <a:rPr lang="en-GB" sz="1600" dirty="0" err="1" smtClean="0">
                <a:latin typeface="Times New Roman" panose="02020603050405020304" pitchFamily="18" charset="0"/>
                <a:cs typeface="Times New Roman" panose="02020603050405020304" pitchFamily="18" charset="0"/>
              </a:rPr>
              <a:t>Farrukh</a:t>
            </a:r>
            <a:r>
              <a:rPr lang="en-GB" sz="1600" dirty="0" smtClean="0">
                <a:latin typeface="Times New Roman" panose="02020603050405020304" pitchFamily="18" charset="0"/>
                <a:cs typeface="Times New Roman" panose="02020603050405020304" pitchFamily="18" charset="0"/>
              </a:rPr>
              <a:t> and Raza,  2021). </a:t>
            </a:r>
            <a:endParaRPr lang="en-US" sz="1600" dirty="0" smtClean="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56CF6A70-52F2-4F6B-9FC7-095816635197}" type="slidenum">
              <a:rPr lang="en-US" smtClean="0"/>
              <a:t>8</a:t>
            </a:fld>
            <a:endParaRPr lang="en-US"/>
          </a:p>
        </p:txBody>
      </p:sp>
    </p:spTree>
    <p:extLst>
      <p:ext uri="{BB962C8B-B14F-4D97-AF65-F5344CB8AC3E}">
        <p14:creationId xmlns:p14="http://schemas.microsoft.com/office/powerpoint/2010/main" val="2384937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600" dirty="0" smtClean="0">
                <a:latin typeface="Times New Roman" panose="02020603050405020304" pitchFamily="18" charset="0"/>
                <a:cs typeface="Times New Roman" panose="02020603050405020304" pitchFamily="18" charset="0"/>
              </a:rPr>
              <a:t>Service completely affects organisational benefits and success. This success is only achieved by the way company represents its products in front of customers in order to make them attract towards the product. Company make customers familiar with advantages of products so they can buy more and more products and company can earn profit. Morrison's also have such healthy and friendly working environment where employees are allowed to put their ideas forward and this make them feel valuable. Flexibility of working hours made them work with no stress and thus how old and experienced employee’s stills sticks to the company and have proven the loyalty. Organisation always make sure there is no working discrimination found at the workplace in order to maintain the working policy. Organisation also take care of the employee's increment which is totally based on their performance. </a:t>
            </a:r>
            <a:endParaRPr lang="en-US"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6CF6A70-52F2-4F6B-9FC7-095816635197}" type="slidenum">
              <a:rPr lang="en-US" smtClean="0"/>
              <a:t>9</a:t>
            </a:fld>
            <a:endParaRPr lang="en-US"/>
          </a:p>
        </p:txBody>
      </p:sp>
    </p:spTree>
    <p:extLst>
      <p:ext uri="{BB962C8B-B14F-4D97-AF65-F5344CB8AC3E}">
        <p14:creationId xmlns:p14="http://schemas.microsoft.com/office/powerpoint/2010/main" val="1302159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From the above report, it is summarised that the aim and objective of human resource is to make a strong bond with employees working in the company. Company makes strategies and policies in order to meet finical benefits and provide a safe environment to the employees. </a:t>
            </a:r>
          </a:p>
          <a:p>
            <a:r>
              <a:rPr lang="en-GB" sz="1200" dirty="0" smtClean="0"/>
              <a:t>Company truly beliefs that all the working employees need to participate in order to make any judgement and it make them feel valuable for the company</a:t>
            </a:r>
            <a:r>
              <a:rPr lang="en-GB" dirty="0" smtClean="0"/>
              <a:t>. </a:t>
            </a:r>
            <a:endParaRPr lang="en-US" dirty="0" smtClean="0"/>
          </a:p>
          <a:p>
            <a:endParaRPr lang="en-US" dirty="0"/>
          </a:p>
        </p:txBody>
      </p:sp>
      <p:sp>
        <p:nvSpPr>
          <p:cNvPr id="4" name="Slide Number Placeholder 3"/>
          <p:cNvSpPr>
            <a:spLocks noGrp="1"/>
          </p:cNvSpPr>
          <p:nvPr>
            <p:ph type="sldNum" sz="quarter" idx="10"/>
          </p:nvPr>
        </p:nvSpPr>
        <p:spPr/>
        <p:txBody>
          <a:bodyPr/>
          <a:lstStyle/>
          <a:p>
            <a:fld id="{56CF6A70-52F2-4F6B-9FC7-095816635197}" type="slidenum">
              <a:rPr lang="en-US" smtClean="0"/>
              <a:t>12</a:t>
            </a:fld>
            <a:endParaRPr lang="en-US"/>
          </a:p>
        </p:txBody>
      </p:sp>
    </p:spTree>
    <p:extLst>
      <p:ext uri="{BB962C8B-B14F-4D97-AF65-F5344CB8AC3E}">
        <p14:creationId xmlns:p14="http://schemas.microsoft.com/office/powerpoint/2010/main" val="11148996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8/8/2022</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t>8/8/2022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t>8/8/2022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8/8/2022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8/8/2022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8/8/2022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8/8/2022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t>8/8/2022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8/8/2022</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45167" y="2099733"/>
            <a:ext cx="7272169" cy="1719232"/>
          </a:xfrm>
        </p:spPr>
        <p:txBody>
          <a:bodyPr/>
          <a:lstStyle/>
          <a:p>
            <a:pPr algn="ctr"/>
            <a:r>
              <a:rPr lang="en-US" dirty="0" smtClean="0">
                <a:latin typeface="Times New Roman" panose="02020603050405020304" pitchFamily="18" charset="0"/>
                <a:cs typeface="Times New Roman" panose="02020603050405020304" pitchFamily="18" charset="0"/>
              </a:rPr>
              <a:t>    Managing people</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11282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809" y="812303"/>
            <a:ext cx="8761413" cy="706964"/>
          </a:xfrm>
        </p:spPr>
        <p:txBody>
          <a:bodyPr/>
          <a:lstStyle/>
          <a:p>
            <a:pPr algn="ctr"/>
            <a:r>
              <a:rPr lang="en-US" dirty="0" smtClean="0">
                <a:latin typeface="Times New Roman" panose="02020603050405020304" pitchFamily="18" charset="0"/>
                <a:cs typeface="Times New Roman" panose="02020603050405020304" pitchFamily="18" charset="0"/>
              </a:rPr>
              <a:t>Table of content</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8906" y="2603500"/>
            <a:ext cx="10609729" cy="3743512"/>
          </a:xfrm>
        </p:spPr>
        <p:txBody>
          <a:bodyPr>
            <a:normAutofit/>
          </a:bodyPr>
          <a:lstStyle/>
          <a:p>
            <a:pPr algn="just">
              <a:lnSpc>
                <a:spcPct val="150000"/>
              </a:lnSpc>
            </a:pPr>
            <a:r>
              <a:rPr 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Introduction</a:t>
            </a:r>
          </a:p>
          <a:p>
            <a:pPr algn="just">
              <a:lnSpc>
                <a:spcPct val="150000"/>
              </a:lnSpc>
            </a:pPr>
            <a:r>
              <a:rPr lang="en-GB" sz="2000" dirty="0" smtClean="0">
                <a:solidFill>
                  <a:schemeClr val="tx1">
                    <a:lumMod val="95000"/>
                    <a:lumOff val="5000"/>
                  </a:schemeClr>
                </a:solidFill>
                <a:latin typeface="Times New Roman" panose="02020603050405020304" pitchFamily="18" charset="0"/>
                <a:cs typeface="Times New Roman" panose="02020603050405020304" pitchFamily="18" charset="0"/>
              </a:rPr>
              <a:t>Overview</a:t>
            </a:r>
          </a:p>
          <a:p>
            <a:pPr marL="342900" lvl="1" indent="-342900" algn="just">
              <a:lnSpc>
                <a:spcPct val="150000"/>
              </a:lnSpc>
            </a:pPr>
            <a:r>
              <a:rPr lang="en-GB" sz="2000" dirty="0" smtClean="0">
                <a:solidFill>
                  <a:schemeClr val="tx1">
                    <a:lumMod val="95000"/>
                    <a:lumOff val="5000"/>
                  </a:schemeClr>
                </a:solidFill>
                <a:latin typeface="Times New Roman" panose="02020603050405020304" pitchFamily="18" charset="0"/>
                <a:cs typeface="Times New Roman" panose="02020603050405020304" pitchFamily="18" charset="0"/>
              </a:rPr>
              <a:t>Case </a:t>
            </a:r>
            <a:r>
              <a:rPr lang="en-GB" sz="2000" dirty="0">
                <a:solidFill>
                  <a:schemeClr val="tx1">
                    <a:lumMod val="95000"/>
                    <a:lumOff val="5000"/>
                  </a:schemeClr>
                </a:solidFill>
                <a:latin typeface="Times New Roman" panose="02020603050405020304" pitchFamily="18" charset="0"/>
                <a:cs typeface="Times New Roman" panose="02020603050405020304" pitchFamily="18" charset="0"/>
              </a:rPr>
              <a:t>study of flexible working in relation to diversity and inclusion at work along with the role of human resources in promoting the same</a:t>
            </a:r>
            <a:endParaRPr 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r>
              <a:rPr lang="en-US" sz="2000" dirty="0" smtClean="0">
                <a:solidFill>
                  <a:schemeClr val="tx1">
                    <a:lumMod val="95000"/>
                    <a:lumOff val="5000"/>
                  </a:schemeClr>
                </a:solidFill>
                <a:latin typeface="Times New Roman" panose="02020603050405020304" pitchFamily="18" charset="0"/>
                <a:cs typeface="Times New Roman" panose="02020603050405020304" pitchFamily="18" charset="0"/>
              </a:rPr>
              <a:t>Conclusion</a:t>
            </a:r>
          </a:p>
          <a:p>
            <a:pPr algn="just">
              <a:lnSpc>
                <a:spcPct val="150000"/>
              </a:lnSpc>
            </a:pPr>
            <a:endParaRPr 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sz="20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50000"/>
              </a:lnSpc>
            </a:pPr>
            <a:endParaRPr lang="en-US" sz="20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09545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latin typeface="Times New Roman" panose="02020603050405020304" pitchFamily="18" charset="0"/>
                <a:cs typeface="Times New Roman" panose="02020603050405020304" pitchFamily="18" charset="0"/>
              </a:rPr>
              <a:t>Introduction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4" y="2581835"/>
            <a:ext cx="5528233" cy="3818965"/>
          </a:xfrm>
        </p:spPr>
        <p:txBody>
          <a:bodyPr>
            <a:normAutofit/>
          </a:bodyPr>
          <a:lstStyle/>
          <a:p>
            <a:pPr algn="just">
              <a:lnSpc>
                <a:spcPct val="150000"/>
              </a:lnSpc>
            </a:pPr>
            <a:r>
              <a:rPr lang="en-GB" sz="1600" dirty="0">
                <a:latin typeface="Times New Roman" panose="02020603050405020304" pitchFamily="18" charset="0"/>
                <a:cs typeface="Times New Roman" panose="02020603050405020304" pitchFamily="18" charset="0"/>
              </a:rPr>
              <a:t>Management of people can be defined as the ability to resolve and manage the problems that arise in an </a:t>
            </a:r>
            <a:r>
              <a:rPr lang="en-GB" sz="1600" dirty="0" smtClean="0">
                <a:latin typeface="Times New Roman" panose="02020603050405020304" pitchFamily="18" charset="0"/>
                <a:cs typeface="Times New Roman" panose="02020603050405020304" pitchFamily="18" charset="0"/>
              </a:rPr>
              <a:t>organisation. </a:t>
            </a:r>
          </a:p>
          <a:p>
            <a:pPr algn="just">
              <a:lnSpc>
                <a:spcPct val="150000"/>
              </a:lnSpc>
            </a:pPr>
            <a:r>
              <a:rPr lang="en-GB" sz="1600" dirty="0" smtClean="0">
                <a:latin typeface="Times New Roman" panose="02020603050405020304" pitchFamily="18" charset="0"/>
                <a:cs typeface="Times New Roman" panose="02020603050405020304" pitchFamily="18" charset="0"/>
              </a:rPr>
              <a:t>Hiring </a:t>
            </a:r>
            <a:r>
              <a:rPr lang="en-GB" sz="1600" dirty="0">
                <a:latin typeface="Times New Roman" panose="02020603050405020304" pitchFamily="18" charset="0"/>
                <a:cs typeface="Times New Roman" panose="02020603050405020304" pitchFamily="18" charset="0"/>
              </a:rPr>
              <a:t>and training of potential individuals that ensure smooth functioning of the organisation is termed as human resource management. </a:t>
            </a:r>
            <a:endParaRPr lang="en-GB" sz="1600" dirty="0" smtClean="0">
              <a:latin typeface="Times New Roman" panose="02020603050405020304" pitchFamily="18" charset="0"/>
              <a:cs typeface="Times New Roman" panose="02020603050405020304" pitchFamily="18" charset="0"/>
            </a:endParaRPr>
          </a:p>
          <a:p>
            <a:pPr algn="just">
              <a:lnSpc>
                <a:spcPct val="150000"/>
              </a:lnSpc>
            </a:pPr>
            <a:r>
              <a:rPr lang="en-GB" sz="1600" dirty="0" smtClean="0">
                <a:latin typeface="Times New Roman" panose="02020603050405020304" pitchFamily="18" charset="0"/>
                <a:cs typeface="Times New Roman" panose="02020603050405020304" pitchFamily="18" charset="0"/>
              </a:rPr>
              <a:t>Human </a:t>
            </a:r>
            <a:r>
              <a:rPr lang="en-GB" sz="1600" dirty="0">
                <a:latin typeface="Times New Roman" panose="02020603050405020304" pitchFamily="18" charset="0"/>
                <a:cs typeface="Times New Roman" panose="02020603050405020304" pitchFamily="18" charset="0"/>
              </a:rPr>
              <a:t>resource management is different from performance management as HR management help in achieving organisational goals by recruitment of talented candidates</a:t>
            </a:r>
            <a:r>
              <a:rPr lang="en-GB" sz="1600" dirty="0" smtClean="0">
                <a:latin typeface="Times New Roman" panose="02020603050405020304" pitchFamily="18" charset="0"/>
                <a:cs typeface="Times New Roman" panose="02020603050405020304" pitchFamily="18" charset="0"/>
              </a:rPr>
              <a:t>.</a:t>
            </a:r>
          </a:p>
          <a:p>
            <a:endParaRPr lang="en-US" sz="1600" dirty="0"/>
          </a:p>
        </p:txBody>
      </p:sp>
      <p:pic>
        <p:nvPicPr>
          <p:cNvPr id="4" name="Picture 3"/>
          <p:cNvPicPr>
            <a:picLocks noChangeAspect="1"/>
          </p:cNvPicPr>
          <p:nvPr/>
        </p:nvPicPr>
        <p:blipFill>
          <a:blip r:embed="rId3"/>
          <a:stretch>
            <a:fillRect/>
          </a:stretch>
        </p:blipFill>
        <p:spPr>
          <a:xfrm>
            <a:off x="6831105" y="2702859"/>
            <a:ext cx="4921623" cy="3388659"/>
          </a:xfrm>
          <a:prstGeom prst="rect">
            <a:avLst/>
          </a:prstGeom>
        </p:spPr>
      </p:pic>
    </p:spTree>
    <p:extLst>
      <p:ext uri="{BB962C8B-B14F-4D97-AF65-F5344CB8AC3E}">
        <p14:creationId xmlns:p14="http://schemas.microsoft.com/office/powerpoint/2010/main" val="82942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latin typeface="Times New Roman" panose="02020603050405020304" pitchFamily="18" charset="0"/>
                <a:cs typeface="Times New Roman" panose="02020603050405020304" pitchFamily="18" charset="0"/>
              </a:rPr>
              <a:t>Overview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333565" y="2603500"/>
            <a:ext cx="4948516" cy="3416300"/>
          </a:xfrm>
        </p:spPr>
        <p:txBody>
          <a:bodyPr>
            <a:noAutofit/>
          </a:bodyPr>
          <a:lstStyle/>
          <a:p>
            <a:pPr algn="just">
              <a:lnSpc>
                <a:spcPct val="150000"/>
              </a:lnSpc>
            </a:pPr>
            <a:r>
              <a:rPr lang="en-GB" sz="1600" dirty="0">
                <a:latin typeface="Times New Roman" panose="02020603050405020304" pitchFamily="18" charset="0"/>
                <a:cs typeface="Times New Roman" panose="02020603050405020304" pitchFamily="18" charset="0"/>
              </a:rPr>
              <a:t>Flexible working can be described as an operation where employees work based on their own individual </a:t>
            </a:r>
            <a:r>
              <a:rPr lang="en-GB" sz="1600" dirty="0" smtClean="0">
                <a:latin typeface="Times New Roman" panose="02020603050405020304" pitchFamily="18" charset="0"/>
                <a:cs typeface="Times New Roman" panose="02020603050405020304" pitchFamily="18" charset="0"/>
              </a:rPr>
              <a:t>preferences.</a:t>
            </a:r>
          </a:p>
          <a:p>
            <a:pPr algn="just">
              <a:lnSpc>
                <a:spcPct val="150000"/>
              </a:lnSpc>
            </a:pPr>
            <a:r>
              <a:rPr lang="en-GB" sz="1600" dirty="0" smtClean="0">
                <a:latin typeface="Times New Roman" panose="02020603050405020304" pitchFamily="18" charset="0"/>
                <a:cs typeface="Times New Roman" panose="02020603050405020304" pitchFamily="18" charset="0"/>
              </a:rPr>
              <a:t>This </a:t>
            </a:r>
            <a:r>
              <a:rPr lang="en-GB" sz="1600" dirty="0">
                <a:latin typeface="Times New Roman" panose="02020603050405020304" pitchFamily="18" charset="0"/>
                <a:cs typeface="Times New Roman" panose="02020603050405020304" pitchFamily="18" charset="0"/>
              </a:rPr>
              <a:t>can include where to work, how to work and when to </a:t>
            </a:r>
            <a:r>
              <a:rPr lang="en-GB" sz="1600" dirty="0" smtClean="0">
                <a:latin typeface="Times New Roman" panose="02020603050405020304" pitchFamily="18" charset="0"/>
                <a:cs typeface="Times New Roman" panose="02020603050405020304" pitchFamily="18" charset="0"/>
              </a:rPr>
              <a:t>work. </a:t>
            </a:r>
          </a:p>
          <a:p>
            <a:pPr algn="just">
              <a:lnSpc>
                <a:spcPct val="150000"/>
              </a:lnSpc>
            </a:pPr>
            <a:r>
              <a:rPr lang="en-GB" sz="1600" dirty="0" smtClean="0">
                <a:latin typeface="Times New Roman" panose="02020603050405020304" pitchFamily="18" charset="0"/>
                <a:cs typeface="Times New Roman" panose="02020603050405020304" pitchFamily="18" charset="0"/>
              </a:rPr>
              <a:t>Flexible </a:t>
            </a:r>
            <a:r>
              <a:rPr lang="en-GB" sz="1600" dirty="0">
                <a:latin typeface="Times New Roman" panose="02020603050405020304" pitchFamily="18" charset="0"/>
                <a:cs typeface="Times New Roman" panose="02020603050405020304" pitchFamily="18" charset="0"/>
              </a:rPr>
              <a:t>working was introduced for effective management of work life balance along with reducing stress levels in exchange for achieving job satisfaction</a:t>
            </a:r>
            <a:r>
              <a:rPr lang="en-GB" sz="1600" dirty="0" smtClean="0">
                <a:latin typeface="Times New Roman" panose="02020603050405020304" pitchFamily="18" charset="0"/>
                <a:cs typeface="Times New Roman" panose="02020603050405020304" pitchFamily="18" charset="0"/>
              </a:rPr>
              <a:t>.</a:t>
            </a:r>
          </a:p>
        </p:txBody>
      </p:sp>
      <p:pic>
        <p:nvPicPr>
          <p:cNvPr id="4" name="Picture 3"/>
          <p:cNvPicPr>
            <a:picLocks noChangeAspect="1"/>
          </p:cNvPicPr>
          <p:nvPr/>
        </p:nvPicPr>
        <p:blipFill>
          <a:blip r:embed="rId3"/>
          <a:stretch>
            <a:fillRect/>
          </a:stretch>
        </p:blipFill>
        <p:spPr>
          <a:xfrm>
            <a:off x="833719" y="2603500"/>
            <a:ext cx="5177117" cy="3514913"/>
          </a:xfrm>
          <a:prstGeom prst="rect">
            <a:avLst/>
          </a:prstGeom>
        </p:spPr>
      </p:pic>
    </p:spTree>
    <p:extLst>
      <p:ext uri="{BB962C8B-B14F-4D97-AF65-F5344CB8AC3E}">
        <p14:creationId xmlns:p14="http://schemas.microsoft.com/office/powerpoint/2010/main" val="4032422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435" y="699247"/>
            <a:ext cx="11040036" cy="1734671"/>
          </a:xfrm>
        </p:spPr>
        <p:txBody>
          <a:bodyPr/>
          <a:lstStyle/>
          <a:p>
            <a:pPr lvl="1" algn="l" defTabSz="457200" rtl="0">
              <a:spcBef>
                <a:spcPct val="0"/>
              </a:spcBef>
            </a:pPr>
            <a:r>
              <a:rPr lang="en-GB" sz="3600" dirty="0">
                <a:solidFill>
                  <a:schemeClr val="bg1"/>
                </a:solidFill>
                <a:latin typeface="Times New Roman" panose="02020603050405020304" pitchFamily="18" charset="0"/>
                <a:cs typeface="Times New Roman" panose="02020603050405020304" pitchFamily="18" charset="0"/>
              </a:rPr>
              <a:t>Case study of flexible working in relation to diversity and inclusion at work along with the role of human resources in promoting the same</a:t>
            </a:r>
            <a:r>
              <a:rPr lang="en-US" sz="3600" b="1" u="sng" dirty="0">
                <a:solidFill>
                  <a:schemeClr val="bg1"/>
                </a:solidFill>
              </a:rPr>
              <a:t/>
            </a:r>
            <a:br>
              <a:rPr lang="en-US" sz="3600" b="1" u="sng" dirty="0">
                <a:solidFill>
                  <a:schemeClr val="bg1"/>
                </a:solidFill>
              </a:rPr>
            </a:br>
            <a:endParaRPr lang="en-US" sz="3600" dirty="0">
              <a:solidFill>
                <a:schemeClr val="bg1"/>
              </a:solidFill>
            </a:endParaRPr>
          </a:p>
        </p:txBody>
      </p:sp>
      <p:sp>
        <p:nvSpPr>
          <p:cNvPr id="3" name="Content Placeholder 2"/>
          <p:cNvSpPr>
            <a:spLocks noGrp="1"/>
          </p:cNvSpPr>
          <p:nvPr>
            <p:ph idx="1"/>
          </p:nvPr>
        </p:nvSpPr>
        <p:spPr>
          <a:xfrm>
            <a:off x="726141" y="2603500"/>
            <a:ext cx="5513294" cy="3896782"/>
          </a:xfrm>
        </p:spPr>
        <p:txBody>
          <a:bodyPr>
            <a:noAutofit/>
          </a:bodyPr>
          <a:lstStyle/>
          <a:p>
            <a:pPr algn="just">
              <a:lnSpc>
                <a:spcPct val="150000"/>
              </a:lnSpc>
            </a:pPr>
            <a:r>
              <a:rPr lang="en-GB" sz="1600" dirty="0">
                <a:latin typeface="Times New Roman" panose="02020603050405020304" pitchFamily="18" charset="0"/>
                <a:cs typeface="Times New Roman" panose="02020603050405020304" pitchFamily="18" charset="0"/>
              </a:rPr>
              <a:t>Analysing a particular case study, where a certain profile is flexible and the working cater to the needs of employee. The working of this individual can be at any time from 9 am to 6 pm for six days a week</a:t>
            </a:r>
            <a:r>
              <a:rPr lang="en-GB" sz="1600" dirty="0" smtClean="0">
                <a:latin typeface="Times New Roman" panose="02020603050405020304" pitchFamily="18" charset="0"/>
                <a:cs typeface="Times New Roman" panose="02020603050405020304" pitchFamily="18" charset="0"/>
              </a:rPr>
              <a:t>.</a:t>
            </a:r>
          </a:p>
          <a:p>
            <a:pPr algn="just">
              <a:lnSpc>
                <a:spcPct val="150000"/>
              </a:lnSpc>
            </a:pPr>
            <a:r>
              <a:rPr lang="en-GB" sz="1600" dirty="0" smtClean="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As the pandemic hit, work from home was initiated in every organisation similar to Morrison's. </a:t>
            </a:r>
            <a:endParaRPr lang="en-GB" sz="1600" dirty="0" smtClean="0">
              <a:latin typeface="Times New Roman" panose="02020603050405020304" pitchFamily="18" charset="0"/>
              <a:cs typeface="Times New Roman" panose="02020603050405020304" pitchFamily="18" charset="0"/>
            </a:endParaRPr>
          </a:p>
          <a:p>
            <a:pPr algn="just">
              <a:lnSpc>
                <a:spcPct val="150000"/>
              </a:lnSpc>
            </a:pPr>
            <a:r>
              <a:rPr lang="en-GB" sz="1600" dirty="0" smtClean="0">
                <a:latin typeface="Times New Roman" panose="02020603050405020304" pitchFamily="18" charset="0"/>
                <a:cs typeface="Times New Roman" panose="02020603050405020304" pitchFamily="18" charset="0"/>
              </a:rPr>
              <a:t>Flexible </a:t>
            </a:r>
            <a:r>
              <a:rPr lang="en-GB" sz="1600" dirty="0">
                <a:latin typeface="Times New Roman" panose="02020603050405020304" pitchFamily="18" charset="0"/>
                <a:cs typeface="Times New Roman" panose="02020603050405020304" pitchFamily="18" charset="0"/>
              </a:rPr>
              <a:t>working was already provided to the employees in Morrison's, however, </a:t>
            </a:r>
            <a:r>
              <a:rPr lang="en-GB" sz="1600" dirty="0" smtClean="0">
                <a:latin typeface="Times New Roman" panose="02020603050405020304" pitchFamily="18" charset="0"/>
                <a:cs typeface="Times New Roman" panose="02020603050405020304" pitchFamily="18" charset="0"/>
              </a:rPr>
              <a:t>COVID </a:t>
            </a:r>
            <a:r>
              <a:rPr lang="en-GB" sz="1600" dirty="0">
                <a:latin typeface="Times New Roman" panose="02020603050405020304" pitchFamily="18" charset="0"/>
                <a:cs typeface="Times New Roman" panose="02020603050405020304" pitchFamily="18" charset="0"/>
              </a:rPr>
              <a:t>gave boost to this type of working</a:t>
            </a:r>
            <a:r>
              <a:rPr lang="en-GB" sz="1600" dirty="0" smtClean="0">
                <a:latin typeface="Times New Roman" panose="02020603050405020304" pitchFamily="18" charset="0"/>
                <a:cs typeface="Times New Roman" panose="02020603050405020304" pitchFamily="18" charset="0"/>
              </a:rPr>
              <a:t>.</a:t>
            </a:r>
          </a:p>
        </p:txBody>
      </p:sp>
      <p:pic>
        <p:nvPicPr>
          <p:cNvPr id="4" name="Picture 3"/>
          <p:cNvPicPr>
            <a:picLocks noChangeAspect="1"/>
          </p:cNvPicPr>
          <p:nvPr/>
        </p:nvPicPr>
        <p:blipFill>
          <a:blip r:embed="rId3"/>
          <a:stretch>
            <a:fillRect/>
          </a:stretch>
        </p:blipFill>
        <p:spPr>
          <a:xfrm>
            <a:off x="7140388" y="2883713"/>
            <a:ext cx="3914214" cy="3240052"/>
          </a:xfrm>
          <a:prstGeom prst="rect">
            <a:avLst/>
          </a:prstGeom>
        </p:spPr>
      </p:pic>
    </p:spTree>
    <p:extLst>
      <p:ext uri="{BB962C8B-B14F-4D97-AF65-F5344CB8AC3E}">
        <p14:creationId xmlns:p14="http://schemas.microsoft.com/office/powerpoint/2010/main" val="75844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latin typeface="Times New Roman" panose="02020603050405020304" pitchFamily="18" charset="0"/>
                <a:cs typeface="Times New Roman" panose="02020603050405020304" pitchFamily="18" charset="0"/>
              </a:rPr>
              <a:t>Continue..</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136776" y="2603500"/>
            <a:ext cx="6185647" cy="3416300"/>
          </a:xfrm>
        </p:spPr>
        <p:txBody>
          <a:bodyPr>
            <a:noAutofit/>
          </a:bodyPr>
          <a:lstStyle/>
          <a:p>
            <a:pPr marL="0" indent="0" algn="just">
              <a:lnSpc>
                <a:spcPct val="170000"/>
              </a:lnSpc>
              <a:buNone/>
            </a:pPr>
            <a:r>
              <a:rPr lang="en-GB" sz="1600" dirty="0">
                <a:latin typeface="Times New Roman" panose="02020603050405020304" pitchFamily="18" charset="0"/>
                <a:cs typeface="Times New Roman" panose="02020603050405020304" pitchFamily="18" charset="0"/>
              </a:rPr>
              <a:t>There are a number of shorts which have been described below: </a:t>
            </a:r>
            <a:endParaRPr lang="en-US" sz="1600" dirty="0" smtClean="0">
              <a:latin typeface="Times New Roman" panose="02020603050405020304" pitchFamily="18" charset="0"/>
              <a:cs typeface="Times New Roman" panose="02020603050405020304" pitchFamily="18" charset="0"/>
            </a:endParaRPr>
          </a:p>
          <a:p>
            <a:pPr lvl="0" algn="just">
              <a:lnSpc>
                <a:spcPct val="170000"/>
              </a:lnSpc>
            </a:pPr>
            <a:r>
              <a:rPr lang="en-GB" sz="1600" b="1" dirty="0">
                <a:latin typeface="Times New Roman" panose="02020603050405020304" pitchFamily="18" charset="0"/>
                <a:cs typeface="Times New Roman" panose="02020603050405020304" pitchFamily="18" charset="0"/>
              </a:rPr>
              <a:t>flexitime: </a:t>
            </a:r>
            <a:r>
              <a:rPr lang="en-GB" sz="1600" dirty="0">
                <a:latin typeface="Times New Roman" panose="02020603050405020304" pitchFamily="18" charset="0"/>
                <a:cs typeface="Times New Roman" panose="02020603050405020304" pitchFamily="18" charset="0"/>
              </a:rPr>
              <a:t>Organisational working hours are totally flexible as they can minimize or maximize their time in order to fulfil organisational requirement. </a:t>
            </a:r>
            <a:endParaRPr lang="en-GB" sz="1600" dirty="0" smtClean="0">
              <a:latin typeface="Times New Roman" panose="02020603050405020304" pitchFamily="18" charset="0"/>
              <a:cs typeface="Times New Roman" panose="02020603050405020304" pitchFamily="18" charset="0"/>
            </a:endParaRPr>
          </a:p>
          <a:p>
            <a:pPr lvl="0" algn="just">
              <a:lnSpc>
                <a:spcPct val="170000"/>
              </a:lnSpc>
            </a:pPr>
            <a:r>
              <a:rPr lang="en-GB" sz="1600" dirty="0" smtClean="0">
                <a:latin typeface="Times New Roman" panose="02020603050405020304" pitchFamily="18" charset="0"/>
                <a:cs typeface="Times New Roman" panose="02020603050405020304" pitchFamily="18" charset="0"/>
              </a:rPr>
              <a:t>This </a:t>
            </a:r>
            <a:r>
              <a:rPr lang="en-GB" sz="1600" dirty="0">
                <a:latin typeface="Times New Roman" panose="02020603050405020304" pitchFamily="18" charset="0"/>
                <a:cs typeface="Times New Roman" panose="02020603050405020304" pitchFamily="18" charset="0"/>
              </a:rPr>
              <a:t>privilege has given to all the employees that they can manage their forty working hours in a week according to their convenience</a:t>
            </a:r>
            <a:r>
              <a:rPr lang="en-GB" sz="1600" dirty="0" smtClean="0">
                <a:latin typeface="Times New Roman" panose="02020603050405020304" pitchFamily="18" charset="0"/>
                <a:cs typeface="Times New Roman" panose="02020603050405020304" pitchFamily="18" charset="0"/>
              </a:rPr>
              <a:t>.</a:t>
            </a:r>
          </a:p>
        </p:txBody>
      </p:sp>
      <p:pic>
        <p:nvPicPr>
          <p:cNvPr id="5" name="Picture 4"/>
          <p:cNvPicPr>
            <a:picLocks noChangeAspect="1"/>
          </p:cNvPicPr>
          <p:nvPr/>
        </p:nvPicPr>
        <p:blipFill>
          <a:blip r:embed="rId3"/>
          <a:stretch>
            <a:fillRect/>
          </a:stretch>
        </p:blipFill>
        <p:spPr>
          <a:xfrm>
            <a:off x="563281" y="2740212"/>
            <a:ext cx="4221629" cy="3279588"/>
          </a:xfrm>
          <a:prstGeom prst="rect">
            <a:avLst/>
          </a:prstGeom>
        </p:spPr>
      </p:pic>
    </p:spTree>
    <p:extLst>
      <p:ext uri="{BB962C8B-B14F-4D97-AF65-F5344CB8AC3E}">
        <p14:creationId xmlns:p14="http://schemas.microsoft.com/office/powerpoint/2010/main" val="3093388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927846"/>
            <a:ext cx="8761413" cy="752785"/>
          </a:xfrm>
        </p:spPr>
        <p:txBody>
          <a:bodyPr/>
          <a:lstStyle/>
          <a:p>
            <a:r>
              <a:rPr lang="en-GB" b="1" dirty="0">
                <a:latin typeface="Times New Roman" panose="02020603050405020304" pitchFamily="18" charset="0"/>
                <a:cs typeface="Times New Roman" panose="02020603050405020304" pitchFamily="18" charset="0"/>
              </a:rPr>
              <a:t>Benefits of Morrison in terms of diversity and inclusion </a:t>
            </a:r>
            <a:endParaRPr lang="en-US" dirty="0"/>
          </a:p>
        </p:txBody>
      </p:sp>
      <p:sp>
        <p:nvSpPr>
          <p:cNvPr id="3" name="Content Placeholder 2"/>
          <p:cNvSpPr>
            <a:spLocks noGrp="1"/>
          </p:cNvSpPr>
          <p:nvPr>
            <p:ph idx="1"/>
          </p:nvPr>
        </p:nvSpPr>
        <p:spPr>
          <a:xfrm>
            <a:off x="699247" y="2603500"/>
            <a:ext cx="6320118" cy="3770406"/>
          </a:xfrm>
        </p:spPr>
        <p:txBody>
          <a:bodyPr>
            <a:noAutofit/>
          </a:bodyPr>
          <a:lstStyle/>
          <a:p>
            <a:pPr algn="just">
              <a:lnSpc>
                <a:spcPct val="150000"/>
              </a:lnSpc>
            </a:pPr>
            <a:r>
              <a:rPr lang="en-GB" sz="1600" dirty="0" smtClean="0">
                <a:latin typeface="Times New Roman" panose="02020603050405020304" pitchFamily="18" charset="0"/>
                <a:cs typeface="Times New Roman" panose="02020603050405020304" pitchFamily="18" charset="0"/>
              </a:rPr>
              <a:t>Organisation </a:t>
            </a:r>
            <a:r>
              <a:rPr lang="en-GB" sz="1600" dirty="0">
                <a:latin typeface="Times New Roman" panose="02020603050405020304" pitchFamily="18" charset="0"/>
                <a:cs typeface="Times New Roman" panose="02020603050405020304" pitchFamily="18" charset="0"/>
              </a:rPr>
              <a:t>always have a number of benefits as it has buoyant worker welfare as well as working hours. </a:t>
            </a:r>
            <a:endParaRPr lang="en-GB" sz="1600" dirty="0" smtClean="0">
              <a:latin typeface="Times New Roman" panose="02020603050405020304" pitchFamily="18" charset="0"/>
              <a:cs typeface="Times New Roman" panose="02020603050405020304" pitchFamily="18" charset="0"/>
            </a:endParaRPr>
          </a:p>
          <a:p>
            <a:pPr lvl="0" algn="just">
              <a:lnSpc>
                <a:spcPct val="150000"/>
              </a:lnSpc>
            </a:pPr>
            <a:r>
              <a:rPr lang="en-GB" sz="1600" b="1" dirty="0">
                <a:latin typeface="Times New Roman" panose="02020603050405020304" pitchFamily="18" charset="0"/>
                <a:cs typeface="Times New Roman" panose="02020603050405020304" pitchFamily="18" charset="0"/>
              </a:rPr>
              <a:t>Work life balance: </a:t>
            </a:r>
            <a:r>
              <a:rPr lang="en-GB" sz="1600" dirty="0">
                <a:latin typeface="Times New Roman" panose="02020603050405020304" pitchFamily="18" charset="0"/>
                <a:cs typeface="Times New Roman" panose="02020603050405020304" pitchFamily="18" charset="0"/>
              </a:rPr>
              <a:t>It is very difficult to manage the work as well as own personal life but flexibility in working hours made it easy for employees and they are to balance it nicely. </a:t>
            </a:r>
            <a:endParaRPr lang="en-GB" sz="1600" dirty="0" smtClean="0">
              <a:latin typeface="Times New Roman" panose="02020603050405020304" pitchFamily="18" charset="0"/>
              <a:cs typeface="Times New Roman" panose="02020603050405020304" pitchFamily="18" charset="0"/>
            </a:endParaRPr>
          </a:p>
          <a:p>
            <a:pPr lvl="0" algn="just">
              <a:lnSpc>
                <a:spcPct val="150000"/>
              </a:lnSpc>
            </a:pPr>
            <a:r>
              <a:rPr lang="en-GB" sz="1600" dirty="0" smtClean="0">
                <a:latin typeface="Times New Roman" panose="02020603050405020304" pitchFamily="18" charset="0"/>
                <a:cs typeface="Times New Roman" panose="02020603050405020304" pitchFamily="18" charset="0"/>
              </a:rPr>
              <a:t>Working </a:t>
            </a:r>
            <a:r>
              <a:rPr lang="en-GB" sz="1600" dirty="0">
                <a:latin typeface="Times New Roman" panose="02020603050405020304" pitchFamily="18" charset="0"/>
                <a:cs typeface="Times New Roman" panose="02020603050405020304" pitchFamily="18" charset="0"/>
              </a:rPr>
              <a:t>is also appropriated by the company tin order to encourage them for their upcoming achievements (</a:t>
            </a:r>
            <a:r>
              <a:rPr lang="en-GB" sz="1600" dirty="0" err="1">
                <a:latin typeface="Times New Roman" panose="02020603050405020304" pitchFamily="18" charset="0"/>
                <a:cs typeface="Times New Roman" panose="02020603050405020304" pitchFamily="18" charset="0"/>
              </a:rPr>
              <a:t>Gatrell</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Ladge</a:t>
            </a:r>
            <a:r>
              <a:rPr lang="en-GB" sz="1600" dirty="0">
                <a:latin typeface="Times New Roman" panose="02020603050405020304" pitchFamily="18" charset="0"/>
                <a:cs typeface="Times New Roman" panose="02020603050405020304" pitchFamily="18" charset="0"/>
              </a:rPr>
              <a:t> and Powell, 2022). </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278780" y="2774575"/>
            <a:ext cx="4345513" cy="3424519"/>
          </a:xfrm>
          <a:prstGeom prst="rect">
            <a:avLst/>
          </a:prstGeom>
        </p:spPr>
      </p:pic>
    </p:spTree>
    <p:extLst>
      <p:ext uri="{BB962C8B-B14F-4D97-AF65-F5344CB8AC3E}">
        <p14:creationId xmlns:p14="http://schemas.microsoft.com/office/powerpoint/2010/main" val="2331177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latin typeface="Times New Roman" panose="02020603050405020304" pitchFamily="18" charset="0"/>
                <a:cs typeface="Times New Roman" panose="02020603050405020304" pitchFamily="18" charset="0"/>
              </a:rPr>
              <a:t>Continue..</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078071" y="2603499"/>
            <a:ext cx="5109882" cy="3730065"/>
          </a:xfrm>
        </p:spPr>
        <p:txBody>
          <a:bodyPr>
            <a:normAutofit/>
          </a:bodyPr>
          <a:lstStyle/>
          <a:p>
            <a:pPr lvl="0" algn="just">
              <a:lnSpc>
                <a:spcPct val="150000"/>
              </a:lnSpc>
            </a:pPr>
            <a:r>
              <a:rPr lang="en-GB" sz="1600" b="1" dirty="0">
                <a:latin typeface="Times New Roman" panose="02020603050405020304" pitchFamily="18" charset="0"/>
                <a:cs typeface="Times New Roman" panose="02020603050405020304" pitchFamily="18" charset="0"/>
              </a:rPr>
              <a:t>Rise of productivity and job self-satisfaction: </a:t>
            </a:r>
            <a:r>
              <a:rPr lang="en-GB" sz="1600" dirty="0">
                <a:latin typeface="Times New Roman" panose="02020603050405020304" pitchFamily="18" charset="0"/>
                <a:cs typeface="Times New Roman" panose="02020603050405020304" pitchFamily="18" charset="0"/>
              </a:rPr>
              <a:t>this flexibility proven advantageous for remote employees as they are not required any more to go to a particular location where the company is established. </a:t>
            </a:r>
            <a:endParaRPr lang="en-GB" sz="1600" dirty="0" smtClean="0">
              <a:latin typeface="Times New Roman" panose="02020603050405020304" pitchFamily="18" charset="0"/>
              <a:cs typeface="Times New Roman" panose="02020603050405020304" pitchFamily="18" charset="0"/>
            </a:endParaRPr>
          </a:p>
          <a:p>
            <a:pPr lvl="0" algn="just">
              <a:lnSpc>
                <a:spcPct val="150000"/>
              </a:lnSpc>
            </a:pPr>
            <a:r>
              <a:rPr lang="en-GB" sz="1600" dirty="0" smtClean="0">
                <a:latin typeface="Times New Roman" panose="02020603050405020304" pitchFamily="18" charset="0"/>
                <a:cs typeface="Times New Roman" panose="02020603050405020304" pitchFamily="18" charset="0"/>
              </a:rPr>
              <a:t>They </a:t>
            </a:r>
            <a:r>
              <a:rPr lang="en-GB" sz="1600" dirty="0">
                <a:latin typeface="Times New Roman" panose="02020603050405020304" pitchFamily="18" charset="0"/>
                <a:cs typeface="Times New Roman" panose="02020603050405020304" pitchFamily="18" charset="0"/>
              </a:rPr>
              <a:t>got the access of work from home and it does not affect their productivity at all. </a:t>
            </a:r>
            <a:endParaRPr lang="en-US"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91671" y="2603499"/>
            <a:ext cx="5125254" cy="3717526"/>
          </a:xfrm>
          <a:prstGeom prst="rect">
            <a:avLst/>
          </a:prstGeom>
        </p:spPr>
      </p:pic>
    </p:spTree>
    <p:extLst>
      <p:ext uri="{BB962C8B-B14F-4D97-AF65-F5344CB8AC3E}">
        <p14:creationId xmlns:p14="http://schemas.microsoft.com/office/powerpoint/2010/main" val="3828265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latin typeface="Times New Roman" panose="02020603050405020304" pitchFamily="18" charset="0"/>
                <a:cs typeface="Times New Roman" panose="02020603050405020304" pitchFamily="18" charset="0"/>
              </a:rPr>
              <a:t>Continue..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5071033" cy="3416300"/>
          </a:xfrm>
        </p:spPr>
        <p:txBody>
          <a:bodyPr>
            <a:normAutofit fontScale="92500" lnSpcReduction="10000"/>
          </a:bodyPr>
          <a:lstStyle/>
          <a:p>
            <a:pPr lvl="0" algn="just">
              <a:lnSpc>
                <a:spcPct val="150000"/>
              </a:lnSpc>
            </a:pPr>
            <a:r>
              <a:rPr lang="en-GB" sz="1600" b="1" dirty="0" smtClean="0">
                <a:solidFill>
                  <a:schemeClr val="tx1">
                    <a:lumMod val="95000"/>
                    <a:lumOff val="5000"/>
                  </a:schemeClr>
                </a:solidFill>
                <a:latin typeface="Times New Roman" panose="02020603050405020304" pitchFamily="18" charset="0"/>
                <a:cs typeface="Times New Roman" panose="02020603050405020304" pitchFamily="18" charset="0"/>
              </a:rPr>
              <a:t>The </a:t>
            </a:r>
            <a:r>
              <a:rPr lang="en-GB" sz="1600" b="1" dirty="0">
                <a:solidFill>
                  <a:schemeClr val="tx1">
                    <a:lumMod val="95000"/>
                    <a:lumOff val="5000"/>
                  </a:schemeClr>
                </a:solidFill>
                <a:latin typeface="Times New Roman" panose="02020603050405020304" pitchFamily="18" charset="0"/>
                <a:cs typeface="Times New Roman" panose="02020603050405020304" pitchFamily="18" charset="0"/>
              </a:rPr>
              <a:t>moral of staff: </a:t>
            </a: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Organisation always make sure that employees are not having working stress at all to maintain the well-being of workers. </a:t>
            </a:r>
            <a:endParaRPr lang="en-GB" sz="16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lvl="0" algn="just">
              <a:lnSpc>
                <a:spcPct val="150000"/>
              </a:lnSpc>
            </a:pPr>
            <a:r>
              <a:rPr lang="en-GB" sz="1600" dirty="0" smtClean="0">
                <a:solidFill>
                  <a:schemeClr val="tx1">
                    <a:lumMod val="95000"/>
                    <a:lumOff val="5000"/>
                  </a:schemeClr>
                </a:solidFill>
                <a:latin typeface="Times New Roman" panose="02020603050405020304" pitchFamily="18" charset="0"/>
                <a:cs typeface="Times New Roman" panose="02020603050405020304" pitchFamily="18" charset="0"/>
              </a:rPr>
              <a:t>These </a:t>
            </a: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moral and ethics strengthen the loyalty of employees towards the company and make them target all the occupational goal in given time. </a:t>
            </a:r>
            <a:endParaRPr lang="en-GB" sz="1600" dirty="0" smtClean="0">
              <a:solidFill>
                <a:schemeClr val="tx1">
                  <a:lumMod val="95000"/>
                  <a:lumOff val="5000"/>
                </a:schemeClr>
              </a:solidFill>
              <a:latin typeface="Times New Roman" panose="02020603050405020304" pitchFamily="18" charset="0"/>
              <a:cs typeface="Times New Roman" panose="02020603050405020304" pitchFamily="18" charset="0"/>
            </a:endParaRPr>
          </a:p>
          <a:p>
            <a:pPr lvl="0" algn="just">
              <a:lnSpc>
                <a:spcPct val="150000"/>
              </a:lnSpc>
            </a:pPr>
            <a:r>
              <a:rPr lang="en-GB" sz="1600" dirty="0" smtClean="0">
                <a:solidFill>
                  <a:schemeClr val="tx1">
                    <a:lumMod val="95000"/>
                    <a:lumOff val="5000"/>
                  </a:schemeClr>
                </a:solidFill>
                <a:latin typeface="Times New Roman" panose="02020603050405020304" pitchFamily="18" charset="0"/>
                <a:cs typeface="Times New Roman" panose="02020603050405020304" pitchFamily="18" charset="0"/>
              </a:rPr>
              <a:t>This </a:t>
            </a: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acts as driving force to the speed and make them work with their potential. The company offer job for different job profiles and this diversity made it achieve all the success. </a:t>
            </a:r>
            <a:endParaRPr lang="en-US" sz="1600" dirty="0">
              <a:solidFill>
                <a:schemeClr val="tx1">
                  <a:lumMod val="95000"/>
                  <a:lumOff val="5000"/>
                </a:schemeClr>
              </a:solidFill>
              <a:latin typeface="Times New Roman" panose="02020603050405020304" pitchFamily="18" charset="0"/>
              <a:cs typeface="Times New Roman" panose="02020603050405020304" pitchFamily="18" charset="0"/>
            </a:endParaRPr>
          </a:p>
          <a:p>
            <a:endParaRPr lang="en-US" dirty="0">
              <a:solidFill>
                <a:schemeClr val="tx1">
                  <a:lumMod val="95000"/>
                  <a:lumOff val="5000"/>
                </a:schemeClr>
              </a:solidFill>
            </a:endParaRPr>
          </a:p>
        </p:txBody>
      </p:sp>
      <p:pic>
        <p:nvPicPr>
          <p:cNvPr id="4" name="Picture 3"/>
          <p:cNvPicPr>
            <a:picLocks noChangeAspect="1"/>
          </p:cNvPicPr>
          <p:nvPr/>
        </p:nvPicPr>
        <p:blipFill>
          <a:blip r:embed="rId3"/>
          <a:stretch>
            <a:fillRect/>
          </a:stretch>
        </p:blipFill>
        <p:spPr>
          <a:xfrm>
            <a:off x="6494929" y="2699283"/>
            <a:ext cx="4932222" cy="3320517"/>
          </a:xfrm>
          <a:prstGeom prst="rect">
            <a:avLst/>
          </a:prstGeom>
        </p:spPr>
      </p:pic>
    </p:spTree>
    <p:extLst>
      <p:ext uri="{BB962C8B-B14F-4D97-AF65-F5344CB8AC3E}">
        <p14:creationId xmlns:p14="http://schemas.microsoft.com/office/powerpoint/2010/main" val="3526337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latin typeface="Times New Roman" panose="02020603050405020304" pitchFamily="18" charset="0"/>
                <a:cs typeface="Times New Roman" panose="02020603050405020304" pitchFamily="18" charset="0"/>
              </a:rPr>
              <a:t>Conclusion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lnSpc>
                <a:spcPct val="150000"/>
              </a:lnSpc>
            </a:pPr>
            <a:r>
              <a:rPr lang="en-GB" dirty="0">
                <a:latin typeface="Times New Roman" panose="02020603050405020304" pitchFamily="18" charset="0"/>
                <a:cs typeface="Times New Roman" panose="02020603050405020304" pitchFamily="18" charset="0"/>
              </a:rPr>
              <a:t>From the above report, it is summarised that the aim and objective of human resource is to make a strong bond with employees working in the company. Company makes strategies and policies in order to meet finical benefits and provide a safe environment to the employees. Company truly beliefs that all the working employees need to participate in order to make any judgement and it make them feel valuable for the company. </a:t>
            </a: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0232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5" y="1109134"/>
            <a:ext cx="8761413" cy="706964"/>
          </a:xfrm>
        </p:spPr>
        <p:txBody>
          <a:bodyPr/>
          <a:lstStyle/>
          <a:p>
            <a:pPr algn="ctr"/>
            <a:r>
              <a:rPr lang="en-US" dirty="0" smtClean="0">
                <a:latin typeface="Times New Roman" panose="02020603050405020304" pitchFamily="18" charset="0"/>
                <a:cs typeface="Times New Roman" panose="02020603050405020304" pitchFamily="18" charset="0"/>
              </a:rPr>
              <a:t>References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3346" y="2272145"/>
            <a:ext cx="11346872" cy="4350327"/>
          </a:xfrm>
        </p:spPr>
        <p:txBody>
          <a:bodyPr>
            <a:normAutofit lnSpcReduction="10000"/>
          </a:bodyPr>
          <a:lstStyle/>
          <a:p>
            <a:pPr algn="just">
              <a:lnSpc>
                <a:spcPct val="160000"/>
              </a:lnSpc>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Ansari, N.Y., </a:t>
            </a:r>
            <a:r>
              <a:rPr lang="en-GB" dirty="0" err="1">
                <a:solidFill>
                  <a:schemeClr val="tx1">
                    <a:lumMod val="95000"/>
                    <a:lumOff val="5000"/>
                  </a:schemeClr>
                </a:solidFill>
                <a:latin typeface="Times New Roman" panose="02020603050405020304" pitchFamily="18" charset="0"/>
                <a:cs typeface="Times New Roman" panose="02020603050405020304" pitchFamily="18" charset="0"/>
              </a:rPr>
              <a:t>Farrukh</a:t>
            </a:r>
            <a:r>
              <a:rPr lang="en-GB" dirty="0">
                <a:solidFill>
                  <a:schemeClr val="tx1">
                    <a:lumMod val="95000"/>
                    <a:lumOff val="5000"/>
                  </a:schemeClr>
                </a:solidFill>
                <a:latin typeface="Times New Roman" panose="02020603050405020304" pitchFamily="18" charset="0"/>
                <a:cs typeface="Times New Roman" panose="02020603050405020304" pitchFamily="18" charset="0"/>
              </a:rPr>
              <a:t>, M. and Raza, A., 2021. Green human resource management and employees pro‐environmental behaviours: Examining the underlying mechanism. Corporate Social Responsibility and Environmental Management, 28(1), pp.229-238.</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60000"/>
              </a:lnSpc>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Anwar and et. al., 2020. Green Human Resource Management for organisational citizenship behaviour towards the environment and environmental performance on a university campus. Journal of Cleaner Production, 256, p.120401.</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60000"/>
              </a:lnSpc>
            </a:pPr>
            <a:r>
              <a:rPr lang="en-GB" dirty="0" err="1">
                <a:solidFill>
                  <a:schemeClr val="tx1">
                    <a:lumMod val="95000"/>
                    <a:lumOff val="5000"/>
                  </a:schemeClr>
                </a:solidFill>
                <a:latin typeface="Times New Roman" panose="02020603050405020304" pitchFamily="18" charset="0"/>
                <a:cs typeface="Times New Roman" panose="02020603050405020304" pitchFamily="18" charset="0"/>
              </a:rPr>
              <a:t>Gatrell</a:t>
            </a:r>
            <a:r>
              <a:rPr lang="en-GB" dirty="0">
                <a:solidFill>
                  <a:schemeClr val="tx1">
                    <a:lumMod val="95000"/>
                    <a:lumOff val="5000"/>
                  </a:schemeClr>
                </a:solidFill>
                <a:latin typeface="Times New Roman" panose="02020603050405020304" pitchFamily="18" charset="0"/>
                <a:cs typeface="Times New Roman" panose="02020603050405020304" pitchFamily="18" charset="0"/>
              </a:rPr>
              <a:t>, C., </a:t>
            </a:r>
            <a:r>
              <a:rPr lang="en-GB" dirty="0" err="1">
                <a:solidFill>
                  <a:schemeClr val="tx1">
                    <a:lumMod val="95000"/>
                    <a:lumOff val="5000"/>
                  </a:schemeClr>
                </a:solidFill>
                <a:latin typeface="Times New Roman" panose="02020603050405020304" pitchFamily="18" charset="0"/>
                <a:cs typeface="Times New Roman" panose="02020603050405020304" pitchFamily="18" charset="0"/>
              </a:rPr>
              <a:t>Ladge</a:t>
            </a:r>
            <a:r>
              <a:rPr lang="en-GB" dirty="0">
                <a:solidFill>
                  <a:schemeClr val="tx1">
                    <a:lumMod val="95000"/>
                    <a:lumOff val="5000"/>
                  </a:schemeClr>
                </a:solidFill>
                <a:latin typeface="Times New Roman" panose="02020603050405020304" pitchFamily="18" charset="0"/>
                <a:cs typeface="Times New Roman" panose="02020603050405020304" pitchFamily="18" charset="0"/>
              </a:rPr>
              <a:t>, J.J. and Powell, G.N., 2022. A review of fatherhood and employment: Introducing new perspectives for management research. Journal of Management Studies, 59(5), pp.1198-1226.</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60000"/>
              </a:lnSpc>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Gil, A.J., Rodrigo-Moya, B. and </a:t>
            </a:r>
            <a:r>
              <a:rPr lang="en-GB" dirty="0" err="1">
                <a:solidFill>
                  <a:schemeClr val="tx1">
                    <a:lumMod val="95000"/>
                    <a:lumOff val="5000"/>
                  </a:schemeClr>
                </a:solidFill>
                <a:latin typeface="Times New Roman" panose="02020603050405020304" pitchFamily="18" charset="0"/>
                <a:cs typeface="Times New Roman" panose="02020603050405020304" pitchFamily="18" charset="0"/>
              </a:rPr>
              <a:t>Morcillo-Bellido</a:t>
            </a:r>
            <a:r>
              <a:rPr lang="en-GB" dirty="0">
                <a:solidFill>
                  <a:schemeClr val="tx1">
                    <a:lumMod val="95000"/>
                    <a:lumOff val="5000"/>
                  </a:schemeClr>
                </a:solidFill>
                <a:latin typeface="Times New Roman" panose="02020603050405020304" pitchFamily="18" charset="0"/>
                <a:cs typeface="Times New Roman" panose="02020603050405020304" pitchFamily="18" charset="0"/>
              </a:rPr>
              <a:t>, J., 2018. The effect of leadership in the development of innovation capacity: A learning organization perspective. Leadership &amp; Organization Development Journal.</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algn="just">
              <a:lnSpc>
                <a:spcPct val="160000"/>
              </a:lnSpc>
            </a:pP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0692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dirty="0" smtClean="0">
                <a:latin typeface="Times New Roman" panose="02020603050405020304" pitchFamily="18" charset="0"/>
                <a:cs typeface="Times New Roman" panose="02020603050405020304" pitchFamily="18" charset="0"/>
              </a:rPr>
              <a:t>Conclusion </a:t>
            </a:r>
            <a:endParaRPr lang="en-US" sz="2000" dirty="0">
              <a:latin typeface="Times New Roman" panose="02020603050405020304" pitchFamily="18" charset="0"/>
              <a:cs typeface="Times New Roman" panose="02020603050405020304" pitchFamily="18" charset="0"/>
            </a:endParaRPr>
          </a:p>
        </p:txBody>
      </p:sp>
      <p:pic>
        <p:nvPicPr>
          <p:cNvPr id="1026" name="Picture 2" descr="29,295 Thank You Photos - Free &amp; Royalty-Free Stock Photos from Dreamstim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33112" y="2449142"/>
            <a:ext cx="4853688" cy="3506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14348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96</TotalTime>
  <Words>1555</Words>
  <Application>Microsoft Office PowerPoint</Application>
  <PresentationFormat>Widescreen</PresentationFormat>
  <Paragraphs>67</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Times New Roman</vt:lpstr>
      <vt:lpstr>Wingdings 3</vt:lpstr>
      <vt:lpstr>Ion Boardroom</vt:lpstr>
      <vt:lpstr>    Managing people</vt:lpstr>
      <vt:lpstr>Table of content</vt:lpstr>
      <vt:lpstr>Introduction </vt:lpstr>
      <vt:lpstr>Overview </vt:lpstr>
      <vt:lpstr>Case study of flexible working in relation to diversity and inclusion at work along with the role of human resources in promoting the same </vt:lpstr>
      <vt:lpstr>Continue..</vt:lpstr>
      <vt:lpstr>Benefits of Morrison in terms of diversity and inclusion </vt:lpstr>
      <vt:lpstr>Continue..</vt:lpstr>
      <vt:lpstr>Continue.. </vt:lpstr>
      <vt:lpstr>Conclusion </vt:lpstr>
      <vt:lpstr>References </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14</cp:revision>
  <dcterms:created xsi:type="dcterms:W3CDTF">2022-07-16T10:14:31Z</dcterms:created>
  <dcterms:modified xsi:type="dcterms:W3CDTF">2022-08-08T12:31:10Z</dcterms:modified>
</cp:coreProperties>
</file>