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9" r:id="rId4"/>
    <p:sldId id="260" r:id="rId5"/>
    <p:sldId id="261" r:id="rId6"/>
    <p:sldId id="263" r:id="rId7"/>
    <p:sldId id="262" r:id="rId8"/>
    <p:sldId id="264" r:id="rId9"/>
    <p:sldId id="267" r:id="rId10"/>
    <p:sldId id="59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52" d="100"/>
          <a:sy n="52" d="100"/>
        </p:scale>
        <p:origin x="12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29805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27/07/2026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lstStyle/>
          <a:p>
            <a:endParaRPr lang="en-GB" dirty="0"/>
          </a:p>
          <a:p>
            <a:r>
              <a:rPr lang="en-GB" dirty="0"/>
              <a:t> Name: Jennifer Cartledge 2509330</a:t>
            </a:r>
          </a:p>
          <a:p>
            <a:r>
              <a:rPr lang="en-GB" dirty="0"/>
              <a:t>Module : LCLM4006 Enterprise and </a:t>
            </a:r>
            <a:r>
              <a:rPr lang="en-GB" dirty="0" err="1"/>
              <a:t>Enterpreneurship</a:t>
            </a:r>
            <a:endParaRPr lang="en-GB" dirty="0"/>
          </a:p>
          <a:p>
            <a:r>
              <a:rPr lang="en-GB" dirty="0"/>
              <a:t>Teacher name: </a:t>
            </a:r>
            <a:r>
              <a:rPr lang="en-GB" dirty="0" err="1"/>
              <a:t>Afrin</a:t>
            </a:r>
            <a:r>
              <a:rPr lang="en-GB" dirty="0"/>
              <a:t> </a:t>
            </a:r>
            <a:r>
              <a:rPr lang="en-GB" dirty="0" err="1"/>
              <a:t>Mustakkima</a:t>
            </a:r>
            <a:endParaRPr lang="en-GB" dirty="0"/>
          </a:p>
          <a:p>
            <a:endParaRPr lang="en-GB" dirty="0"/>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lstStyle/>
          <a:p>
            <a:r>
              <a:rPr lang="en-GB" dirty="0"/>
              <a:t>My name is Jennifer Cartledge </a:t>
            </a:r>
          </a:p>
          <a:p>
            <a:endParaRPr lang="en-GB" dirty="0"/>
          </a:p>
          <a:p>
            <a:r>
              <a:rPr lang="en-GB" dirty="0"/>
              <a:t>Introduce Dave’s Quick &amp;GO Car Wash its unique value.</a:t>
            </a:r>
          </a:p>
          <a:p>
            <a:r>
              <a:rPr lang="en-GB" dirty="0"/>
              <a:t>Explain how my business operates </a:t>
            </a:r>
          </a:p>
          <a:p>
            <a:r>
              <a:rPr lang="en-GB" dirty="0"/>
              <a:t>Show how the business create long term value for customers </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pic>
        <p:nvPicPr>
          <p:cNvPr id="2" name="Picture 1" descr="Car Wash Free Stock Photo - Public Domain Pictures">
            <a:extLst>
              <a:ext uri="{FF2B5EF4-FFF2-40B4-BE49-F238E27FC236}">
                <a16:creationId xmlns:a16="http://schemas.microsoft.com/office/drawing/2014/main" id="{5A3D7F1E-B205-5EE7-818B-4D096998D9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5109" y="374795"/>
            <a:ext cx="3897880" cy="2053700"/>
          </a:xfrm>
          <a:prstGeom prst="rect">
            <a:avLst/>
          </a:prstGeom>
        </p:spPr>
      </p:pic>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lnSpcReduction="10000"/>
          </a:bodyPr>
          <a:lstStyle/>
          <a:p>
            <a:r>
              <a:rPr lang="en-GB" b="1" dirty="0">
                <a:solidFill>
                  <a:srgbClr val="FF0000"/>
                </a:solidFill>
                <a:latin typeface="Arial" panose="020B0604020202020204" pitchFamily="34" charset="0"/>
                <a:cs typeface="Arial" panose="020B0604020202020204" pitchFamily="34" charset="0"/>
              </a:rPr>
              <a:t>Dave’s Quick &amp; GO Car Wash</a:t>
            </a:r>
            <a:r>
              <a:rPr lang="en-GB" dirty="0"/>
              <a:t> is a self service and automated car wash business that provides fast, affordable and environmentally friendly vehicle cleaning service. Customers can wash their vehicles using professional equipment, including pressure washer, foam cleaning systems, vacuum stations, and automated wash machines.</a:t>
            </a:r>
          </a:p>
          <a:p>
            <a:r>
              <a:rPr lang="en-GB" dirty="0"/>
              <a:t>Product Services:</a:t>
            </a:r>
          </a:p>
          <a:p>
            <a:r>
              <a:rPr lang="en-GB" dirty="0"/>
              <a:t>Self service car wash bays </a:t>
            </a:r>
          </a:p>
          <a:p>
            <a:r>
              <a:rPr lang="en-GB" dirty="0"/>
              <a:t>Automated car wash system</a:t>
            </a:r>
          </a:p>
          <a:p>
            <a:r>
              <a:rPr lang="en-GB" dirty="0"/>
              <a:t>Wax and tyre cleaning services</a:t>
            </a:r>
          </a:p>
          <a:p>
            <a:r>
              <a:rPr lang="en-GB" dirty="0"/>
              <a:t>Loyalty membership programme </a:t>
            </a:r>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1137034" y="609597"/>
            <a:ext cx="9392421" cy="133084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kern="1200" dirty="0">
                <a:solidFill>
                  <a:schemeClr val="tx1"/>
                </a:solidFill>
                <a:latin typeface="+mj-lt"/>
                <a:ea typeface="+mj-ea"/>
                <a:cs typeface="+mj-cs"/>
              </a:rPr>
              <a:t>Section 2 - </a:t>
            </a:r>
            <a:r>
              <a:rPr lang="en-US" sz="4100" kern="1200" dirty="0">
                <a:solidFill>
                  <a:schemeClr val="tx1"/>
                </a:solidFill>
                <a:latin typeface="+mj-lt"/>
                <a:ea typeface="+mj-ea"/>
                <a:cs typeface="+mj-cs"/>
              </a:rPr>
              <a:t>Legal Format and Management Structure</a:t>
            </a:r>
          </a:p>
          <a:p>
            <a:pPr>
              <a:lnSpc>
                <a:spcPct val="90000"/>
              </a:lnSpc>
              <a:spcBef>
                <a:spcPct val="0"/>
              </a:spcBef>
              <a:spcAft>
                <a:spcPts val="600"/>
              </a:spcAft>
            </a:pPr>
            <a:endParaRPr lang="en-US" sz="41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1700" dirty="0">
                <a:effectLst/>
              </a:rPr>
              <a:t> Dave’s Quick &amp; GO Car Wash will operate as a Private Limited Company (Ltd). This legal structure provides limited liability protection for the owner while enhancing credibility with investors, customers and suppliers. </a:t>
            </a:r>
            <a:br>
              <a:rPr lang="en-US" sz="1700" dirty="0"/>
            </a:br>
            <a:endParaRPr lang="en-US" sz="1700" dirty="0"/>
          </a:p>
          <a:p>
            <a:endParaRPr lang="en-US" sz="1700" dirty="0"/>
          </a:p>
        </p:txBody>
      </p:sp>
      <p:pic>
        <p:nvPicPr>
          <p:cNvPr id="5" name="Picture 4" descr="Car">
            <a:extLst>
              <a:ext uri="{FF2B5EF4-FFF2-40B4-BE49-F238E27FC236}">
                <a16:creationId xmlns:a16="http://schemas.microsoft.com/office/drawing/2014/main" id="{FF7CBEB8-62CD-6770-0520-E54D316E1D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9367" y="2344995"/>
            <a:ext cx="4788505" cy="343575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Table 6">
            <a:extLst>
              <a:ext uri="{FF2B5EF4-FFF2-40B4-BE49-F238E27FC236}">
                <a16:creationId xmlns:a16="http://schemas.microsoft.com/office/drawing/2014/main" id="{DF1F01D9-0B7C-FB99-1B4F-A29B7F690CA1}"/>
              </a:ext>
            </a:extLst>
          </p:cNvPr>
          <p:cNvGraphicFramePr/>
          <p:nvPr>
            <p:extLst>
              <p:ext uri="{D42A27DB-BD31-4B8C-83A1-F6EECF244321}">
                <p14:modId xmlns:p14="http://schemas.microsoft.com/office/powerpoint/2010/main" val="359119683"/>
              </p:ext>
            </p:extLst>
          </p:nvPr>
        </p:nvGraphicFramePr>
        <p:xfrm>
          <a:off x="375264" y="3812029"/>
          <a:ext cx="5725160" cy="1968717"/>
        </p:xfrm>
        <a:graphic>
          <a:graphicData uri="http://schemas.openxmlformats.org/drawingml/2006/table">
            <a:tbl>
              <a:tblPr firstRow="1" firstCol="1" bandRow="1">
                <a:tableStyleId>{5C22544A-7EE6-4342-B048-85BDC9FD1C3A}</a:tableStyleId>
              </a:tblPr>
              <a:tblGrid>
                <a:gridCol w="1908175">
                  <a:extLst>
                    <a:ext uri="{9D8B030D-6E8A-4147-A177-3AD203B41FA5}">
                      <a16:colId xmlns:a16="http://schemas.microsoft.com/office/drawing/2014/main" val="1184490902"/>
                    </a:ext>
                  </a:extLst>
                </a:gridCol>
                <a:gridCol w="1908175">
                  <a:extLst>
                    <a:ext uri="{9D8B030D-6E8A-4147-A177-3AD203B41FA5}">
                      <a16:colId xmlns:a16="http://schemas.microsoft.com/office/drawing/2014/main" val="3858628474"/>
                    </a:ext>
                  </a:extLst>
                </a:gridCol>
                <a:gridCol w="1908810">
                  <a:extLst>
                    <a:ext uri="{9D8B030D-6E8A-4147-A177-3AD203B41FA5}">
                      <a16:colId xmlns:a16="http://schemas.microsoft.com/office/drawing/2014/main" val="561327053"/>
                    </a:ext>
                  </a:extLst>
                </a:gridCol>
              </a:tblGrid>
              <a:tr h="485797">
                <a:tc>
                  <a:txBody>
                    <a:bodyPr/>
                    <a:lstStyle/>
                    <a:p>
                      <a:pPr>
                        <a:lnSpc>
                          <a:spcPct val="107000"/>
                        </a:lnSpc>
                        <a:spcAft>
                          <a:spcPts val="800"/>
                        </a:spcAft>
                        <a:buNone/>
                      </a:pPr>
                      <a:r>
                        <a:rPr lang="en-GB" sz="1100">
                          <a:effectLst/>
                        </a:rPr>
                        <a:t>Position</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Number of employees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Responsibilities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825092201"/>
                  </a:ext>
                </a:extLst>
              </a:tr>
              <a:tr h="997123">
                <a:tc>
                  <a:txBody>
                    <a:bodyPr/>
                    <a:lstStyle/>
                    <a:p>
                      <a:pPr>
                        <a:lnSpc>
                          <a:spcPct val="107000"/>
                        </a:lnSpc>
                        <a:spcAft>
                          <a:spcPts val="800"/>
                        </a:spcAft>
                        <a:buNone/>
                      </a:pPr>
                      <a:r>
                        <a:rPr lang="en-GB" sz="1100">
                          <a:effectLst/>
                        </a:rPr>
                        <a:t>Owner/Manager</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Finance, management, decision-making</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183032793"/>
                  </a:ext>
                </a:extLst>
              </a:tr>
              <a:tr h="485797">
                <a:tc>
                  <a:txBody>
                    <a:bodyPr/>
                    <a:lstStyle/>
                    <a:p>
                      <a:pPr>
                        <a:lnSpc>
                          <a:spcPct val="107000"/>
                        </a:lnSpc>
                        <a:spcAft>
                          <a:spcPts val="800"/>
                        </a:spcAft>
                        <a:buNone/>
                      </a:pPr>
                      <a:r>
                        <a:rPr lang="en-GB" sz="1100">
                          <a:effectLst/>
                        </a:rPr>
                        <a:t>Operation Supervisor</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Oversee daily operation </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368860144"/>
                  </a:ext>
                </a:extLst>
              </a:tr>
            </a:tbl>
          </a:graphicData>
        </a:graphic>
      </p:graphicFrame>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graphicFrame>
        <p:nvGraphicFramePr>
          <p:cNvPr id="5" name="Table 4">
            <a:extLst>
              <a:ext uri="{FF2B5EF4-FFF2-40B4-BE49-F238E27FC236}">
                <a16:creationId xmlns:a16="http://schemas.microsoft.com/office/drawing/2014/main" id="{E1DA8AA7-F34A-FA69-972F-79D51BFE0EF5}"/>
              </a:ext>
            </a:extLst>
          </p:cNvPr>
          <p:cNvGraphicFramePr/>
          <p:nvPr>
            <p:extLst>
              <p:ext uri="{D42A27DB-BD31-4B8C-83A1-F6EECF244321}">
                <p14:modId xmlns:p14="http://schemas.microsoft.com/office/powerpoint/2010/main" val="414650461"/>
              </p:ext>
            </p:extLst>
          </p:nvPr>
        </p:nvGraphicFramePr>
        <p:xfrm>
          <a:off x="1190922" y="1095535"/>
          <a:ext cx="8070590" cy="2867082"/>
        </p:xfrm>
        <a:graphic>
          <a:graphicData uri="http://schemas.openxmlformats.org/drawingml/2006/table">
            <a:tbl>
              <a:tblPr firstRow="1" firstCol="1" bandRow="1">
                <a:tableStyleId>{5C22544A-7EE6-4342-B048-85BDC9FD1C3A}</a:tableStyleId>
              </a:tblPr>
              <a:tblGrid>
                <a:gridCol w="4035295">
                  <a:extLst>
                    <a:ext uri="{9D8B030D-6E8A-4147-A177-3AD203B41FA5}">
                      <a16:colId xmlns:a16="http://schemas.microsoft.com/office/drawing/2014/main" val="3565845342"/>
                    </a:ext>
                  </a:extLst>
                </a:gridCol>
                <a:gridCol w="4035295">
                  <a:extLst>
                    <a:ext uri="{9D8B030D-6E8A-4147-A177-3AD203B41FA5}">
                      <a16:colId xmlns:a16="http://schemas.microsoft.com/office/drawing/2014/main" val="3955450187"/>
                    </a:ext>
                  </a:extLst>
                </a:gridCol>
              </a:tblGrid>
              <a:tr h="210975">
                <a:tc>
                  <a:txBody>
                    <a:bodyPr/>
                    <a:lstStyle/>
                    <a:p>
                      <a:pPr>
                        <a:lnSpc>
                          <a:spcPct val="107000"/>
                        </a:lnSpc>
                        <a:spcAft>
                          <a:spcPts val="800"/>
                        </a:spcAft>
                        <a:buNone/>
                      </a:pPr>
                      <a:r>
                        <a:rPr lang="en-GB" sz="1100">
                          <a:effectLst/>
                        </a:rPr>
                        <a:t>Factor</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Impact on Dave’s Quick&amp;GO Car Wash</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8468493"/>
                  </a:ext>
                </a:extLst>
              </a:tr>
              <a:tr h="558161">
                <a:tc>
                  <a:txBody>
                    <a:bodyPr/>
                    <a:lstStyle/>
                    <a:p>
                      <a:pPr>
                        <a:lnSpc>
                          <a:spcPct val="107000"/>
                        </a:lnSpc>
                        <a:spcAft>
                          <a:spcPts val="800"/>
                        </a:spcAft>
                        <a:buNone/>
                      </a:pPr>
                      <a:r>
                        <a:rPr lang="en-GB" sz="1100">
                          <a:effectLst/>
                        </a:rPr>
                        <a:t>Political</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Government regulations o after usage, water disposal and council regulations and environmental policies.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67004237"/>
                  </a:ext>
                </a:extLst>
              </a:tr>
              <a:tr h="368916">
                <a:tc>
                  <a:txBody>
                    <a:bodyPr/>
                    <a:lstStyle/>
                    <a:p>
                      <a:pPr>
                        <a:lnSpc>
                          <a:spcPct val="107000"/>
                        </a:lnSpc>
                        <a:spcAft>
                          <a:spcPts val="800"/>
                        </a:spcAft>
                        <a:buNone/>
                      </a:pPr>
                      <a:r>
                        <a:rPr lang="en-GB" sz="1100">
                          <a:effectLst/>
                        </a:rPr>
                        <a:t>Economic</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Increase consumer spending on car wash, rising utility cost.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870762881"/>
                  </a:ext>
                </a:extLst>
              </a:tr>
              <a:tr h="558161">
                <a:tc>
                  <a:txBody>
                    <a:bodyPr/>
                    <a:lstStyle/>
                    <a:p>
                      <a:pPr>
                        <a:lnSpc>
                          <a:spcPct val="107000"/>
                        </a:lnSpc>
                        <a:spcAft>
                          <a:spcPts val="800"/>
                        </a:spcAft>
                        <a:buNone/>
                      </a:pPr>
                      <a:r>
                        <a:rPr lang="en-GB" sz="1100">
                          <a:effectLst/>
                        </a:rPr>
                        <a:t>Social</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Busy lifestyle demand for quick and convenient car wash, customers are environmentally conscious.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86763617"/>
                  </a:ext>
                </a:extLst>
              </a:tr>
              <a:tr h="368916">
                <a:tc>
                  <a:txBody>
                    <a:bodyPr/>
                    <a:lstStyle/>
                    <a:p>
                      <a:pPr>
                        <a:lnSpc>
                          <a:spcPct val="107000"/>
                        </a:lnSpc>
                        <a:spcAft>
                          <a:spcPts val="800"/>
                        </a:spcAft>
                        <a:buNone/>
                      </a:pPr>
                      <a:r>
                        <a:rPr lang="en-GB" sz="1100">
                          <a:effectLst/>
                        </a:rPr>
                        <a:t>Technologic</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Water recycling systems, digital payment method</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67593852"/>
                  </a:ext>
                </a:extLst>
              </a:tr>
              <a:tr h="433037">
                <a:tc>
                  <a:txBody>
                    <a:bodyPr/>
                    <a:lstStyle/>
                    <a:p>
                      <a:pPr>
                        <a:lnSpc>
                          <a:spcPct val="107000"/>
                        </a:lnSpc>
                        <a:spcAft>
                          <a:spcPts val="800"/>
                        </a:spcAft>
                        <a:buNone/>
                      </a:pPr>
                      <a:r>
                        <a:rPr lang="en-GB" sz="1100">
                          <a:effectLst/>
                        </a:rPr>
                        <a:t>Environmental</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Reduce water consumption and chemical waste, using biodegradable leaning products.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946463026"/>
                  </a:ext>
                </a:extLst>
              </a:tr>
              <a:tr h="368916">
                <a:tc>
                  <a:txBody>
                    <a:bodyPr/>
                    <a:lstStyle/>
                    <a:p>
                      <a:pPr>
                        <a:lnSpc>
                          <a:spcPct val="107000"/>
                        </a:lnSpc>
                        <a:spcAft>
                          <a:spcPts val="800"/>
                        </a:spcAft>
                        <a:buNone/>
                      </a:pPr>
                      <a:r>
                        <a:rPr lang="en-GB" sz="1100">
                          <a:effectLst/>
                        </a:rPr>
                        <a:t>Legal</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Comply health and safety regulation, insurance, tax obligation and </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51530436"/>
                  </a:ext>
                </a:extLst>
              </a:tr>
            </a:tbl>
          </a:graphicData>
        </a:graphic>
      </p:graphicFrame>
      <p:pic>
        <p:nvPicPr>
          <p:cNvPr id="6" name="Picture 5" descr="Car Wash Free Stock Photo - Public Domain Pictures">
            <a:extLst>
              <a:ext uri="{FF2B5EF4-FFF2-40B4-BE49-F238E27FC236}">
                <a16:creationId xmlns:a16="http://schemas.microsoft.com/office/drawing/2014/main" id="{FD0811B0-6716-209D-AE6B-F39472C50D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4535" y="4771735"/>
            <a:ext cx="4963511" cy="1896495"/>
          </a:xfrm>
          <a:prstGeom prst="rect">
            <a:avLst/>
          </a:prstGeom>
        </p:spPr>
      </p:pic>
      <p:graphicFrame>
        <p:nvGraphicFramePr>
          <p:cNvPr id="8" name="Table 7">
            <a:extLst>
              <a:ext uri="{FF2B5EF4-FFF2-40B4-BE49-F238E27FC236}">
                <a16:creationId xmlns:a16="http://schemas.microsoft.com/office/drawing/2014/main" id="{75F1BE51-A2EF-4F04-9135-62C727EA6BE6}"/>
              </a:ext>
            </a:extLst>
          </p:cNvPr>
          <p:cNvGraphicFramePr/>
          <p:nvPr>
            <p:extLst>
              <p:ext uri="{D42A27DB-BD31-4B8C-83A1-F6EECF244321}">
                <p14:modId xmlns:p14="http://schemas.microsoft.com/office/powerpoint/2010/main" val="3761422798"/>
              </p:ext>
            </p:extLst>
          </p:nvPr>
        </p:nvGraphicFramePr>
        <p:xfrm>
          <a:off x="370840" y="4260194"/>
          <a:ext cx="5725160" cy="2259140"/>
        </p:xfrm>
        <a:graphic>
          <a:graphicData uri="http://schemas.openxmlformats.org/drawingml/2006/table">
            <a:tbl>
              <a:tblPr firstRow="1" firstCol="1" bandRow="1">
                <a:tableStyleId>{5C22544A-7EE6-4342-B048-85BDC9FD1C3A}</a:tableStyleId>
              </a:tblPr>
              <a:tblGrid>
                <a:gridCol w="1431290">
                  <a:extLst>
                    <a:ext uri="{9D8B030D-6E8A-4147-A177-3AD203B41FA5}">
                      <a16:colId xmlns:a16="http://schemas.microsoft.com/office/drawing/2014/main" val="2576850027"/>
                    </a:ext>
                  </a:extLst>
                </a:gridCol>
                <a:gridCol w="1431290">
                  <a:extLst>
                    <a:ext uri="{9D8B030D-6E8A-4147-A177-3AD203B41FA5}">
                      <a16:colId xmlns:a16="http://schemas.microsoft.com/office/drawing/2014/main" val="1817772649"/>
                    </a:ext>
                  </a:extLst>
                </a:gridCol>
                <a:gridCol w="1431290">
                  <a:extLst>
                    <a:ext uri="{9D8B030D-6E8A-4147-A177-3AD203B41FA5}">
                      <a16:colId xmlns:a16="http://schemas.microsoft.com/office/drawing/2014/main" val="1262087305"/>
                    </a:ext>
                  </a:extLst>
                </a:gridCol>
                <a:gridCol w="1431290">
                  <a:extLst>
                    <a:ext uri="{9D8B030D-6E8A-4147-A177-3AD203B41FA5}">
                      <a16:colId xmlns:a16="http://schemas.microsoft.com/office/drawing/2014/main" val="3099293487"/>
                    </a:ext>
                  </a:extLst>
                </a:gridCol>
              </a:tblGrid>
              <a:tr h="0">
                <a:tc>
                  <a:txBody>
                    <a:bodyPr/>
                    <a:lstStyle/>
                    <a:p>
                      <a:pPr>
                        <a:lnSpc>
                          <a:spcPct val="115000"/>
                        </a:lnSpc>
                        <a:spcAft>
                          <a:spcPts val="800"/>
                        </a:spcAft>
                        <a:buNone/>
                      </a:pPr>
                      <a:r>
                        <a:rPr lang="en-GB" sz="1200" kern="100">
                          <a:effectLst/>
                        </a:rPr>
                        <a:t>STRENGTHS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WEAKNESS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OPPORTUNITIES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THREATS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41888440"/>
                  </a:ext>
                </a:extLst>
              </a:tr>
              <a:tr h="0">
                <a:tc>
                  <a:txBody>
                    <a:bodyPr/>
                    <a:lstStyle/>
                    <a:p>
                      <a:pPr>
                        <a:lnSpc>
                          <a:spcPct val="115000"/>
                        </a:lnSpc>
                        <a:spcAft>
                          <a:spcPts val="800"/>
                        </a:spcAft>
                        <a:buNone/>
                      </a:pPr>
                      <a:r>
                        <a:rPr lang="en-GB" sz="1200" kern="100">
                          <a:effectLst/>
                        </a:rPr>
                        <a:t>Fast and convenient car wash</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New business not well known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Digital marketing attracts new customers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Competition from other shops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891861616"/>
                  </a:ext>
                </a:extLst>
              </a:tr>
              <a:tr h="0">
                <a:tc>
                  <a:txBody>
                    <a:bodyPr/>
                    <a:lstStyle/>
                    <a:p>
                      <a:pPr>
                        <a:lnSpc>
                          <a:spcPct val="115000"/>
                        </a:lnSpc>
                        <a:spcAft>
                          <a:spcPts val="800"/>
                        </a:spcAft>
                        <a:buNone/>
                      </a:pPr>
                      <a:r>
                        <a:rPr lang="en-GB" sz="1200" kern="100">
                          <a:effectLst/>
                        </a:rPr>
                        <a:t>Eco-friendly cleaning product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High start up costs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Partnership with local business companies' expansion into mobile car wash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Rising cost of cleaning supplies and utility</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38043549"/>
                  </a:ext>
                </a:extLst>
              </a:tr>
              <a:tr h="0">
                <a:tc>
                  <a:txBody>
                    <a:bodyPr/>
                    <a:lstStyle/>
                    <a:p>
                      <a:pPr>
                        <a:lnSpc>
                          <a:spcPct val="115000"/>
                        </a:lnSpc>
                        <a:spcAft>
                          <a:spcPts val="800"/>
                        </a:spcAft>
                        <a:buNone/>
                      </a:pPr>
                      <a:r>
                        <a:rPr lang="en-GB" sz="1200" kern="100">
                          <a:effectLst/>
                        </a:rPr>
                        <a:t>Competitive pricing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Limited financial budget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Increase of customer</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Changes in environment</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514555174"/>
                  </a:ext>
                </a:extLst>
              </a:tr>
            </a:tbl>
          </a:graphicData>
        </a:graphic>
      </p:graphicFrame>
    </p:spTree>
    <p:extLst>
      <p:ext uri="{BB962C8B-B14F-4D97-AF65-F5344CB8AC3E}">
        <p14:creationId xmlns:p14="http://schemas.microsoft.com/office/powerpoint/2010/main" val="152424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graphicFrame>
        <p:nvGraphicFramePr>
          <p:cNvPr id="7" name="Table 6">
            <a:extLst>
              <a:ext uri="{FF2B5EF4-FFF2-40B4-BE49-F238E27FC236}">
                <a16:creationId xmlns:a16="http://schemas.microsoft.com/office/drawing/2014/main" id="{DB0BC20B-DC9D-294E-1C3C-1C1A038577BC}"/>
              </a:ext>
            </a:extLst>
          </p:cNvPr>
          <p:cNvGraphicFramePr/>
          <p:nvPr>
            <p:extLst>
              <p:ext uri="{D42A27DB-BD31-4B8C-83A1-F6EECF244321}">
                <p14:modId xmlns:p14="http://schemas.microsoft.com/office/powerpoint/2010/main" val="932609022"/>
              </p:ext>
            </p:extLst>
          </p:nvPr>
        </p:nvGraphicFramePr>
        <p:xfrm>
          <a:off x="467126" y="2335633"/>
          <a:ext cx="5628874" cy="4204133"/>
        </p:xfrm>
        <a:graphic>
          <a:graphicData uri="http://schemas.openxmlformats.org/drawingml/2006/table">
            <a:tbl>
              <a:tblPr firstRow="1" firstCol="1" bandRow="1">
                <a:tableStyleId>{5C22544A-7EE6-4342-B048-85BDC9FD1C3A}</a:tableStyleId>
              </a:tblPr>
              <a:tblGrid>
                <a:gridCol w="2814437">
                  <a:extLst>
                    <a:ext uri="{9D8B030D-6E8A-4147-A177-3AD203B41FA5}">
                      <a16:colId xmlns:a16="http://schemas.microsoft.com/office/drawing/2014/main" val="2823642379"/>
                    </a:ext>
                  </a:extLst>
                </a:gridCol>
                <a:gridCol w="2814437">
                  <a:extLst>
                    <a:ext uri="{9D8B030D-6E8A-4147-A177-3AD203B41FA5}">
                      <a16:colId xmlns:a16="http://schemas.microsoft.com/office/drawing/2014/main" val="3185123657"/>
                    </a:ext>
                  </a:extLst>
                </a:gridCol>
              </a:tblGrid>
              <a:tr h="591675">
                <a:tc>
                  <a:txBody>
                    <a:bodyPr/>
                    <a:lstStyle/>
                    <a:p>
                      <a:pPr>
                        <a:lnSpc>
                          <a:spcPct val="107000"/>
                        </a:lnSpc>
                        <a:spcAft>
                          <a:spcPts val="800"/>
                        </a:spcAft>
                        <a:buNone/>
                      </a:pPr>
                      <a:r>
                        <a:rPr lang="en-GB" sz="1100" dirty="0">
                          <a:effectLst/>
                        </a:rPr>
                        <a:t>4Ps</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Strategy</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72487048"/>
                  </a:ext>
                </a:extLst>
              </a:tr>
              <a:tr h="1837433">
                <a:tc>
                  <a:txBody>
                    <a:bodyPr/>
                    <a:lstStyle/>
                    <a:p>
                      <a:pPr>
                        <a:lnSpc>
                          <a:spcPct val="107000"/>
                        </a:lnSpc>
                        <a:spcAft>
                          <a:spcPts val="800"/>
                        </a:spcAft>
                        <a:buNone/>
                      </a:pPr>
                      <a:r>
                        <a:rPr lang="en-GB" sz="1100">
                          <a:effectLst/>
                        </a:rPr>
                        <a:t>Product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Offers vehicle cleaning services, basic wash, premium wash and eco-friendly cleaning products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493231634"/>
                  </a:ext>
                </a:extLst>
              </a:tr>
              <a:tr h="591675">
                <a:tc>
                  <a:txBody>
                    <a:bodyPr/>
                    <a:lstStyle/>
                    <a:p>
                      <a:pPr>
                        <a:lnSpc>
                          <a:spcPct val="107000"/>
                        </a:lnSpc>
                        <a:spcAft>
                          <a:spcPts val="800"/>
                        </a:spcAft>
                        <a:buNone/>
                      </a:pPr>
                      <a:r>
                        <a:rPr lang="en-GB" sz="1100">
                          <a:effectLst/>
                        </a:rPr>
                        <a:t>Price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Basic wash £8, Premium wash £12</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26884059"/>
                  </a:ext>
                </a:extLst>
              </a:tr>
              <a:tr h="591675">
                <a:tc>
                  <a:txBody>
                    <a:bodyPr/>
                    <a:lstStyle/>
                    <a:p>
                      <a:pPr>
                        <a:lnSpc>
                          <a:spcPct val="107000"/>
                        </a:lnSpc>
                        <a:spcAft>
                          <a:spcPts val="800"/>
                        </a:spcAft>
                        <a:buNone/>
                      </a:pPr>
                      <a:r>
                        <a:rPr lang="en-GB" sz="1100" dirty="0">
                          <a:effectLst/>
                        </a:rPr>
                        <a:t>Place</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Shepherd’s Bush petrol station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45383104"/>
                  </a:ext>
                </a:extLst>
              </a:tr>
              <a:tr h="591675">
                <a:tc>
                  <a:txBody>
                    <a:bodyPr/>
                    <a:lstStyle/>
                    <a:p>
                      <a:pPr>
                        <a:lnSpc>
                          <a:spcPct val="107000"/>
                        </a:lnSpc>
                        <a:spcAft>
                          <a:spcPts val="800"/>
                        </a:spcAft>
                        <a:buNone/>
                      </a:pPr>
                      <a:r>
                        <a:rPr lang="en-GB" sz="1100">
                          <a:effectLst/>
                        </a:rPr>
                        <a:t>Promotion</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Social media, flyers, banners and poster</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22492014"/>
                  </a:ext>
                </a:extLst>
              </a:tr>
            </a:tbl>
          </a:graphicData>
        </a:graphic>
      </p:graphicFrame>
      <p:pic>
        <p:nvPicPr>
          <p:cNvPr id="8" name="Picture 7" descr="Car Wash Signed Cleared · Free Stock Photo">
            <a:extLst>
              <a:ext uri="{FF2B5EF4-FFF2-40B4-BE49-F238E27FC236}">
                <a16:creationId xmlns:a16="http://schemas.microsoft.com/office/drawing/2014/main" id="{C45C8E9D-4BA0-9D2C-2E66-94C8D3FF7E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8461" y="328572"/>
            <a:ext cx="4757638" cy="3552555"/>
          </a:xfrm>
          <a:prstGeom prst="rect">
            <a:avLst/>
          </a:prstGeom>
        </p:spPr>
      </p:pic>
    </p:spTree>
    <p:extLst>
      <p:ext uri="{BB962C8B-B14F-4D97-AF65-F5344CB8AC3E}">
        <p14:creationId xmlns:p14="http://schemas.microsoft.com/office/powerpoint/2010/main" val="148128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
        <p:nvSpPr>
          <p:cNvPr id="2" name="TextBox 1">
            <a:extLst>
              <a:ext uri="{FF2B5EF4-FFF2-40B4-BE49-F238E27FC236}">
                <a16:creationId xmlns:a16="http://schemas.microsoft.com/office/drawing/2014/main" id="{8F1A7612-3640-8A46-6C53-23859B0F0D09}"/>
              </a:ext>
            </a:extLst>
          </p:cNvPr>
          <p:cNvSpPr txBox="1"/>
          <p:nvPr/>
        </p:nvSpPr>
        <p:spPr>
          <a:xfrm>
            <a:off x="1151926" y="5206748"/>
            <a:ext cx="10716986" cy="369332"/>
          </a:xfrm>
          <a:prstGeom prst="rect">
            <a:avLst/>
          </a:prstGeom>
          <a:noFill/>
        </p:spPr>
        <p:txBody>
          <a:bodyPr wrap="square" rtlCol="0">
            <a:spAutoFit/>
          </a:bodyPr>
          <a:lstStyle/>
          <a:p>
            <a:r>
              <a:rPr lang="en-GB" dirty="0">
                <a:highlight>
                  <a:srgbClr val="FFFF00"/>
                </a:highlight>
              </a:rPr>
              <a:t>Refer to the examples provided in the next three slides, for further information.</a:t>
            </a:r>
          </a:p>
        </p:txBody>
      </p:sp>
      <p:graphicFrame>
        <p:nvGraphicFramePr>
          <p:cNvPr id="6" name="Table 5">
            <a:extLst>
              <a:ext uri="{FF2B5EF4-FFF2-40B4-BE49-F238E27FC236}">
                <a16:creationId xmlns:a16="http://schemas.microsoft.com/office/drawing/2014/main" id="{5AF53FA8-2353-BC8C-285E-775AD3ECFFAB}"/>
              </a:ext>
            </a:extLst>
          </p:cNvPr>
          <p:cNvGraphicFramePr/>
          <p:nvPr>
            <p:extLst>
              <p:ext uri="{D42A27DB-BD31-4B8C-83A1-F6EECF244321}">
                <p14:modId xmlns:p14="http://schemas.microsoft.com/office/powerpoint/2010/main" val="3219980323"/>
              </p:ext>
            </p:extLst>
          </p:nvPr>
        </p:nvGraphicFramePr>
        <p:xfrm>
          <a:off x="14597" y="1350184"/>
          <a:ext cx="8116323" cy="1612179"/>
        </p:xfrm>
        <a:graphic>
          <a:graphicData uri="http://schemas.openxmlformats.org/drawingml/2006/table">
            <a:tbl>
              <a:tblPr firstRow="1" firstCol="1" bandRow="1">
                <a:tableStyleId>{5C22544A-7EE6-4342-B048-85BDC9FD1C3A}</a:tableStyleId>
              </a:tblPr>
              <a:tblGrid>
                <a:gridCol w="5054364">
                  <a:extLst>
                    <a:ext uri="{9D8B030D-6E8A-4147-A177-3AD203B41FA5}">
                      <a16:colId xmlns:a16="http://schemas.microsoft.com/office/drawing/2014/main" val="3675717865"/>
                    </a:ext>
                  </a:extLst>
                </a:gridCol>
                <a:gridCol w="427416">
                  <a:extLst>
                    <a:ext uri="{9D8B030D-6E8A-4147-A177-3AD203B41FA5}">
                      <a16:colId xmlns:a16="http://schemas.microsoft.com/office/drawing/2014/main" val="1924358412"/>
                    </a:ext>
                  </a:extLst>
                </a:gridCol>
                <a:gridCol w="2634543">
                  <a:extLst>
                    <a:ext uri="{9D8B030D-6E8A-4147-A177-3AD203B41FA5}">
                      <a16:colId xmlns:a16="http://schemas.microsoft.com/office/drawing/2014/main" val="1838466701"/>
                    </a:ext>
                  </a:extLst>
                </a:gridCol>
              </a:tblGrid>
              <a:tr h="272477">
                <a:tc>
                  <a:txBody>
                    <a:bodyPr/>
                    <a:lstStyle/>
                    <a:p>
                      <a:pPr>
                        <a:lnSpc>
                          <a:spcPct val="107000"/>
                        </a:lnSpc>
                        <a:spcAft>
                          <a:spcPts val="800"/>
                        </a:spcAft>
                        <a:buNone/>
                      </a:pPr>
                      <a:r>
                        <a:rPr lang="en-GB" sz="1000">
                          <a:effectLst/>
                        </a:rPr>
                        <a:t>Source of finance</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Amount</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 </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extLst>
                  <a:ext uri="{0D108BD9-81ED-4DB2-BD59-A6C34878D82A}">
                    <a16:rowId xmlns:a16="http://schemas.microsoft.com/office/drawing/2014/main" val="779179777"/>
                  </a:ext>
                </a:extLst>
              </a:tr>
              <a:tr h="297802">
                <a:tc>
                  <a:txBody>
                    <a:bodyPr/>
                    <a:lstStyle/>
                    <a:p>
                      <a:pPr>
                        <a:lnSpc>
                          <a:spcPct val="107000"/>
                        </a:lnSpc>
                        <a:spcAft>
                          <a:spcPts val="800"/>
                        </a:spcAft>
                        <a:buNone/>
                      </a:pPr>
                      <a:r>
                        <a:rPr lang="en-GB" sz="1000">
                          <a:effectLst/>
                        </a:rPr>
                        <a:t>Personal savings </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£40,000</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33%</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extLst>
                  <a:ext uri="{0D108BD9-81ED-4DB2-BD59-A6C34878D82A}">
                    <a16:rowId xmlns:a16="http://schemas.microsoft.com/office/drawing/2014/main" val="1340796444"/>
                  </a:ext>
                </a:extLst>
              </a:tr>
              <a:tr h="297802">
                <a:tc>
                  <a:txBody>
                    <a:bodyPr/>
                    <a:lstStyle/>
                    <a:p>
                      <a:pPr>
                        <a:lnSpc>
                          <a:spcPct val="107000"/>
                        </a:lnSpc>
                        <a:spcAft>
                          <a:spcPts val="800"/>
                        </a:spcAft>
                        <a:buNone/>
                      </a:pPr>
                      <a:r>
                        <a:rPr lang="en-GB" sz="1000">
                          <a:effectLst/>
                        </a:rPr>
                        <a:t>Bank loan</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£80,000</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60%</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extLst>
                  <a:ext uri="{0D108BD9-81ED-4DB2-BD59-A6C34878D82A}">
                    <a16:rowId xmlns:a16="http://schemas.microsoft.com/office/drawing/2014/main" val="2034740056"/>
                  </a:ext>
                </a:extLst>
              </a:tr>
              <a:tr h="297802">
                <a:tc>
                  <a:txBody>
                    <a:bodyPr/>
                    <a:lstStyle/>
                    <a:p>
                      <a:pPr>
                        <a:lnSpc>
                          <a:spcPct val="107000"/>
                        </a:lnSpc>
                        <a:spcAft>
                          <a:spcPts val="800"/>
                        </a:spcAft>
                        <a:buNone/>
                      </a:pPr>
                      <a:r>
                        <a:rPr lang="en-GB" sz="1000">
                          <a:effectLst/>
                        </a:rPr>
                        <a:t>Investor contribution</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£10,000</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15%</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extLst>
                  <a:ext uri="{0D108BD9-81ED-4DB2-BD59-A6C34878D82A}">
                    <a16:rowId xmlns:a16="http://schemas.microsoft.com/office/drawing/2014/main" val="9855317"/>
                  </a:ext>
                </a:extLst>
              </a:tr>
              <a:tr h="340655">
                <a:tc>
                  <a:txBody>
                    <a:bodyPr/>
                    <a:lstStyle/>
                    <a:p>
                      <a:pPr>
                        <a:lnSpc>
                          <a:spcPct val="107000"/>
                        </a:lnSpc>
                        <a:spcAft>
                          <a:spcPts val="800"/>
                        </a:spcAft>
                        <a:buNone/>
                      </a:pPr>
                      <a:r>
                        <a:rPr lang="en-GB" sz="1000">
                          <a:effectLst/>
                        </a:rPr>
                        <a:t>Total</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a:effectLst/>
                        </a:rPr>
                        <a:t>£130,000</a:t>
                      </a:r>
                      <a:endParaRPr lang="en-GB" sz="100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tc>
                  <a:txBody>
                    <a:bodyPr/>
                    <a:lstStyle/>
                    <a:p>
                      <a:pPr>
                        <a:lnSpc>
                          <a:spcPct val="107000"/>
                        </a:lnSpc>
                        <a:spcAft>
                          <a:spcPts val="800"/>
                        </a:spcAft>
                        <a:buNone/>
                      </a:pPr>
                      <a:r>
                        <a:rPr lang="en-GB" sz="1000" dirty="0">
                          <a:effectLst/>
                        </a:rPr>
                        <a:t>100%</a:t>
                      </a:r>
                      <a:endParaRPr lang="en-GB" sz="1000" dirty="0">
                        <a:effectLst/>
                        <a:latin typeface="Arial" panose="020B0604020202020204" pitchFamily="34" charset="0"/>
                        <a:ea typeface="DengXian" panose="02010600030101010101" pitchFamily="2" charset="-122"/>
                        <a:cs typeface="Times New Roman" panose="02020603050405020304" pitchFamily="18" charset="0"/>
                      </a:endParaRPr>
                    </a:p>
                  </a:txBody>
                  <a:tcPr marL="59618" marR="59618" marT="0" marB="0"/>
                </a:tc>
                <a:extLst>
                  <a:ext uri="{0D108BD9-81ED-4DB2-BD59-A6C34878D82A}">
                    <a16:rowId xmlns:a16="http://schemas.microsoft.com/office/drawing/2014/main" val="2585903879"/>
                  </a:ext>
                </a:extLst>
              </a:tr>
            </a:tbl>
          </a:graphicData>
        </a:graphic>
      </p:graphicFrame>
      <p:graphicFrame>
        <p:nvGraphicFramePr>
          <p:cNvPr id="12" name="Table 11">
            <a:extLst>
              <a:ext uri="{FF2B5EF4-FFF2-40B4-BE49-F238E27FC236}">
                <a16:creationId xmlns:a16="http://schemas.microsoft.com/office/drawing/2014/main" id="{CFA55E46-1D0F-BA99-CBA9-3B3B0FD6EB9C}"/>
              </a:ext>
            </a:extLst>
          </p:cNvPr>
          <p:cNvGraphicFramePr/>
          <p:nvPr>
            <p:extLst>
              <p:ext uri="{D42A27DB-BD31-4B8C-83A1-F6EECF244321}">
                <p14:modId xmlns:p14="http://schemas.microsoft.com/office/powerpoint/2010/main" val="98859216"/>
              </p:ext>
            </p:extLst>
          </p:nvPr>
        </p:nvGraphicFramePr>
        <p:xfrm>
          <a:off x="540173" y="3026068"/>
          <a:ext cx="5725160" cy="1387092"/>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961336816"/>
                    </a:ext>
                  </a:extLst>
                </a:gridCol>
                <a:gridCol w="2862580">
                  <a:extLst>
                    <a:ext uri="{9D8B030D-6E8A-4147-A177-3AD203B41FA5}">
                      <a16:colId xmlns:a16="http://schemas.microsoft.com/office/drawing/2014/main" val="101632517"/>
                    </a:ext>
                  </a:extLst>
                </a:gridCol>
              </a:tblGrid>
              <a:tr h="198156">
                <a:tc>
                  <a:txBody>
                    <a:bodyPr/>
                    <a:lstStyle/>
                    <a:p>
                      <a:pPr>
                        <a:lnSpc>
                          <a:spcPct val="107000"/>
                        </a:lnSpc>
                        <a:spcAft>
                          <a:spcPts val="800"/>
                        </a:spcAft>
                        <a:buNone/>
                      </a:pPr>
                      <a:r>
                        <a:rPr lang="en-GB" sz="1100">
                          <a:effectLst/>
                        </a:rPr>
                        <a:t>Cost Item</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Annual Cost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70273252"/>
                  </a:ext>
                </a:extLst>
              </a:tr>
              <a:tr h="198156">
                <a:tc>
                  <a:txBody>
                    <a:bodyPr/>
                    <a:lstStyle/>
                    <a:p>
                      <a:pPr>
                        <a:lnSpc>
                          <a:spcPct val="107000"/>
                        </a:lnSpc>
                        <a:spcAft>
                          <a:spcPts val="800"/>
                        </a:spcAft>
                        <a:buNone/>
                      </a:pPr>
                      <a:r>
                        <a:rPr lang="en-GB" sz="1100">
                          <a:effectLst/>
                        </a:rPr>
                        <a:t>Cleaning Products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£12,000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99330839"/>
                  </a:ext>
                </a:extLst>
              </a:tr>
              <a:tr h="198156">
                <a:tc>
                  <a:txBody>
                    <a:bodyPr/>
                    <a:lstStyle/>
                    <a:p>
                      <a:pPr>
                        <a:lnSpc>
                          <a:spcPct val="107000"/>
                        </a:lnSpc>
                        <a:spcAft>
                          <a:spcPts val="800"/>
                        </a:spcAft>
                        <a:buNone/>
                      </a:pPr>
                      <a:r>
                        <a:rPr lang="en-GB" sz="1100">
                          <a:effectLst/>
                        </a:rPr>
                        <a:t>Water and Utilities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£ 6,000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73597994"/>
                  </a:ext>
                </a:extLst>
              </a:tr>
              <a:tr h="198156">
                <a:tc>
                  <a:txBody>
                    <a:bodyPr/>
                    <a:lstStyle/>
                    <a:p>
                      <a:pPr>
                        <a:lnSpc>
                          <a:spcPct val="107000"/>
                        </a:lnSpc>
                        <a:spcAft>
                          <a:spcPts val="800"/>
                        </a:spcAft>
                        <a:buNone/>
                      </a:pPr>
                      <a:r>
                        <a:rPr lang="en-GB" sz="1100" dirty="0">
                          <a:effectLst/>
                        </a:rPr>
                        <a:t>Staff wages</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£20,000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22792905"/>
                  </a:ext>
                </a:extLst>
              </a:tr>
              <a:tr h="198156">
                <a:tc>
                  <a:txBody>
                    <a:bodyPr/>
                    <a:lstStyle/>
                    <a:p>
                      <a:pPr>
                        <a:lnSpc>
                          <a:spcPct val="107000"/>
                        </a:lnSpc>
                        <a:spcAft>
                          <a:spcPts val="800"/>
                        </a:spcAft>
                        <a:buNone/>
                      </a:pPr>
                      <a:r>
                        <a:rPr lang="en-GB" sz="1100">
                          <a:effectLst/>
                        </a:rPr>
                        <a:t>Maintenance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a:effectLst/>
                        </a:rPr>
                        <a:t>£3,600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62690389"/>
                  </a:ext>
                </a:extLst>
              </a:tr>
              <a:tr h="198156">
                <a:tc>
                  <a:txBody>
                    <a:bodyPr/>
                    <a:lstStyle/>
                    <a:p>
                      <a:pPr>
                        <a:lnSpc>
                          <a:spcPct val="107000"/>
                        </a:lnSpc>
                        <a:spcAft>
                          <a:spcPts val="800"/>
                        </a:spcAft>
                        <a:buNone/>
                      </a:pPr>
                      <a:r>
                        <a:rPr lang="en-GB" sz="1100">
                          <a:effectLst/>
                        </a:rPr>
                        <a:t>Operating cost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£4,200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79937299"/>
                  </a:ext>
                </a:extLst>
              </a:tr>
              <a:tr h="198156">
                <a:tc>
                  <a:txBody>
                    <a:bodyPr/>
                    <a:lstStyle/>
                    <a:p>
                      <a:pPr>
                        <a:lnSpc>
                          <a:spcPct val="107000"/>
                        </a:lnSpc>
                        <a:spcAft>
                          <a:spcPts val="800"/>
                        </a:spcAft>
                        <a:buNone/>
                      </a:pPr>
                      <a:r>
                        <a:rPr lang="en-GB" sz="1100">
                          <a:effectLst/>
                        </a:rPr>
                        <a:t>Total Annual Cost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100" dirty="0">
                          <a:effectLst/>
                        </a:rPr>
                        <a:t>£45,800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59802955"/>
                  </a:ext>
                </a:extLst>
              </a:tr>
            </a:tbl>
          </a:graphicData>
        </a:graphic>
      </p:graphicFrame>
      <p:pic>
        <p:nvPicPr>
          <p:cNvPr id="19" name="Picture 18" descr="Waves Car Wash (Tesco Hatfield Extra) - Mount Pleasant, Oldings Corner ...">
            <a:extLst>
              <a:ext uri="{FF2B5EF4-FFF2-40B4-BE49-F238E27FC236}">
                <a16:creationId xmlns:a16="http://schemas.microsoft.com/office/drawing/2014/main" id="{59FAE857-04C3-BF69-4943-B2C462EBA7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1379" y="1095535"/>
            <a:ext cx="2799781" cy="5385843"/>
          </a:xfrm>
          <a:prstGeom prst="rect">
            <a:avLst/>
          </a:prstGeom>
        </p:spPr>
      </p:pic>
    </p:spTree>
    <p:extLst>
      <p:ext uri="{BB962C8B-B14F-4D97-AF65-F5344CB8AC3E}">
        <p14:creationId xmlns:p14="http://schemas.microsoft.com/office/powerpoint/2010/main" val="3278303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6" name="Table 5">
            <a:extLst>
              <a:ext uri="{FF2B5EF4-FFF2-40B4-BE49-F238E27FC236}">
                <a16:creationId xmlns:a16="http://schemas.microsoft.com/office/drawing/2014/main" id="{EDAA1FB8-1CB5-DAFC-B3E6-A7F653E62B37}"/>
              </a:ext>
            </a:extLst>
          </p:cNvPr>
          <p:cNvGraphicFramePr/>
          <p:nvPr>
            <p:extLst>
              <p:ext uri="{D42A27DB-BD31-4B8C-83A1-F6EECF244321}">
                <p14:modId xmlns:p14="http://schemas.microsoft.com/office/powerpoint/2010/main" val="765632158"/>
              </p:ext>
            </p:extLst>
          </p:nvPr>
        </p:nvGraphicFramePr>
        <p:xfrm>
          <a:off x="4787863" y="433588"/>
          <a:ext cx="6856512" cy="1989630"/>
        </p:xfrm>
        <a:graphic>
          <a:graphicData uri="http://schemas.openxmlformats.org/drawingml/2006/table">
            <a:tbl>
              <a:tblPr firstRow="1" firstCol="1" bandRow="1">
                <a:tableStyleId>{5C22544A-7EE6-4342-B048-85BDC9FD1C3A}</a:tableStyleId>
              </a:tblPr>
              <a:tblGrid>
                <a:gridCol w="3428256">
                  <a:extLst>
                    <a:ext uri="{9D8B030D-6E8A-4147-A177-3AD203B41FA5}">
                      <a16:colId xmlns:a16="http://schemas.microsoft.com/office/drawing/2014/main" val="676233246"/>
                    </a:ext>
                  </a:extLst>
                </a:gridCol>
                <a:gridCol w="3428256">
                  <a:extLst>
                    <a:ext uri="{9D8B030D-6E8A-4147-A177-3AD203B41FA5}">
                      <a16:colId xmlns:a16="http://schemas.microsoft.com/office/drawing/2014/main" val="3500802579"/>
                    </a:ext>
                  </a:extLst>
                </a:gridCol>
              </a:tblGrid>
              <a:tr h="331605">
                <a:tc>
                  <a:txBody>
                    <a:bodyPr/>
                    <a:lstStyle/>
                    <a:p>
                      <a:pPr>
                        <a:lnSpc>
                          <a:spcPct val="107000"/>
                        </a:lnSpc>
                        <a:spcAft>
                          <a:spcPts val="800"/>
                        </a:spcAft>
                        <a:buNone/>
                      </a:pPr>
                      <a:r>
                        <a:rPr lang="en-GB" sz="1200">
                          <a:effectLst/>
                        </a:rPr>
                        <a:t>Objective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200">
                          <a:effectLst/>
                        </a:rPr>
                        <a:t>Target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70932778"/>
                  </a:ext>
                </a:extLst>
              </a:tr>
              <a:tr h="331605">
                <a:tc>
                  <a:txBody>
                    <a:bodyPr/>
                    <a:lstStyle/>
                    <a:p>
                      <a:pPr>
                        <a:lnSpc>
                          <a:spcPct val="107000"/>
                        </a:lnSpc>
                        <a:spcAft>
                          <a:spcPts val="800"/>
                        </a:spcAft>
                        <a:buNone/>
                      </a:pPr>
                      <a:r>
                        <a:rPr lang="en-GB" sz="1200">
                          <a:effectLst/>
                        </a:rPr>
                        <a:t>Gain regular customers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200">
                          <a:effectLst/>
                        </a:rPr>
                        <a:t>300+ 3years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285098810"/>
                  </a:ext>
                </a:extLst>
              </a:tr>
              <a:tr h="331605">
                <a:tc>
                  <a:txBody>
                    <a:bodyPr/>
                    <a:lstStyle/>
                    <a:p>
                      <a:pPr>
                        <a:lnSpc>
                          <a:spcPct val="107000"/>
                        </a:lnSpc>
                        <a:spcAft>
                          <a:spcPts val="800"/>
                        </a:spcAft>
                        <a:buNone/>
                      </a:pPr>
                      <a:r>
                        <a:rPr lang="en-GB" sz="1200">
                          <a:effectLst/>
                        </a:rPr>
                        <a:t>Launch mobile service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200">
                          <a:effectLst/>
                        </a:rPr>
                        <a:t>2 years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627284909"/>
                  </a:ext>
                </a:extLst>
              </a:tr>
              <a:tr h="331605">
                <a:tc>
                  <a:txBody>
                    <a:bodyPr/>
                    <a:lstStyle/>
                    <a:p>
                      <a:pPr>
                        <a:lnSpc>
                          <a:spcPct val="107000"/>
                        </a:lnSpc>
                        <a:spcAft>
                          <a:spcPts val="800"/>
                        </a:spcAft>
                        <a:buNone/>
                      </a:pPr>
                      <a:r>
                        <a:rPr lang="en-GB" sz="1200">
                          <a:effectLst/>
                        </a:rPr>
                        <a:t>Open second branch </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200">
                          <a:effectLst/>
                        </a:rPr>
                        <a:t>5years</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68992497"/>
                  </a:ext>
                </a:extLst>
              </a:tr>
              <a:tr h="331605">
                <a:tc>
                  <a:txBody>
                    <a:bodyPr/>
                    <a:lstStyle/>
                    <a:p>
                      <a:pPr>
                        <a:lnSpc>
                          <a:spcPct val="107000"/>
                        </a:lnSpc>
                        <a:spcAft>
                          <a:spcPts val="800"/>
                        </a:spcAft>
                        <a:buNone/>
                      </a:pPr>
                      <a:r>
                        <a:rPr lang="en-GB" sz="1200">
                          <a:effectLst/>
                        </a:rPr>
                        <a:t>Increase annual revenue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200">
                          <a:effectLst/>
                        </a:rPr>
                        <a:t>15-20 per year</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211888"/>
                  </a:ext>
                </a:extLst>
              </a:tr>
              <a:tr h="331605">
                <a:tc>
                  <a:txBody>
                    <a:bodyPr/>
                    <a:lstStyle/>
                    <a:p>
                      <a:pPr>
                        <a:lnSpc>
                          <a:spcPct val="107000"/>
                        </a:lnSpc>
                        <a:spcAft>
                          <a:spcPts val="800"/>
                        </a:spcAft>
                        <a:buNone/>
                      </a:pPr>
                      <a:r>
                        <a:rPr lang="en-GB" sz="1200">
                          <a:effectLst/>
                        </a:rPr>
                        <a:t>Increase workforce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buNone/>
                      </a:pPr>
                      <a:r>
                        <a:rPr lang="en-GB" sz="1200" dirty="0">
                          <a:effectLst/>
                        </a:rPr>
                        <a:t>3-8 employees within 5 years</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427258766"/>
                  </a:ext>
                </a:extLst>
              </a:tr>
            </a:tbl>
          </a:graphicData>
        </a:graphic>
      </p:graphicFrame>
      <p:graphicFrame>
        <p:nvGraphicFramePr>
          <p:cNvPr id="8" name="Table 7">
            <a:extLst>
              <a:ext uri="{FF2B5EF4-FFF2-40B4-BE49-F238E27FC236}">
                <a16:creationId xmlns:a16="http://schemas.microsoft.com/office/drawing/2014/main" id="{4D9BD0A1-4222-C20C-CCF7-BAFED01BDF58}"/>
              </a:ext>
            </a:extLst>
          </p:cNvPr>
          <p:cNvGraphicFramePr/>
          <p:nvPr>
            <p:extLst>
              <p:ext uri="{D42A27DB-BD31-4B8C-83A1-F6EECF244321}">
                <p14:modId xmlns:p14="http://schemas.microsoft.com/office/powerpoint/2010/main" val="4264670482"/>
              </p:ext>
            </p:extLst>
          </p:nvPr>
        </p:nvGraphicFramePr>
        <p:xfrm>
          <a:off x="3739931" y="3633174"/>
          <a:ext cx="8128000" cy="2527056"/>
        </p:xfrm>
        <a:graphic>
          <a:graphicData uri="http://schemas.openxmlformats.org/drawingml/2006/table">
            <a:tbl>
              <a:tblPr firstRow="1" firstCol="1" bandRow="1">
                <a:tableStyleId>{5C22544A-7EE6-4342-B048-85BDC9FD1C3A}</a:tableStyleId>
              </a:tblPr>
              <a:tblGrid>
                <a:gridCol w="4064000">
                  <a:extLst>
                    <a:ext uri="{9D8B030D-6E8A-4147-A177-3AD203B41FA5}">
                      <a16:colId xmlns:a16="http://schemas.microsoft.com/office/drawing/2014/main" val="1450852426"/>
                    </a:ext>
                  </a:extLst>
                </a:gridCol>
                <a:gridCol w="4064000">
                  <a:extLst>
                    <a:ext uri="{9D8B030D-6E8A-4147-A177-3AD203B41FA5}">
                      <a16:colId xmlns:a16="http://schemas.microsoft.com/office/drawing/2014/main" val="1380095639"/>
                    </a:ext>
                  </a:extLst>
                </a:gridCol>
              </a:tblGrid>
              <a:tr h="421176">
                <a:tc>
                  <a:txBody>
                    <a:bodyPr/>
                    <a:lstStyle/>
                    <a:p>
                      <a:pPr>
                        <a:lnSpc>
                          <a:spcPct val="107000"/>
                        </a:lnSpc>
                        <a:spcAft>
                          <a:spcPts val="800"/>
                        </a:spcAft>
                        <a:buNone/>
                      </a:pPr>
                      <a:r>
                        <a:rPr lang="en-GB" sz="1100">
                          <a:effectLst/>
                        </a:rPr>
                        <a:t>Item</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tc>
                  <a:txBody>
                    <a:bodyPr/>
                    <a:lstStyle/>
                    <a:p>
                      <a:pPr>
                        <a:lnSpc>
                          <a:spcPct val="107000"/>
                        </a:lnSpc>
                        <a:spcAft>
                          <a:spcPts val="800"/>
                        </a:spcAft>
                        <a:buNone/>
                      </a:pPr>
                      <a:r>
                        <a:rPr lang="en-GB" sz="1100">
                          <a:effectLst/>
                        </a:rPr>
                        <a:t>Value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extLst>
                  <a:ext uri="{0D108BD9-81ED-4DB2-BD59-A6C34878D82A}">
                    <a16:rowId xmlns:a16="http://schemas.microsoft.com/office/drawing/2014/main" val="4045092525"/>
                  </a:ext>
                </a:extLst>
              </a:tr>
              <a:tr h="421176">
                <a:tc>
                  <a:txBody>
                    <a:bodyPr/>
                    <a:lstStyle/>
                    <a:p>
                      <a:pPr>
                        <a:lnSpc>
                          <a:spcPct val="107000"/>
                        </a:lnSpc>
                        <a:spcAft>
                          <a:spcPts val="800"/>
                        </a:spcAft>
                        <a:buNone/>
                      </a:pPr>
                      <a:r>
                        <a:rPr lang="en-GB" sz="1100">
                          <a:effectLst/>
                        </a:rPr>
                        <a:t>Price per wash</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tc>
                  <a:txBody>
                    <a:bodyPr/>
                    <a:lstStyle/>
                    <a:p>
                      <a:pPr>
                        <a:lnSpc>
                          <a:spcPct val="107000"/>
                        </a:lnSpc>
                        <a:spcAft>
                          <a:spcPts val="800"/>
                        </a:spcAft>
                        <a:buNone/>
                      </a:pPr>
                      <a:r>
                        <a:rPr lang="en-GB" sz="1100">
                          <a:effectLst/>
                        </a:rPr>
                        <a:t>£12</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extLst>
                  <a:ext uri="{0D108BD9-81ED-4DB2-BD59-A6C34878D82A}">
                    <a16:rowId xmlns:a16="http://schemas.microsoft.com/office/drawing/2014/main" val="85242382"/>
                  </a:ext>
                </a:extLst>
              </a:tr>
              <a:tr h="421176">
                <a:tc>
                  <a:txBody>
                    <a:bodyPr/>
                    <a:lstStyle/>
                    <a:p>
                      <a:pPr>
                        <a:lnSpc>
                          <a:spcPct val="107000"/>
                        </a:lnSpc>
                        <a:spcAft>
                          <a:spcPts val="800"/>
                        </a:spcAft>
                        <a:buNone/>
                      </a:pPr>
                      <a:r>
                        <a:rPr lang="en-GB" sz="1100" dirty="0">
                          <a:effectLst/>
                        </a:rPr>
                        <a:t>Variable cost per wash </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tc>
                  <a:txBody>
                    <a:bodyPr/>
                    <a:lstStyle/>
                    <a:p>
                      <a:pPr>
                        <a:lnSpc>
                          <a:spcPct val="107000"/>
                        </a:lnSpc>
                        <a:spcAft>
                          <a:spcPts val="800"/>
                        </a:spcAft>
                        <a:buNone/>
                      </a:pPr>
                      <a:r>
                        <a:rPr lang="en-GB" sz="1100" dirty="0">
                          <a:effectLst/>
                        </a:rPr>
                        <a:t>£4</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extLst>
                  <a:ext uri="{0D108BD9-81ED-4DB2-BD59-A6C34878D82A}">
                    <a16:rowId xmlns:a16="http://schemas.microsoft.com/office/drawing/2014/main" val="826212422"/>
                  </a:ext>
                </a:extLst>
              </a:tr>
              <a:tr h="421176">
                <a:tc>
                  <a:txBody>
                    <a:bodyPr/>
                    <a:lstStyle/>
                    <a:p>
                      <a:pPr>
                        <a:lnSpc>
                          <a:spcPct val="107000"/>
                        </a:lnSpc>
                        <a:spcAft>
                          <a:spcPts val="800"/>
                        </a:spcAft>
                        <a:buNone/>
                      </a:pPr>
                      <a:r>
                        <a:rPr lang="en-GB" sz="1100" dirty="0">
                          <a:effectLst/>
                        </a:rPr>
                        <a:t>Contribution per wash</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tc>
                  <a:txBody>
                    <a:bodyPr/>
                    <a:lstStyle/>
                    <a:p>
                      <a:pPr>
                        <a:lnSpc>
                          <a:spcPct val="107000"/>
                        </a:lnSpc>
                        <a:spcAft>
                          <a:spcPts val="800"/>
                        </a:spcAft>
                        <a:buNone/>
                      </a:pPr>
                      <a:r>
                        <a:rPr lang="en-GB" sz="1100" dirty="0">
                          <a:effectLst/>
                        </a:rPr>
                        <a:t>£8</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extLst>
                  <a:ext uri="{0D108BD9-81ED-4DB2-BD59-A6C34878D82A}">
                    <a16:rowId xmlns:a16="http://schemas.microsoft.com/office/drawing/2014/main" val="3487565226"/>
                  </a:ext>
                </a:extLst>
              </a:tr>
              <a:tr h="421176">
                <a:tc>
                  <a:txBody>
                    <a:bodyPr/>
                    <a:lstStyle/>
                    <a:p>
                      <a:pPr>
                        <a:lnSpc>
                          <a:spcPct val="107000"/>
                        </a:lnSpc>
                        <a:spcAft>
                          <a:spcPts val="800"/>
                        </a:spcAft>
                        <a:buNone/>
                      </a:pPr>
                      <a:r>
                        <a:rPr lang="en-GB" sz="1100">
                          <a:effectLst/>
                        </a:rPr>
                        <a:t>Monthly fixed cost</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tc>
                  <a:txBody>
                    <a:bodyPr/>
                    <a:lstStyle/>
                    <a:p>
                      <a:pPr>
                        <a:lnSpc>
                          <a:spcPct val="107000"/>
                        </a:lnSpc>
                        <a:spcAft>
                          <a:spcPts val="800"/>
                        </a:spcAft>
                        <a:buNone/>
                      </a:pPr>
                      <a:r>
                        <a:rPr lang="en-GB" sz="1100">
                          <a:effectLst/>
                        </a:rPr>
                        <a:t>£6000</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extLst>
                  <a:ext uri="{0D108BD9-81ED-4DB2-BD59-A6C34878D82A}">
                    <a16:rowId xmlns:a16="http://schemas.microsoft.com/office/drawing/2014/main" val="3800454674"/>
                  </a:ext>
                </a:extLst>
              </a:tr>
              <a:tr h="421176">
                <a:tc>
                  <a:txBody>
                    <a:bodyPr/>
                    <a:lstStyle/>
                    <a:p>
                      <a:pPr>
                        <a:lnSpc>
                          <a:spcPct val="107000"/>
                        </a:lnSpc>
                        <a:spcAft>
                          <a:spcPts val="800"/>
                        </a:spcAft>
                        <a:buNone/>
                      </a:pPr>
                      <a:r>
                        <a:rPr lang="en-GB" sz="1100">
                          <a:effectLst/>
                        </a:rPr>
                        <a:t>Break even revenue</a:t>
                      </a:r>
                      <a:endParaRPr lang="en-GB" sz="110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tc>
                  <a:txBody>
                    <a:bodyPr/>
                    <a:lstStyle/>
                    <a:p>
                      <a:pPr>
                        <a:lnSpc>
                          <a:spcPct val="107000"/>
                        </a:lnSpc>
                        <a:spcAft>
                          <a:spcPts val="800"/>
                        </a:spcAft>
                        <a:buNone/>
                      </a:pPr>
                      <a:r>
                        <a:rPr lang="en-GB" sz="1100" dirty="0">
                          <a:effectLst/>
                        </a:rPr>
                        <a:t>£9000</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6341" marR="66341" marT="0" marB="0"/>
                </a:tc>
                <a:extLst>
                  <a:ext uri="{0D108BD9-81ED-4DB2-BD59-A6C34878D82A}">
                    <a16:rowId xmlns:a16="http://schemas.microsoft.com/office/drawing/2014/main" val="3211663221"/>
                  </a:ext>
                </a:extLst>
              </a:tr>
            </a:tbl>
          </a:graphicData>
        </a:graphic>
      </p:graphicFrame>
      <p:pic>
        <p:nvPicPr>
          <p:cNvPr id="9" name="Picture 8" descr="Banchory car wash facility © Stanley Howe cc-by-sa/2.0 :: Geograph ...">
            <a:extLst>
              <a:ext uri="{FF2B5EF4-FFF2-40B4-BE49-F238E27FC236}">
                <a16:creationId xmlns:a16="http://schemas.microsoft.com/office/drawing/2014/main" id="{D1D8C4C3-9AC0-34ED-64E3-C2B5E90782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958" y="243416"/>
            <a:ext cx="3429000" cy="4572000"/>
          </a:xfrm>
          <a:prstGeom prst="rect">
            <a:avLst/>
          </a:prstGeom>
        </p:spPr>
      </p:pic>
    </p:spTree>
    <p:extLst>
      <p:ext uri="{BB962C8B-B14F-4D97-AF65-F5344CB8AC3E}">
        <p14:creationId xmlns:p14="http://schemas.microsoft.com/office/powerpoint/2010/main" val="3832727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1406</Words>
  <Application>Microsoft Office PowerPoint</Application>
  <PresentationFormat>Widescreen</PresentationFormat>
  <Paragraphs>212</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Assessment Task 2</vt:lpstr>
      <vt:lpstr>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Jennifer Love Ocasion Cartledge (2509330)</cp:lastModifiedBy>
  <cp:revision>54</cp:revision>
  <dcterms:created xsi:type="dcterms:W3CDTF">2023-07-31T07:37:43Z</dcterms:created>
  <dcterms:modified xsi:type="dcterms:W3CDTF">2026-07-27T04:53:50Z</dcterms:modified>
</cp:coreProperties>
</file>