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0"/>
  </p:notesMasterIdLst>
  <p:sldIdLst>
    <p:sldId id="1364" r:id="rId2"/>
    <p:sldId id="1386" r:id="rId3"/>
    <p:sldId id="1406" r:id="rId4"/>
    <p:sldId id="1479" r:id="rId5"/>
    <p:sldId id="1409" r:id="rId6"/>
    <p:sldId id="1408" r:id="rId7"/>
    <p:sldId id="1407" r:id="rId8"/>
    <p:sldId id="1467" r:id="rId9"/>
    <p:sldId id="1387" r:id="rId10"/>
    <p:sldId id="1388" r:id="rId11"/>
    <p:sldId id="1390" r:id="rId12"/>
    <p:sldId id="1478" r:id="rId13"/>
    <p:sldId id="1389" r:id="rId14"/>
    <p:sldId id="1396" r:id="rId15"/>
    <p:sldId id="1391" r:id="rId16"/>
    <p:sldId id="1308" r:id="rId17"/>
    <p:sldId id="1401" r:id="rId18"/>
    <p:sldId id="1419" r:id="rId19"/>
    <p:sldId id="1392" r:id="rId20"/>
    <p:sldId id="1393" r:id="rId21"/>
    <p:sldId id="1394" r:id="rId22"/>
    <p:sldId id="1403" r:id="rId23"/>
    <p:sldId id="1475" r:id="rId24"/>
    <p:sldId id="1418" r:id="rId25"/>
    <p:sldId id="1476" r:id="rId26"/>
    <p:sldId id="1405" r:id="rId27"/>
    <p:sldId id="1481" r:id="rId28"/>
    <p:sldId id="1399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466"/>
    <p:restoredTop sz="68649"/>
  </p:normalViewPr>
  <p:slideViewPr>
    <p:cSldViewPr snapToGrid="0" snapToObjects="1">
      <p:cViewPr varScale="1">
        <p:scale>
          <a:sx n="55" d="100"/>
          <a:sy n="55" d="100"/>
        </p:scale>
        <p:origin x="1832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8AB80FE-805C-E34B-859C-43ACA061E902}" type="datetimeFigureOut">
              <a:rPr lang="en-US" smtClean="0"/>
              <a:t>10/12/22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79B01D-8EA0-5E4C-AC29-729A7D87D3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64854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664776-2651-CC47-8364-6809BA6741C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52139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8741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39124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75310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345023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823336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859372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970243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589043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561383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All of these skills are at Foundation level.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808480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All of these skills are at Intermediate level.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423551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At the beginning I mentioned that all student will be given a level for all 4 language skills AND for their “Teaching and Learning” skills – these levels are here again with descriptions for each level.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825048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635476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RHAID i chi feddwl am hyn yn ystod PAP2 – dyma eich cyfle i gasglu tystiolaeth.</a:t>
            </a:r>
          </a:p>
          <a:p>
            <a:endParaRPr lang="cy-GB" dirty="0"/>
          </a:p>
          <a:p>
            <a:r>
              <a:rPr lang="cy-GB" dirty="0"/>
              <a:t>You MUST think about this during PTE2 – this is your chance to produce and keep evidence ready for your Welsh Portfolio.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461455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695078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748894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113808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22389043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98737932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57255479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67623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075368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541804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733518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529916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PWYSIG! PWYSIG! PWYSIG!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13899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BA9DB7-2B3F-E647-9C32-A50D39325A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B594751-3754-074F-8F52-6CAA416D74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73CA56-8696-154E-B7E5-D4229D54BE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CB93A-DEF2-B64C-83E0-CA477C1BDB8C}" type="datetimeFigureOut">
              <a:rPr lang="en-US" smtClean="0"/>
              <a:t>10/12/22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ED2A66-5D5F-9E4E-98C1-90CCA60375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070D95-FF3C-344C-A916-7B3EEC4F36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C18C2-31EE-8F4E-82F9-1F37F93D6E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47347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DDEABF-A3F5-674B-A5B3-7B31CABDE2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EC7D3F-7CF8-7B47-ADF8-67CFF29F4E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FEF4CE-8C6D-D847-99DE-E50341C718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CB93A-DEF2-B64C-83E0-CA477C1BDB8C}" type="datetimeFigureOut">
              <a:rPr lang="en-US" smtClean="0"/>
              <a:t>10/12/22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B71008-29A9-7C45-934C-3CE7DE7119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8AE899-046D-6843-9CCB-CC02400CF6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C18C2-31EE-8F4E-82F9-1F37F93D6E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34074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5211E0-AFA7-A24E-9A69-374994CEB5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33FD9E-9A17-6D42-8E32-201A96260C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9FD5A7-AEC5-1041-A50E-E8DDF1480B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CB93A-DEF2-B64C-83E0-CA477C1BDB8C}" type="datetimeFigureOut">
              <a:rPr lang="en-US" smtClean="0"/>
              <a:t>10/12/22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7F0D8C-C354-5947-A878-B6ADB963C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442DA0-BF6C-8449-816F-7C69ED2409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C18C2-31EE-8F4E-82F9-1F37F93D6E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39469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0AEC42-51AA-8A4D-96D6-2322603F54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4421CB-7A03-224C-9BB7-64B28D7EFA1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2B3FA5-FAFB-8844-9E9F-3BDDFF46E6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F81110-16B3-5A4A-B9B3-FF1230DB4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CB93A-DEF2-B64C-83E0-CA477C1BDB8C}" type="datetimeFigureOut">
              <a:rPr lang="en-US" smtClean="0"/>
              <a:t>10/12/22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5AB994-6672-9349-BB77-76CD2F81D3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6580EE-B91F-F94E-AF5F-F037F00BDC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C18C2-31EE-8F4E-82F9-1F37F93D6E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1798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4EEA19-FBE6-C54A-A5AB-3898B96A06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60E4C1-B668-E647-B8DF-879D99367C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841E2A-A3E1-4445-B276-C56B8795BE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2CCDF28-463D-0C42-B54F-439431B53A8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2B3A9FE-969B-684E-BCC8-2B85F64FDA4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5B52A64-2912-C147-ADAF-7B2046127E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CB93A-DEF2-B64C-83E0-CA477C1BDB8C}" type="datetimeFigureOut">
              <a:rPr lang="en-US" smtClean="0"/>
              <a:t>10/12/22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C7305C-1187-BB4A-BDC9-77020F61A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5A1B81A-3891-F74A-B2D3-E082767087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C18C2-31EE-8F4E-82F9-1F37F93D6E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8461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54989F-7EC8-C54F-95DB-9B52D3A506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14B250A-4155-9A4A-9AA1-D45BC2DEE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CB93A-DEF2-B64C-83E0-CA477C1BDB8C}" type="datetimeFigureOut">
              <a:rPr lang="en-US" smtClean="0"/>
              <a:t>10/12/22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E601209-9CCE-9E4E-A72F-E3312D9F6C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DF7FFB7-F0B2-534B-A2BA-DDF8820D97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C18C2-31EE-8F4E-82F9-1F37F93D6E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217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EF6325-1245-6D48-9AF8-2810275E13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CB93A-DEF2-B64C-83E0-CA477C1BDB8C}" type="datetimeFigureOut">
              <a:rPr lang="en-US" smtClean="0"/>
              <a:t>10/12/22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DA69C3A-166C-7141-9D9D-21E3898A9C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C59492-B10E-FB48-BB43-55F1D5A37E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C18C2-31EE-8F4E-82F9-1F37F93D6E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6466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1D749F-5621-CC46-B8D3-2D61E2005E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7DB61-4743-1F4C-BC12-BC9185149B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F2E074-E237-4742-A202-118F4555C8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267A95-1359-5746-BEF7-CDEA9EB347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CB93A-DEF2-B64C-83E0-CA477C1BDB8C}" type="datetimeFigureOut">
              <a:rPr lang="en-US" smtClean="0"/>
              <a:t>10/12/22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4EA606-2B1B-DF40-9594-8DDDD80DE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003C3D-5AE3-6041-A5D0-A7E471F970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C18C2-31EE-8F4E-82F9-1F37F93D6E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41737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352792-517E-2B4E-A7FD-8C867C2600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F4988D9-7195-BF4C-80C7-D6239F5638A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91E471C-62B8-4E41-ACDC-993DAEAB3D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D5DF13-1F55-F147-83B7-0B1AA7EAFC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CB93A-DEF2-B64C-83E0-CA477C1BDB8C}" type="datetimeFigureOut">
              <a:rPr lang="en-US" smtClean="0"/>
              <a:t>10/12/22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AC93F0-A726-534A-BBC5-1A1F4FC6E7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C31075-6F0F-1C42-8623-A4A19A3451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C18C2-31EE-8F4E-82F9-1F37F93D6E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30556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C78051-C0C1-C142-A625-4CD1D83700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18D7209-FE5D-DF44-B863-43FCBF6705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AB2F26-2595-C94B-8B44-314D20F785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CB93A-DEF2-B64C-83E0-CA477C1BDB8C}" type="datetimeFigureOut">
              <a:rPr lang="en-US" smtClean="0"/>
              <a:t>10/12/22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85A5E2-5C9E-FE4F-8E24-60CCD889A2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9E5E33-5E00-F44E-9077-FADC92F728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C18C2-31EE-8F4E-82F9-1F37F93D6E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51785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604F7F1-DC8B-A84B-AF31-AF28E6CB55B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6BEDF12-FE63-5741-A446-D5D167735C8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CE0D93-52D4-8D44-AB9B-62786BD7CB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CB93A-DEF2-B64C-83E0-CA477C1BDB8C}" type="datetimeFigureOut">
              <a:rPr lang="en-US" smtClean="0"/>
              <a:t>10/12/22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2E6CC6-EAF9-DB48-A8FA-2397AE3A55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542FB7-ABE0-9A4C-B9AE-17DF1B1935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C18C2-31EE-8F4E-82F9-1F37F93D6E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062929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10/12/22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158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2F56AB3-4F29-D845-AE49-A797AEC6F1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6D863B-9755-1248-9EDA-5A62179DF4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8FE778-77D9-8746-A091-60A2DBDB60E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0CB93A-DEF2-B64C-83E0-CA477C1BDB8C}" type="datetimeFigureOut">
              <a:rPr lang="en-US" smtClean="0"/>
              <a:t>10/12/22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D7662E-ABD9-9047-83FE-9C66CDB8B70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D30A9B-93E8-C744-8276-BCA4D7BB5DA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EC18C2-31EE-8F4E-82F9-1F37F93D6E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5968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2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.png"/><Relationship Id="rId4" Type="http://schemas.openxmlformats.org/officeDocument/2006/relationships/image" Target="../media/image23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.png"/><Relationship Id="rId4" Type="http://schemas.openxmlformats.org/officeDocument/2006/relationships/image" Target="../media/image25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6.tif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AA09D7D-4CD2-D34C-9120-221CD8FDB7D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076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A09E09DD-1DB0-9244-8DE5-6D0E0DE5D890}"/>
              </a:ext>
            </a:extLst>
          </p:cNvPr>
          <p:cNvSpPr txBox="1">
            <a:spLocks/>
          </p:cNvSpPr>
          <p:nvPr/>
        </p:nvSpPr>
        <p:spPr>
          <a:xfrm>
            <a:off x="616225" y="235973"/>
            <a:ext cx="11012557" cy="123886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rgbClr val="002060"/>
            </a:solidFill>
          </a:ln>
        </p:spPr>
        <p:txBody>
          <a:bodyPr vert="horz" lIns="91440" tIns="45720" rIns="91440" bIns="4572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Fframwaith</a:t>
            </a: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Cymwyseddau</a:t>
            </a: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Ymarferwyr</a:t>
            </a: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b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Language Competency Framework for Education Practitioners</a:t>
            </a:r>
            <a:b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8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5671A983-8C9F-2048-86E6-581D70AF4F32}"/>
              </a:ext>
            </a:extLst>
          </p:cNvPr>
          <p:cNvSpPr txBox="1">
            <a:spLocks/>
          </p:cNvSpPr>
          <p:nvPr/>
        </p:nvSpPr>
        <p:spPr>
          <a:xfrm>
            <a:off x="3518453" y="5104202"/>
            <a:ext cx="5625547" cy="128505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>
            <a:normAutofit fontScale="92500" lnSpcReduction="2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endParaRPr lang="en-GB" sz="105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en-GB" sz="39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BA2 </a:t>
            </a:r>
          </a:p>
          <a:p>
            <a:pPr marL="0" indent="0" algn="ctr">
              <a:buNone/>
            </a:pPr>
            <a:r>
              <a:rPr lang="en-GB" sz="28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GB" sz="28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/ Information</a:t>
            </a:r>
          </a:p>
          <a:p>
            <a:pPr algn="ctr"/>
            <a:endParaRPr lang="en-GB" sz="1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1217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BC982C1-423D-5449-9009-E51067709AFE}"/>
              </a:ext>
            </a:extLst>
          </p:cNvPr>
          <p:cNvSpPr txBox="1"/>
          <p:nvPr/>
        </p:nvSpPr>
        <p:spPr>
          <a:xfrm>
            <a:off x="5705061" y="245435"/>
            <a:ext cx="6211635" cy="563231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It’s a national framework to measure Welsh language competency of all student-teachers in Wales.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In the future, the aim is to use the Framework to measure Welsh language competency of the whole education sector.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The Framework measures Listening, Speaking, Reading and Writing skills in Welsh.  It also measures the student-teacher’s skill as a language teacher, e.g. how they develop the language skills of pupils in their class.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The Framework is a tool to help them plan further professional development opportunities when they enter the teaching profession.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BA318BF-E3DC-0043-8CF7-2A3C6C3A8119}"/>
              </a:ext>
            </a:extLst>
          </p:cNvPr>
          <p:cNvSpPr txBox="1"/>
          <p:nvPr/>
        </p:nvSpPr>
        <p:spPr>
          <a:xfrm>
            <a:off x="260554" y="232048"/>
            <a:ext cx="5265603" cy="563231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err="1"/>
              <a:t>Fframwaith</a:t>
            </a:r>
            <a:r>
              <a:rPr lang="en-US" sz="2400" dirty="0"/>
              <a:t> </a:t>
            </a:r>
            <a:r>
              <a:rPr lang="en-US" sz="2400" dirty="0" err="1"/>
              <a:t>Genedlaethol</a:t>
            </a:r>
            <a:r>
              <a:rPr lang="en-US" sz="2400" dirty="0"/>
              <a:t> </a:t>
            </a:r>
            <a:r>
              <a:rPr lang="en-US" sz="2400" dirty="0" err="1"/>
              <a:t>sy’n</a:t>
            </a:r>
            <a:r>
              <a:rPr lang="en-US" sz="2400" dirty="0"/>
              <a:t> </a:t>
            </a:r>
            <a:r>
              <a:rPr lang="en-US" sz="2400" dirty="0" err="1"/>
              <a:t>mesur</a:t>
            </a:r>
            <a:r>
              <a:rPr lang="en-US" sz="2400" dirty="0"/>
              <a:t> </a:t>
            </a:r>
            <a:r>
              <a:rPr lang="en-US" sz="2400" dirty="0" err="1"/>
              <a:t>cymhwysedd</a:t>
            </a:r>
            <a:r>
              <a:rPr lang="en-US" sz="2400" dirty="0"/>
              <a:t> </a:t>
            </a:r>
            <a:r>
              <a:rPr lang="en-US" sz="2400" dirty="0" err="1"/>
              <a:t>iaith</a:t>
            </a:r>
            <a:r>
              <a:rPr lang="en-US" sz="2400" dirty="0"/>
              <a:t> </a:t>
            </a:r>
            <a:r>
              <a:rPr lang="en-US" sz="2400" dirty="0" err="1"/>
              <a:t>pob</a:t>
            </a:r>
            <a:r>
              <a:rPr lang="en-US" sz="2400" dirty="0"/>
              <a:t> </a:t>
            </a:r>
            <a:r>
              <a:rPr lang="en-US" sz="2400" dirty="0" err="1"/>
              <a:t>darpar</a:t>
            </a:r>
            <a:r>
              <a:rPr lang="en-US" sz="2400" dirty="0"/>
              <a:t> </a:t>
            </a:r>
            <a:r>
              <a:rPr lang="en-US" sz="2400" dirty="0" err="1"/>
              <a:t>athro</a:t>
            </a:r>
            <a:r>
              <a:rPr lang="en-US" sz="2400" dirty="0"/>
              <a:t> / </a:t>
            </a:r>
            <a:r>
              <a:rPr lang="en-US" sz="2400" dirty="0" err="1"/>
              <a:t>athrawes</a:t>
            </a:r>
            <a:r>
              <a:rPr lang="en-US" sz="2400" dirty="0"/>
              <a:t>. 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Y </a:t>
            </a:r>
            <a:r>
              <a:rPr lang="en-US" sz="2400" dirty="0" err="1"/>
              <a:t>gobaith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y </a:t>
            </a:r>
            <a:r>
              <a:rPr lang="en-US" sz="2400" dirty="0" err="1"/>
              <a:t>pendraw</a:t>
            </a:r>
            <a:r>
              <a:rPr lang="en-US" sz="2400" dirty="0"/>
              <a:t> </a:t>
            </a:r>
            <a:r>
              <a:rPr lang="en-US" sz="2400" dirty="0" err="1"/>
              <a:t>yw</a:t>
            </a:r>
            <a:r>
              <a:rPr lang="en-US" sz="2400" dirty="0"/>
              <a:t> </a:t>
            </a:r>
            <a:r>
              <a:rPr lang="en-US" sz="2400" dirty="0" err="1"/>
              <a:t>mesur</a:t>
            </a:r>
            <a:r>
              <a:rPr lang="en-US" sz="2400" dirty="0"/>
              <a:t> </a:t>
            </a:r>
            <a:r>
              <a:rPr lang="en-US" sz="2400" dirty="0" err="1"/>
              <a:t>cymhwysedd</a:t>
            </a:r>
            <a:r>
              <a:rPr lang="en-US" sz="2400" dirty="0"/>
              <a:t> </a:t>
            </a:r>
            <a:r>
              <a:rPr lang="en-US" sz="2400" dirty="0" err="1"/>
              <a:t>iaith</a:t>
            </a:r>
            <a:r>
              <a:rPr lang="en-US" sz="2400" dirty="0"/>
              <a:t> y </a:t>
            </a:r>
            <a:r>
              <a:rPr lang="en-US" sz="2400" dirty="0" err="1"/>
              <a:t>gweithlu</a:t>
            </a:r>
            <a:r>
              <a:rPr lang="en-US" sz="2400" dirty="0"/>
              <a:t> </a:t>
            </a:r>
            <a:r>
              <a:rPr lang="en-US" sz="2400" dirty="0" err="1"/>
              <a:t>cyfan</a:t>
            </a:r>
            <a:r>
              <a:rPr lang="en-US" sz="2400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err="1"/>
              <a:t>Mae’r</a:t>
            </a:r>
            <a:r>
              <a:rPr lang="en-US" sz="2400" dirty="0"/>
              <a:t> </a:t>
            </a:r>
            <a:r>
              <a:rPr lang="en-US" sz="2400" dirty="0" err="1"/>
              <a:t>FfCA</a:t>
            </a:r>
            <a:r>
              <a:rPr lang="en-US" sz="2400" dirty="0"/>
              <a:t> </a:t>
            </a:r>
            <a:r>
              <a:rPr lang="en-US" sz="2400" dirty="0" err="1"/>
              <a:t>mesur</a:t>
            </a:r>
            <a:r>
              <a:rPr lang="en-US" sz="2400" dirty="0"/>
              <a:t> </a:t>
            </a:r>
            <a:r>
              <a:rPr lang="en-US" sz="2400" dirty="0" err="1"/>
              <a:t>sgiliau</a:t>
            </a:r>
            <a:r>
              <a:rPr lang="en-US" sz="2400" dirty="0"/>
              <a:t> </a:t>
            </a:r>
            <a:r>
              <a:rPr lang="en-US" sz="2400" dirty="0" err="1"/>
              <a:t>Gwrando</a:t>
            </a:r>
            <a:r>
              <a:rPr lang="en-US" sz="2400" dirty="0"/>
              <a:t>, </a:t>
            </a:r>
            <a:r>
              <a:rPr lang="en-US" sz="2400" dirty="0" err="1"/>
              <a:t>Llafar</a:t>
            </a:r>
            <a:r>
              <a:rPr lang="en-US" sz="2400" dirty="0"/>
              <a:t>, </a:t>
            </a:r>
            <a:r>
              <a:rPr lang="en-US" sz="2400" dirty="0" err="1"/>
              <a:t>Darllen</a:t>
            </a:r>
            <a:r>
              <a:rPr lang="en-US" sz="2400" dirty="0"/>
              <a:t> ac </a:t>
            </a:r>
            <a:r>
              <a:rPr lang="en-US" sz="2400" dirty="0" err="1"/>
              <a:t>Ysgrifennu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ogystal</a:t>
            </a:r>
            <a:r>
              <a:rPr lang="en-US" sz="2400" dirty="0"/>
              <a:t> ag </a:t>
            </a:r>
            <a:r>
              <a:rPr lang="en-US" sz="2400" dirty="0" err="1"/>
              <a:t>arddulliau</a:t>
            </a:r>
            <a:r>
              <a:rPr lang="en-US" sz="2400" dirty="0"/>
              <a:t> </a:t>
            </a:r>
            <a:r>
              <a:rPr lang="en-US" sz="2400" dirty="0" err="1"/>
              <a:t>dysgu</a:t>
            </a:r>
            <a:r>
              <a:rPr lang="en-US" sz="2400" dirty="0"/>
              <a:t> ac </a:t>
            </a:r>
            <a:r>
              <a:rPr lang="en-US" sz="2400" dirty="0" err="1"/>
              <a:t>addysgu</a:t>
            </a:r>
            <a:r>
              <a:rPr lang="en-US" sz="2400" dirty="0"/>
              <a:t>, </a:t>
            </a:r>
            <a:r>
              <a:rPr lang="en-US" sz="2400" dirty="0" err="1"/>
              <a:t>h.y</a:t>
            </a:r>
            <a:r>
              <a:rPr lang="en-US" sz="2400" dirty="0"/>
              <a:t> </a:t>
            </a:r>
            <a:r>
              <a:rPr lang="en-US" sz="2400" dirty="0" err="1"/>
              <a:t>sut</a:t>
            </a:r>
            <a:r>
              <a:rPr lang="en-US" sz="2400" dirty="0"/>
              <a:t> </a:t>
            </a:r>
            <a:r>
              <a:rPr lang="en-US" sz="2400" dirty="0" err="1"/>
              <a:t>mae’r</a:t>
            </a:r>
            <a:r>
              <a:rPr lang="en-US" sz="2400" dirty="0"/>
              <a:t> </a:t>
            </a:r>
            <a:r>
              <a:rPr lang="en-US" sz="2400" dirty="0" err="1"/>
              <a:t>darpar</a:t>
            </a:r>
            <a:r>
              <a:rPr lang="en-US" sz="2400" dirty="0"/>
              <a:t> </a:t>
            </a:r>
            <a:r>
              <a:rPr lang="en-US" sz="2400" dirty="0" err="1"/>
              <a:t>athro’n</a:t>
            </a:r>
            <a:r>
              <a:rPr lang="en-US" sz="2400" dirty="0"/>
              <a:t> </a:t>
            </a:r>
            <a:r>
              <a:rPr lang="en-US" sz="2400" dirty="0" err="1"/>
              <a:t>datblygu</a:t>
            </a:r>
            <a:r>
              <a:rPr lang="en-US" sz="2400" dirty="0"/>
              <a:t> </a:t>
            </a:r>
            <a:r>
              <a:rPr lang="en-US" sz="2400" dirty="0" err="1"/>
              <a:t>sgiliau</a:t>
            </a:r>
            <a:r>
              <a:rPr lang="en-US" sz="2400" dirty="0"/>
              <a:t> </a:t>
            </a:r>
            <a:r>
              <a:rPr lang="en-US" sz="2400" dirty="0" err="1"/>
              <a:t>llythrennedd</a:t>
            </a:r>
            <a:r>
              <a:rPr lang="en-US" sz="2400" dirty="0"/>
              <a:t> </a:t>
            </a:r>
            <a:r>
              <a:rPr lang="en-US" sz="2400" dirty="0" err="1"/>
              <a:t>Cymraeg</a:t>
            </a:r>
            <a:r>
              <a:rPr lang="en-US" sz="2400" dirty="0"/>
              <a:t> y </a:t>
            </a:r>
            <a:r>
              <a:rPr lang="en-US" sz="2400" dirty="0" err="1"/>
              <a:t>dysgwyr</a:t>
            </a:r>
            <a:r>
              <a:rPr lang="en-US" sz="2400" dirty="0"/>
              <a:t>.</a:t>
            </a:r>
          </a:p>
          <a:p>
            <a:endParaRPr lang="en-US" sz="24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865A915-6F8F-4447-BEC9-C6D1B37616F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-122" b="14212"/>
          <a:stretch/>
        </p:blipFill>
        <p:spPr>
          <a:xfrm>
            <a:off x="0" y="6016895"/>
            <a:ext cx="12192000" cy="841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5339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A54E1D7-3891-5F4F-9D68-2068C7A2ED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14888" y="0"/>
            <a:ext cx="9721392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37F1186-1589-D041-B350-D998386C9F16}"/>
              </a:ext>
            </a:extLst>
          </p:cNvPr>
          <p:cNvSpPr txBox="1"/>
          <p:nvPr/>
        </p:nvSpPr>
        <p:spPr>
          <a:xfrm>
            <a:off x="427257" y="294861"/>
            <a:ext cx="1413163" cy="92333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 err="1"/>
              <a:t>Fersiwn</a:t>
            </a:r>
            <a:r>
              <a:rPr lang="en-US" dirty="0"/>
              <a:t> </a:t>
            </a:r>
            <a:r>
              <a:rPr lang="en-US" dirty="0" err="1"/>
              <a:t>Llywodraeth</a:t>
            </a:r>
            <a:r>
              <a:rPr lang="en-US" dirty="0"/>
              <a:t> </a:t>
            </a:r>
            <a:r>
              <a:rPr lang="en-US" dirty="0" err="1"/>
              <a:t>Cymru</a:t>
            </a:r>
            <a:endParaRPr lang="en-US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1637DDE7-9389-B24D-A60D-57D61B08D5B4}"/>
              </a:ext>
            </a:extLst>
          </p:cNvPr>
          <p:cNvSpPr/>
          <p:nvPr/>
        </p:nvSpPr>
        <p:spPr>
          <a:xfrm>
            <a:off x="2493184" y="2340646"/>
            <a:ext cx="736553" cy="665019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0F87E873-3632-474B-9F87-BEEE129C5EE8}"/>
              </a:ext>
            </a:extLst>
          </p:cNvPr>
          <p:cNvSpPr/>
          <p:nvPr/>
        </p:nvSpPr>
        <p:spPr>
          <a:xfrm>
            <a:off x="2493184" y="3096490"/>
            <a:ext cx="736553" cy="665019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10BB3144-98B4-414F-B504-8A47E6CDD032}"/>
              </a:ext>
            </a:extLst>
          </p:cNvPr>
          <p:cNvSpPr/>
          <p:nvPr/>
        </p:nvSpPr>
        <p:spPr>
          <a:xfrm>
            <a:off x="2493184" y="4312226"/>
            <a:ext cx="736553" cy="665019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18FEBD50-A081-AB41-946F-13CB8F41AC78}"/>
              </a:ext>
            </a:extLst>
          </p:cNvPr>
          <p:cNvSpPr/>
          <p:nvPr/>
        </p:nvSpPr>
        <p:spPr>
          <a:xfrm>
            <a:off x="2493183" y="5346311"/>
            <a:ext cx="736553" cy="665019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BF2CD42A-6A1B-8A4D-A4B0-854AFE5BD685}"/>
              </a:ext>
            </a:extLst>
          </p:cNvPr>
          <p:cNvSpPr/>
          <p:nvPr/>
        </p:nvSpPr>
        <p:spPr>
          <a:xfrm>
            <a:off x="4977966" y="1505759"/>
            <a:ext cx="1124660" cy="665019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ADAD4570-767C-BC41-9A38-DD8952A0D2AF}"/>
              </a:ext>
            </a:extLst>
          </p:cNvPr>
          <p:cNvSpPr/>
          <p:nvPr/>
        </p:nvSpPr>
        <p:spPr>
          <a:xfrm>
            <a:off x="6263427" y="1505758"/>
            <a:ext cx="1124660" cy="665019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498E82D1-A993-2345-978C-84119E369CBD}"/>
              </a:ext>
            </a:extLst>
          </p:cNvPr>
          <p:cNvSpPr/>
          <p:nvPr/>
        </p:nvSpPr>
        <p:spPr>
          <a:xfrm>
            <a:off x="7548888" y="1505757"/>
            <a:ext cx="1124660" cy="665019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EAB7840D-7953-E342-8F98-5A1D7C802913}"/>
              </a:ext>
            </a:extLst>
          </p:cNvPr>
          <p:cNvSpPr/>
          <p:nvPr/>
        </p:nvSpPr>
        <p:spPr>
          <a:xfrm>
            <a:off x="8834349" y="1505756"/>
            <a:ext cx="1124660" cy="665019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05E17259-2903-F74D-8E7B-9A7C340653B7}"/>
              </a:ext>
            </a:extLst>
          </p:cNvPr>
          <p:cNvSpPr/>
          <p:nvPr/>
        </p:nvSpPr>
        <p:spPr>
          <a:xfrm>
            <a:off x="10119810" y="1505756"/>
            <a:ext cx="1124660" cy="665019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46DDE5EB-2098-E54D-B839-369A130E28C9}"/>
              </a:ext>
            </a:extLst>
          </p:cNvPr>
          <p:cNvSpPr/>
          <p:nvPr/>
        </p:nvSpPr>
        <p:spPr>
          <a:xfrm>
            <a:off x="8673548" y="3096489"/>
            <a:ext cx="1702904" cy="1714050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3314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B00DC08-5553-9D41-87FE-040FB83C01C7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3"/>
          <a:stretch>
            <a:fillRect/>
          </a:stretch>
        </p:blipFill>
        <p:spPr>
          <a:xfrm>
            <a:off x="204865" y="200233"/>
            <a:ext cx="11930699" cy="5604219"/>
          </a:xfr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0A7EFF2-AF64-6644-BD56-98E35B660A8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-122" b="14212"/>
          <a:stretch/>
        </p:blipFill>
        <p:spPr>
          <a:xfrm>
            <a:off x="0" y="6016895"/>
            <a:ext cx="12192000" cy="841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8980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B6FFEFB-2197-394E-8C0B-0C03E15F55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1150" y="261178"/>
            <a:ext cx="11569700" cy="5461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1C355B3-6BD6-904A-A423-2E73ED51068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-122" b="14212"/>
          <a:stretch/>
        </p:blipFill>
        <p:spPr>
          <a:xfrm>
            <a:off x="0" y="6016895"/>
            <a:ext cx="12192000" cy="841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45156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4329AE34-BACC-DB47-8C59-B199EE37EF3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000" y="199838"/>
            <a:ext cx="11684000" cy="58039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090EDE2-9C10-E34A-ACEF-8D230856771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-122" b="14212"/>
          <a:stretch/>
        </p:blipFill>
        <p:spPr>
          <a:xfrm>
            <a:off x="0" y="6016895"/>
            <a:ext cx="12192000" cy="841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50815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4DEFCE8E-CBDC-F94A-9113-45C8268C2E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5155" y="23133"/>
            <a:ext cx="10418279" cy="554261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37FCD1D-463F-2443-897D-0034883598C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8800" r="7488" b="21783"/>
          <a:stretch/>
        </p:blipFill>
        <p:spPr>
          <a:xfrm>
            <a:off x="1136373" y="5278262"/>
            <a:ext cx="9955697" cy="56594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F6063A4-A48C-B245-87BC-BFCFD6DF701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-122" b="14212"/>
          <a:stretch/>
        </p:blipFill>
        <p:spPr>
          <a:xfrm>
            <a:off x="0" y="6016895"/>
            <a:ext cx="12192000" cy="841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70799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09191F19-A293-3540-89C8-7C6903D0FB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67337" y="88531"/>
            <a:ext cx="9946739" cy="6709834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3F3F76A-8490-5743-8615-88EE4C7F8588}"/>
              </a:ext>
            </a:extLst>
          </p:cNvPr>
          <p:cNvSpPr txBox="1"/>
          <p:nvPr/>
        </p:nvSpPr>
        <p:spPr>
          <a:xfrm>
            <a:off x="427257" y="294861"/>
            <a:ext cx="1413163" cy="92333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 err="1"/>
              <a:t>Fersiwn</a:t>
            </a:r>
            <a:r>
              <a:rPr lang="en-US" dirty="0"/>
              <a:t> </a:t>
            </a:r>
            <a:r>
              <a:rPr lang="en-US" dirty="0" err="1"/>
              <a:t>Llywodraeth</a:t>
            </a:r>
            <a:r>
              <a:rPr lang="en-US" dirty="0"/>
              <a:t> </a:t>
            </a:r>
            <a:r>
              <a:rPr lang="en-US" dirty="0" err="1"/>
              <a:t>Cymru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05531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E6646241-6B10-1742-AB71-C55D4FC9CE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36584" y="12114"/>
            <a:ext cx="10155416" cy="684588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2CFC20B-2D60-2648-BC78-627054238C6A}"/>
              </a:ext>
            </a:extLst>
          </p:cNvPr>
          <p:cNvSpPr txBox="1"/>
          <p:nvPr/>
        </p:nvSpPr>
        <p:spPr>
          <a:xfrm>
            <a:off x="235528" y="132629"/>
            <a:ext cx="1413163" cy="92333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Welsh Government version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7FC4140F-D63E-7946-9CFF-D663A92D6F92}"/>
              </a:ext>
            </a:extLst>
          </p:cNvPr>
          <p:cNvSpPr/>
          <p:nvPr/>
        </p:nvSpPr>
        <p:spPr>
          <a:xfrm>
            <a:off x="2277839" y="2394858"/>
            <a:ext cx="736553" cy="665019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BF3385E1-F074-9941-9632-F83A9A2D9251}"/>
              </a:ext>
            </a:extLst>
          </p:cNvPr>
          <p:cNvSpPr/>
          <p:nvPr/>
        </p:nvSpPr>
        <p:spPr>
          <a:xfrm>
            <a:off x="2264103" y="3272147"/>
            <a:ext cx="775854" cy="665019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4D3A5906-FF4E-8944-A029-56754A0B484F}"/>
              </a:ext>
            </a:extLst>
          </p:cNvPr>
          <p:cNvSpPr/>
          <p:nvPr/>
        </p:nvSpPr>
        <p:spPr>
          <a:xfrm>
            <a:off x="2258189" y="4481945"/>
            <a:ext cx="775854" cy="665019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BC35C455-802B-2748-8130-B67116F918B4}"/>
              </a:ext>
            </a:extLst>
          </p:cNvPr>
          <p:cNvSpPr/>
          <p:nvPr/>
        </p:nvSpPr>
        <p:spPr>
          <a:xfrm>
            <a:off x="2258189" y="5542698"/>
            <a:ext cx="775854" cy="665019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2E994FC2-9216-974D-8E6D-B2DB8813ED14}"/>
              </a:ext>
            </a:extLst>
          </p:cNvPr>
          <p:cNvSpPr/>
          <p:nvPr/>
        </p:nvSpPr>
        <p:spPr>
          <a:xfrm>
            <a:off x="4896605" y="1582519"/>
            <a:ext cx="1106630" cy="665019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08CE8B17-4CAD-0E4F-92BE-978A1C63A4FB}"/>
              </a:ext>
            </a:extLst>
          </p:cNvPr>
          <p:cNvSpPr/>
          <p:nvPr/>
        </p:nvSpPr>
        <p:spPr>
          <a:xfrm>
            <a:off x="6152279" y="1582518"/>
            <a:ext cx="1123164" cy="665019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DDACCE3C-AC5F-F342-B02B-1C493A1C8845}"/>
              </a:ext>
            </a:extLst>
          </p:cNvPr>
          <p:cNvSpPr/>
          <p:nvPr/>
        </p:nvSpPr>
        <p:spPr>
          <a:xfrm>
            <a:off x="4804712" y="3059877"/>
            <a:ext cx="1735494" cy="1586204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B906059D-A73A-AA4C-86AF-64E9A05281F5}"/>
              </a:ext>
            </a:extLst>
          </p:cNvPr>
          <p:cNvSpPr/>
          <p:nvPr/>
        </p:nvSpPr>
        <p:spPr>
          <a:xfrm>
            <a:off x="3532850" y="1582517"/>
            <a:ext cx="1123164" cy="665019"/>
          </a:xfrm>
          <a:prstGeom prst="ellipse">
            <a:avLst/>
          </a:prstGeom>
          <a:noFill/>
          <a:ln w="762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7147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DB6D4FF-3A0C-BF40-B7D3-7A7C8CA8B9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74630" y="243319"/>
            <a:ext cx="9479769" cy="5511037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B9D41B1-11CD-7F44-A0C0-94BAF6130CB1}"/>
              </a:ext>
            </a:extLst>
          </p:cNvPr>
          <p:cNvSpPr txBox="1"/>
          <p:nvPr/>
        </p:nvSpPr>
        <p:spPr>
          <a:xfrm>
            <a:off x="387928" y="243319"/>
            <a:ext cx="1413163" cy="1200329"/>
          </a:xfrm>
          <a:prstGeom prst="rect">
            <a:avLst/>
          </a:prstGeom>
          <a:solidFill>
            <a:schemeClr val="bg1"/>
          </a:solidFill>
          <a:ln w="5715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Original version</a:t>
            </a:r>
          </a:p>
          <a:p>
            <a:pPr algn="ctr"/>
            <a:r>
              <a:rPr lang="en-US" dirty="0"/>
              <a:t>(by </a:t>
            </a:r>
            <a:r>
              <a:rPr lang="en-US" dirty="0" err="1"/>
              <a:t>Rhagoriaith</a:t>
            </a:r>
            <a:r>
              <a:rPr lang="en-US" dirty="0"/>
              <a:t>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7D4698B-0939-A944-AE90-9174B5774D3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-122" b="14212"/>
          <a:stretch/>
        </p:blipFill>
        <p:spPr>
          <a:xfrm>
            <a:off x="0" y="6016895"/>
            <a:ext cx="12192000" cy="841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7008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20BAC5B-D947-F544-8BFF-1442BC7C21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0050" y="920456"/>
            <a:ext cx="11391900" cy="4749800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1840A2C-7DB6-E941-AD52-1AE0D626838D}"/>
              </a:ext>
            </a:extLst>
          </p:cNvPr>
          <p:cNvSpPr txBox="1"/>
          <p:nvPr/>
        </p:nvSpPr>
        <p:spPr>
          <a:xfrm>
            <a:off x="4260273" y="157692"/>
            <a:ext cx="3671454" cy="646331"/>
          </a:xfrm>
          <a:prstGeom prst="rect">
            <a:avLst/>
          </a:prstGeom>
          <a:solidFill>
            <a:schemeClr val="bg1"/>
          </a:solidFill>
          <a:ln w="5715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Original version</a:t>
            </a:r>
          </a:p>
          <a:p>
            <a:pPr algn="ctr"/>
            <a:r>
              <a:rPr lang="en-US" dirty="0"/>
              <a:t>(by </a:t>
            </a:r>
            <a:r>
              <a:rPr lang="en-US" dirty="0" err="1"/>
              <a:t>Rhagoriaith</a:t>
            </a:r>
            <a:r>
              <a:rPr lang="en-US" dirty="0"/>
              <a:t>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276D110-653B-D248-920C-A32E59BEC97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-122" b="14212"/>
          <a:stretch/>
        </p:blipFill>
        <p:spPr>
          <a:xfrm>
            <a:off x="0" y="6016895"/>
            <a:ext cx="12192000" cy="841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5614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3276D110-653B-D248-920C-A32E59BEC97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-122" b="14212"/>
          <a:stretch/>
        </p:blipFill>
        <p:spPr>
          <a:xfrm>
            <a:off x="0" y="6016895"/>
            <a:ext cx="12192000" cy="84110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683C114-2751-3448-B086-95552BD65C4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1145"/>
          <a:stretch/>
        </p:blipFill>
        <p:spPr>
          <a:xfrm>
            <a:off x="940925" y="480857"/>
            <a:ext cx="11076864" cy="538323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F2A91BD-C8F4-F040-B32D-AAF2A5E2C7AB}"/>
              </a:ext>
            </a:extLst>
          </p:cNvPr>
          <p:cNvSpPr txBox="1"/>
          <p:nvPr/>
        </p:nvSpPr>
        <p:spPr>
          <a:xfrm>
            <a:off x="201944" y="68749"/>
            <a:ext cx="2061014" cy="646331"/>
          </a:xfrm>
          <a:prstGeom prst="rect">
            <a:avLst/>
          </a:prstGeom>
          <a:solidFill>
            <a:schemeClr val="bg1"/>
          </a:solidFill>
          <a:ln w="5715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Original version</a:t>
            </a:r>
          </a:p>
          <a:p>
            <a:pPr algn="ctr"/>
            <a:r>
              <a:rPr lang="en-US" dirty="0"/>
              <a:t>(by </a:t>
            </a:r>
            <a:r>
              <a:rPr lang="en-US" dirty="0" err="1"/>
              <a:t>Rhagoriaith</a:t>
            </a:r>
            <a:r>
              <a:rPr lang="en-US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4024904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A0342FD5-B8A0-F14E-B4AE-6D4BF1AC95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63782" y="955964"/>
            <a:ext cx="9647382" cy="5047774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9F8F644-11E5-D248-AA89-F0EA61AB4FB0}"/>
              </a:ext>
            </a:extLst>
          </p:cNvPr>
          <p:cNvSpPr txBox="1"/>
          <p:nvPr/>
        </p:nvSpPr>
        <p:spPr>
          <a:xfrm>
            <a:off x="4260273" y="157692"/>
            <a:ext cx="3671454" cy="646331"/>
          </a:xfrm>
          <a:prstGeom prst="rect">
            <a:avLst/>
          </a:prstGeom>
          <a:solidFill>
            <a:schemeClr val="bg1"/>
          </a:solidFill>
          <a:ln w="5715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Original version</a:t>
            </a:r>
          </a:p>
          <a:p>
            <a:pPr algn="ctr"/>
            <a:r>
              <a:rPr lang="en-US" dirty="0"/>
              <a:t>(by </a:t>
            </a:r>
            <a:r>
              <a:rPr lang="en-US" dirty="0" err="1"/>
              <a:t>Rhagoriaith</a:t>
            </a:r>
            <a:r>
              <a:rPr lang="en-US" dirty="0"/>
              <a:t>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33D0E2E-2F33-5241-A8F8-7E02145574E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-122" b="14212"/>
          <a:stretch/>
        </p:blipFill>
        <p:spPr>
          <a:xfrm>
            <a:off x="0" y="6016895"/>
            <a:ext cx="12192000" cy="841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65143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311454B-00C4-4540-B6A5-98FB0733A6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69126" y="160303"/>
            <a:ext cx="8985071" cy="5658606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0CA09A6-75B8-1C45-8C90-F2B2F8E79BFC}"/>
              </a:ext>
            </a:extLst>
          </p:cNvPr>
          <p:cNvSpPr txBox="1"/>
          <p:nvPr/>
        </p:nvSpPr>
        <p:spPr>
          <a:xfrm>
            <a:off x="762001" y="728374"/>
            <a:ext cx="1413163" cy="92333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Welsh Government version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516BBD5-A56B-5044-9F31-166603F8335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-122" b="14212"/>
          <a:stretch/>
        </p:blipFill>
        <p:spPr>
          <a:xfrm>
            <a:off x="0" y="6016895"/>
            <a:ext cx="12192000" cy="841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719014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D28636E6-1B34-5040-B90B-F881F2EA5B7D}"/>
              </a:ext>
            </a:extLst>
          </p:cNvPr>
          <p:cNvSpPr txBox="1"/>
          <p:nvPr/>
        </p:nvSpPr>
        <p:spPr>
          <a:xfrm>
            <a:off x="6281530" y="417443"/>
            <a:ext cx="5609793" cy="563231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While you are at University or when in schools on your Professional Teaching Practice you are encouraged to keep evidence of how you develop each of the following language skills: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	1. Speaking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	2. Listening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	3. Reading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	4. Writing</a:t>
            </a:r>
          </a:p>
          <a:p>
            <a:r>
              <a:rPr lang="en-US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addition, you will need to think about how to evidence your ability as a language teacher (e.g. by recording a lesson, lesson plans, </a:t>
            </a:r>
            <a:r>
              <a:rPr lang="en-US" sz="24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etc</a:t>
            </a:r>
            <a:r>
              <a:rPr lang="en-US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Welsh Portfolio is your chosen of evidence to be assessed.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07FD85A-FF0F-1042-BB06-6A84F5349531}"/>
              </a:ext>
            </a:extLst>
          </p:cNvPr>
          <p:cNvSpPr txBox="1"/>
          <p:nvPr/>
        </p:nvSpPr>
        <p:spPr>
          <a:xfrm>
            <a:off x="258417" y="417443"/>
            <a:ext cx="5722436" cy="6001643"/>
          </a:xfrm>
          <a:prstGeom prst="rect">
            <a:avLst/>
          </a:prstGeom>
          <a:noFill/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Tra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bod chi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Brifysgol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neu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ysgolion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Profiad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Addysgu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Proffesiynol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rydych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annog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gadw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tystiolaeth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rydych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datblygu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un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canlynol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Llafar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Gwrando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ychwanegol</a:t>
            </a:r>
            <a:r>
              <a:rPr lang="en-US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US" sz="24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US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US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tystiolaeth</a:t>
            </a:r>
            <a:r>
              <a:rPr lang="en-US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o’u</a:t>
            </a:r>
            <a:r>
              <a:rPr lang="en-US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Addysgu</a:t>
            </a:r>
            <a:r>
              <a:rPr lang="en-US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4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US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sz="24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e.e.drwy</a:t>
            </a:r>
            <a:r>
              <a:rPr lang="en-US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recordio</a:t>
            </a:r>
            <a:r>
              <a:rPr lang="en-US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gwers</a:t>
            </a:r>
            <a:r>
              <a:rPr lang="en-US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US" sz="24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cynlluniau</a:t>
            </a:r>
            <a:r>
              <a:rPr lang="en-US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gwersi</a:t>
            </a:r>
            <a:r>
              <a:rPr lang="en-US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4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a.y.y.b</a:t>
            </a:r>
            <a:r>
              <a:rPr lang="en-US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.).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Portffolio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Cymraeg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tystiolaeth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asesu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AF7CE85-3267-604C-A05A-31EEADC2744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-122" b="14212"/>
          <a:stretch/>
        </p:blipFill>
        <p:spPr>
          <a:xfrm>
            <a:off x="0" y="6036773"/>
            <a:ext cx="12192000" cy="841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47486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Table&#10;&#10;Description automatically generated">
            <a:extLst>
              <a:ext uri="{FF2B5EF4-FFF2-40B4-BE49-F238E27FC236}">
                <a16:creationId xmlns:a16="http://schemas.microsoft.com/office/drawing/2014/main" id="{20486459-8682-F84A-ABD1-8A370AB9EB6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366"/>
          <a:stretch/>
        </p:blipFill>
        <p:spPr>
          <a:xfrm>
            <a:off x="2862470" y="125519"/>
            <a:ext cx="8551469" cy="5878220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0084415-59BC-6848-855E-7F18B2346B71}"/>
              </a:ext>
            </a:extLst>
          </p:cNvPr>
          <p:cNvSpPr txBox="1"/>
          <p:nvPr/>
        </p:nvSpPr>
        <p:spPr>
          <a:xfrm>
            <a:off x="353034" y="1327002"/>
            <a:ext cx="2069305" cy="317009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Portffolio</a:t>
            </a: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Canllaw</a:t>
            </a: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mathau</a:t>
            </a: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dystiolaeth</a:t>
            </a: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i’w</a:t>
            </a: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endParaRPr lang="en-US" sz="2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Portfolio: Guidelines on the types of evidence to be included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C79EB2E-AEEE-8842-991E-AC0432C3F56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-122" b="14212"/>
          <a:stretch/>
        </p:blipFill>
        <p:spPr>
          <a:xfrm>
            <a:off x="0" y="6016895"/>
            <a:ext cx="12192000" cy="841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90236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Table&#10;&#10;Description automatically generated">
            <a:extLst>
              <a:ext uri="{FF2B5EF4-FFF2-40B4-BE49-F238E27FC236}">
                <a16:creationId xmlns:a16="http://schemas.microsoft.com/office/drawing/2014/main" id="{0B1D1A13-CDA9-6049-85B3-D8CE9D352B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4404" y="238539"/>
            <a:ext cx="7663192" cy="5597176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959B67E-B599-6A41-8F73-08D3C438BE1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-122" b="14212"/>
          <a:stretch/>
        </p:blipFill>
        <p:spPr>
          <a:xfrm>
            <a:off x="0" y="6016895"/>
            <a:ext cx="12192000" cy="841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636034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104FE6E-050E-D442-8DEB-D3BCFB3F1E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77778"/>
            <a:ext cx="12131345" cy="1330535"/>
          </a:xfrm>
          <a:prstGeom prst="rect">
            <a:avLst/>
          </a:prstGeom>
        </p:spPr>
      </p:pic>
      <p:sp>
        <p:nvSpPr>
          <p:cNvPr id="6" name="16-Point Star 5">
            <a:extLst>
              <a:ext uri="{FF2B5EF4-FFF2-40B4-BE49-F238E27FC236}">
                <a16:creationId xmlns:a16="http://schemas.microsoft.com/office/drawing/2014/main" id="{466A915C-FF3A-CA48-ABAD-4155E1AE8A5D}"/>
              </a:ext>
            </a:extLst>
          </p:cNvPr>
          <p:cNvSpPr/>
          <p:nvPr/>
        </p:nvSpPr>
        <p:spPr>
          <a:xfrm>
            <a:off x="2405270" y="1908313"/>
            <a:ext cx="7494104" cy="3876261"/>
          </a:xfrm>
          <a:prstGeom prst="star16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200" b="1" u="sng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PAP 2:</a:t>
            </a:r>
          </a:p>
          <a:p>
            <a:pPr algn="ctr"/>
            <a:r>
              <a:rPr lang="cy-GB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Dyma eich cyfle i gasglu’r dystiolaeth ar gyfer “Addysgu a Dysgu”.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E32C1E9-AD3A-8B40-87FC-810A5E46D3A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-122" b="14212"/>
          <a:stretch/>
        </p:blipFill>
        <p:spPr>
          <a:xfrm>
            <a:off x="0" y="6016895"/>
            <a:ext cx="12192000" cy="841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0689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0A92E96-7A9E-3B44-99B7-5E11E5E21668}"/>
              </a:ext>
            </a:extLst>
          </p:cNvPr>
          <p:cNvSpPr txBox="1"/>
          <p:nvPr/>
        </p:nvSpPr>
        <p:spPr>
          <a:xfrm>
            <a:off x="176938" y="187275"/>
            <a:ext cx="2188574" cy="255454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Y </a:t>
            </a:r>
            <a:r>
              <a:rPr lang="en-US" sz="2000" dirty="0" err="1"/>
              <a:t>Portffolio</a:t>
            </a:r>
            <a:r>
              <a:rPr lang="en-US" sz="2000" dirty="0"/>
              <a:t>: </a:t>
            </a:r>
            <a:r>
              <a:rPr lang="en-US" sz="2000" dirty="0" err="1"/>
              <a:t>Canllaw</a:t>
            </a:r>
            <a:r>
              <a:rPr lang="en-US" sz="2000" dirty="0"/>
              <a:t> </a:t>
            </a:r>
            <a:r>
              <a:rPr lang="en-US" sz="2000" dirty="0" err="1"/>
              <a:t>i’r</a:t>
            </a:r>
            <a:r>
              <a:rPr lang="en-US" sz="2000" dirty="0"/>
              <a:t> </a:t>
            </a:r>
            <a:r>
              <a:rPr lang="en-US" sz="2000" dirty="0" err="1"/>
              <a:t>mathau</a:t>
            </a:r>
            <a:r>
              <a:rPr lang="en-US" sz="2000" dirty="0"/>
              <a:t> o </a:t>
            </a:r>
            <a:r>
              <a:rPr lang="en-US" sz="2000" dirty="0" err="1"/>
              <a:t>dystiolaeth</a:t>
            </a:r>
            <a:r>
              <a:rPr lang="en-US" sz="2000" dirty="0"/>
              <a:t> </a:t>
            </a:r>
            <a:r>
              <a:rPr lang="en-US" sz="2000" dirty="0" err="1"/>
              <a:t>i’w</a:t>
            </a:r>
            <a:r>
              <a:rPr lang="en-US" sz="2000" dirty="0"/>
              <a:t> </a:t>
            </a:r>
            <a:r>
              <a:rPr lang="en-US" sz="2000" dirty="0" err="1"/>
              <a:t>cynnwys</a:t>
            </a:r>
            <a:endParaRPr lang="en-US" sz="2000" dirty="0"/>
          </a:p>
          <a:p>
            <a:pPr algn="ctr"/>
            <a:r>
              <a:rPr lang="en-US" sz="2000" i="1" dirty="0"/>
              <a:t>The Portfolio: Guidelines on the types of evidence to be included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A3E38BB-80D8-C247-9A85-F3091897461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8232"/>
          <a:stretch/>
        </p:blipFill>
        <p:spPr>
          <a:xfrm>
            <a:off x="2329987" y="187275"/>
            <a:ext cx="9703835" cy="5693554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AF30FBA-68C4-CE44-BFAA-76C7DFDBD1E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-122" b="14212"/>
          <a:stretch/>
        </p:blipFill>
        <p:spPr>
          <a:xfrm>
            <a:off x="0" y="6016895"/>
            <a:ext cx="12192000" cy="841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804362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97C7FD29-0942-4C4C-94F9-F5251E26E23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976" b="2055"/>
          <a:stretch/>
        </p:blipFill>
        <p:spPr>
          <a:xfrm>
            <a:off x="1469511" y="178904"/>
            <a:ext cx="9244871" cy="570676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28C22E8-52E4-BE44-B80A-E749F61628C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-122" b="14212"/>
          <a:stretch/>
        </p:blipFill>
        <p:spPr>
          <a:xfrm>
            <a:off x="0" y="6016895"/>
            <a:ext cx="12192000" cy="841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117959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C9590C2-7C12-C849-B95F-ED64C437F8A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20298"/>
          <a:stretch/>
        </p:blipFill>
        <p:spPr>
          <a:xfrm>
            <a:off x="0" y="0"/>
            <a:ext cx="12191999" cy="3975652"/>
          </a:xfrm>
          <a:prstGeom prst="rect">
            <a:avLst/>
          </a:prstGeom>
        </p:spPr>
      </p:pic>
      <p:sp>
        <p:nvSpPr>
          <p:cNvPr id="7" name="16-Point Star 6">
            <a:extLst>
              <a:ext uri="{FF2B5EF4-FFF2-40B4-BE49-F238E27FC236}">
                <a16:creationId xmlns:a16="http://schemas.microsoft.com/office/drawing/2014/main" id="{A4EF2EE7-BC75-704E-A743-8D1AA1835E13}"/>
              </a:ext>
            </a:extLst>
          </p:cNvPr>
          <p:cNvSpPr/>
          <p:nvPr/>
        </p:nvSpPr>
        <p:spPr>
          <a:xfrm>
            <a:off x="1530626" y="3836504"/>
            <a:ext cx="9144000" cy="1948070"/>
          </a:xfrm>
          <a:prstGeom prst="star16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b="1" u="sng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PTE 2:</a:t>
            </a:r>
          </a:p>
          <a:p>
            <a:pPr algn="ctr"/>
            <a:r>
              <a:rPr lang="cy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is the time to gather evidence for “Teaching and Learning”.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6DB267A-1449-974E-9701-BE518D0D513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-122" b="14212"/>
          <a:stretch/>
        </p:blipFill>
        <p:spPr>
          <a:xfrm>
            <a:off x="0" y="6016895"/>
            <a:ext cx="12192000" cy="841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027368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7D9229-CAE7-4D4A-8509-FD24B04242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6278" y="159408"/>
            <a:ext cx="5828074" cy="1510366"/>
          </a:xfrm>
          <a:solidFill>
            <a:schemeClr val="accent1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txBody>
          <a:bodyPr>
            <a:normAutofit/>
          </a:bodyPr>
          <a:lstStyle/>
          <a:p>
            <a:pPr algn="ctr"/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cyflwyno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b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5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Haf</a:t>
            </a:r>
            <a:r>
              <a:rPr lang="en-US" sz="5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2023</a:t>
            </a:r>
            <a:endParaRPr lang="en-US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1161FB-B997-954D-8EB6-40614A4C0795}"/>
              </a:ext>
            </a:extLst>
          </p:cNvPr>
          <p:cNvSpPr txBox="1"/>
          <p:nvPr/>
        </p:nvSpPr>
        <p:spPr>
          <a:xfrm>
            <a:off x="5138179" y="1959319"/>
            <a:ext cx="6564271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gyflwyno’r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ffurflen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hon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rhestru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     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holl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dystiolaeth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rydych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chi’n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gyflwyno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Cyflwyno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y PDP.  </a:t>
            </a:r>
          </a:p>
          <a:p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esboniad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byr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iawn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gyfiawnhau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pam bod y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dystiolaeth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addas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sgil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Does dim problem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os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un darn o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dystiolaeth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profi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sawl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sgil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wahanol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Siarad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Gwrando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ac AD.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Darllenwch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y ‘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cyngor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doeth’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baratoi’r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portffolio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8" name="Picture 7" descr="Table&#10;&#10;Description automatically generated">
            <a:extLst>
              <a:ext uri="{FF2B5EF4-FFF2-40B4-BE49-F238E27FC236}">
                <a16:creationId xmlns:a16="http://schemas.microsoft.com/office/drawing/2014/main" id="{016A9429-B7BD-A543-83E4-1392F02FFC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498" y="159919"/>
            <a:ext cx="4313583" cy="5843819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E82D7162-2FC1-B545-9705-790238A6A934}"/>
              </a:ext>
            </a:extLst>
          </p:cNvPr>
          <p:cNvCxnSpPr>
            <a:cxnSpLocks/>
          </p:cNvCxnSpPr>
          <p:nvPr/>
        </p:nvCxnSpPr>
        <p:spPr>
          <a:xfrm flipH="1" flipV="1">
            <a:off x="4888924" y="914592"/>
            <a:ext cx="617354" cy="1044727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E2CCB986-A8E5-2741-87E5-16F276C3BB72}"/>
              </a:ext>
            </a:extLst>
          </p:cNvPr>
          <p:cNvCxnSpPr>
            <a:cxnSpLocks/>
          </p:cNvCxnSpPr>
          <p:nvPr/>
        </p:nvCxnSpPr>
        <p:spPr>
          <a:xfrm flipH="1" flipV="1">
            <a:off x="4173033" y="1859377"/>
            <a:ext cx="1333245" cy="167895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D203A5CD-617F-5845-8BEF-D7FD8AF2C873}"/>
              </a:ext>
            </a:extLst>
          </p:cNvPr>
          <p:cNvCxnSpPr>
            <a:cxnSpLocks/>
          </p:cNvCxnSpPr>
          <p:nvPr/>
        </p:nvCxnSpPr>
        <p:spPr>
          <a:xfrm flipH="1" flipV="1">
            <a:off x="4630018" y="4819599"/>
            <a:ext cx="876260" cy="378504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8">
            <a:extLst>
              <a:ext uri="{FF2B5EF4-FFF2-40B4-BE49-F238E27FC236}">
                <a16:creationId xmlns:a16="http://schemas.microsoft.com/office/drawing/2014/main" id="{40127C17-CB41-0E4E-BFF1-214F685A85C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-122" b="14212"/>
          <a:stretch/>
        </p:blipFill>
        <p:spPr>
          <a:xfrm>
            <a:off x="0" y="6016895"/>
            <a:ext cx="12192000" cy="841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6739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able&#10;&#10;Description automatically generated">
            <a:extLst>
              <a:ext uri="{FF2B5EF4-FFF2-40B4-BE49-F238E27FC236}">
                <a16:creationId xmlns:a16="http://schemas.microsoft.com/office/drawing/2014/main" id="{016A9429-B7BD-A543-83E4-1392F02FFC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499" y="159920"/>
            <a:ext cx="2227066" cy="3017114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E2CCB986-A8E5-2741-87E5-16F276C3BB72}"/>
              </a:ext>
            </a:extLst>
          </p:cNvPr>
          <p:cNvCxnSpPr>
            <a:cxnSpLocks/>
          </p:cNvCxnSpPr>
          <p:nvPr/>
        </p:nvCxnSpPr>
        <p:spPr>
          <a:xfrm flipH="1" flipV="1">
            <a:off x="1570033" y="2449175"/>
            <a:ext cx="1570732" cy="1301734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10">
            <a:extLst>
              <a:ext uri="{FF2B5EF4-FFF2-40B4-BE49-F238E27FC236}">
                <a16:creationId xmlns:a16="http://schemas.microsoft.com/office/drawing/2014/main" id="{DAF881C5-7E61-3B46-A5F5-CFE904DAC08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954" r="2728"/>
          <a:stretch/>
        </p:blipFill>
        <p:spPr>
          <a:xfrm>
            <a:off x="2900390" y="854765"/>
            <a:ext cx="9129320" cy="4529843"/>
          </a:xfrm>
          <a:prstGeom prst="rect">
            <a:avLst/>
          </a:prstGeom>
          <a:ln w="76200">
            <a:solidFill>
              <a:schemeClr val="accent1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6D65977-7FAC-1D47-82E6-CAE66195493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-122" b="14212"/>
          <a:stretch/>
        </p:blipFill>
        <p:spPr>
          <a:xfrm>
            <a:off x="0" y="6016895"/>
            <a:ext cx="12192000" cy="841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5537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1161FB-B997-954D-8EB6-40614A4C0795}"/>
              </a:ext>
            </a:extLst>
          </p:cNvPr>
          <p:cNvSpPr txBox="1"/>
          <p:nvPr/>
        </p:nvSpPr>
        <p:spPr>
          <a:xfrm>
            <a:off x="5138179" y="1972271"/>
            <a:ext cx="6564271" cy="40395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You must include this form which lists the evidence 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      submitted.</a:t>
            </a:r>
          </a:p>
          <a:p>
            <a:endParaRPr lang="en-US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You are asked to provide a short description of why you chose the particular piece of evidence for the language skill.</a:t>
            </a:r>
          </a:p>
          <a:p>
            <a:endParaRPr lang="en-US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The evidence will be submitted on your PLP.  More details will be shared in the Spring term.</a:t>
            </a:r>
          </a:p>
          <a:p>
            <a:endParaRPr lang="en-US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It is possible for one piece of evidence to prove your ability in different skills, e.g. Speaking, Listening &amp; Teaching and Learning</a:t>
            </a:r>
          </a:p>
          <a:p>
            <a:endParaRPr lang="en-US" sz="105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Remember to read and follow the “top tips” before submission date!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22315A2-F5D8-F44C-B9AF-18D2322739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987" y="270181"/>
            <a:ext cx="4368800" cy="5575300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9BEB7857-0F78-3A4B-AA5A-514794C3C7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6278" y="159408"/>
            <a:ext cx="5828074" cy="1510366"/>
          </a:xfrm>
          <a:solidFill>
            <a:schemeClr val="accent1">
              <a:lumMod val="20000"/>
              <a:lumOff val="80000"/>
            </a:schemeClr>
          </a:solidFill>
          <a:ln w="57150"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Submission date: </a:t>
            </a:r>
            <a:b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5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Summer 2023</a:t>
            </a:r>
            <a:endParaRPr lang="en-US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1F7DE01C-026D-BC4F-8A12-D16588FCDF50}"/>
              </a:ext>
            </a:extLst>
          </p:cNvPr>
          <p:cNvCxnSpPr>
            <a:cxnSpLocks/>
          </p:cNvCxnSpPr>
          <p:nvPr/>
        </p:nvCxnSpPr>
        <p:spPr>
          <a:xfrm flipH="1" flipV="1">
            <a:off x="4888924" y="914592"/>
            <a:ext cx="617354" cy="1044727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E9042AB9-7256-DB4F-95BE-34EEDE7AB7F4}"/>
              </a:ext>
            </a:extLst>
          </p:cNvPr>
          <p:cNvCxnSpPr>
            <a:cxnSpLocks/>
          </p:cNvCxnSpPr>
          <p:nvPr/>
        </p:nvCxnSpPr>
        <p:spPr>
          <a:xfrm flipH="1" flipV="1">
            <a:off x="4304971" y="1913714"/>
            <a:ext cx="1062159" cy="1306564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613FDB50-5043-844A-9C68-66FDC51A43D2}"/>
              </a:ext>
            </a:extLst>
          </p:cNvPr>
          <p:cNvCxnSpPr>
            <a:cxnSpLocks/>
          </p:cNvCxnSpPr>
          <p:nvPr/>
        </p:nvCxnSpPr>
        <p:spPr>
          <a:xfrm flipH="1" flipV="1">
            <a:off x="4600125" y="4238186"/>
            <a:ext cx="767005" cy="64550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>
            <a:extLst>
              <a:ext uri="{FF2B5EF4-FFF2-40B4-BE49-F238E27FC236}">
                <a16:creationId xmlns:a16="http://schemas.microsoft.com/office/drawing/2014/main" id="{8C3E4D0F-0A8A-004E-A836-E81CCBE9BDF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-122" b="14212"/>
          <a:stretch/>
        </p:blipFill>
        <p:spPr>
          <a:xfrm>
            <a:off x="0" y="6016895"/>
            <a:ext cx="12192000" cy="841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9394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122315A2-F5D8-F44C-B9AF-18D2322739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987" y="250303"/>
            <a:ext cx="2812683" cy="3589441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613FDB50-5043-844A-9C68-66FDC51A43D2}"/>
              </a:ext>
            </a:extLst>
          </p:cNvPr>
          <p:cNvCxnSpPr>
            <a:cxnSpLocks/>
          </p:cNvCxnSpPr>
          <p:nvPr/>
        </p:nvCxnSpPr>
        <p:spPr>
          <a:xfrm flipH="1" flipV="1">
            <a:off x="1799073" y="2928824"/>
            <a:ext cx="1825468" cy="1670165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65CA44AB-1864-1E40-97C1-A62C844AC42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1961"/>
          <a:stretch/>
        </p:blipFill>
        <p:spPr>
          <a:xfrm>
            <a:off x="3624541" y="1741765"/>
            <a:ext cx="8322294" cy="3665122"/>
          </a:xfrm>
          <a:prstGeom prst="rect">
            <a:avLst/>
          </a:prstGeom>
          <a:ln w="76200">
            <a:solidFill>
              <a:schemeClr val="accent1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07BE16B-7DBF-3042-BC94-15865A7E1D0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-122" b="14212"/>
          <a:stretch/>
        </p:blipFill>
        <p:spPr>
          <a:xfrm>
            <a:off x="0" y="6016895"/>
            <a:ext cx="12192000" cy="841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176868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533376-2B69-C840-BF79-1904041A1B94}"/>
              </a:ext>
            </a:extLst>
          </p:cNvPr>
          <p:cNvSpPr txBox="1">
            <a:spLocks/>
          </p:cNvSpPr>
          <p:nvPr/>
        </p:nvSpPr>
        <p:spPr>
          <a:xfrm>
            <a:off x="271017" y="1490870"/>
            <a:ext cx="5824983" cy="428105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chemeClr val="accent1"/>
            </a:solidFill>
          </a:ln>
        </p:spPr>
        <p:txBody>
          <a:bodyPr/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>
                <a:solidFill>
                  <a:schemeClr val="tx1"/>
                </a:solidFill>
              </a:rPr>
              <a:t>Does dim </a:t>
            </a:r>
            <a:r>
              <a:rPr lang="en-US" sz="2400" dirty="0" err="1">
                <a:solidFill>
                  <a:schemeClr val="tx1"/>
                </a:solidFill>
              </a:rPr>
              <a:t>modd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pasio</a:t>
            </a:r>
            <a:r>
              <a:rPr lang="en-US" sz="2400" dirty="0">
                <a:solidFill>
                  <a:schemeClr val="tx1"/>
                </a:solidFill>
              </a:rPr>
              <a:t> / </a:t>
            </a:r>
            <a:r>
              <a:rPr lang="en-US" sz="2400" dirty="0" err="1">
                <a:solidFill>
                  <a:schemeClr val="tx1"/>
                </a:solidFill>
              </a:rPr>
              <a:t>methu</a:t>
            </a:r>
            <a:r>
              <a:rPr lang="en-US" sz="2400" dirty="0">
                <a:solidFill>
                  <a:schemeClr val="tx1"/>
                </a:solidFill>
              </a:rPr>
              <a:t> y </a:t>
            </a:r>
            <a:r>
              <a:rPr lang="en-US" sz="2400" dirty="0" err="1">
                <a:solidFill>
                  <a:schemeClr val="tx1"/>
                </a:solidFill>
              </a:rPr>
              <a:t>Fframwaith</a:t>
            </a:r>
            <a:r>
              <a:rPr lang="en-US" sz="2400" dirty="0">
                <a:solidFill>
                  <a:schemeClr val="tx1"/>
                </a:solidFill>
              </a:rPr>
              <a:t>.  </a:t>
            </a:r>
            <a:r>
              <a:rPr lang="en-US" sz="2400" dirty="0" err="1">
                <a:solidFill>
                  <a:schemeClr val="tx1"/>
                </a:solidFill>
              </a:rPr>
              <a:t>Nid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arholiad</a:t>
            </a:r>
            <a:r>
              <a:rPr lang="en-US" sz="2400" dirty="0">
                <a:solidFill>
                  <a:schemeClr val="tx1"/>
                </a:solidFill>
              </a:rPr>
              <a:t>, </a:t>
            </a:r>
            <a:r>
              <a:rPr lang="en-US" sz="2400" dirty="0" err="1">
                <a:solidFill>
                  <a:schemeClr val="tx1"/>
                </a:solidFill>
              </a:rPr>
              <a:t>aseiniad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na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phrawf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yw’r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portffolio</a:t>
            </a:r>
            <a:r>
              <a:rPr lang="en-US" sz="2400" dirty="0">
                <a:solidFill>
                  <a:schemeClr val="tx1"/>
                </a:solidFill>
              </a:rPr>
              <a:t>. </a:t>
            </a:r>
          </a:p>
          <a:p>
            <a:r>
              <a:rPr lang="en-US" sz="2400" dirty="0" err="1">
                <a:solidFill>
                  <a:schemeClr val="tx1"/>
                </a:solidFill>
              </a:rPr>
              <a:t>Disgwylir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i</a:t>
            </a:r>
            <a:r>
              <a:rPr lang="en-US" sz="2400" dirty="0">
                <a:solidFill>
                  <a:schemeClr val="tx1"/>
                </a:solidFill>
              </a:rPr>
              <a:t> bob </a:t>
            </a:r>
            <a:r>
              <a:rPr lang="en-US" sz="2400" dirty="0" err="1">
                <a:solidFill>
                  <a:schemeClr val="tx1"/>
                </a:solidFill>
              </a:rPr>
              <a:t>myfyriwr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sy’n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graddio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gyda</a:t>
            </a:r>
            <a:r>
              <a:rPr lang="en-US" sz="2400" dirty="0">
                <a:solidFill>
                  <a:schemeClr val="tx1"/>
                </a:solidFill>
              </a:rPr>
              <a:t> SAC </a:t>
            </a:r>
            <a:r>
              <a:rPr lang="en-US" sz="2400" dirty="0" err="1">
                <a:solidFill>
                  <a:schemeClr val="tx1"/>
                </a:solidFill>
              </a:rPr>
              <a:t>gael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lefelau’r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Fframwaith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ar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eu</a:t>
            </a:r>
            <a:r>
              <a:rPr lang="en-US" sz="2400" dirty="0">
                <a:solidFill>
                  <a:schemeClr val="tx1"/>
                </a:solidFill>
              </a:rPr>
              <a:t> PDP </a:t>
            </a:r>
            <a:r>
              <a:rPr lang="en-US" sz="2400" dirty="0" err="1">
                <a:solidFill>
                  <a:schemeClr val="tx1"/>
                </a:solidFill>
              </a:rPr>
              <a:t>ar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ddechrau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eu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gyrfa</a:t>
            </a:r>
            <a:r>
              <a:rPr lang="en-US" sz="2400" dirty="0">
                <a:solidFill>
                  <a:schemeClr val="tx1"/>
                </a:solidFill>
              </a:rPr>
              <a:t>. </a:t>
            </a:r>
          </a:p>
          <a:p>
            <a:r>
              <a:rPr lang="en-US" sz="2400" dirty="0">
                <a:solidFill>
                  <a:schemeClr val="tx1"/>
                </a:solidFill>
              </a:rPr>
              <a:t>Ni </a:t>
            </a:r>
            <a:r>
              <a:rPr lang="en-US" sz="2400" dirty="0" err="1">
                <a:solidFill>
                  <a:schemeClr val="tx1"/>
                </a:solidFill>
              </a:rPr>
              <a:t>ddylai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casglu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tystiolaeth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fod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yn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llawer</a:t>
            </a:r>
            <a:r>
              <a:rPr lang="en-US" sz="2400" dirty="0">
                <a:solidFill>
                  <a:schemeClr val="tx1"/>
                </a:solidFill>
              </a:rPr>
              <a:t> o </a:t>
            </a:r>
            <a:r>
              <a:rPr lang="en-US" sz="2400" dirty="0" err="1">
                <a:solidFill>
                  <a:schemeClr val="tx1"/>
                </a:solidFill>
              </a:rPr>
              <a:t>waith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ychwanegol</a:t>
            </a:r>
            <a:r>
              <a:rPr lang="en-US" sz="2400" dirty="0">
                <a:solidFill>
                  <a:schemeClr val="tx1"/>
                </a:solidFill>
              </a:rPr>
              <a:t>.  </a:t>
            </a:r>
            <a:r>
              <a:rPr lang="en-US" sz="2400" dirty="0" err="1">
                <a:solidFill>
                  <a:schemeClr val="tx1"/>
                </a:solidFill>
              </a:rPr>
              <a:t>Dylai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fod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yn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rhywbeth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sy’n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digwydd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yn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naturiol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yn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ystod</a:t>
            </a:r>
            <a:r>
              <a:rPr lang="en-US" sz="2400" dirty="0">
                <a:solidFill>
                  <a:schemeClr val="tx1"/>
                </a:solidFill>
              </a:rPr>
              <a:t> y </a:t>
            </a:r>
            <a:r>
              <a:rPr lang="en-US" sz="2400" dirty="0" err="1">
                <a:solidFill>
                  <a:schemeClr val="tx1"/>
                </a:solidFill>
              </a:rPr>
              <a:t>flwyddyn</a:t>
            </a:r>
            <a:r>
              <a:rPr lang="en-US" sz="2400" dirty="0">
                <a:solidFill>
                  <a:schemeClr val="tx1"/>
                </a:solidFill>
              </a:rPr>
              <a:t>. 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sz="1800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A7B7A46F-94BC-6B4B-8B76-A98878D6A66D}"/>
              </a:ext>
            </a:extLst>
          </p:cNvPr>
          <p:cNvSpPr txBox="1">
            <a:spLocks/>
          </p:cNvSpPr>
          <p:nvPr/>
        </p:nvSpPr>
        <p:spPr>
          <a:xfrm>
            <a:off x="6307382" y="1451114"/>
            <a:ext cx="5725592" cy="428105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chemeClr val="accent1"/>
            </a:solidFill>
          </a:ln>
        </p:spPr>
        <p:txBody>
          <a:bodyPr/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200" dirty="0">
                <a:solidFill>
                  <a:schemeClr val="tx1"/>
                </a:solidFill>
              </a:rPr>
              <a:t>You cannot fail / pass the Framework / Portfolio.  This is not an exam, a test or an assignment.</a:t>
            </a:r>
          </a:p>
          <a:p>
            <a:r>
              <a:rPr lang="en-US" sz="2200" dirty="0">
                <a:solidFill>
                  <a:schemeClr val="tx1"/>
                </a:solidFill>
              </a:rPr>
              <a:t>Every student who graduates with a QTS is expected to have the Framework levels on their PLP at the beginning of their teaching career.</a:t>
            </a:r>
          </a:p>
          <a:p>
            <a:r>
              <a:rPr lang="en-US" sz="2200" dirty="0">
                <a:solidFill>
                  <a:schemeClr val="tx1"/>
                </a:solidFill>
              </a:rPr>
              <a:t>Collecting evidence should not be a lot of extra work.  This is something that should happen on a regular basis as part of your professional development.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27C628B-B3C5-1949-B7CA-3FE2F27FA0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839" y="203232"/>
            <a:ext cx="10178322" cy="906088"/>
          </a:xfrm>
          <a:solidFill>
            <a:schemeClr val="accent1">
              <a:lumMod val="5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en-US" sz="4800" b="1" dirty="0" err="1">
                <a:solidFill>
                  <a:schemeClr val="bg1"/>
                </a:solidFill>
              </a:rPr>
              <a:t>Pwysig</a:t>
            </a:r>
            <a:r>
              <a:rPr lang="en-US" sz="4800" b="1" dirty="0">
                <a:solidFill>
                  <a:schemeClr val="bg1"/>
                </a:solidFill>
              </a:rPr>
              <a:t>!   </a:t>
            </a:r>
            <a:r>
              <a:rPr lang="en-US" sz="4800" b="1" i="1" dirty="0">
                <a:solidFill>
                  <a:schemeClr val="bg1"/>
                </a:solidFill>
              </a:rPr>
              <a:t>Important!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C99A9B4-43EE-C24E-9CBE-7240BED6978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-122" b="14212"/>
          <a:stretch/>
        </p:blipFill>
        <p:spPr>
          <a:xfrm>
            <a:off x="0" y="6016895"/>
            <a:ext cx="12192000" cy="841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1899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533376-2B69-C840-BF79-1904041A1B94}"/>
              </a:ext>
            </a:extLst>
          </p:cNvPr>
          <p:cNvSpPr txBox="1">
            <a:spLocks/>
          </p:cNvSpPr>
          <p:nvPr/>
        </p:nvSpPr>
        <p:spPr>
          <a:xfrm>
            <a:off x="271017" y="1490870"/>
            <a:ext cx="5824983" cy="428105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57150">
            <a:solidFill>
              <a:schemeClr val="accent1"/>
            </a:solidFill>
          </a:ln>
        </p:spPr>
        <p:txBody>
          <a:bodyPr/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y-GB" sz="4400" b="1" u="sng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PAP 2:</a:t>
            </a:r>
          </a:p>
          <a:p>
            <a:pPr marL="0" indent="0" algn="ctr">
              <a:buNone/>
            </a:pPr>
            <a:r>
              <a:rPr lang="cy-GB" sz="4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Dyma eich cyfle i gasglu’r dystiolaeth ar gyfer “Addysgu a Dysgu”.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A7B7A46F-94BC-6B4B-8B76-A98878D6A66D}"/>
              </a:ext>
            </a:extLst>
          </p:cNvPr>
          <p:cNvSpPr txBox="1">
            <a:spLocks/>
          </p:cNvSpPr>
          <p:nvPr/>
        </p:nvSpPr>
        <p:spPr>
          <a:xfrm>
            <a:off x="6307382" y="1451114"/>
            <a:ext cx="5725592" cy="428105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57150">
            <a:solidFill>
              <a:schemeClr val="accent1"/>
            </a:solidFill>
          </a:ln>
        </p:spPr>
        <p:txBody>
          <a:bodyPr/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y-GB" sz="4400" b="1" u="sng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PTE 2:</a:t>
            </a:r>
          </a:p>
          <a:p>
            <a:pPr marL="0" indent="0" algn="ctr">
              <a:buNone/>
            </a:pPr>
            <a:r>
              <a:rPr lang="cy-GB" sz="4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is the time to gather evidence for “Teaching and Learning”.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27C628B-B3C5-1949-B7CA-3FE2F27FA0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839" y="203232"/>
            <a:ext cx="10178322" cy="906088"/>
          </a:xfrm>
          <a:solidFill>
            <a:schemeClr val="accent1">
              <a:lumMod val="5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en-US" sz="4800" b="1" dirty="0" err="1">
                <a:solidFill>
                  <a:schemeClr val="bg1"/>
                </a:solidFill>
              </a:rPr>
              <a:t>Pwysig</a:t>
            </a:r>
            <a:r>
              <a:rPr lang="en-US" sz="4800" b="1" dirty="0">
                <a:solidFill>
                  <a:schemeClr val="bg1"/>
                </a:solidFill>
              </a:rPr>
              <a:t>!   </a:t>
            </a:r>
            <a:r>
              <a:rPr lang="en-US" sz="4800" b="1" i="1" dirty="0">
                <a:solidFill>
                  <a:schemeClr val="bg1"/>
                </a:solidFill>
              </a:rPr>
              <a:t>Important!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C99A9B4-43EE-C24E-9CBE-7240BED6978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-122" b="14212"/>
          <a:stretch/>
        </p:blipFill>
        <p:spPr>
          <a:xfrm>
            <a:off x="0" y="6016895"/>
            <a:ext cx="12192000" cy="841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9597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ECE9C36-0667-D04A-84F6-0593462532D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305" t="27370" r="16434" b="18064"/>
          <a:stretch/>
        </p:blipFill>
        <p:spPr>
          <a:xfrm>
            <a:off x="2885661" y="716324"/>
            <a:ext cx="6420678" cy="528741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745EA86-C94F-F541-A181-CADCFE6814A5}"/>
              </a:ext>
            </a:extLst>
          </p:cNvPr>
          <p:cNvSpPr txBox="1"/>
          <p:nvPr/>
        </p:nvSpPr>
        <p:spPr>
          <a:xfrm>
            <a:off x="4704521" y="208492"/>
            <a:ext cx="278295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Pob</a:t>
            </a:r>
            <a:r>
              <a:rPr lang="en-US" sz="60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60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lwc</a:t>
            </a:r>
            <a:r>
              <a:rPr lang="en-US" sz="60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!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55EC3EF-5955-C04D-B3CB-3A5ECC3CCC1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-122" b="14212"/>
          <a:stretch/>
        </p:blipFill>
        <p:spPr>
          <a:xfrm>
            <a:off x="0" y="6016895"/>
            <a:ext cx="12192000" cy="841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354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601</TotalTime>
  <Words>953</Words>
  <Application>Microsoft Macintosh PowerPoint</Application>
  <PresentationFormat>Widescreen</PresentationFormat>
  <Paragraphs>115</Paragraphs>
  <Slides>28</Slides>
  <Notes>27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4" baseType="lpstr">
      <vt:lpstr>Arial</vt:lpstr>
      <vt:lpstr>Calibri</vt:lpstr>
      <vt:lpstr>Calibri Light</vt:lpstr>
      <vt:lpstr>Noteworthy Light</vt:lpstr>
      <vt:lpstr>Wingdings 3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Dyddiad cyflwyno:  Haf 2023</vt:lpstr>
      <vt:lpstr>PowerPoint Presentation</vt:lpstr>
      <vt:lpstr>Submission date:  Summer 2023</vt:lpstr>
      <vt:lpstr>PowerPoint Presentation</vt:lpstr>
      <vt:lpstr>Pwysig!   Important!</vt:lpstr>
      <vt:lpstr>Pwysig!   Important!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Nia Evans</dc:creator>
  <cp:lastModifiedBy>Nia Evans</cp:lastModifiedBy>
  <cp:revision>53</cp:revision>
  <dcterms:created xsi:type="dcterms:W3CDTF">2021-11-04T11:46:20Z</dcterms:created>
  <dcterms:modified xsi:type="dcterms:W3CDTF">2022-10-12T07:29:27Z</dcterms:modified>
</cp:coreProperties>
</file>