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D07B7-ADFC-F24B-A462-58A8C98A15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AD2CB2-C7E3-6A2D-28EC-110CD8023B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67634B-F0BA-FD1B-4B8C-907E54C1403D}"/>
              </a:ext>
            </a:extLst>
          </p:cNvPr>
          <p:cNvSpPr>
            <a:spLocks noGrp="1"/>
          </p:cNvSpPr>
          <p:nvPr>
            <p:ph type="dt" sz="half" idx="10"/>
          </p:nvPr>
        </p:nvSpPr>
        <p:spPr/>
        <p:txBody>
          <a:bodyPr/>
          <a:lstStyle/>
          <a:p>
            <a:fld id="{797ACE16-15CE-4599-AC15-948778A9F629}" type="datetimeFigureOut">
              <a:rPr lang="en-GB" smtClean="0"/>
              <a:t>27/01/2023</a:t>
            </a:fld>
            <a:endParaRPr lang="en-GB"/>
          </a:p>
        </p:txBody>
      </p:sp>
      <p:sp>
        <p:nvSpPr>
          <p:cNvPr id="5" name="Footer Placeholder 4">
            <a:extLst>
              <a:ext uri="{FF2B5EF4-FFF2-40B4-BE49-F238E27FC236}">
                <a16:creationId xmlns:a16="http://schemas.microsoft.com/office/drawing/2014/main" id="{1A5A43FC-898A-1B10-AEDB-08DAE599FA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938D01-67F5-0926-B521-1B9E70459863}"/>
              </a:ext>
            </a:extLst>
          </p:cNvPr>
          <p:cNvSpPr>
            <a:spLocks noGrp="1"/>
          </p:cNvSpPr>
          <p:nvPr>
            <p:ph type="sldNum" sz="quarter" idx="12"/>
          </p:nvPr>
        </p:nvSpPr>
        <p:spPr/>
        <p:txBody>
          <a:bodyPr/>
          <a:lstStyle/>
          <a:p>
            <a:fld id="{26F0C553-5BD4-4C67-B73D-D5ABC70E6886}" type="slidenum">
              <a:rPr lang="en-GB" smtClean="0"/>
              <a:t>‹#›</a:t>
            </a:fld>
            <a:endParaRPr lang="en-GB"/>
          </a:p>
        </p:txBody>
      </p:sp>
    </p:spTree>
    <p:extLst>
      <p:ext uri="{BB962C8B-B14F-4D97-AF65-F5344CB8AC3E}">
        <p14:creationId xmlns:p14="http://schemas.microsoft.com/office/powerpoint/2010/main" val="974892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244DF-B6FC-087A-F8D7-5736C258E1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0534AE-93CF-8812-2B1F-20F2CB9F69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BF0B48-35A0-751D-A6B7-9E2BCCA6A0A4}"/>
              </a:ext>
            </a:extLst>
          </p:cNvPr>
          <p:cNvSpPr>
            <a:spLocks noGrp="1"/>
          </p:cNvSpPr>
          <p:nvPr>
            <p:ph type="dt" sz="half" idx="10"/>
          </p:nvPr>
        </p:nvSpPr>
        <p:spPr/>
        <p:txBody>
          <a:bodyPr/>
          <a:lstStyle/>
          <a:p>
            <a:fld id="{797ACE16-15CE-4599-AC15-948778A9F629}" type="datetimeFigureOut">
              <a:rPr lang="en-GB" smtClean="0"/>
              <a:t>27/01/2023</a:t>
            </a:fld>
            <a:endParaRPr lang="en-GB"/>
          </a:p>
        </p:txBody>
      </p:sp>
      <p:sp>
        <p:nvSpPr>
          <p:cNvPr id="5" name="Footer Placeholder 4">
            <a:extLst>
              <a:ext uri="{FF2B5EF4-FFF2-40B4-BE49-F238E27FC236}">
                <a16:creationId xmlns:a16="http://schemas.microsoft.com/office/drawing/2014/main" id="{565A9697-E90B-2824-C1BE-DB023602D8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D45C79-95E9-1494-60AC-ED07A769595A}"/>
              </a:ext>
            </a:extLst>
          </p:cNvPr>
          <p:cNvSpPr>
            <a:spLocks noGrp="1"/>
          </p:cNvSpPr>
          <p:nvPr>
            <p:ph type="sldNum" sz="quarter" idx="12"/>
          </p:nvPr>
        </p:nvSpPr>
        <p:spPr/>
        <p:txBody>
          <a:bodyPr/>
          <a:lstStyle/>
          <a:p>
            <a:fld id="{26F0C553-5BD4-4C67-B73D-D5ABC70E6886}" type="slidenum">
              <a:rPr lang="en-GB" smtClean="0"/>
              <a:t>‹#›</a:t>
            </a:fld>
            <a:endParaRPr lang="en-GB"/>
          </a:p>
        </p:txBody>
      </p:sp>
    </p:spTree>
    <p:extLst>
      <p:ext uri="{BB962C8B-B14F-4D97-AF65-F5344CB8AC3E}">
        <p14:creationId xmlns:p14="http://schemas.microsoft.com/office/powerpoint/2010/main" val="2090970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C15BA-5B12-2D3C-0CCB-D9E9FF8DC7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124B890-861C-42C2-62C0-6A561D3D58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5920B8-656D-DF46-918E-42CADFF440E9}"/>
              </a:ext>
            </a:extLst>
          </p:cNvPr>
          <p:cNvSpPr>
            <a:spLocks noGrp="1"/>
          </p:cNvSpPr>
          <p:nvPr>
            <p:ph type="dt" sz="half" idx="10"/>
          </p:nvPr>
        </p:nvSpPr>
        <p:spPr/>
        <p:txBody>
          <a:bodyPr/>
          <a:lstStyle/>
          <a:p>
            <a:fld id="{797ACE16-15CE-4599-AC15-948778A9F629}" type="datetimeFigureOut">
              <a:rPr lang="en-GB" smtClean="0"/>
              <a:t>27/01/2023</a:t>
            </a:fld>
            <a:endParaRPr lang="en-GB"/>
          </a:p>
        </p:txBody>
      </p:sp>
      <p:sp>
        <p:nvSpPr>
          <p:cNvPr id="5" name="Footer Placeholder 4">
            <a:extLst>
              <a:ext uri="{FF2B5EF4-FFF2-40B4-BE49-F238E27FC236}">
                <a16:creationId xmlns:a16="http://schemas.microsoft.com/office/drawing/2014/main" id="{94309559-C5E7-AA1A-E02D-5487A3D8FB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3D76C9-3A9A-585D-C746-F876D8B12A58}"/>
              </a:ext>
            </a:extLst>
          </p:cNvPr>
          <p:cNvSpPr>
            <a:spLocks noGrp="1"/>
          </p:cNvSpPr>
          <p:nvPr>
            <p:ph type="sldNum" sz="quarter" idx="12"/>
          </p:nvPr>
        </p:nvSpPr>
        <p:spPr/>
        <p:txBody>
          <a:bodyPr/>
          <a:lstStyle/>
          <a:p>
            <a:fld id="{26F0C553-5BD4-4C67-B73D-D5ABC70E6886}" type="slidenum">
              <a:rPr lang="en-GB" smtClean="0"/>
              <a:t>‹#›</a:t>
            </a:fld>
            <a:endParaRPr lang="en-GB"/>
          </a:p>
        </p:txBody>
      </p:sp>
    </p:spTree>
    <p:extLst>
      <p:ext uri="{BB962C8B-B14F-4D97-AF65-F5344CB8AC3E}">
        <p14:creationId xmlns:p14="http://schemas.microsoft.com/office/powerpoint/2010/main" val="154173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88561-AABF-058E-3A7C-61B9C98E57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7786B1-3CEE-E2F5-5A13-D4E94087FA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A23ADF-3160-70BA-D97A-43DCA382B5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E9189F-928B-7E4D-616C-F0DF8C826A86}"/>
              </a:ext>
            </a:extLst>
          </p:cNvPr>
          <p:cNvSpPr>
            <a:spLocks noGrp="1"/>
          </p:cNvSpPr>
          <p:nvPr>
            <p:ph type="dt" sz="half" idx="10"/>
          </p:nvPr>
        </p:nvSpPr>
        <p:spPr/>
        <p:txBody>
          <a:bodyPr/>
          <a:lstStyle/>
          <a:p>
            <a:fld id="{797ACE16-15CE-4599-AC15-948778A9F629}" type="datetimeFigureOut">
              <a:rPr lang="en-GB" smtClean="0"/>
              <a:t>27/01/2023</a:t>
            </a:fld>
            <a:endParaRPr lang="en-GB"/>
          </a:p>
        </p:txBody>
      </p:sp>
      <p:sp>
        <p:nvSpPr>
          <p:cNvPr id="6" name="Footer Placeholder 5">
            <a:extLst>
              <a:ext uri="{FF2B5EF4-FFF2-40B4-BE49-F238E27FC236}">
                <a16:creationId xmlns:a16="http://schemas.microsoft.com/office/drawing/2014/main" id="{E9E76F54-C2A6-6AD8-9F96-BD25C4FA14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9372CF-0252-1002-D8CA-F527C3EC0ECB}"/>
              </a:ext>
            </a:extLst>
          </p:cNvPr>
          <p:cNvSpPr>
            <a:spLocks noGrp="1"/>
          </p:cNvSpPr>
          <p:nvPr>
            <p:ph type="sldNum" sz="quarter" idx="12"/>
          </p:nvPr>
        </p:nvSpPr>
        <p:spPr/>
        <p:txBody>
          <a:bodyPr/>
          <a:lstStyle/>
          <a:p>
            <a:fld id="{26F0C553-5BD4-4C67-B73D-D5ABC70E6886}" type="slidenum">
              <a:rPr lang="en-GB" smtClean="0"/>
              <a:t>‹#›</a:t>
            </a:fld>
            <a:endParaRPr lang="en-GB"/>
          </a:p>
        </p:txBody>
      </p:sp>
    </p:spTree>
    <p:extLst>
      <p:ext uri="{BB962C8B-B14F-4D97-AF65-F5344CB8AC3E}">
        <p14:creationId xmlns:p14="http://schemas.microsoft.com/office/powerpoint/2010/main" val="2374778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8BF99-DAD6-AC6E-7EAF-47AA4123E36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15B5D3-4542-9867-FDA8-336CE1D6ED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58309A-AEAC-3B7A-64DF-030CE4B739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4B94316-3390-4C05-6390-C8F7A2F914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490D1F-1F36-C6BD-1E7C-F3C01F6AA1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052265-D10F-214C-D599-94FAC9DF49DE}"/>
              </a:ext>
            </a:extLst>
          </p:cNvPr>
          <p:cNvSpPr>
            <a:spLocks noGrp="1"/>
          </p:cNvSpPr>
          <p:nvPr>
            <p:ph type="dt" sz="half" idx="10"/>
          </p:nvPr>
        </p:nvSpPr>
        <p:spPr/>
        <p:txBody>
          <a:bodyPr/>
          <a:lstStyle/>
          <a:p>
            <a:fld id="{797ACE16-15CE-4599-AC15-948778A9F629}" type="datetimeFigureOut">
              <a:rPr lang="en-GB" smtClean="0"/>
              <a:t>27/01/2023</a:t>
            </a:fld>
            <a:endParaRPr lang="en-GB"/>
          </a:p>
        </p:txBody>
      </p:sp>
      <p:sp>
        <p:nvSpPr>
          <p:cNvPr id="8" name="Footer Placeholder 7">
            <a:extLst>
              <a:ext uri="{FF2B5EF4-FFF2-40B4-BE49-F238E27FC236}">
                <a16:creationId xmlns:a16="http://schemas.microsoft.com/office/drawing/2014/main" id="{BA5FF91A-38DB-EFEF-4623-634ECB4F33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F62B0B-79D2-A1BC-FAFB-09A949727224}"/>
              </a:ext>
            </a:extLst>
          </p:cNvPr>
          <p:cNvSpPr>
            <a:spLocks noGrp="1"/>
          </p:cNvSpPr>
          <p:nvPr>
            <p:ph type="sldNum" sz="quarter" idx="12"/>
          </p:nvPr>
        </p:nvSpPr>
        <p:spPr/>
        <p:txBody>
          <a:bodyPr/>
          <a:lstStyle/>
          <a:p>
            <a:fld id="{26F0C553-5BD4-4C67-B73D-D5ABC70E6886}" type="slidenum">
              <a:rPr lang="en-GB" smtClean="0"/>
              <a:t>‹#›</a:t>
            </a:fld>
            <a:endParaRPr lang="en-GB"/>
          </a:p>
        </p:txBody>
      </p:sp>
    </p:spTree>
    <p:extLst>
      <p:ext uri="{BB962C8B-B14F-4D97-AF65-F5344CB8AC3E}">
        <p14:creationId xmlns:p14="http://schemas.microsoft.com/office/powerpoint/2010/main" val="812442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D563E-242A-AAFB-C961-6206A94310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D93A4D-3D8A-3AD2-6CDF-8FF263D24C9C}"/>
              </a:ext>
            </a:extLst>
          </p:cNvPr>
          <p:cNvSpPr>
            <a:spLocks noGrp="1"/>
          </p:cNvSpPr>
          <p:nvPr>
            <p:ph type="dt" sz="half" idx="10"/>
          </p:nvPr>
        </p:nvSpPr>
        <p:spPr/>
        <p:txBody>
          <a:bodyPr/>
          <a:lstStyle/>
          <a:p>
            <a:fld id="{797ACE16-15CE-4599-AC15-948778A9F629}" type="datetimeFigureOut">
              <a:rPr lang="en-GB" smtClean="0"/>
              <a:t>27/01/2023</a:t>
            </a:fld>
            <a:endParaRPr lang="en-GB"/>
          </a:p>
        </p:txBody>
      </p:sp>
      <p:sp>
        <p:nvSpPr>
          <p:cNvPr id="4" name="Footer Placeholder 3">
            <a:extLst>
              <a:ext uri="{FF2B5EF4-FFF2-40B4-BE49-F238E27FC236}">
                <a16:creationId xmlns:a16="http://schemas.microsoft.com/office/drawing/2014/main" id="{D1B432A7-4CDB-934A-543E-7D5DD2E0B5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D1C414-55D6-462B-64F4-F176EB94FE12}"/>
              </a:ext>
            </a:extLst>
          </p:cNvPr>
          <p:cNvSpPr>
            <a:spLocks noGrp="1"/>
          </p:cNvSpPr>
          <p:nvPr>
            <p:ph type="sldNum" sz="quarter" idx="12"/>
          </p:nvPr>
        </p:nvSpPr>
        <p:spPr/>
        <p:txBody>
          <a:bodyPr/>
          <a:lstStyle/>
          <a:p>
            <a:fld id="{26F0C553-5BD4-4C67-B73D-D5ABC70E6886}" type="slidenum">
              <a:rPr lang="en-GB" smtClean="0"/>
              <a:t>‹#›</a:t>
            </a:fld>
            <a:endParaRPr lang="en-GB"/>
          </a:p>
        </p:txBody>
      </p:sp>
    </p:spTree>
    <p:extLst>
      <p:ext uri="{BB962C8B-B14F-4D97-AF65-F5344CB8AC3E}">
        <p14:creationId xmlns:p14="http://schemas.microsoft.com/office/powerpoint/2010/main" val="2612620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98878E-1F71-AE59-DEFF-8C5FCDA82A74}"/>
              </a:ext>
            </a:extLst>
          </p:cNvPr>
          <p:cNvSpPr>
            <a:spLocks noGrp="1"/>
          </p:cNvSpPr>
          <p:nvPr>
            <p:ph type="dt" sz="half" idx="10"/>
          </p:nvPr>
        </p:nvSpPr>
        <p:spPr/>
        <p:txBody>
          <a:bodyPr/>
          <a:lstStyle/>
          <a:p>
            <a:fld id="{797ACE16-15CE-4599-AC15-948778A9F629}" type="datetimeFigureOut">
              <a:rPr lang="en-GB" smtClean="0"/>
              <a:t>27/01/2023</a:t>
            </a:fld>
            <a:endParaRPr lang="en-GB"/>
          </a:p>
        </p:txBody>
      </p:sp>
      <p:sp>
        <p:nvSpPr>
          <p:cNvPr id="3" name="Footer Placeholder 2">
            <a:extLst>
              <a:ext uri="{FF2B5EF4-FFF2-40B4-BE49-F238E27FC236}">
                <a16:creationId xmlns:a16="http://schemas.microsoft.com/office/drawing/2014/main" id="{75F5E564-1E8E-5783-287E-5FEF31980C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2D954B-B5FD-5C77-B503-09887D576E87}"/>
              </a:ext>
            </a:extLst>
          </p:cNvPr>
          <p:cNvSpPr>
            <a:spLocks noGrp="1"/>
          </p:cNvSpPr>
          <p:nvPr>
            <p:ph type="sldNum" sz="quarter" idx="12"/>
          </p:nvPr>
        </p:nvSpPr>
        <p:spPr/>
        <p:txBody>
          <a:bodyPr/>
          <a:lstStyle/>
          <a:p>
            <a:fld id="{26F0C553-5BD4-4C67-B73D-D5ABC70E6886}" type="slidenum">
              <a:rPr lang="en-GB" smtClean="0"/>
              <a:t>‹#›</a:t>
            </a:fld>
            <a:endParaRPr lang="en-GB"/>
          </a:p>
        </p:txBody>
      </p:sp>
    </p:spTree>
    <p:extLst>
      <p:ext uri="{BB962C8B-B14F-4D97-AF65-F5344CB8AC3E}">
        <p14:creationId xmlns:p14="http://schemas.microsoft.com/office/powerpoint/2010/main" val="4102186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0E02E-3FB7-038C-9925-55FAE5E02E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DC0339-081C-103C-8A22-EEE38C7BEE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90E7520-13E0-1917-E1DD-AE44771C88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CFE1FE-D812-4D02-4184-3CBDC8E5B681}"/>
              </a:ext>
            </a:extLst>
          </p:cNvPr>
          <p:cNvSpPr>
            <a:spLocks noGrp="1"/>
          </p:cNvSpPr>
          <p:nvPr>
            <p:ph type="dt" sz="half" idx="10"/>
          </p:nvPr>
        </p:nvSpPr>
        <p:spPr/>
        <p:txBody>
          <a:bodyPr/>
          <a:lstStyle/>
          <a:p>
            <a:fld id="{797ACE16-15CE-4599-AC15-948778A9F629}" type="datetimeFigureOut">
              <a:rPr lang="en-GB" smtClean="0"/>
              <a:t>27/01/2023</a:t>
            </a:fld>
            <a:endParaRPr lang="en-GB"/>
          </a:p>
        </p:txBody>
      </p:sp>
      <p:sp>
        <p:nvSpPr>
          <p:cNvPr id="6" name="Footer Placeholder 5">
            <a:extLst>
              <a:ext uri="{FF2B5EF4-FFF2-40B4-BE49-F238E27FC236}">
                <a16:creationId xmlns:a16="http://schemas.microsoft.com/office/drawing/2014/main" id="{1036EBA9-3E7C-B749-268E-A6779BF559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D83C04-D571-C4BF-30AF-456265FF3F69}"/>
              </a:ext>
            </a:extLst>
          </p:cNvPr>
          <p:cNvSpPr>
            <a:spLocks noGrp="1"/>
          </p:cNvSpPr>
          <p:nvPr>
            <p:ph type="sldNum" sz="quarter" idx="12"/>
          </p:nvPr>
        </p:nvSpPr>
        <p:spPr/>
        <p:txBody>
          <a:bodyPr/>
          <a:lstStyle/>
          <a:p>
            <a:fld id="{26F0C553-5BD4-4C67-B73D-D5ABC70E6886}" type="slidenum">
              <a:rPr lang="en-GB" smtClean="0"/>
              <a:t>‹#›</a:t>
            </a:fld>
            <a:endParaRPr lang="en-GB"/>
          </a:p>
        </p:txBody>
      </p:sp>
    </p:spTree>
    <p:extLst>
      <p:ext uri="{BB962C8B-B14F-4D97-AF65-F5344CB8AC3E}">
        <p14:creationId xmlns:p14="http://schemas.microsoft.com/office/powerpoint/2010/main" val="2398655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D1004-58F5-75EC-7428-1315E2DA90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5292B5-DEE9-9E94-8079-6492BFFE5A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5A547D-AF1C-F7FE-9FDF-5AB8136505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834691-2C4C-B2F3-7D7B-8BD0941AA2F2}"/>
              </a:ext>
            </a:extLst>
          </p:cNvPr>
          <p:cNvSpPr>
            <a:spLocks noGrp="1"/>
          </p:cNvSpPr>
          <p:nvPr>
            <p:ph type="dt" sz="half" idx="10"/>
          </p:nvPr>
        </p:nvSpPr>
        <p:spPr/>
        <p:txBody>
          <a:bodyPr/>
          <a:lstStyle/>
          <a:p>
            <a:fld id="{797ACE16-15CE-4599-AC15-948778A9F629}" type="datetimeFigureOut">
              <a:rPr lang="en-GB" smtClean="0"/>
              <a:t>27/01/2023</a:t>
            </a:fld>
            <a:endParaRPr lang="en-GB"/>
          </a:p>
        </p:txBody>
      </p:sp>
      <p:sp>
        <p:nvSpPr>
          <p:cNvPr id="6" name="Footer Placeholder 5">
            <a:extLst>
              <a:ext uri="{FF2B5EF4-FFF2-40B4-BE49-F238E27FC236}">
                <a16:creationId xmlns:a16="http://schemas.microsoft.com/office/drawing/2014/main" id="{CE534D98-7B09-38CF-B467-1214F68585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ED50C2-1BED-82BE-C42B-7B8914F02B3B}"/>
              </a:ext>
            </a:extLst>
          </p:cNvPr>
          <p:cNvSpPr>
            <a:spLocks noGrp="1"/>
          </p:cNvSpPr>
          <p:nvPr>
            <p:ph type="sldNum" sz="quarter" idx="12"/>
          </p:nvPr>
        </p:nvSpPr>
        <p:spPr/>
        <p:txBody>
          <a:bodyPr/>
          <a:lstStyle/>
          <a:p>
            <a:fld id="{26F0C553-5BD4-4C67-B73D-D5ABC70E6886}" type="slidenum">
              <a:rPr lang="en-GB" smtClean="0"/>
              <a:t>‹#›</a:t>
            </a:fld>
            <a:endParaRPr lang="en-GB"/>
          </a:p>
        </p:txBody>
      </p:sp>
    </p:spTree>
    <p:extLst>
      <p:ext uri="{BB962C8B-B14F-4D97-AF65-F5344CB8AC3E}">
        <p14:creationId xmlns:p14="http://schemas.microsoft.com/office/powerpoint/2010/main" val="1264502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F903A-CC9D-0DCE-106F-BE4D06BDF9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927112-AFFF-29AC-7AFF-FF24C9E027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7F42F3-4A06-1D9D-4A5B-1DA928E2E3E1}"/>
              </a:ext>
            </a:extLst>
          </p:cNvPr>
          <p:cNvSpPr>
            <a:spLocks noGrp="1"/>
          </p:cNvSpPr>
          <p:nvPr>
            <p:ph type="dt" sz="half" idx="10"/>
          </p:nvPr>
        </p:nvSpPr>
        <p:spPr/>
        <p:txBody>
          <a:bodyPr/>
          <a:lstStyle/>
          <a:p>
            <a:fld id="{797ACE16-15CE-4599-AC15-948778A9F629}" type="datetimeFigureOut">
              <a:rPr lang="en-GB" smtClean="0"/>
              <a:t>27/01/2023</a:t>
            </a:fld>
            <a:endParaRPr lang="en-GB"/>
          </a:p>
        </p:txBody>
      </p:sp>
      <p:sp>
        <p:nvSpPr>
          <p:cNvPr id="5" name="Footer Placeholder 4">
            <a:extLst>
              <a:ext uri="{FF2B5EF4-FFF2-40B4-BE49-F238E27FC236}">
                <a16:creationId xmlns:a16="http://schemas.microsoft.com/office/drawing/2014/main" id="{6C37B5CF-61C5-8554-528A-6AB6A2B348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B29371-D52A-5FF9-0942-17F7B8FDCF7E}"/>
              </a:ext>
            </a:extLst>
          </p:cNvPr>
          <p:cNvSpPr>
            <a:spLocks noGrp="1"/>
          </p:cNvSpPr>
          <p:nvPr>
            <p:ph type="sldNum" sz="quarter" idx="12"/>
          </p:nvPr>
        </p:nvSpPr>
        <p:spPr/>
        <p:txBody>
          <a:bodyPr/>
          <a:lstStyle/>
          <a:p>
            <a:fld id="{26F0C553-5BD4-4C67-B73D-D5ABC70E6886}" type="slidenum">
              <a:rPr lang="en-GB" smtClean="0"/>
              <a:t>‹#›</a:t>
            </a:fld>
            <a:endParaRPr lang="en-GB"/>
          </a:p>
        </p:txBody>
      </p:sp>
    </p:spTree>
    <p:extLst>
      <p:ext uri="{BB962C8B-B14F-4D97-AF65-F5344CB8AC3E}">
        <p14:creationId xmlns:p14="http://schemas.microsoft.com/office/powerpoint/2010/main" val="3206250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9E073F-2B3B-3D5D-C8FB-4E11241A7D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5EAE7-B343-DBCF-D5AD-AB6CEC3446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D381DB-D0D7-B5B9-FCA9-85F8069459E2}"/>
              </a:ext>
            </a:extLst>
          </p:cNvPr>
          <p:cNvSpPr>
            <a:spLocks noGrp="1"/>
          </p:cNvSpPr>
          <p:nvPr>
            <p:ph type="dt" sz="half" idx="10"/>
          </p:nvPr>
        </p:nvSpPr>
        <p:spPr/>
        <p:txBody>
          <a:bodyPr/>
          <a:lstStyle/>
          <a:p>
            <a:fld id="{797ACE16-15CE-4599-AC15-948778A9F629}" type="datetimeFigureOut">
              <a:rPr lang="en-GB" smtClean="0"/>
              <a:t>27/01/2023</a:t>
            </a:fld>
            <a:endParaRPr lang="en-GB"/>
          </a:p>
        </p:txBody>
      </p:sp>
      <p:sp>
        <p:nvSpPr>
          <p:cNvPr id="5" name="Footer Placeholder 4">
            <a:extLst>
              <a:ext uri="{FF2B5EF4-FFF2-40B4-BE49-F238E27FC236}">
                <a16:creationId xmlns:a16="http://schemas.microsoft.com/office/drawing/2014/main" id="{23FA4811-5D23-90E8-801A-0FC8593886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3D28C2-C7EA-C42C-3011-A149F06FE35B}"/>
              </a:ext>
            </a:extLst>
          </p:cNvPr>
          <p:cNvSpPr>
            <a:spLocks noGrp="1"/>
          </p:cNvSpPr>
          <p:nvPr>
            <p:ph type="sldNum" sz="quarter" idx="12"/>
          </p:nvPr>
        </p:nvSpPr>
        <p:spPr/>
        <p:txBody>
          <a:bodyPr/>
          <a:lstStyle/>
          <a:p>
            <a:fld id="{26F0C553-5BD4-4C67-B73D-D5ABC70E6886}" type="slidenum">
              <a:rPr lang="en-GB" smtClean="0"/>
              <a:t>‹#›</a:t>
            </a:fld>
            <a:endParaRPr lang="en-GB"/>
          </a:p>
        </p:txBody>
      </p:sp>
    </p:spTree>
    <p:extLst>
      <p:ext uri="{BB962C8B-B14F-4D97-AF65-F5344CB8AC3E}">
        <p14:creationId xmlns:p14="http://schemas.microsoft.com/office/powerpoint/2010/main" val="2581321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561F00-2940-4E00-2C46-B0AE117811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FDEB25-A1E4-37DE-2393-A42A01675A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829BCE-8880-09B4-53FC-6F27431002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7ACE16-15CE-4599-AC15-948778A9F629}" type="datetimeFigureOut">
              <a:rPr lang="en-GB" smtClean="0"/>
              <a:t>27/01/2023</a:t>
            </a:fld>
            <a:endParaRPr lang="en-GB"/>
          </a:p>
        </p:txBody>
      </p:sp>
      <p:sp>
        <p:nvSpPr>
          <p:cNvPr id="5" name="Footer Placeholder 4">
            <a:extLst>
              <a:ext uri="{FF2B5EF4-FFF2-40B4-BE49-F238E27FC236}">
                <a16:creationId xmlns:a16="http://schemas.microsoft.com/office/drawing/2014/main" id="{B7117582-FE6A-0F8B-5517-31C4A8CD2B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448DC7-2526-3DF2-EFA2-16AC45ACB4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F0C553-5BD4-4C67-B73D-D5ABC70E6886}" type="slidenum">
              <a:rPr lang="en-GB" smtClean="0"/>
              <a:t>‹#›</a:t>
            </a:fld>
            <a:endParaRPr lang="en-GB"/>
          </a:p>
        </p:txBody>
      </p:sp>
    </p:spTree>
    <p:extLst>
      <p:ext uri="{BB962C8B-B14F-4D97-AF65-F5344CB8AC3E}">
        <p14:creationId xmlns:p14="http://schemas.microsoft.com/office/powerpoint/2010/main" val="23573374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hyperlink" Target="https://www.phonearena.com/news/iphone-hits-record-global-market-share_id144911#:~:text=That%20is%20up%20from%20the" TargetMode="External"/><Relationship Id="rId7" Type="http://schemas.openxmlformats.org/officeDocument/2006/relationships/hyperlink" Target="file:///C:\Users\alina.culea\Downloads\10.12806\v13\i2\rf3" TargetMode="External"/><Relationship Id="rId2" Type="http://schemas.openxmlformats.org/officeDocument/2006/relationships/hyperlink" Target="file:///C:\Users\alina.culea\Downloads\10.14254\1800-7074\14-1\2" TargetMode="External"/><Relationship Id="rId1" Type="http://schemas.openxmlformats.org/officeDocument/2006/relationships/slideLayout" Target="../slideLayouts/slideLayout2.xml"/><Relationship Id="rId6" Type="http://schemas.openxmlformats.org/officeDocument/2006/relationships/hyperlink" Target="file:///C:\Users\alina.culea\Downloads\10.1145\3544912.3544915" TargetMode="External"/><Relationship Id="rId5" Type="http://schemas.openxmlformats.org/officeDocument/2006/relationships/hyperlink" Target="file:///C:\Users\alina.culea\Downloads\10.1111\j.2151-6952.2012.00170.x" TargetMode="External"/><Relationship Id="rId4" Type="http://schemas.openxmlformats.org/officeDocument/2006/relationships/hyperlink" Target="file:///C:\Users\alina.culea\Downloads\10.2139\ssrn.33869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5EE7327-B681-A585-65AE-CEAE4963DC75}"/>
              </a:ext>
            </a:extLst>
          </p:cNvPr>
          <p:cNvPicPr>
            <a:picLocks noChangeAspect="1"/>
          </p:cNvPicPr>
          <p:nvPr/>
        </p:nvPicPr>
        <p:blipFill rotWithShape="1">
          <a:blip r:embed="rId2">
            <a:alphaModFix amt="45000"/>
            <a:extLst>
              <a:ext uri="{28A0092B-C50C-407E-A947-70E740481C1C}">
                <a14:useLocalDpi xmlns:a14="http://schemas.microsoft.com/office/drawing/2010/main" val="0"/>
              </a:ext>
            </a:extLst>
          </a:blip>
          <a:srcRect t="12713" b="3018"/>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468390D9-6361-116A-858D-D797528D1E4C}"/>
              </a:ext>
            </a:extLst>
          </p:cNvPr>
          <p:cNvSpPr>
            <a:spLocks noGrp="1"/>
          </p:cNvSpPr>
          <p:nvPr>
            <p:ph type="ctrTitle"/>
          </p:nvPr>
        </p:nvSpPr>
        <p:spPr>
          <a:xfrm>
            <a:off x="1769532" y="1695576"/>
            <a:ext cx="8652938" cy="2857191"/>
          </a:xfrm>
        </p:spPr>
        <p:txBody>
          <a:bodyPr anchor="ctr">
            <a:normAutofit/>
          </a:bodyPr>
          <a:lstStyle/>
          <a:p>
            <a:r>
              <a:rPr lang="en-GB" sz="8000"/>
              <a:t>Apple and Security Changes</a:t>
            </a:r>
          </a:p>
        </p:txBody>
      </p:sp>
      <p:sp>
        <p:nvSpPr>
          <p:cNvPr id="3" name="Subtitle 2">
            <a:extLst>
              <a:ext uri="{FF2B5EF4-FFF2-40B4-BE49-F238E27FC236}">
                <a16:creationId xmlns:a16="http://schemas.microsoft.com/office/drawing/2014/main" id="{66A8612D-C243-1339-1084-49C34FE87FB0}"/>
              </a:ext>
            </a:extLst>
          </p:cNvPr>
          <p:cNvSpPr>
            <a:spLocks noGrp="1"/>
          </p:cNvSpPr>
          <p:nvPr>
            <p:ph type="subTitle" idx="1"/>
          </p:nvPr>
        </p:nvSpPr>
        <p:spPr>
          <a:xfrm>
            <a:off x="1769532" y="4623127"/>
            <a:ext cx="8655200" cy="457201"/>
          </a:xfrm>
        </p:spPr>
        <p:txBody>
          <a:bodyPr>
            <a:normAutofit/>
          </a:bodyPr>
          <a:lstStyle/>
          <a:p>
            <a:r>
              <a:rPr lang="en-GB"/>
              <a:t>Anghel</a:t>
            </a:r>
            <a:r>
              <a:rPr lang="en-GB" dirty="0"/>
              <a:t> Adrian </a:t>
            </a:r>
            <a:r>
              <a:rPr lang="en-GB"/>
              <a:t>Brezeanu</a:t>
            </a:r>
            <a:r>
              <a:rPr lang="en-GB" dirty="0"/>
              <a:t> 1918103</a:t>
            </a:r>
          </a:p>
        </p:txBody>
      </p:sp>
      <p:sp>
        <p:nvSpPr>
          <p:cNvPr id="14" name="Rectangle 13">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368289698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2C3168"/>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428D23E-FA3C-F472-F1DD-AE6A44CA8269}"/>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Major Change - GDPR</a:t>
            </a:r>
          </a:p>
        </p:txBody>
      </p:sp>
      <p:pic>
        <p:nvPicPr>
          <p:cNvPr id="5" name="Content Placeholder 4" descr="Graphical user interface, application&#10;&#10;Description automatically generated">
            <a:extLst>
              <a:ext uri="{FF2B5EF4-FFF2-40B4-BE49-F238E27FC236}">
                <a16:creationId xmlns:a16="http://schemas.microsoft.com/office/drawing/2014/main" id="{DB73F7F5-774F-A627-03E5-04E590781B60}"/>
              </a:ext>
            </a:extLst>
          </p:cNvPr>
          <p:cNvPicPr>
            <a:picLocks noChangeAspect="1"/>
          </p:cNvPicPr>
          <p:nvPr/>
        </p:nvPicPr>
        <p:blipFill rotWithShape="1">
          <a:blip r:embed="rId2">
            <a:extLst>
              <a:ext uri="{28A0092B-C50C-407E-A947-70E740481C1C}">
                <a14:useLocalDpi xmlns:a14="http://schemas.microsoft.com/office/drawing/2010/main" val="0"/>
              </a:ext>
            </a:extLst>
          </a:blip>
          <a:srcRect t="971" r="-1" b="-1"/>
          <a:stretch/>
        </p:blipFill>
        <p:spPr>
          <a:xfrm>
            <a:off x="4044603" y="448056"/>
            <a:ext cx="7680450" cy="3802932"/>
          </a:xfrm>
          <a:prstGeom prst="rect">
            <a:avLst/>
          </a:prstGeom>
        </p:spPr>
      </p:pic>
      <p:sp>
        <p:nvSpPr>
          <p:cNvPr id="23" name="Rectangle 2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5" name="Rectangle 2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715F35C6-B88E-C722-934E-26A0F7C5C493}"/>
              </a:ext>
            </a:extLst>
          </p:cNvPr>
          <p:cNvSpPr>
            <a:spLocks noGrp="1"/>
          </p:cNvSpPr>
          <p:nvPr>
            <p:ph idx="1"/>
          </p:nvPr>
        </p:nvSpPr>
        <p:spPr>
          <a:xfrm>
            <a:off x="4379709" y="4642338"/>
            <a:ext cx="7037591" cy="1564310"/>
          </a:xfrm>
        </p:spPr>
        <p:txBody>
          <a:bodyPr anchor="ctr">
            <a:normAutofit fontScale="92500" lnSpcReduction="1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GDPR stands for Global Data Protection Regulation, and it has been imposed so that individual can have control over what data is transmitting, and so that companies can limit the amount of data held for every individual (Mitrou, 2018).</a:t>
            </a:r>
          </a:p>
          <a:p>
            <a:r>
              <a:rPr lang="en-GB" sz="1800" dirty="0">
                <a:latin typeface="Calibri" panose="020F0502020204030204" pitchFamily="34" charset="0"/>
                <a:cs typeface="Times New Roman" panose="02020603050405020304" pitchFamily="18" charset="0"/>
              </a:rPr>
              <a:t>This regulation is part of the PESTLE Analysis, and it is considered to be the Legal factor that offered the opportunity to Apple to make the change. </a:t>
            </a:r>
            <a:endParaRPr lang="en-US" sz="1800" dirty="0"/>
          </a:p>
        </p:txBody>
      </p:sp>
    </p:spTree>
    <p:extLst>
      <p:ext uri="{BB962C8B-B14F-4D97-AF65-F5344CB8AC3E}">
        <p14:creationId xmlns:p14="http://schemas.microsoft.com/office/powerpoint/2010/main" val="192425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43533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3FC94F2-8B1E-A306-441C-422CD8945C85}"/>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Apple’s Historical Development</a:t>
            </a:r>
          </a:p>
        </p:txBody>
      </p:sp>
      <p:pic>
        <p:nvPicPr>
          <p:cNvPr id="5" name="Content Placeholder 4" descr="Diagram&#10;&#10;Description automatically generated">
            <a:extLst>
              <a:ext uri="{FF2B5EF4-FFF2-40B4-BE49-F238E27FC236}">
                <a16:creationId xmlns:a16="http://schemas.microsoft.com/office/drawing/2014/main" id="{82311D1E-849A-0830-D8C7-2D6FB71B3430}"/>
              </a:ext>
            </a:extLst>
          </p:cNvPr>
          <p:cNvPicPr>
            <a:picLocks noChangeAspect="1"/>
          </p:cNvPicPr>
          <p:nvPr/>
        </p:nvPicPr>
        <p:blipFill rotWithShape="1">
          <a:blip r:embed="rId2">
            <a:extLst>
              <a:ext uri="{28A0092B-C50C-407E-A947-70E740481C1C}">
                <a14:useLocalDpi xmlns:a14="http://schemas.microsoft.com/office/drawing/2010/main" val="0"/>
              </a:ext>
            </a:extLst>
          </a:blip>
          <a:srcRect t="13184" r="-1" b="7592"/>
          <a:stretch/>
        </p:blipFill>
        <p:spPr>
          <a:xfrm>
            <a:off x="4044603" y="448056"/>
            <a:ext cx="7680450" cy="3802932"/>
          </a:xfrm>
          <a:prstGeom prst="rect">
            <a:avLst/>
          </a:prstGeom>
        </p:spPr>
      </p:pic>
      <p:sp>
        <p:nvSpPr>
          <p:cNvPr id="23" name="Rectangle 2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5" name="Rectangle 2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98BA23E2-8CD5-814C-0159-7013FA698227}"/>
              </a:ext>
            </a:extLst>
          </p:cNvPr>
          <p:cNvSpPr>
            <a:spLocks noGrp="1"/>
          </p:cNvSpPr>
          <p:nvPr>
            <p:ph idx="1"/>
          </p:nvPr>
        </p:nvSpPr>
        <p:spPr>
          <a:xfrm>
            <a:off x="4379709" y="4642338"/>
            <a:ext cx="7037591" cy="1564310"/>
          </a:xfrm>
        </p:spPr>
        <p:txBody>
          <a:bodyPr anchor="ctr">
            <a:normAutofit fontScale="92500" lnSpcReduction="10000"/>
          </a:bodyPr>
          <a:lstStyle/>
          <a:p>
            <a:pPr marL="0" indent="0">
              <a:buNone/>
            </a:pPr>
            <a:r>
              <a:rPr lang="en-US" sz="1700" dirty="0"/>
              <a:t>Apple has been created in 1976 by Steve Jobs, Steve Wozniak and Ronald Wayne in a small garage (</a:t>
            </a:r>
            <a:r>
              <a:rPr lang="en-US" sz="1700" dirty="0" err="1"/>
              <a:t>Draskovic</a:t>
            </a:r>
            <a:r>
              <a:rPr lang="en-US" sz="1700" dirty="0"/>
              <a:t> and </a:t>
            </a:r>
            <a:r>
              <a:rPr lang="en-US" sz="1700" dirty="0" err="1"/>
              <a:t>Dorokhova</a:t>
            </a:r>
            <a:r>
              <a:rPr lang="en-US" sz="1700" dirty="0"/>
              <a:t>, 2021). Apple I is the first product ever sold by the company, which was an assembled circuit board and was sold for $666.66 (</a:t>
            </a:r>
            <a:r>
              <a:rPr lang="en-US" sz="1700" dirty="0" err="1"/>
              <a:t>Draskovic</a:t>
            </a:r>
            <a:r>
              <a:rPr lang="en-US" sz="1700" dirty="0"/>
              <a:t> and </a:t>
            </a:r>
            <a:r>
              <a:rPr lang="en-US" sz="1700" dirty="0" err="1"/>
              <a:t>Dorokhova</a:t>
            </a:r>
            <a:r>
              <a:rPr lang="en-US" sz="1700" dirty="0"/>
              <a:t>, 2021). The product that put Apple on the map was the MacIntosh, which is now considered to be a museum piece (Proctor and Bicknell, 2012). After Steve Job’s return to the company, staple products such as the iOS, iPod, iPhone and MacBook were created (</a:t>
            </a:r>
            <a:r>
              <a:rPr lang="en-US" sz="1700" dirty="0" err="1"/>
              <a:t>Steinwart</a:t>
            </a:r>
            <a:r>
              <a:rPr lang="en-US" sz="1700" dirty="0"/>
              <a:t> and Ziegler, 2014).</a:t>
            </a:r>
          </a:p>
        </p:txBody>
      </p:sp>
    </p:spTree>
    <p:extLst>
      <p:ext uri="{BB962C8B-B14F-4D97-AF65-F5344CB8AC3E}">
        <p14:creationId xmlns:p14="http://schemas.microsoft.com/office/powerpoint/2010/main" val="4189092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34377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CABC182-307B-BAFF-60E6-F55DB4ECD5EA}"/>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Apple’s Overview of Products and Services</a:t>
            </a:r>
          </a:p>
        </p:txBody>
      </p:sp>
      <p:pic>
        <p:nvPicPr>
          <p:cNvPr id="5" name="Content Placeholder 4" descr="Graphical user interface&#10;&#10;Description automatically generated">
            <a:extLst>
              <a:ext uri="{FF2B5EF4-FFF2-40B4-BE49-F238E27FC236}">
                <a16:creationId xmlns:a16="http://schemas.microsoft.com/office/drawing/2014/main" id="{C763C12A-CAC2-4AF9-42BF-E0A6BB93D92C}"/>
              </a:ext>
            </a:extLst>
          </p:cNvPr>
          <p:cNvPicPr>
            <a:picLocks noChangeAspect="1"/>
          </p:cNvPicPr>
          <p:nvPr/>
        </p:nvPicPr>
        <p:blipFill rotWithShape="1">
          <a:blip r:embed="rId2">
            <a:extLst>
              <a:ext uri="{28A0092B-C50C-407E-A947-70E740481C1C}">
                <a14:useLocalDpi xmlns:a14="http://schemas.microsoft.com/office/drawing/2010/main" val="0"/>
              </a:ext>
            </a:extLst>
          </a:blip>
          <a:srcRect t="1185" r="-1" b="10789"/>
          <a:stretch/>
        </p:blipFill>
        <p:spPr>
          <a:xfrm>
            <a:off x="4044603" y="448056"/>
            <a:ext cx="7680450" cy="3802932"/>
          </a:xfrm>
          <a:prstGeom prst="rect">
            <a:avLst/>
          </a:prstGeom>
        </p:spPr>
      </p:pic>
      <p:sp>
        <p:nvSpPr>
          <p:cNvPr id="28" name="Rectangle 2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29" name="Rectangle 2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224893AF-BC77-5BB8-AEC2-036FF13076DD}"/>
              </a:ext>
            </a:extLst>
          </p:cNvPr>
          <p:cNvSpPr>
            <a:spLocks noGrp="1"/>
          </p:cNvSpPr>
          <p:nvPr>
            <p:ph idx="1"/>
          </p:nvPr>
        </p:nvSpPr>
        <p:spPr>
          <a:xfrm>
            <a:off x="4379709" y="4642338"/>
            <a:ext cx="7037591" cy="1564310"/>
          </a:xfrm>
        </p:spPr>
        <p:txBody>
          <a:bodyPr anchor="ctr">
            <a:normAutofit/>
          </a:bodyPr>
          <a:lstStyle/>
          <a:p>
            <a:r>
              <a:rPr lang="en-US" sz="1800" dirty="0"/>
              <a:t>Products: iPhone, iPad, iPod, iMac, </a:t>
            </a:r>
            <a:r>
              <a:rPr lang="en-US" sz="1800" dirty="0" err="1"/>
              <a:t>Macbook</a:t>
            </a:r>
            <a:r>
              <a:rPr lang="en-US" sz="1800" dirty="0"/>
              <a:t>, </a:t>
            </a:r>
            <a:r>
              <a:rPr lang="en-US" sz="1800" dirty="0" err="1"/>
              <a:t>Airpods</a:t>
            </a:r>
            <a:r>
              <a:rPr lang="en-US" sz="1800" dirty="0"/>
              <a:t>, </a:t>
            </a:r>
            <a:r>
              <a:rPr lang="en-US" sz="1800" dirty="0" err="1"/>
              <a:t>Homepod</a:t>
            </a:r>
            <a:r>
              <a:rPr lang="en-US" sz="1800" dirty="0"/>
              <a:t>, </a:t>
            </a:r>
            <a:r>
              <a:rPr lang="en-US" sz="1800" dirty="0" err="1"/>
              <a:t>AirTag</a:t>
            </a:r>
            <a:r>
              <a:rPr lang="en-US" sz="1800" dirty="0"/>
              <a:t>, Apple Watch.</a:t>
            </a:r>
          </a:p>
          <a:p>
            <a:r>
              <a:rPr lang="en-US" sz="1800" dirty="0"/>
              <a:t>Services: AppStore, Apple Music, Apple TV, Arcade, iCloud, Credit Card</a:t>
            </a:r>
          </a:p>
        </p:txBody>
      </p:sp>
    </p:spTree>
    <p:extLst>
      <p:ext uri="{BB962C8B-B14F-4D97-AF65-F5344CB8AC3E}">
        <p14:creationId xmlns:p14="http://schemas.microsoft.com/office/powerpoint/2010/main" val="1262431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38E86-57B6-CD07-3D57-1DA8EF14716F}"/>
              </a:ext>
            </a:extLst>
          </p:cNvPr>
          <p:cNvSpPr>
            <a:spLocks noGrp="1"/>
          </p:cNvSpPr>
          <p:nvPr>
            <p:ph type="title"/>
          </p:nvPr>
        </p:nvSpPr>
        <p:spPr>
          <a:xfrm>
            <a:off x="838200" y="585216"/>
            <a:ext cx="10515600" cy="1325563"/>
          </a:xfrm>
        </p:spPr>
        <p:txBody>
          <a:bodyPr>
            <a:normAutofit/>
          </a:bodyPr>
          <a:lstStyle/>
          <a:p>
            <a:r>
              <a:rPr lang="en-GB">
                <a:solidFill>
                  <a:schemeClr val="bg1"/>
                </a:solidFill>
              </a:rPr>
              <a:t>Apple’s Current Market Position</a:t>
            </a:r>
          </a:p>
        </p:txBody>
      </p:sp>
      <p:pic>
        <p:nvPicPr>
          <p:cNvPr id="5" name="Content Placeholder 4" descr="Chart, bar chart&#10;&#10;Description automatically generated">
            <a:extLst>
              <a:ext uri="{FF2B5EF4-FFF2-40B4-BE49-F238E27FC236}">
                <a16:creationId xmlns:a16="http://schemas.microsoft.com/office/drawing/2014/main" id="{5BA6C7F0-3DB4-8B02-45F4-AC4BC192A96F}"/>
              </a:ext>
            </a:extLst>
          </p:cNvPr>
          <p:cNvPicPr>
            <a:picLocks noChangeAspect="1"/>
          </p:cNvPicPr>
          <p:nvPr/>
        </p:nvPicPr>
        <p:blipFill rotWithShape="1">
          <a:blip r:embed="rId2">
            <a:extLst>
              <a:ext uri="{28A0092B-C50C-407E-A947-70E740481C1C}">
                <a14:useLocalDpi xmlns:a14="http://schemas.microsoft.com/office/drawing/2010/main" val="0"/>
              </a:ext>
            </a:extLst>
          </a:blip>
          <a:srcRect t="2179" r="3" b="3"/>
          <a:stretch/>
        </p:blipFill>
        <p:spPr>
          <a:xfrm>
            <a:off x="841248" y="2516777"/>
            <a:ext cx="6236208" cy="3660185"/>
          </a:xfrm>
          <a:prstGeom prst="rect">
            <a:avLst/>
          </a:prstGeom>
        </p:spPr>
      </p:pic>
      <p:sp>
        <p:nvSpPr>
          <p:cNvPr id="9" name="Content Placeholder 8">
            <a:extLst>
              <a:ext uri="{FF2B5EF4-FFF2-40B4-BE49-F238E27FC236}">
                <a16:creationId xmlns:a16="http://schemas.microsoft.com/office/drawing/2014/main" id="{8B02B1DB-7BD0-7885-6CBB-8BC702DCB506}"/>
              </a:ext>
            </a:extLst>
          </p:cNvPr>
          <p:cNvSpPr>
            <a:spLocks noGrp="1"/>
          </p:cNvSpPr>
          <p:nvPr>
            <p:ph idx="1"/>
          </p:nvPr>
        </p:nvSpPr>
        <p:spPr>
          <a:xfrm>
            <a:off x="7546848" y="2516777"/>
            <a:ext cx="3803904" cy="3660185"/>
          </a:xfrm>
        </p:spPr>
        <p:txBody>
          <a:bodyPr anchor="ctr">
            <a:normAutofit/>
          </a:bodyPr>
          <a:lstStyle/>
          <a:p>
            <a:r>
              <a:rPr lang="en-US" sz="2200" dirty="0"/>
              <a:t>Apple’s Revenue in 2022 was 394.3B dollars.</a:t>
            </a:r>
          </a:p>
          <a:p>
            <a:r>
              <a:rPr lang="en-US" sz="2200" dirty="0"/>
              <a:t>Apple’s main revenue comes from iPhone. </a:t>
            </a:r>
          </a:p>
          <a:p>
            <a:r>
              <a:rPr lang="en-US" sz="2200" dirty="0"/>
              <a:t>Apple has 55.79% of the market share.</a:t>
            </a:r>
          </a:p>
          <a:p>
            <a:r>
              <a:rPr lang="en-US" sz="2200" dirty="0"/>
              <a:t>Apple’s main shareholders are </a:t>
            </a:r>
            <a:r>
              <a:rPr lang="en-GB" sz="2200" dirty="0"/>
              <a:t>Arthur Levinson, Tim Cook and Jeff Williams.</a:t>
            </a:r>
          </a:p>
          <a:p>
            <a:pPr marL="0" indent="0" algn="ctr">
              <a:buNone/>
            </a:pPr>
            <a:r>
              <a:rPr lang="en-US" sz="2000" dirty="0"/>
              <a:t>(Friedman, 2023)</a:t>
            </a:r>
          </a:p>
        </p:txBody>
      </p:sp>
    </p:spTree>
    <p:extLst>
      <p:ext uri="{BB962C8B-B14F-4D97-AF65-F5344CB8AC3E}">
        <p14:creationId xmlns:p14="http://schemas.microsoft.com/office/powerpoint/2010/main" val="4245531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794C87C-1142-2318-F4B3-B2BAF46CE740}"/>
              </a:ext>
            </a:extLst>
          </p:cNvPr>
          <p:cNvSpPr>
            <a:spLocks noGrp="1"/>
          </p:cNvSpPr>
          <p:nvPr>
            <p:ph type="title"/>
          </p:nvPr>
        </p:nvSpPr>
        <p:spPr>
          <a:xfrm>
            <a:off x="1006281" y="911116"/>
            <a:ext cx="3577521" cy="586187"/>
          </a:xfrm>
        </p:spPr>
        <p:txBody>
          <a:bodyPr vert="horz" lIns="91440" tIns="45720" rIns="91440" bIns="45720" rtlCol="0" anchor="ctr">
            <a:normAutofit/>
          </a:bodyPr>
          <a:lstStyle/>
          <a:p>
            <a:r>
              <a:rPr lang="en-US" sz="3600" kern="1200" dirty="0">
                <a:solidFill>
                  <a:srgbClr val="FFFFFF"/>
                </a:solidFill>
                <a:latin typeface="+mj-lt"/>
                <a:ea typeface="+mj-ea"/>
                <a:cs typeface="+mj-cs"/>
              </a:rPr>
              <a:t>Security Changes</a:t>
            </a:r>
          </a:p>
        </p:txBody>
      </p:sp>
      <p:sp>
        <p:nvSpPr>
          <p:cNvPr id="6" name="TextBox 5">
            <a:extLst>
              <a:ext uri="{FF2B5EF4-FFF2-40B4-BE49-F238E27FC236}">
                <a16:creationId xmlns:a16="http://schemas.microsoft.com/office/drawing/2014/main" id="{84EAAB12-929A-1275-97E9-114DB278B2E5}"/>
              </a:ext>
            </a:extLst>
          </p:cNvPr>
          <p:cNvSpPr txBox="1"/>
          <p:nvPr/>
        </p:nvSpPr>
        <p:spPr>
          <a:xfrm>
            <a:off x="1048370" y="1497303"/>
            <a:ext cx="3401710" cy="4449581"/>
          </a:xfrm>
          <a:prstGeom prst="rect">
            <a:avLst/>
          </a:prstGeom>
        </p:spPr>
        <p:txBody>
          <a:bodyPr vert="horz" lIns="91440" tIns="45720" rIns="91440" bIns="45720" rtlCol="0" anchor="t">
            <a:normAutofit fontScale="92500" lnSpcReduction="10000"/>
          </a:bodyPr>
          <a:lstStyle/>
          <a:p>
            <a:pPr>
              <a:lnSpc>
                <a:spcPct val="90000"/>
              </a:lnSpc>
              <a:spcAft>
                <a:spcPts val="600"/>
              </a:spcAft>
            </a:pPr>
            <a:r>
              <a:rPr lang="en-US" dirty="0">
                <a:solidFill>
                  <a:srgbClr val="FEFFFF"/>
                </a:solidFill>
                <a:effectLst/>
              </a:rPr>
              <a:t>In the past two years, Apple introduced iMessage Contact Key Verification, which can help individuals to ensure that they are only communicating with the ones that they want </a:t>
            </a:r>
            <a:r>
              <a:rPr lang="nb-NO" dirty="0">
                <a:solidFill>
                  <a:srgbClr val="FEFFFF"/>
                </a:solidFill>
                <a:effectLst/>
              </a:rPr>
              <a:t>(Saidi, Gasser and Smaragdakis, 2022)</a:t>
            </a:r>
            <a:r>
              <a:rPr lang="en-US" dirty="0">
                <a:solidFill>
                  <a:srgbClr val="FEFFFF"/>
                </a:solidFill>
                <a:effectLst/>
              </a:rPr>
              <a:t>. At the same time, Apple also introduced Security Keys for Apple ID, where individuals can demand physical keys every time they sign into their account, to increase the security of their data </a:t>
            </a:r>
            <a:r>
              <a:rPr lang="nb-NO" dirty="0">
                <a:solidFill>
                  <a:srgbClr val="FEFFFF"/>
                </a:solidFill>
                <a:effectLst/>
              </a:rPr>
              <a:t>(Saidi, Gasser and Smaragdakis, 2022)</a:t>
            </a:r>
            <a:r>
              <a:rPr lang="en-US" dirty="0">
                <a:solidFill>
                  <a:srgbClr val="FEFFFF"/>
                </a:solidFill>
                <a:effectLst/>
              </a:rPr>
              <a:t>. Moreover, Apple also introduced Advanced End-to-End Data Protection for iCloud, which is the highest level of protection for data storage in the world </a:t>
            </a:r>
            <a:r>
              <a:rPr lang="nb-NO" dirty="0">
                <a:solidFill>
                  <a:srgbClr val="FEFFFF"/>
                </a:solidFill>
                <a:effectLst/>
              </a:rPr>
              <a:t>(Saidi, Gasser and Smaragdakis, 2022)</a:t>
            </a:r>
            <a:r>
              <a:rPr lang="en-US" dirty="0">
                <a:solidFill>
                  <a:srgbClr val="FEFFFF"/>
                </a:solidFill>
                <a:effectLst/>
              </a:rPr>
              <a:t>. </a:t>
            </a:r>
            <a:endParaRPr lang="en-US" dirty="0">
              <a:solidFill>
                <a:srgbClr val="FEFFFF"/>
              </a:solidFill>
            </a:endParaRPr>
          </a:p>
        </p:txBody>
      </p:sp>
      <p:pic>
        <p:nvPicPr>
          <p:cNvPr id="5" name="Content Placeholder 4" descr="Graphical user interface, application&#10;&#10;Description automatically generated">
            <a:extLst>
              <a:ext uri="{FF2B5EF4-FFF2-40B4-BE49-F238E27FC236}">
                <a16:creationId xmlns:a16="http://schemas.microsoft.com/office/drawing/2014/main" id="{3FEDC859-46F5-55EB-B2FC-F1C02812062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98268" y="1430175"/>
            <a:ext cx="6539075" cy="3678229"/>
          </a:xfrm>
          <a:prstGeom prst="rect">
            <a:avLst/>
          </a:prstGeom>
        </p:spPr>
      </p:pic>
    </p:spTree>
    <p:extLst>
      <p:ext uri="{BB962C8B-B14F-4D97-AF65-F5344CB8AC3E}">
        <p14:creationId xmlns:p14="http://schemas.microsoft.com/office/powerpoint/2010/main" val="1237154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06263-2A1F-8D89-C158-E6BDB87A6E55}"/>
              </a:ext>
            </a:extLst>
          </p:cNvPr>
          <p:cNvSpPr>
            <a:spLocks noGrp="1"/>
          </p:cNvSpPr>
          <p:nvPr>
            <p:ph type="title"/>
          </p:nvPr>
        </p:nvSpPr>
        <p:spPr>
          <a:xfrm>
            <a:off x="2209800" y="318769"/>
            <a:ext cx="4516120" cy="579755"/>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104246FF-0F02-7E7C-F07C-0824B3286BD6}"/>
              </a:ext>
            </a:extLst>
          </p:cNvPr>
          <p:cNvSpPr>
            <a:spLocks noGrp="1"/>
          </p:cNvSpPr>
          <p:nvPr>
            <p:ph idx="1"/>
          </p:nvPr>
        </p:nvSpPr>
        <p:spPr>
          <a:xfrm>
            <a:off x="447040" y="1137920"/>
            <a:ext cx="11450320" cy="5527040"/>
          </a:xfrm>
        </p:spPr>
        <p:txBody>
          <a:bodyPr>
            <a:normAutofit fontScale="70000" lnSpcReduction="20000"/>
          </a:bodyPr>
          <a:lstStyle/>
          <a:p>
            <a:pPr marL="0" indent="0">
              <a:lnSpc>
                <a:spcPct val="150000"/>
              </a:lnSpc>
              <a:spcAft>
                <a:spcPts val="1200"/>
              </a:spcAft>
              <a:buNone/>
            </a:pPr>
            <a:r>
              <a:rPr lang="en-US" sz="2200" dirty="0" err="1">
                <a:effectLst/>
                <a:latin typeface="Times New Roman" panose="02020603050405020304" pitchFamily="18" charset="0"/>
                <a:ea typeface="Times New Roman" panose="02020603050405020304" pitchFamily="18" charset="0"/>
                <a:cs typeface="Times New Roman" panose="02020603050405020304" pitchFamily="18" charset="0"/>
              </a:rPr>
              <a:t>Draskovic</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M. and </a:t>
            </a:r>
            <a:r>
              <a:rPr lang="en-US" sz="2200" dirty="0" err="1">
                <a:effectLst/>
                <a:latin typeface="Times New Roman" panose="02020603050405020304" pitchFamily="18" charset="0"/>
                <a:ea typeface="Times New Roman" panose="02020603050405020304" pitchFamily="18" charset="0"/>
                <a:cs typeface="Times New Roman" panose="02020603050405020304" pitchFamily="18" charset="0"/>
              </a:rPr>
              <a:t>Dorokhova</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L. (2021). Steve Jobs –Visionary and Manager Who Was Walking on </a:t>
            </a:r>
            <a:r>
              <a:rPr lang="en-US" sz="2200" dirty="0" err="1">
                <a:effectLst/>
                <a:latin typeface="Times New Roman" panose="02020603050405020304" pitchFamily="18" charset="0"/>
                <a:ea typeface="Times New Roman" panose="02020603050405020304" pitchFamily="18" charset="0"/>
                <a:cs typeface="Times New Roman" panose="02020603050405020304" pitchFamily="18" charset="0"/>
              </a:rPr>
              <a:t>Iclouds</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i="1" dirty="0">
                <a:effectLst/>
                <a:latin typeface="Times New Roman" panose="02020603050405020304" pitchFamily="18" charset="0"/>
                <a:ea typeface="Times New Roman" panose="02020603050405020304" pitchFamily="18" charset="0"/>
                <a:cs typeface="Times New Roman" panose="02020603050405020304" pitchFamily="18" charset="0"/>
              </a:rPr>
              <a:t>Media Dialogues – </a:t>
            </a:r>
            <a:r>
              <a:rPr lang="en-US" sz="2200" i="1" dirty="0" err="1">
                <a:effectLst/>
                <a:latin typeface="Times New Roman" panose="02020603050405020304" pitchFamily="18" charset="0"/>
                <a:ea typeface="Times New Roman" panose="02020603050405020304" pitchFamily="18" charset="0"/>
                <a:cs typeface="Times New Roman" panose="02020603050405020304" pitchFamily="18" charset="0"/>
              </a:rPr>
              <a:t>Medijski</a:t>
            </a:r>
            <a:r>
              <a:rPr lang="en-US" sz="2200" i="1"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2200" i="1" dirty="0" err="1">
                <a:effectLst/>
                <a:latin typeface="Times New Roman" panose="02020603050405020304" pitchFamily="18" charset="0"/>
                <a:ea typeface="Times New Roman" panose="02020603050405020304" pitchFamily="18" charset="0"/>
                <a:cs typeface="Times New Roman" panose="02020603050405020304" pitchFamily="18" charset="0"/>
              </a:rPr>
              <a:t>dijalozi</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doi:</a:t>
            </a:r>
            <a:r>
              <a:rPr lang="en-US" sz="22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10.14254/1800-7074/14-1/2</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50000"/>
              </a:lnSpc>
              <a:spcAft>
                <a:spcPts val="1200"/>
              </a:spcAft>
              <a:buNone/>
            </a:pP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Friedman, A. (2023). </a:t>
            </a:r>
            <a:r>
              <a:rPr lang="en-US" sz="2200" i="1" dirty="0">
                <a:effectLst/>
                <a:latin typeface="Times New Roman" panose="02020603050405020304" pitchFamily="18" charset="0"/>
                <a:ea typeface="Times New Roman" panose="02020603050405020304" pitchFamily="18" charset="0"/>
                <a:cs typeface="Times New Roman" panose="02020603050405020304" pitchFamily="18" charset="0"/>
              </a:rPr>
              <a:t>The Apple iPhone Had Its Largest Global Market Share of All Time during Q4 2022</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[online] Phone Arena. Available at: </a:t>
            </a:r>
            <a:r>
              <a:rPr lang="en-US" sz="22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https://www.phonearena.com/news/iphone-hits-record-global-market-share_id144911#:~:text=That%20is%20up%20from%20the</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[Accessed 27 Jan. 2023].</a:t>
            </a:r>
            <a:endParaRPr lang="en-GB" sz="2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50000"/>
              </a:lnSpc>
              <a:spcAft>
                <a:spcPts val="1200"/>
              </a:spcAft>
              <a:buNone/>
            </a:pP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Mitrou, L. (2018). Data Protection, Artificial Intelligence and Cognitive Services: Is the General Data Protection Regulation (GDPR) ‘Artificial Intelligence-Proof’?. </a:t>
            </a:r>
            <a:r>
              <a:rPr lang="en-US" sz="2200" i="1" dirty="0">
                <a:effectLst/>
                <a:latin typeface="Times New Roman" panose="02020603050405020304" pitchFamily="18" charset="0"/>
                <a:ea typeface="Times New Roman" panose="02020603050405020304" pitchFamily="18" charset="0"/>
                <a:cs typeface="Times New Roman" panose="02020603050405020304" pitchFamily="18" charset="0"/>
              </a:rPr>
              <a:t>SSRN Electronic Journal</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doi:</a:t>
            </a:r>
            <a:r>
              <a:rPr lang="en-US" sz="22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10.2139/ssrn.3386914</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50000"/>
              </a:lnSpc>
              <a:spcAft>
                <a:spcPts val="1200"/>
              </a:spcAft>
              <a:buNone/>
            </a:pP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Proctor, N. and Bicknell, T. (2012). Apple after Steve Jobs, Re: Museums. </a:t>
            </a:r>
            <a:r>
              <a:rPr lang="en-US" sz="2200" i="1" dirty="0">
                <a:effectLst/>
                <a:latin typeface="Times New Roman" panose="02020603050405020304" pitchFamily="18" charset="0"/>
                <a:ea typeface="Times New Roman" panose="02020603050405020304" pitchFamily="18" charset="0"/>
                <a:cs typeface="Times New Roman" panose="02020603050405020304" pitchFamily="18" charset="0"/>
              </a:rPr>
              <a:t>Curator: The Museum Journal</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55(4), pp.479–485. doi:</a:t>
            </a:r>
            <a:r>
              <a:rPr lang="en-US" sz="22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10.1111/j.2151-6952.2012.00170.x</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50000"/>
              </a:lnSpc>
              <a:spcAft>
                <a:spcPts val="1200"/>
              </a:spcAft>
              <a:buNone/>
            </a:pPr>
            <a:r>
              <a:rPr lang="en-US" sz="2200" dirty="0" err="1">
                <a:effectLst/>
                <a:latin typeface="Times New Roman" panose="02020603050405020304" pitchFamily="18" charset="0"/>
                <a:ea typeface="Times New Roman" panose="02020603050405020304" pitchFamily="18" charset="0"/>
                <a:cs typeface="Times New Roman" panose="02020603050405020304" pitchFamily="18" charset="0"/>
              </a:rPr>
              <a:t>Saidi</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S.J., Gasser, O. and </a:t>
            </a:r>
            <a:r>
              <a:rPr lang="en-US" sz="2200" dirty="0" err="1">
                <a:effectLst/>
                <a:latin typeface="Times New Roman" panose="02020603050405020304" pitchFamily="18" charset="0"/>
                <a:ea typeface="Times New Roman" panose="02020603050405020304" pitchFamily="18" charset="0"/>
                <a:cs typeface="Times New Roman" panose="02020603050405020304" pitchFamily="18" charset="0"/>
              </a:rPr>
              <a:t>Smaragdakis</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G. (2022). One Bad Apple Can Spoil Your IPv6 Privacy. </a:t>
            </a:r>
            <a:r>
              <a:rPr lang="en-US" sz="2200" i="1" dirty="0">
                <a:effectLst/>
                <a:latin typeface="Times New Roman" panose="02020603050405020304" pitchFamily="18" charset="0"/>
                <a:ea typeface="Times New Roman" panose="02020603050405020304" pitchFamily="18" charset="0"/>
                <a:cs typeface="Times New Roman" panose="02020603050405020304" pitchFamily="18" charset="0"/>
              </a:rPr>
              <a:t>ACM SIGCOMM Computer Communication Review</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52(2), pp.10–19. doi:</a:t>
            </a:r>
            <a:r>
              <a:rPr lang="en-US" sz="22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10.1145/3544912.3544915</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nSpc>
                <a:spcPct val="150000"/>
              </a:lnSpc>
              <a:spcAft>
                <a:spcPts val="1200"/>
              </a:spcAft>
              <a:buNone/>
            </a:pPr>
            <a:r>
              <a:rPr lang="en-US" sz="2200" dirty="0" err="1">
                <a:effectLst/>
                <a:latin typeface="Times New Roman" panose="02020603050405020304" pitchFamily="18" charset="0"/>
                <a:ea typeface="Times New Roman" panose="02020603050405020304" pitchFamily="18" charset="0"/>
                <a:cs typeface="Times New Roman" panose="02020603050405020304" pitchFamily="18" charset="0"/>
              </a:rPr>
              <a:t>Steinwart</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M.C. and Ziegler, J.A. (2014). Remembering Apple CEO Steve Jobs as a ‘Transformational Leader’. </a:t>
            </a:r>
            <a:r>
              <a:rPr lang="en-US" sz="2200" i="1" dirty="0">
                <a:effectLst/>
                <a:latin typeface="Times New Roman" panose="02020603050405020304" pitchFamily="18" charset="0"/>
                <a:ea typeface="Times New Roman" panose="02020603050405020304" pitchFamily="18" charset="0"/>
                <a:cs typeface="Times New Roman" panose="02020603050405020304" pitchFamily="18" charset="0"/>
              </a:rPr>
              <a:t>Journal of Leadership Education</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 13(2), pp.52–66. doi:</a:t>
            </a:r>
            <a:r>
              <a:rPr lang="en-US" sz="22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10.12806/v13/i2/rf3</a:t>
            </a:r>
            <a:r>
              <a:rPr lang="en-US" sz="2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4FE2C50F-C3ED-549F-B7DC-09894955DEE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16890" y="0"/>
            <a:ext cx="1623060" cy="1217295"/>
          </a:xfrm>
          <a:prstGeom prst="rect">
            <a:avLst/>
          </a:prstGeom>
        </p:spPr>
      </p:pic>
    </p:spTree>
    <p:extLst>
      <p:ext uri="{BB962C8B-B14F-4D97-AF65-F5344CB8AC3E}">
        <p14:creationId xmlns:p14="http://schemas.microsoft.com/office/powerpoint/2010/main" val="21979930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TotalTime>
  <Words>688</Words>
  <Application>Microsoft Office PowerPoint</Application>
  <PresentationFormat>Widescreen</PresentationFormat>
  <Paragraphs>25</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Times New Roman</vt:lpstr>
      <vt:lpstr>Office Theme</vt:lpstr>
      <vt:lpstr>Apple and Security Changes</vt:lpstr>
      <vt:lpstr>Major Change - GDPR</vt:lpstr>
      <vt:lpstr>Apple’s Historical Development</vt:lpstr>
      <vt:lpstr>Apple’s Overview of Products and Services</vt:lpstr>
      <vt:lpstr>Apple’s Current Market Position</vt:lpstr>
      <vt:lpstr>Security Changes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Apple and Security Changes</dc:title>
  <dc:creator>Anghel Adrian Brezeanu</dc:creator>
  <cp:lastModifiedBy>Alina Culea</cp:lastModifiedBy>
  <cp:revision>1</cp:revision>
  <dcterms:created xsi:type="dcterms:W3CDTF">2023-01-27T11:31:00Z</dcterms:created>
  <dcterms:modified xsi:type="dcterms:W3CDTF">2023-01-27T13:03:45Z</dcterms:modified>
</cp:coreProperties>
</file>