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1"/>
  </p:notesMasterIdLst>
  <p:handoutMasterIdLst>
    <p:handoutMasterId r:id="rId12"/>
  </p:handoutMasterIdLst>
  <p:sldIdLst>
    <p:sldId id="296" r:id="rId3"/>
    <p:sldId id="287" r:id="rId4"/>
    <p:sldId id="285" r:id="rId5"/>
    <p:sldId id="286" r:id="rId6"/>
    <p:sldId id="288" r:id="rId7"/>
    <p:sldId id="290" r:id="rId8"/>
    <p:sldId id="291" r:id="rId9"/>
    <p:sldId id="29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5JQC0wkujreQMgk5pIrDQ==" hashData="7G0CqwS/COD+FAiIyObf53iw6NK4R1K9IqUVbsgwQjIVm7GObXAjfw+iENkR96f/pN9SnHIOoDoog6IzzWbyO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D1141"/>
    <a:srgbClr val="42516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908" autoAdjust="0"/>
    <p:restoredTop sz="52585" autoAdjust="0"/>
  </p:normalViewPr>
  <p:slideViewPr>
    <p:cSldViewPr snapToGrid="0">
      <p:cViewPr varScale="1">
        <p:scale>
          <a:sx n="81" d="100"/>
          <a:sy n="81" d="100"/>
        </p:scale>
        <p:origin x="1640" y="176"/>
      </p:cViewPr>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A62DB9A-5B63-4CFE-92A7-7F54C9D82B98}" type="datetimeFigureOut">
              <a:rPr lang="en-GB" smtClean="0"/>
              <a:t>19/08/2022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429E3C3-FC54-409C-BE13-23C7F6CB9CE4}" type="slidenum">
              <a:rPr lang="en-GB" smtClean="0"/>
              <a:t>‹#›</a:t>
            </a:fld>
            <a:endParaRPr lang="en-GB"/>
          </a:p>
        </p:txBody>
      </p:sp>
    </p:spTree>
    <p:extLst>
      <p:ext uri="{BB962C8B-B14F-4D97-AF65-F5344CB8AC3E}">
        <p14:creationId xmlns:p14="http://schemas.microsoft.com/office/powerpoint/2010/main" val="2130070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6C8754-5A55-4C64-8D25-5FBC3AA3A3D0}" type="datetimeFigureOut">
              <a:rPr lang="en-GB" smtClean="0"/>
              <a:t>19/08/2022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99293F-F3C1-4DBE-9ABE-39D87F4D905F}" type="slidenum">
              <a:rPr lang="en-GB" smtClean="0"/>
              <a:t>‹#›</a:t>
            </a:fld>
            <a:endParaRPr lang="en-GB"/>
          </a:p>
        </p:txBody>
      </p:sp>
    </p:spTree>
    <p:extLst>
      <p:ext uri="{BB962C8B-B14F-4D97-AF65-F5344CB8AC3E}">
        <p14:creationId xmlns:p14="http://schemas.microsoft.com/office/powerpoint/2010/main" val="1857856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Trainer to pose question to students and discuss responses</a:t>
            </a:r>
          </a:p>
          <a:p>
            <a:endParaRPr lang="en-GB" dirty="0"/>
          </a:p>
          <a:p>
            <a:r>
              <a:rPr lang="en-GB" dirty="0"/>
              <a:t>There are various instances why a police officer would want/need to stop a vehicle.</a:t>
            </a:r>
          </a:p>
          <a:p>
            <a:r>
              <a:rPr lang="en-GB" dirty="0"/>
              <a:t>These include:</a:t>
            </a:r>
          </a:p>
          <a:p>
            <a:endParaRPr lang="en-GB" dirty="0"/>
          </a:p>
          <a:p>
            <a:pPr marL="171450" indent="-171450">
              <a:buFont typeface="Arial" panose="020B0604020202020204" pitchFamily="34" charset="0"/>
              <a:buChar char="•"/>
            </a:pPr>
            <a:r>
              <a:rPr lang="en-GB" dirty="0"/>
              <a:t>When either the vehicle </a:t>
            </a:r>
            <a:r>
              <a:rPr lang="en-GB" dirty="0" err="1"/>
              <a:t>ir</a:t>
            </a:r>
            <a:r>
              <a:rPr lang="en-GB" dirty="0"/>
              <a:t> its occupants are suspected of being involved in criminal activity</a:t>
            </a:r>
          </a:p>
          <a:p>
            <a:endParaRPr lang="en-GB" dirty="0"/>
          </a:p>
          <a:p>
            <a:pPr marL="171450" indent="-171450">
              <a:buFont typeface="Arial" panose="020B0604020202020204" pitchFamily="34" charset="0"/>
              <a:buChar char="•"/>
            </a:pPr>
            <a:r>
              <a:rPr lang="en-GB" dirty="0"/>
              <a:t>To carry out a breath test where there is reasonable suspicion that the driver has consumed alcohol or other drugs</a:t>
            </a:r>
          </a:p>
          <a:p>
            <a:endParaRPr lang="en-GB" dirty="0"/>
          </a:p>
          <a:p>
            <a:pPr marL="171450" indent="-171450">
              <a:buFont typeface="Arial" panose="020B0604020202020204" pitchFamily="34" charset="0"/>
              <a:buChar char="•"/>
            </a:pPr>
            <a:r>
              <a:rPr lang="en-GB" dirty="0"/>
              <a:t>When a fault is suspected with the vehicle</a:t>
            </a:r>
          </a:p>
        </p:txBody>
      </p:sp>
      <p:sp>
        <p:nvSpPr>
          <p:cNvPr id="4" name="Slide Number Placeholder 3"/>
          <p:cNvSpPr>
            <a:spLocks noGrp="1"/>
          </p:cNvSpPr>
          <p:nvPr>
            <p:ph type="sldNum" sz="quarter" idx="10"/>
          </p:nvPr>
        </p:nvSpPr>
        <p:spPr/>
        <p:txBody>
          <a:bodyPr/>
          <a:lstStyle/>
          <a:p>
            <a:fld id="{9399293F-F3C1-4DBE-9ABE-39D87F4D905F}" type="slidenum">
              <a:rPr lang="en-GB" smtClean="0"/>
              <a:t>2</a:t>
            </a:fld>
            <a:endParaRPr lang="en-GB"/>
          </a:p>
        </p:txBody>
      </p:sp>
    </p:spTree>
    <p:extLst>
      <p:ext uri="{BB962C8B-B14F-4D97-AF65-F5344CB8AC3E}">
        <p14:creationId xmlns:p14="http://schemas.microsoft.com/office/powerpoint/2010/main" val="35822051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95263"/>
            <a:ext cx="5486400" cy="3086100"/>
          </a:xfrm>
        </p:spPr>
      </p:sp>
      <p:sp>
        <p:nvSpPr>
          <p:cNvPr id="3" name="Notes Placeholder 2"/>
          <p:cNvSpPr>
            <a:spLocks noGrp="1"/>
          </p:cNvSpPr>
          <p:nvPr>
            <p:ph type="body" idx="1"/>
          </p:nvPr>
        </p:nvSpPr>
        <p:spPr>
          <a:xfrm>
            <a:off x="685800" y="3562349"/>
            <a:ext cx="5486400" cy="5122863"/>
          </a:xfrm>
        </p:spPr>
        <p:txBody>
          <a:bodyPr/>
          <a:lstStyle/>
          <a:p>
            <a:r>
              <a:rPr lang="en-GB" dirty="0"/>
              <a:t>The definitions of the  terms </a:t>
            </a:r>
            <a:r>
              <a:rPr lang="en-GB" dirty="0">
                <a:solidFill>
                  <a:srgbClr val="FF0000"/>
                </a:solidFill>
              </a:rPr>
              <a:t>driving, mechanically propelled vehicle</a:t>
            </a:r>
            <a:r>
              <a:rPr lang="en-GB" dirty="0"/>
              <a:t> and </a:t>
            </a:r>
            <a:r>
              <a:rPr lang="en-GB" dirty="0">
                <a:solidFill>
                  <a:srgbClr val="FF0000"/>
                </a:solidFill>
              </a:rPr>
              <a:t>road</a:t>
            </a:r>
            <a:r>
              <a:rPr lang="en-GB" dirty="0"/>
              <a:t> are the same as covered in other sessions relating to road traffic matters.</a:t>
            </a:r>
          </a:p>
          <a:p>
            <a:endParaRPr lang="en-GB" dirty="0"/>
          </a:p>
          <a:p>
            <a:r>
              <a:rPr lang="en-GB" dirty="0"/>
              <a:t>Note that to stop a vehicle under Sec 163 RTA, there is a requirement for the constable to be in uniform.</a:t>
            </a:r>
          </a:p>
          <a:p>
            <a:endParaRPr lang="en-GB" dirty="0"/>
          </a:p>
          <a:p>
            <a:r>
              <a:rPr lang="en-GB" dirty="0"/>
              <a:t>A traffic officer is a designated person under the Police Reform Act 2002 and has a power to stop vehicles under Sec 163 RTA by virtue of  Section 6 Traffic Management Act 2004.</a:t>
            </a:r>
          </a:p>
          <a:p>
            <a:endParaRPr lang="en-GB" dirty="0"/>
          </a:p>
          <a:p>
            <a:r>
              <a:rPr lang="en-GB" dirty="0"/>
              <a:t>The term ‘cycle’ includes pedal cycles and electrically assisted pedal cycles.</a:t>
            </a:r>
          </a:p>
          <a:p>
            <a:endParaRPr lang="en-GB" dirty="0"/>
          </a:p>
          <a:p>
            <a:r>
              <a:rPr lang="en-GB" dirty="0"/>
              <a:t>Failing to stop when required to do so is a summary offence</a:t>
            </a:r>
          </a:p>
          <a:p>
            <a:endParaRPr lang="en-GB" dirty="0"/>
          </a:p>
          <a:p>
            <a:r>
              <a:rPr lang="en-GB" dirty="0"/>
              <a:t> </a:t>
            </a:r>
            <a:endParaRPr lang="en-US" altLang="en-US" dirty="0">
              <a:latin typeface="Arial" panose="020B0604020202020204" pitchFamily="34" charset="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3</a:t>
            </a:fld>
            <a:endParaRPr lang="en-GB"/>
          </a:p>
        </p:txBody>
      </p:sp>
    </p:spTree>
    <p:extLst>
      <p:ext uri="{BB962C8B-B14F-4D97-AF65-F5344CB8AC3E}">
        <p14:creationId xmlns:p14="http://schemas.microsoft.com/office/powerpoint/2010/main" val="6693217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solidFill>
                  <a:srgbClr val="0000FF"/>
                </a:solidFill>
                <a:ea typeface="ＭＳ Ｐゴシック" panose="020B0600070205080204" pitchFamily="34" charset="-128"/>
              </a:rPr>
              <a:t>Section 163 of the Road Traffic Act 1988 </a:t>
            </a:r>
            <a:r>
              <a:rPr lang="en-US" altLang="en-US" dirty="0">
                <a:ea typeface="ＭＳ Ｐゴシック" panose="020B0600070205080204" pitchFamily="34" charset="-128"/>
              </a:rPr>
              <a:t>allows for the random stopping of vehicles, when an officer can use the powers vested in them by the following sections of the Road Traffic Act 1988 to require certain information to be divulged:</a:t>
            </a:r>
            <a:endParaRPr lang="en-GB" altLang="en-US" dirty="0">
              <a:ea typeface="ＭＳ Ｐゴシック" panose="020B0600070205080204" pitchFamily="34" charset="-128"/>
            </a:endParaRPr>
          </a:p>
          <a:p>
            <a:endParaRPr lang="en-GB" dirty="0"/>
          </a:p>
          <a:p>
            <a:pPr>
              <a:spcBef>
                <a:spcPct val="0"/>
              </a:spcBef>
            </a:pPr>
            <a:r>
              <a:rPr lang="en-US" altLang="en-US" dirty="0">
                <a:solidFill>
                  <a:srgbClr val="0000FF"/>
                </a:solidFill>
                <a:ea typeface="ＭＳ Ｐゴシック" panose="020B0600070205080204" pitchFamily="34" charset="-128"/>
              </a:rPr>
              <a:t>164 RTA 1988</a:t>
            </a:r>
            <a:r>
              <a:rPr lang="en-US" altLang="en-US" dirty="0">
                <a:ea typeface="ＭＳ Ｐゴシック" panose="020B0600070205080204" pitchFamily="34" charset="-128"/>
              </a:rPr>
              <a:t> - Power of constables to require production of driving </a:t>
            </a:r>
            <a:r>
              <a:rPr lang="en-US" altLang="en-US" dirty="0" err="1">
                <a:ea typeface="ＭＳ Ｐゴシック" panose="020B0600070205080204" pitchFamily="34" charset="-128"/>
              </a:rPr>
              <a:t>licence</a:t>
            </a:r>
            <a:r>
              <a:rPr lang="en-US" altLang="en-US" dirty="0">
                <a:ea typeface="ＭＳ Ｐゴシック" panose="020B0600070205080204" pitchFamily="34" charset="-128"/>
              </a:rPr>
              <a:t> and in certain cases statement of date of birth</a:t>
            </a:r>
          </a:p>
          <a:p>
            <a:pPr>
              <a:spcBef>
                <a:spcPct val="0"/>
              </a:spcBef>
            </a:pPr>
            <a:endParaRPr lang="en-US" altLang="en-US" dirty="0">
              <a:latin typeface="Arial" panose="020B0604020202020204" pitchFamily="34" charset="0"/>
              <a:ea typeface="ＭＳ Ｐゴシック" panose="020B0600070205080204" pitchFamily="34" charset="-128"/>
            </a:endParaRPr>
          </a:p>
          <a:p>
            <a:pPr>
              <a:spcBef>
                <a:spcPct val="0"/>
              </a:spcBef>
            </a:pPr>
            <a:r>
              <a:rPr lang="en-US" altLang="en-US" dirty="0">
                <a:solidFill>
                  <a:srgbClr val="0000FF"/>
                </a:solidFill>
                <a:ea typeface="ＭＳ Ｐゴシック" panose="020B0600070205080204" pitchFamily="34" charset="-128"/>
              </a:rPr>
              <a:t>165  RTA 1988 </a:t>
            </a:r>
            <a:r>
              <a:rPr lang="en-US" altLang="en-US" dirty="0">
                <a:ea typeface="ＭＳ Ｐゴシック" panose="020B0600070205080204" pitchFamily="34" charset="-128"/>
              </a:rPr>
              <a:t>- Power of constables to obtain names and addresses of drivers and others, and to require production of evidence of insurance or security and test certificates.</a:t>
            </a:r>
            <a:endParaRPr lang="en-GB" altLang="en-US" dirty="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4</a:t>
            </a:fld>
            <a:endParaRPr lang="en-GB"/>
          </a:p>
        </p:txBody>
      </p:sp>
    </p:spTree>
    <p:extLst>
      <p:ext uri="{BB962C8B-B14F-4D97-AF65-F5344CB8AC3E}">
        <p14:creationId xmlns:p14="http://schemas.microsoft.com/office/powerpoint/2010/main" val="6888165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392113"/>
            <a:ext cx="5486400" cy="3086100"/>
          </a:xfrm>
        </p:spPr>
      </p:sp>
      <p:sp>
        <p:nvSpPr>
          <p:cNvPr id="3" name="Notes Placeholder 2"/>
          <p:cNvSpPr>
            <a:spLocks noGrp="1"/>
          </p:cNvSpPr>
          <p:nvPr>
            <p:ph type="body" idx="1"/>
          </p:nvPr>
        </p:nvSpPr>
        <p:spPr>
          <a:xfrm>
            <a:off x="685800" y="3867150"/>
            <a:ext cx="5486400" cy="3600450"/>
          </a:xfrm>
        </p:spPr>
        <p:txBody>
          <a:bodyPr/>
          <a:lstStyle/>
          <a:p>
            <a:r>
              <a:rPr lang="en-GB" dirty="0"/>
              <a:t>Stopping of vehicles to allow officers to utilise the above powers is known as a ‘road check’</a:t>
            </a:r>
          </a:p>
          <a:p>
            <a:endParaRPr lang="en-GB" dirty="0"/>
          </a:p>
          <a:p>
            <a:r>
              <a:rPr lang="en-GB" dirty="0"/>
              <a:t>‘Road checks’ must be authorised be authorised by an officer of the rank of Superintendent (unless urgent) and relate to a specific locality and for a specified period of time.</a:t>
            </a:r>
          </a:p>
          <a:p>
            <a:endParaRPr lang="en-GB" dirty="0"/>
          </a:p>
          <a:p>
            <a:r>
              <a:rPr lang="en-GB" dirty="0"/>
              <a:t>They are usually put in place following serious incidents, e.g. abduction, robbery etc.</a:t>
            </a:r>
          </a:p>
          <a:p>
            <a:endParaRPr lang="en-GB" dirty="0"/>
          </a:p>
          <a:p>
            <a:r>
              <a:rPr lang="en-GB" dirty="0"/>
              <a:t>Whilst the grounds to stop vehicles are contained within  Sec 4 Police and Criminal Evidence Act 1984, the actual power to stop the vehicle is under Sec 163 Road traffic Act 1988.</a:t>
            </a:r>
          </a:p>
        </p:txBody>
      </p:sp>
      <p:sp>
        <p:nvSpPr>
          <p:cNvPr id="4" name="Slide Number Placeholder 3"/>
          <p:cNvSpPr>
            <a:spLocks noGrp="1"/>
          </p:cNvSpPr>
          <p:nvPr>
            <p:ph type="sldNum" sz="quarter" idx="10"/>
          </p:nvPr>
        </p:nvSpPr>
        <p:spPr/>
        <p:txBody>
          <a:bodyPr/>
          <a:lstStyle/>
          <a:p>
            <a:fld id="{9399293F-F3C1-4DBE-9ABE-39D87F4D905F}" type="slidenum">
              <a:rPr lang="en-GB" smtClean="0"/>
              <a:t>5</a:t>
            </a:fld>
            <a:endParaRPr lang="en-GB"/>
          </a:p>
        </p:txBody>
      </p:sp>
    </p:spTree>
    <p:extLst>
      <p:ext uri="{BB962C8B-B14F-4D97-AF65-F5344CB8AC3E}">
        <p14:creationId xmlns:p14="http://schemas.microsoft.com/office/powerpoint/2010/main" val="280722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a:latin typeface="Arial" charset="0"/>
              </a:rPr>
              <a:t>Once the decision has been made to stop a vehicle on the road, a number of things need to be considered, all of which should be underpinned by a dynamic risk assessment.</a:t>
            </a:r>
          </a:p>
          <a:p>
            <a:pPr>
              <a:defRPr/>
            </a:pPr>
            <a:endParaRPr lang="en-US" dirty="0">
              <a:latin typeface="Arial" charset="0"/>
            </a:endParaRPr>
          </a:p>
          <a:p>
            <a:pPr>
              <a:defRPr/>
            </a:pPr>
            <a:r>
              <a:rPr lang="en-US" dirty="0">
                <a:latin typeface="Arial" charset="0"/>
              </a:rPr>
              <a:t> The main factors to think about and act on are: </a:t>
            </a:r>
          </a:p>
          <a:p>
            <a:pPr>
              <a:defRPr/>
            </a:pPr>
            <a:endParaRPr lang="en-US" dirty="0">
              <a:latin typeface="Arial" charset="0"/>
            </a:endParaRPr>
          </a:p>
          <a:p>
            <a:pPr marL="342900" indent="-342900">
              <a:buFont typeface="Wingdings" panose="05000000000000000000" pitchFamily="2" charset="2"/>
              <a:buChar char="Ø"/>
              <a:defRPr/>
            </a:pPr>
            <a:r>
              <a:rPr lang="en-US" dirty="0">
                <a:latin typeface="Arial" charset="0"/>
              </a:rPr>
              <a:t>Using the correct arm and hand signals to stop the vehicle </a:t>
            </a:r>
          </a:p>
          <a:p>
            <a:pPr>
              <a:defRPr/>
            </a:pPr>
            <a:endParaRPr lang="en-US" dirty="0">
              <a:latin typeface="Arial" charset="0"/>
            </a:endParaRPr>
          </a:p>
          <a:p>
            <a:pPr marL="342900" indent="-342900">
              <a:buFont typeface="Wingdings" panose="05000000000000000000" pitchFamily="2" charset="2"/>
              <a:buChar char="Ø"/>
              <a:defRPr/>
            </a:pPr>
            <a:r>
              <a:rPr lang="en-US" dirty="0" err="1">
                <a:latin typeface="Arial" charset="0"/>
              </a:rPr>
              <a:t>Minimising</a:t>
            </a:r>
            <a:r>
              <a:rPr lang="en-US" dirty="0">
                <a:latin typeface="Arial" charset="0"/>
              </a:rPr>
              <a:t> the risk of the vehicle obstructing other traffic and road users; consider removal from the carriageway. </a:t>
            </a:r>
          </a:p>
          <a:p>
            <a:pPr>
              <a:defRPr/>
            </a:pPr>
            <a:endParaRPr lang="en-GB" dirty="0">
              <a:latin typeface="Arial" charset="0"/>
            </a:endParaRPr>
          </a:p>
          <a:p>
            <a:pPr>
              <a:defRPr/>
            </a:pPr>
            <a:r>
              <a:rPr lang="en-US" dirty="0">
                <a:latin typeface="Arial" charset="0"/>
              </a:rPr>
              <a:t>There are additional considerations where the vehicle is suspected of being involved in terrorism or believed to be carrying firearms, drugs or vulnerable people: specialist advice should be sought in these situations. </a:t>
            </a:r>
            <a:endParaRPr lang="en-GB" dirty="0">
              <a:latin typeface="Arial"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6</a:t>
            </a:fld>
            <a:endParaRPr lang="en-GB">
              <a:solidFill>
                <a:prstClr val="black"/>
              </a:solidFill>
            </a:endParaRPr>
          </a:p>
        </p:txBody>
      </p:sp>
    </p:spTree>
    <p:extLst>
      <p:ext uri="{BB962C8B-B14F-4D97-AF65-F5344CB8AC3E}">
        <p14:creationId xmlns:p14="http://schemas.microsoft.com/office/powerpoint/2010/main" val="41287585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315913"/>
            <a:ext cx="5486400" cy="3086100"/>
          </a:xfrm>
        </p:spPr>
      </p:sp>
      <p:sp>
        <p:nvSpPr>
          <p:cNvPr id="3" name="Notes Placeholder 2"/>
          <p:cNvSpPr>
            <a:spLocks noGrp="1"/>
          </p:cNvSpPr>
          <p:nvPr>
            <p:ph type="body" idx="1"/>
          </p:nvPr>
        </p:nvSpPr>
        <p:spPr>
          <a:xfrm>
            <a:off x="685800" y="3845379"/>
            <a:ext cx="5486400" cy="3600450"/>
          </a:xfrm>
        </p:spPr>
        <p:txBody>
          <a:bodyPr/>
          <a:lstStyle/>
          <a:p>
            <a:pPr>
              <a:spcBef>
                <a:spcPct val="0"/>
              </a:spcBef>
              <a:buFontTx/>
              <a:buNone/>
            </a:pPr>
            <a:r>
              <a:rPr lang="en-US" altLang="en-US" dirty="0">
                <a:latin typeface="Arial" panose="020B0604020202020204" pitchFamily="34" charset="0"/>
                <a:ea typeface="ＭＳ Ｐゴシック" panose="020B0600070205080204" pitchFamily="34" charset="-128"/>
              </a:rPr>
              <a:t>There are occasions when drivers/riders do not stop when requested to do so. </a:t>
            </a:r>
          </a:p>
          <a:p>
            <a:pPr>
              <a:spcBef>
                <a:spcPct val="0"/>
              </a:spcBef>
              <a:buFontTx/>
              <a:buNone/>
            </a:pPr>
            <a:endParaRPr lang="en-US" altLang="en-US" dirty="0">
              <a:latin typeface="Arial" panose="020B0604020202020204" pitchFamily="34" charset="0"/>
              <a:ea typeface="ＭＳ Ｐゴシック" panose="020B0600070205080204" pitchFamily="34" charset="-128"/>
            </a:endParaRPr>
          </a:p>
          <a:p>
            <a:pPr>
              <a:spcBef>
                <a:spcPct val="0"/>
              </a:spcBef>
              <a:buFontTx/>
              <a:buNone/>
            </a:pPr>
            <a:r>
              <a:rPr lang="en-US" altLang="en-US" dirty="0">
                <a:latin typeface="Arial" panose="020B0604020202020204" pitchFamily="34" charset="0"/>
                <a:ea typeface="ＭＳ Ｐゴシック" panose="020B0600070205080204" pitchFamily="34" charset="-128"/>
              </a:rPr>
              <a:t>Failing to stop is an offence under section 163(3) of the Road Traffic Act 1988. </a:t>
            </a:r>
          </a:p>
          <a:p>
            <a:pPr>
              <a:spcBef>
                <a:spcPct val="0"/>
              </a:spcBef>
              <a:buFontTx/>
              <a:buNone/>
            </a:pPr>
            <a:endParaRPr lang="en-US" altLang="en-US" dirty="0">
              <a:latin typeface="Arial" panose="020B0604020202020204" pitchFamily="34" charset="0"/>
              <a:ea typeface="ＭＳ Ｐゴシック" panose="020B0600070205080204" pitchFamily="34" charset="-128"/>
            </a:endParaRPr>
          </a:p>
          <a:p>
            <a:pPr>
              <a:spcBef>
                <a:spcPct val="0"/>
              </a:spcBef>
              <a:buFontTx/>
              <a:buNone/>
            </a:pPr>
            <a:r>
              <a:rPr lang="en-US" altLang="en-US" dirty="0">
                <a:latin typeface="Arial" panose="020B0604020202020204" pitchFamily="34" charset="0"/>
                <a:ea typeface="ＭＳ Ｐゴシック" panose="020B0600070205080204" pitchFamily="34" charset="-128"/>
              </a:rPr>
              <a:t>Also to be considered are the occasions when drivers/riders fail to stop when requested and subsequently enter a house or other premises.</a:t>
            </a:r>
          </a:p>
          <a:p>
            <a:pPr>
              <a:spcBef>
                <a:spcPct val="0"/>
              </a:spcBef>
              <a:buFontTx/>
              <a:buNone/>
            </a:pPr>
            <a:endParaRPr lang="en-US" altLang="en-US" dirty="0">
              <a:latin typeface="Arial" panose="020B0604020202020204" pitchFamily="34" charset="0"/>
              <a:ea typeface="ＭＳ Ｐゴシック" panose="020B0600070205080204" pitchFamily="34" charset="-128"/>
            </a:endParaRPr>
          </a:p>
          <a:p>
            <a:pPr>
              <a:spcBef>
                <a:spcPct val="0"/>
              </a:spcBef>
              <a:buFontTx/>
              <a:buNone/>
            </a:pPr>
            <a:r>
              <a:rPr lang="en-US" altLang="en-US" dirty="0">
                <a:latin typeface="Arial" panose="020B0604020202020204" pitchFamily="34" charset="0"/>
                <a:ea typeface="ＭＳ Ｐゴシック" panose="020B0600070205080204" pitchFamily="34" charset="-128"/>
              </a:rPr>
              <a:t> In these cases, constables have a power under section 17(1) (c) of the Police and Criminal Evidence Act 1984, to enter the premises to arrest the person. </a:t>
            </a:r>
            <a:endParaRPr lang="en-GB" altLang="en-US" dirty="0">
              <a:latin typeface="Arial" panose="020B0604020202020204" pitchFamily="34" charset="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7</a:t>
            </a:fld>
            <a:endParaRPr lang="en-GB">
              <a:solidFill>
                <a:prstClr val="black"/>
              </a:solidFill>
            </a:endParaRPr>
          </a:p>
        </p:txBody>
      </p:sp>
    </p:spTree>
    <p:extLst>
      <p:ext uri="{BB962C8B-B14F-4D97-AF65-F5344CB8AC3E}">
        <p14:creationId xmlns:p14="http://schemas.microsoft.com/office/powerpoint/2010/main" val="11213165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315913"/>
            <a:ext cx="5486400" cy="3086100"/>
          </a:xfrm>
        </p:spPr>
      </p:sp>
      <p:sp>
        <p:nvSpPr>
          <p:cNvPr id="3" name="Notes Placeholder 2"/>
          <p:cNvSpPr>
            <a:spLocks noGrp="1"/>
          </p:cNvSpPr>
          <p:nvPr>
            <p:ph type="body" idx="1"/>
          </p:nvPr>
        </p:nvSpPr>
        <p:spPr>
          <a:xfrm>
            <a:off x="685800" y="3845379"/>
            <a:ext cx="5486400" cy="3600450"/>
          </a:xfrm>
        </p:spPr>
        <p:txBody>
          <a:bodyPr/>
          <a:lstStyle/>
          <a:p>
            <a:pPr>
              <a:spcBef>
                <a:spcPct val="0"/>
              </a:spcBef>
              <a:buFontTx/>
              <a:buNone/>
            </a:pPr>
            <a:r>
              <a:rPr lang="en-US" altLang="en-US" dirty="0">
                <a:latin typeface="Arial" panose="020B0604020202020204" pitchFamily="34" charset="0"/>
                <a:ea typeface="ＭＳ Ｐゴシック" panose="020B0600070205080204" pitchFamily="34" charset="-128"/>
              </a:rPr>
              <a:t>There are occasions when drivers/riders do not stop when requested to do so. </a:t>
            </a:r>
          </a:p>
          <a:p>
            <a:pPr>
              <a:spcBef>
                <a:spcPct val="0"/>
              </a:spcBef>
              <a:buFontTx/>
              <a:buNone/>
            </a:pPr>
            <a:endParaRPr lang="en-US" altLang="en-US" dirty="0">
              <a:latin typeface="Arial" panose="020B0604020202020204" pitchFamily="34" charset="0"/>
              <a:ea typeface="ＭＳ Ｐゴシック" panose="020B0600070205080204" pitchFamily="34" charset="-128"/>
            </a:endParaRPr>
          </a:p>
          <a:p>
            <a:pPr>
              <a:spcBef>
                <a:spcPct val="0"/>
              </a:spcBef>
              <a:buFontTx/>
              <a:buNone/>
            </a:pPr>
            <a:r>
              <a:rPr lang="en-US" altLang="en-US" dirty="0">
                <a:latin typeface="Arial" panose="020B0604020202020204" pitchFamily="34" charset="0"/>
                <a:ea typeface="ＭＳ Ｐゴシック" panose="020B0600070205080204" pitchFamily="34" charset="-128"/>
              </a:rPr>
              <a:t>Failing to stop is an offence under section 163(3) of the Road Traffic Act 1988. </a:t>
            </a:r>
          </a:p>
          <a:p>
            <a:pPr>
              <a:spcBef>
                <a:spcPct val="0"/>
              </a:spcBef>
              <a:buFontTx/>
              <a:buNone/>
            </a:pPr>
            <a:endParaRPr lang="en-US" altLang="en-US" dirty="0">
              <a:latin typeface="Arial" panose="020B0604020202020204" pitchFamily="34" charset="0"/>
              <a:ea typeface="ＭＳ Ｐゴシック" panose="020B0600070205080204" pitchFamily="34" charset="-128"/>
            </a:endParaRPr>
          </a:p>
          <a:p>
            <a:pPr>
              <a:spcBef>
                <a:spcPct val="0"/>
              </a:spcBef>
              <a:buFontTx/>
              <a:buNone/>
            </a:pPr>
            <a:r>
              <a:rPr lang="en-US" altLang="en-US" dirty="0">
                <a:latin typeface="Arial" panose="020B0604020202020204" pitchFamily="34" charset="0"/>
                <a:ea typeface="ＭＳ Ｐゴシック" panose="020B0600070205080204" pitchFamily="34" charset="-128"/>
              </a:rPr>
              <a:t>Also to be considered are the occasions when drivers/riders fail to stop when requested and subsequently enter a house or other premises.</a:t>
            </a:r>
          </a:p>
          <a:p>
            <a:pPr>
              <a:spcBef>
                <a:spcPct val="0"/>
              </a:spcBef>
              <a:buFontTx/>
              <a:buNone/>
            </a:pPr>
            <a:endParaRPr lang="en-US" altLang="en-US" dirty="0">
              <a:latin typeface="Arial" panose="020B0604020202020204" pitchFamily="34" charset="0"/>
              <a:ea typeface="ＭＳ Ｐゴシック" panose="020B0600070205080204" pitchFamily="34" charset="-128"/>
            </a:endParaRPr>
          </a:p>
          <a:p>
            <a:pPr>
              <a:spcBef>
                <a:spcPct val="0"/>
              </a:spcBef>
              <a:buFontTx/>
              <a:buNone/>
            </a:pPr>
            <a:r>
              <a:rPr lang="en-US" altLang="en-US" dirty="0">
                <a:latin typeface="Arial" panose="020B0604020202020204" pitchFamily="34" charset="0"/>
                <a:ea typeface="ＭＳ Ｐゴシック" panose="020B0600070205080204" pitchFamily="34" charset="-128"/>
              </a:rPr>
              <a:t> In these cases, constables have a power under section 17(1) (c) of the Police and Criminal Evidence Act 1984, to enter the premises to arrest the person. </a:t>
            </a:r>
            <a:endParaRPr lang="en-GB" altLang="en-US" dirty="0">
              <a:latin typeface="Arial" panose="020B0604020202020204" pitchFamily="34" charset="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8</a:t>
            </a:fld>
            <a:endParaRPr lang="en-GB">
              <a:solidFill>
                <a:prstClr val="black"/>
              </a:solidFill>
            </a:endParaRPr>
          </a:p>
        </p:txBody>
      </p:sp>
    </p:spTree>
    <p:extLst>
      <p:ext uri="{BB962C8B-B14F-4D97-AF65-F5344CB8AC3E}">
        <p14:creationId xmlns:p14="http://schemas.microsoft.com/office/powerpoint/2010/main" val="15795093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19/08/2022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56057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19/08/2022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082658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19/08/2022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5850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19/08/2022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7146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19/08/2022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992477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19/08/2022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8504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19/08/2022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38897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19/08/2022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00694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19/08/2022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68878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19/08/2022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84397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19/08/2022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657253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19/08/2022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834505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19/08/2022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7495869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19/08/2022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703423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19/08/2022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5407534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19/08/2022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8686647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19/08/2022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3326909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19/08/2022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733099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19/08/2022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3749157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19/08/2022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5296476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19/08/2022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98103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19/08/2022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65178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19/08/2022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680808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19/08/2022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24729152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D9C0D85-D045-4039-8E7C-ED6D7DC258A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8" cy="6857999"/>
          </a:xfrm>
          <a:prstGeom prst="rect">
            <a:avLst/>
          </a:prstGeom>
        </p:spPr>
      </p:pic>
      <p:sp>
        <p:nvSpPr>
          <p:cNvPr id="9" name="TextBox 8">
            <a:extLst>
              <a:ext uri="{FF2B5EF4-FFF2-40B4-BE49-F238E27FC236}">
                <a16:creationId xmlns:a16="http://schemas.microsoft.com/office/drawing/2014/main" id="{8369F0D1-C79C-4CEB-8C16-6E88A183C564}"/>
              </a:ext>
            </a:extLst>
          </p:cNvPr>
          <p:cNvSpPr txBox="1"/>
          <p:nvPr/>
        </p:nvSpPr>
        <p:spPr>
          <a:xfrm>
            <a:off x="653528" y="276914"/>
            <a:ext cx="6785959"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dirty="0">
                <a:solidFill>
                  <a:schemeClr val="bg1"/>
                </a:solidFill>
                <a:latin typeface="Arial Nova Cond" panose="020B0604020202020204" pitchFamily="34" charset="0"/>
                <a:ea typeface="Tahoma" panose="020B0604030504040204" pitchFamily="34" charset="0"/>
                <a:cs typeface="Tahoma" panose="020B0604030504040204" pitchFamily="34" charset="0"/>
              </a:rPr>
              <a:t>Powers to Stop Vehicles</a:t>
            </a:r>
            <a:endParaRPr kumimoji="0" lang="en-GB" sz="4000" b="1" i="0" u="none" strike="noStrike" kern="1200" cap="none" spc="0" normalizeH="0" baseline="0" noProof="0" dirty="0">
              <a:ln>
                <a:noFill/>
              </a:ln>
              <a:solidFill>
                <a:schemeClr val="bg1"/>
              </a:solidFill>
              <a:effectLst/>
              <a:uLnTx/>
              <a:uFillTx/>
              <a:latin typeface="Arial Nova Cond" panose="020B060402020202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srgbClr val="42516F"/>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86618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3707861" y="1658058"/>
            <a:ext cx="4767716" cy="2862322"/>
          </a:xfrm>
          <a:prstGeom prst="rect">
            <a:avLst/>
          </a:prstGeom>
        </p:spPr>
        <p:txBody>
          <a:bodyPr wrap="none">
            <a:spAutoFit/>
          </a:bodyPr>
          <a:lstStyle/>
          <a:p>
            <a:pPr algn="ctr">
              <a:spcBef>
                <a:spcPct val="0"/>
              </a:spcBef>
              <a:buFontTx/>
              <a:buNone/>
            </a:pPr>
            <a:r>
              <a:rPr lang="en-GB" altLang="en-US" sz="6000" b="1" dirty="0">
                <a:ea typeface="ＭＳ Ｐゴシック" panose="020B0600070205080204" pitchFamily="34" charset="-128"/>
              </a:rPr>
              <a:t>Police Powers </a:t>
            </a:r>
          </a:p>
          <a:p>
            <a:pPr algn="ctr">
              <a:spcBef>
                <a:spcPct val="0"/>
              </a:spcBef>
              <a:buFontTx/>
              <a:buNone/>
            </a:pPr>
            <a:r>
              <a:rPr lang="en-GB" altLang="en-US" sz="6000" b="1" dirty="0">
                <a:ea typeface="ＭＳ Ｐゴシック" panose="020B0600070205080204" pitchFamily="34" charset="-128"/>
              </a:rPr>
              <a:t>to </a:t>
            </a:r>
          </a:p>
          <a:p>
            <a:pPr algn="ctr">
              <a:spcBef>
                <a:spcPct val="0"/>
              </a:spcBef>
              <a:buFontTx/>
              <a:buNone/>
            </a:pPr>
            <a:r>
              <a:rPr lang="en-GB" altLang="en-US" sz="6000" b="1" dirty="0">
                <a:ea typeface="ＭＳ Ｐゴシック" panose="020B0600070205080204" pitchFamily="34" charset="-128"/>
              </a:rPr>
              <a:t>Stop a Vehicle</a:t>
            </a:r>
          </a:p>
        </p:txBody>
      </p:sp>
      <p:pic>
        <p:nvPicPr>
          <p:cNvPr id="5"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38146" y="1565590"/>
            <a:ext cx="1757363"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344091" y="1777180"/>
            <a:ext cx="1825625"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2056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913656" y="899849"/>
            <a:ext cx="10179587" cy="3539430"/>
          </a:xfrm>
          <a:prstGeom prst="rect">
            <a:avLst/>
          </a:prstGeom>
        </p:spPr>
        <p:txBody>
          <a:bodyPr wrap="square">
            <a:spAutoFit/>
          </a:bodyPr>
          <a:lstStyle/>
          <a:p>
            <a:pPr algn="ctr"/>
            <a:r>
              <a:rPr lang="en-GB" sz="2800" dirty="0"/>
              <a:t>A person </a:t>
            </a:r>
            <a:r>
              <a:rPr lang="en-GB" sz="2800" dirty="0">
                <a:solidFill>
                  <a:srgbClr val="FF0000"/>
                </a:solidFill>
              </a:rPr>
              <a:t>driving</a:t>
            </a:r>
            <a:r>
              <a:rPr lang="en-GB" sz="2800" dirty="0"/>
              <a:t> a </a:t>
            </a:r>
            <a:r>
              <a:rPr lang="en-GB" sz="2800" dirty="0">
                <a:solidFill>
                  <a:srgbClr val="FF0000"/>
                </a:solidFill>
              </a:rPr>
              <a:t>mechanically propelled vehicle </a:t>
            </a:r>
            <a:r>
              <a:rPr lang="en-GB" sz="2800" dirty="0"/>
              <a:t>on a </a:t>
            </a:r>
            <a:r>
              <a:rPr lang="en-GB" sz="2800" dirty="0">
                <a:solidFill>
                  <a:srgbClr val="FF0000"/>
                </a:solidFill>
              </a:rPr>
              <a:t>road</a:t>
            </a:r>
            <a:r>
              <a:rPr lang="en-GB" sz="2800" dirty="0"/>
              <a:t> must stop the vehicle on being required to do so by a </a:t>
            </a:r>
            <a:r>
              <a:rPr lang="en-GB" sz="2800" dirty="0">
                <a:solidFill>
                  <a:srgbClr val="FF0000"/>
                </a:solidFill>
              </a:rPr>
              <a:t>constable in uniform</a:t>
            </a:r>
            <a:r>
              <a:rPr lang="en-GB" sz="2800" dirty="0"/>
              <a:t> or a </a:t>
            </a:r>
            <a:r>
              <a:rPr lang="en-GB" sz="2800" dirty="0">
                <a:solidFill>
                  <a:srgbClr val="FF0000"/>
                </a:solidFill>
              </a:rPr>
              <a:t>traffic officer. </a:t>
            </a:r>
          </a:p>
          <a:p>
            <a:pPr algn="ctr"/>
            <a:endParaRPr lang="en-GB" sz="2800" dirty="0"/>
          </a:p>
          <a:p>
            <a:pPr algn="ctr"/>
            <a:r>
              <a:rPr lang="en-GB" sz="2800" dirty="0"/>
              <a:t>A person riding a </a:t>
            </a:r>
            <a:r>
              <a:rPr lang="en-GB" sz="2800" dirty="0">
                <a:solidFill>
                  <a:srgbClr val="FF0000"/>
                </a:solidFill>
              </a:rPr>
              <a:t>cycle</a:t>
            </a:r>
            <a:r>
              <a:rPr lang="en-GB" sz="2800" dirty="0"/>
              <a:t> on a road must stop the cycle on being required to do so by a constable in uniform or a traffic officer. </a:t>
            </a:r>
          </a:p>
          <a:p>
            <a:pPr algn="ctr"/>
            <a:endParaRPr lang="en-GB" sz="2800" dirty="0"/>
          </a:p>
          <a:p>
            <a:pPr algn="ctr"/>
            <a:r>
              <a:rPr lang="en-GB" sz="2800" dirty="0"/>
              <a:t>If a person fails to comply with this section he is guilty of an offence.</a:t>
            </a:r>
            <a:endParaRPr lang="en-GB" sz="2800" dirty="0">
              <a:effectLst/>
            </a:endParaRPr>
          </a:p>
        </p:txBody>
      </p:sp>
      <p:sp>
        <p:nvSpPr>
          <p:cNvPr id="4" name="TextBox 3"/>
          <p:cNvSpPr txBox="1"/>
          <p:nvPr/>
        </p:nvSpPr>
        <p:spPr>
          <a:xfrm>
            <a:off x="2383900" y="5086865"/>
            <a:ext cx="6715039" cy="646331"/>
          </a:xfrm>
          <a:prstGeom prst="rect">
            <a:avLst/>
          </a:prstGeom>
          <a:solidFill>
            <a:schemeClr val="accent1">
              <a:lumMod val="20000"/>
              <a:lumOff val="80000"/>
            </a:schemeClr>
          </a:solidFill>
        </p:spPr>
        <p:txBody>
          <a:bodyPr wrap="square" rtlCol="0">
            <a:spAutoFit/>
          </a:bodyPr>
          <a:lstStyle/>
          <a:p>
            <a:r>
              <a:rPr lang="en-GB" sz="3600" b="1" dirty="0">
                <a:ea typeface="Tahoma" panose="020B0604030504040204" pitchFamily="34" charset="0"/>
                <a:cs typeface="Tahoma" panose="020B0604030504040204" pitchFamily="34" charset="0"/>
              </a:rPr>
              <a:t>Section 163 Road Traffic Act 1988</a:t>
            </a:r>
            <a:endParaRPr lang="en-GB" sz="3600" dirty="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36995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832207" y="765972"/>
            <a:ext cx="10832502" cy="4832092"/>
          </a:xfrm>
          <a:prstGeom prst="rect">
            <a:avLst/>
          </a:prstGeom>
        </p:spPr>
        <p:txBody>
          <a:bodyPr wrap="square">
            <a:spAutoFit/>
          </a:bodyPr>
          <a:lstStyle/>
          <a:p>
            <a:r>
              <a:rPr lang="en-GB" dirty="0"/>
              <a:t> </a:t>
            </a:r>
            <a:r>
              <a:rPr lang="en-US" altLang="en-US" sz="2800" dirty="0">
                <a:solidFill>
                  <a:srgbClr val="0000FF"/>
                </a:solidFill>
                <a:ea typeface="ＭＳ Ｐゴシック" panose="020B0600070205080204" pitchFamily="34" charset="-128"/>
              </a:rPr>
              <a:t>Section 163 of the Road Traffic Act 1988 </a:t>
            </a:r>
            <a:r>
              <a:rPr lang="en-US" altLang="en-US" sz="2800" dirty="0">
                <a:ea typeface="ＭＳ Ｐゴシック" panose="020B0600070205080204" pitchFamily="34" charset="-128"/>
              </a:rPr>
              <a:t>allows for the stopping of vehicles, when an officer can use the powers vested in them by the following sections of the Road Traffic Act 1988 to require certain information to be divulged:</a:t>
            </a:r>
            <a:endParaRPr lang="en-GB" altLang="en-US" sz="2800" dirty="0">
              <a:ea typeface="ＭＳ Ｐゴシック" panose="020B0600070205080204" pitchFamily="34" charset="-128"/>
            </a:endParaRPr>
          </a:p>
          <a:p>
            <a:endParaRPr lang="en-GB" sz="2800" dirty="0"/>
          </a:p>
          <a:p>
            <a:pPr>
              <a:spcBef>
                <a:spcPct val="0"/>
              </a:spcBef>
            </a:pPr>
            <a:r>
              <a:rPr lang="en-US" altLang="en-US" sz="2800" dirty="0">
                <a:solidFill>
                  <a:srgbClr val="0000FF"/>
                </a:solidFill>
                <a:ea typeface="ＭＳ Ｐゴシック" panose="020B0600070205080204" pitchFamily="34" charset="-128"/>
              </a:rPr>
              <a:t>Sec 164 RTA 1988</a:t>
            </a:r>
            <a:r>
              <a:rPr lang="en-US" altLang="en-US" sz="2800" dirty="0">
                <a:ea typeface="ＭＳ Ｐゴシック" panose="020B0600070205080204" pitchFamily="34" charset="-128"/>
              </a:rPr>
              <a:t> - Power of constables to require production of driving </a:t>
            </a:r>
            <a:r>
              <a:rPr lang="en-US" altLang="en-US" sz="2800" dirty="0" err="1">
                <a:ea typeface="ＭＳ Ｐゴシック" panose="020B0600070205080204" pitchFamily="34" charset="-128"/>
              </a:rPr>
              <a:t>licence</a:t>
            </a:r>
            <a:r>
              <a:rPr lang="en-US" altLang="en-US" sz="2800" dirty="0">
                <a:ea typeface="ＭＳ Ｐゴシック" panose="020B0600070205080204" pitchFamily="34" charset="-128"/>
              </a:rPr>
              <a:t> and in certain cases statement of date of birth</a:t>
            </a:r>
          </a:p>
          <a:p>
            <a:pPr>
              <a:spcBef>
                <a:spcPct val="0"/>
              </a:spcBef>
            </a:pPr>
            <a:endParaRPr lang="en-US" altLang="en-US" sz="2800" dirty="0">
              <a:ea typeface="ＭＳ Ｐゴシック" panose="020B0600070205080204" pitchFamily="34" charset="-128"/>
            </a:endParaRPr>
          </a:p>
          <a:p>
            <a:pPr>
              <a:spcBef>
                <a:spcPct val="0"/>
              </a:spcBef>
            </a:pPr>
            <a:r>
              <a:rPr lang="en-US" altLang="en-US" sz="2800" dirty="0">
                <a:solidFill>
                  <a:srgbClr val="0000FF"/>
                </a:solidFill>
                <a:ea typeface="ＭＳ Ｐゴシック" panose="020B0600070205080204" pitchFamily="34" charset="-128"/>
              </a:rPr>
              <a:t>Sec 165 RTA 1988 </a:t>
            </a:r>
            <a:r>
              <a:rPr lang="en-US" altLang="en-US" sz="2800" dirty="0">
                <a:ea typeface="ＭＳ Ｐゴシック" panose="020B0600070205080204" pitchFamily="34" charset="-128"/>
              </a:rPr>
              <a:t>- Power of constables to obtain names and addresses of drivers and others, and to require production of evidence of insurance or security and test certificates.</a:t>
            </a:r>
            <a:endParaRPr lang="en-GB" altLang="en-US" sz="2800" dirty="0">
              <a:ea typeface="ＭＳ Ｐゴシック" panose="020B0600070205080204" pitchFamily="34" charset="-128"/>
            </a:endParaRPr>
          </a:p>
        </p:txBody>
      </p:sp>
    </p:spTree>
    <p:extLst>
      <p:ext uri="{BB962C8B-B14F-4D97-AF65-F5344CB8AC3E}">
        <p14:creationId xmlns:p14="http://schemas.microsoft.com/office/powerpoint/2010/main" val="1166154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fade">
                                      <p:cBhvr>
                                        <p:cTn id="1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106020" y="716775"/>
            <a:ext cx="10014332" cy="5324535"/>
          </a:xfrm>
          <a:prstGeom prst="rect">
            <a:avLst/>
          </a:prstGeom>
        </p:spPr>
        <p:txBody>
          <a:bodyPr wrap="square">
            <a:spAutoFit/>
          </a:bodyPr>
          <a:lstStyle/>
          <a:p>
            <a:r>
              <a:rPr lang="en-GB" dirty="0"/>
              <a:t> </a:t>
            </a:r>
            <a:r>
              <a:rPr lang="en-US" altLang="en-US" sz="2400" dirty="0">
                <a:solidFill>
                  <a:srgbClr val="0000FF"/>
                </a:solidFill>
                <a:ea typeface="ＭＳ Ｐゴシック" panose="020B0600070205080204" pitchFamily="34" charset="-128"/>
              </a:rPr>
              <a:t>Section 163 of the Road Traffic Act 1988 </a:t>
            </a:r>
            <a:r>
              <a:rPr lang="en-US" altLang="en-US" sz="2400" dirty="0">
                <a:ea typeface="ＭＳ Ｐゴシック" panose="020B0600070205080204" pitchFamily="34" charset="-128"/>
              </a:rPr>
              <a:t>also allows for the stopping of vehicles, when an officer can use the powers vested in them by </a:t>
            </a:r>
            <a:r>
              <a:rPr lang="en-US" altLang="en-US" sz="2400" dirty="0">
                <a:solidFill>
                  <a:srgbClr val="0000FF"/>
                </a:solidFill>
                <a:ea typeface="ＭＳ Ｐゴシック" panose="020B0600070205080204" pitchFamily="34" charset="-128"/>
              </a:rPr>
              <a:t>Section 4 Police and Criminal Evidence Act 1984 </a:t>
            </a:r>
            <a:r>
              <a:rPr lang="en-US" altLang="en-US" sz="2400" dirty="0">
                <a:ea typeface="ＭＳ Ｐゴシック" panose="020B0600070205080204" pitchFamily="34" charset="-128"/>
              </a:rPr>
              <a:t>in relation to finding out if the vehicle is carrying a person:</a:t>
            </a:r>
          </a:p>
          <a:p>
            <a:endParaRPr lang="en-US" altLang="en-US" sz="2400" dirty="0">
              <a:ea typeface="ＭＳ Ｐゴシック" panose="020B0600070205080204" pitchFamily="34" charset="-128"/>
            </a:endParaRPr>
          </a:p>
          <a:p>
            <a:pPr marL="342900" indent="-342900">
              <a:buFont typeface="Arial" panose="020B0604020202020204" pitchFamily="34" charset="0"/>
              <a:buChar char="•"/>
            </a:pPr>
            <a:r>
              <a:rPr lang="en-US" altLang="en-US" sz="2400" dirty="0">
                <a:ea typeface="ＭＳ Ｐゴシック" panose="020B0600070205080204" pitchFamily="34" charset="-128"/>
              </a:rPr>
              <a:t>Who has committed an offence other than a road traffic offence or vehicle excise offence</a:t>
            </a:r>
          </a:p>
          <a:p>
            <a:endParaRPr lang="en-US" altLang="en-US" sz="2400" dirty="0">
              <a:ea typeface="ＭＳ Ｐゴシック" panose="020B0600070205080204" pitchFamily="34" charset="-128"/>
            </a:endParaRPr>
          </a:p>
          <a:p>
            <a:pPr marL="342900" indent="-342900">
              <a:buFont typeface="Arial" panose="020B0604020202020204" pitchFamily="34" charset="0"/>
              <a:buChar char="•"/>
            </a:pPr>
            <a:r>
              <a:rPr lang="en-US" altLang="en-US" sz="2400" dirty="0">
                <a:ea typeface="ＭＳ Ｐゴシック" panose="020B0600070205080204" pitchFamily="34" charset="-128"/>
              </a:rPr>
              <a:t>Who is witness to such an offence</a:t>
            </a:r>
          </a:p>
          <a:p>
            <a:endParaRPr lang="en-US" altLang="en-US" sz="2400" dirty="0">
              <a:ea typeface="ＭＳ Ｐゴシック" panose="020B0600070205080204" pitchFamily="34" charset="-128"/>
            </a:endParaRPr>
          </a:p>
          <a:p>
            <a:pPr marL="342900" indent="-342900">
              <a:buFont typeface="Arial" panose="020B0604020202020204" pitchFamily="34" charset="0"/>
              <a:buChar char="•"/>
            </a:pPr>
            <a:r>
              <a:rPr lang="en-US" altLang="en-US" sz="2400" dirty="0">
                <a:ea typeface="ＭＳ Ｐゴシック" panose="020B0600070205080204" pitchFamily="34" charset="-128"/>
              </a:rPr>
              <a:t>Who is intending to commit such an offence</a:t>
            </a:r>
          </a:p>
          <a:p>
            <a:endParaRPr lang="en-US" altLang="en-US" sz="2400" dirty="0">
              <a:ea typeface="ＭＳ Ｐゴシック" panose="020B0600070205080204" pitchFamily="34" charset="-128"/>
            </a:endParaRPr>
          </a:p>
          <a:p>
            <a:pPr marL="342900" indent="-342900">
              <a:buFont typeface="Arial" panose="020B0604020202020204" pitchFamily="34" charset="0"/>
              <a:buChar char="•"/>
            </a:pPr>
            <a:r>
              <a:rPr lang="en-US" altLang="en-US" sz="2400" dirty="0">
                <a:ea typeface="ＭＳ Ｐゴシック" panose="020B0600070205080204" pitchFamily="34" charset="-128"/>
              </a:rPr>
              <a:t>Who is unlawfully at large</a:t>
            </a:r>
            <a:endParaRPr lang="en-GB" altLang="en-US" sz="2400" dirty="0">
              <a:ea typeface="ＭＳ Ｐゴシック" panose="020B0600070205080204" pitchFamily="34" charset="-128"/>
            </a:endParaRPr>
          </a:p>
          <a:p>
            <a:endParaRPr lang="en-GB" sz="2800" dirty="0"/>
          </a:p>
        </p:txBody>
      </p:sp>
    </p:spTree>
    <p:extLst>
      <p:ext uri="{BB962C8B-B14F-4D97-AF65-F5344CB8AC3E}">
        <p14:creationId xmlns:p14="http://schemas.microsoft.com/office/powerpoint/2010/main" val="2308346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5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4" end="4"/>
                                            </p:txEl>
                                          </p:spTgt>
                                        </p:tgtEl>
                                        <p:attrNameLst>
                                          <p:attrName>style.visibility</p:attrName>
                                        </p:attrNameLst>
                                      </p:cBhvr>
                                      <p:to>
                                        <p:strVal val="visible"/>
                                      </p:to>
                                    </p:set>
                                    <p:animEffect transition="in" filter="fade">
                                      <p:cBhvr>
                                        <p:cTn id="12" dur="500"/>
                                        <p:tgtEl>
                                          <p:spTgt spid="2">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Effect transition="in" filter="fade">
                                      <p:cBhvr>
                                        <p:cTn id="17" dur="500"/>
                                        <p:tgtEl>
                                          <p:spTgt spid="2">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8" end="8"/>
                                            </p:txEl>
                                          </p:spTgt>
                                        </p:tgtEl>
                                        <p:attrNameLst>
                                          <p:attrName>style.visibility</p:attrName>
                                        </p:attrNameLst>
                                      </p:cBhvr>
                                      <p:to>
                                        <p:strVal val="visible"/>
                                      </p:to>
                                    </p:set>
                                    <p:animEffect transition="in" filter="fade">
                                      <p:cBhvr>
                                        <p:cTn id="22"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689731" y="1558585"/>
            <a:ext cx="5992182" cy="3046988"/>
          </a:xfrm>
          <a:prstGeom prst="rect">
            <a:avLst/>
          </a:prstGeom>
        </p:spPr>
        <p:txBody>
          <a:bodyPr wrap="square">
            <a:spAutoFit/>
          </a:bodyPr>
          <a:lstStyle/>
          <a:p>
            <a:pPr algn="ctr">
              <a:spcBef>
                <a:spcPct val="0"/>
              </a:spcBef>
            </a:pPr>
            <a:r>
              <a:rPr lang="en-GB" altLang="en-US" sz="3200" dirty="0">
                <a:solidFill>
                  <a:prstClr val="black"/>
                </a:solidFill>
                <a:ea typeface="ＭＳ Ｐゴシック" panose="020B0600070205080204" pitchFamily="34" charset="-128"/>
              </a:rPr>
              <a:t>Dynamic risk assessment</a:t>
            </a:r>
          </a:p>
          <a:p>
            <a:pPr algn="ctr">
              <a:spcBef>
                <a:spcPct val="0"/>
              </a:spcBef>
            </a:pPr>
            <a:endParaRPr lang="en-GB" altLang="en-US" sz="3200" dirty="0">
              <a:solidFill>
                <a:prstClr val="black"/>
              </a:solidFill>
              <a:ea typeface="ＭＳ Ｐゴシック" panose="020B0600070205080204" pitchFamily="34" charset="-128"/>
            </a:endParaRPr>
          </a:p>
          <a:p>
            <a:pPr algn="ctr">
              <a:spcBef>
                <a:spcPct val="0"/>
              </a:spcBef>
            </a:pPr>
            <a:r>
              <a:rPr lang="en-GB" altLang="en-US" sz="3200" dirty="0">
                <a:solidFill>
                  <a:prstClr val="black"/>
                </a:solidFill>
                <a:ea typeface="ＭＳ Ｐゴシック" panose="020B0600070205080204" pitchFamily="34" charset="-128"/>
              </a:rPr>
              <a:t>Use of correct signals/procedures</a:t>
            </a:r>
          </a:p>
          <a:p>
            <a:pPr algn="ctr">
              <a:spcBef>
                <a:spcPct val="0"/>
              </a:spcBef>
            </a:pPr>
            <a:endParaRPr lang="en-GB" altLang="en-US" sz="3200" dirty="0">
              <a:solidFill>
                <a:prstClr val="black"/>
              </a:solidFill>
              <a:ea typeface="ＭＳ Ｐゴシック" panose="020B0600070205080204" pitchFamily="34" charset="-128"/>
            </a:endParaRPr>
          </a:p>
          <a:p>
            <a:pPr algn="ctr">
              <a:spcBef>
                <a:spcPct val="0"/>
              </a:spcBef>
            </a:pPr>
            <a:r>
              <a:rPr lang="en-GB" altLang="en-US" sz="3200" dirty="0">
                <a:solidFill>
                  <a:prstClr val="black"/>
                </a:solidFill>
                <a:ea typeface="ＭＳ Ｐゴシック" panose="020B0600070205080204" pitchFamily="34" charset="-128"/>
              </a:rPr>
              <a:t>Minimising risk of obstruction/danger to others</a:t>
            </a:r>
          </a:p>
        </p:txBody>
      </p:sp>
      <p:pic>
        <p:nvPicPr>
          <p:cNvPr id="6" name="Picture 6"/>
          <p:cNvPicPr>
            <a:picLocks noChangeAspect="1" noChangeArrowheads="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032235" y="1283731"/>
            <a:ext cx="4613190" cy="39871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17263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6408321" y="1342133"/>
            <a:ext cx="3692195" cy="707886"/>
          </a:xfrm>
          <a:prstGeom prst="rect">
            <a:avLst/>
          </a:prstGeom>
        </p:spPr>
        <p:txBody>
          <a:bodyPr wrap="square">
            <a:spAutoFit/>
          </a:bodyPr>
          <a:lstStyle/>
          <a:p>
            <a:pPr algn="ctr">
              <a:spcBef>
                <a:spcPct val="0"/>
              </a:spcBef>
            </a:pPr>
            <a:r>
              <a:rPr lang="en-GB" altLang="en-US" sz="4000" b="1" u="sng" dirty="0">
                <a:solidFill>
                  <a:srgbClr val="0000FF"/>
                </a:solidFill>
                <a:ea typeface="ＭＳ Ｐゴシック" panose="020B0600070205080204" pitchFamily="34" charset="-128"/>
              </a:rPr>
              <a:t>Failure to Stop</a:t>
            </a:r>
          </a:p>
        </p:txBody>
      </p:sp>
      <p:pic>
        <p:nvPicPr>
          <p:cNvPr id="5" name="Picture 7"/>
          <p:cNvPicPr>
            <a:picLocks noChangeAspect="1" noChangeArrowheads="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98216" y="1696076"/>
            <a:ext cx="3448357" cy="3978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5866544" y="2512710"/>
            <a:ext cx="4775750" cy="1692771"/>
          </a:xfrm>
          <a:prstGeom prst="rect">
            <a:avLst/>
          </a:prstGeom>
        </p:spPr>
        <p:txBody>
          <a:bodyPr wrap="square">
            <a:spAutoFit/>
          </a:bodyPr>
          <a:lstStyle/>
          <a:p>
            <a:pPr algn="ctr"/>
            <a:r>
              <a:rPr lang="en-US" altLang="en-US" sz="2800" dirty="0">
                <a:ea typeface="ＭＳ Ｐゴシック" panose="020B0600070205080204" pitchFamily="34" charset="-128"/>
              </a:rPr>
              <a:t>Failing to stop is an offence</a:t>
            </a:r>
          </a:p>
          <a:p>
            <a:pPr algn="ctr"/>
            <a:endParaRPr lang="en-US" altLang="en-US" sz="2800" dirty="0">
              <a:ea typeface="ＭＳ Ｐゴシック" panose="020B0600070205080204" pitchFamily="34" charset="-128"/>
            </a:endParaRPr>
          </a:p>
          <a:p>
            <a:pPr algn="ctr"/>
            <a:r>
              <a:rPr lang="en-US" altLang="en-US" sz="2400" dirty="0">
                <a:solidFill>
                  <a:srgbClr val="0000FF"/>
                </a:solidFill>
                <a:ea typeface="ＭＳ Ｐゴシック" panose="020B0600070205080204" pitchFamily="34" charset="-128"/>
              </a:rPr>
              <a:t>Section 163(3) of the Road Traffic Act 1988</a:t>
            </a:r>
            <a:endParaRPr lang="en-GB" sz="2400" dirty="0">
              <a:solidFill>
                <a:srgbClr val="0000FF"/>
              </a:solidFill>
            </a:endParaRPr>
          </a:p>
        </p:txBody>
      </p:sp>
    </p:spTree>
    <p:extLst>
      <p:ext uri="{BB962C8B-B14F-4D97-AF65-F5344CB8AC3E}">
        <p14:creationId xmlns:p14="http://schemas.microsoft.com/office/powerpoint/2010/main" val="2156249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906382" y="952659"/>
            <a:ext cx="6048649" cy="3557695"/>
          </a:xfrm>
          <a:prstGeom prst="rect">
            <a:avLst/>
          </a:prstGeom>
        </p:spPr>
      </p:pic>
      <p:pic>
        <p:nvPicPr>
          <p:cNvPr id="3" name="Picture 2"/>
          <p:cNvPicPr>
            <a:picLocks noChangeAspect="1"/>
          </p:cNvPicPr>
          <p:nvPr/>
        </p:nvPicPr>
        <p:blipFill>
          <a:blip r:embed="rId4"/>
          <a:stretch>
            <a:fillRect/>
          </a:stretch>
        </p:blipFill>
        <p:spPr>
          <a:xfrm>
            <a:off x="3495941" y="4838268"/>
            <a:ext cx="5035732" cy="859611"/>
          </a:xfrm>
          <a:prstGeom prst="rect">
            <a:avLst/>
          </a:prstGeom>
        </p:spPr>
      </p:pic>
    </p:spTree>
    <p:extLst>
      <p:ext uri="{BB962C8B-B14F-4D97-AF65-F5344CB8AC3E}">
        <p14:creationId xmlns:p14="http://schemas.microsoft.com/office/powerpoint/2010/main" val="41876716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371</TotalTime>
  <Words>997</Words>
  <Application>Microsoft Macintosh PowerPoint</Application>
  <PresentationFormat>Widescreen</PresentationFormat>
  <Paragraphs>96</Paragraphs>
  <Slides>8</Slides>
  <Notes>7</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8</vt:i4>
      </vt:variant>
    </vt:vector>
  </HeadingPairs>
  <TitlesOfParts>
    <vt:vector size="17" baseType="lpstr">
      <vt:lpstr>Arial</vt:lpstr>
      <vt:lpstr>Arial Nova Cond</vt:lpstr>
      <vt:lpstr>Calibri</vt:lpstr>
      <vt:lpstr>Calibri Light</vt:lpstr>
      <vt:lpstr>Microsoft Sans Serif</vt:lpstr>
      <vt:lpstr>Tahoma</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South Wales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Jones,Sarah swp5354</dc:creator>
  <cp:lastModifiedBy>Rhiannon Lloyd</cp:lastModifiedBy>
  <cp:revision>55</cp:revision>
  <dcterms:created xsi:type="dcterms:W3CDTF">2018-01-30T11:09:50Z</dcterms:created>
  <dcterms:modified xsi:type="dcterms:W3CDTF">2022-08-19T12:13:59Z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2654be39-9773-466a-9b0d-77a3c602249b</vt:lpwstr>
  </property>
  <property fmtid="{D5CDD505-2E9C-101B-9397-08002B2CF9AE}" pid="3" name="MSIP_Label_66cf8fe5-b7b7-4df7-b38d-1c61ac2f6639_Enabled">
    <vt:lpwstr>true</vt:lpwstr>
  </property>
  <property fmtid="{D5CDD505-2E9C-101B-9397-08002B2CF9AE}" pid="4" name="MSIP_Label_66cf8fe5-b7b7-4df7-b38d-1c61ac2f6639_SetDate">
    <vt:lpwstr>2022-06-23T09:35:38Z</vt:lpwstr>
  </property>
  <property fmtid="{D5CDD505-2E9C-101B-9397-08002B2CF9AE}" pid="5" name="MSIP_Label_66cf8fe5-b7b7-4df7-b38d-1c61ac2f6639_Method">
    <vt:lpwstr>Standard</vt:lpwstr>
  </property>
  <property fmtid="{D5CDD505-2E9C-101B-9397-08002B2CF9AE}" pid="6" name="MSIP_Label_66cf8fe5-b7b7-4df7-b38d-1c61ac2f6639_Name">
    <vt:lpwstr>66cf8fe5-b7b7-4df7-b38d-1c61ac2f6639</vt:lpwstr>
  </property>
  <property fmtid="{D5CDD505-2E9C-101B-9397-08002B2CF9AE}" pid="7" name="MSIP_Label_66cf8fe5-b7b7-4df7-b38d-1c61ac2f6639_SiteId">
    <vt:lpwstr>270c2f4d-fd0c-4f08-92a9-e5bdd8a87e09</vt:lpwstr>
  </property>
  <property fmtid="{D5CDD505-2E9C-101B-9397-08002B2CF9AE}" pid="8" name="MSIP_Label_66cf8fe5-b7b7-4df7-b38d-1c61ac2f6639_ActionId">
    <vt:lpwstr>7d03d307-2745-44d4-ba04-b8126923eaaa</vt:lpwstr>
  </property>
  <property fmtid="{D5CDD505-2E9C-101B-9397-08002B2CF9AE}" pid="9" name="MSIP_Label_66cf8fe5-b7b7-4df7-b38d-1c61ac2f6639_ContentBits">
    <vt:lpwstr>0</vt:lpwstr>
  </property>
  <property fmtid="{D5CDD505-2E9C-101B-9397-08002B2CF9AE}" pid="10" name="Classification">
    <vt:lpwstr>OFFICIAL</vt:lpwstr>
  </property>
  <property fmtid="{D5CDD505-2E9C-101B-9397-08002B2CF9AE}" pid="11" name="Visibility">
    <vt:lpwstr>NOT VISIBLE</vt:lpwstr>
  </property>
</Properties>
</file>