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3" r:id="rId6"/>
    <p:sldId id="264" r:id="rId7"/>
    <p:sldId id="265" r:id="rId8"/>
    <p:sldId id="268" r:id="rId9"/>
    <p:sldId id="269" r:id="rId10"/>
    <p:sldId id="270" r:id="rId11"/>
    <p:sldId id="272" r:id="rId12"/>
    <p:sldId id="266" r:id="rId13"/>
    <p:sldId id="271" r:id="rId14"/>
    <p:sldId id="267" r:id="rId15"/>
    <p:sldId id="260" r:id="rId16"/>
    <p:sldId id="261" r:id="rId17"/>
    <p:sldId id="26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2E5E5"/>
    <a:srgbClr val="FBFBFB"/>
    <a:srgbClr val="FFFFFF"/>
    <a:srgbClr val="FCFFF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100"/>
    <p:restoredTop sz="94637"/>
  </p:normalViewPr>
  <p:slideViewPr>
    <p:cSldViewPr snapToGrid="0">
      <p:cViewPr varScale="1">
        <p:scale>
          <a:sx n="79" d="100"/>
          <a:sy n="79" d="100"/>
        </p:scale>
        <p:origin x="208" y="6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1101C04-321E-8D4A-9875-513F213EDE28}" type="doc">
      <dgm:prSet loTypeId="urn:microsoft.com/office/officeart/2005/8/layout/pyramid1" loCatId="" qsTypeId="urn:microsoft.com/office/officeart/2005/8/quickstyle/simple1" qsCatId="simple" csTypeId="urn:microsoft.com/office/officeart/2005/8/colors/accent4_5" csCatId="accent4" phldr="1"/>
      <dgm:spPr/>
    </dgm:pt>
    <dgm:pt modelId="{DB6A60BE-FF37-E64E-BB53-3C5FD6B0B1C0}">
      <dgm:prSet phldrT="[Text]" custT="1"/>
      <dgm:spPr/>
      <dgm:t>
        <a:bodyPr/>
        <a:lstStyle/>
        <a:p>
          <a:r>
            <a:rPr kumimoji="0" lang="en-US" altLang="en-US" sz="1600" b="1" i="0" u="none" strike="noStrike" cap="none" normalizeH="0" baseline="0" dirty="0">
              <a:ln/>
              <a:effectLst/>
              <a:latin typeface="Times New Roman" panose="02020603050405020304" pitchFamily="18" charset="0"/>
              <a:cs typeface="Times New Roman" panose="02020603050405020304" pitchFamily="18" charset="0"/>
            </a:rPr>
            <a:t>Artefacts</a:t>
          </a:r>
          <a:endParaRPr lang="en-GB" sz="1600" dirty="0"/>
        </a:p>
      </dgm:t>
    </dgm:pt>
    <dgm:pt modelId="{5BEFCFD9-B227-4142-9EA7-CBB6926207D5}" type="parTrans" cxnId="{59EBEC56-D36B-494C-8BA9-B2C7BC064844}">
      <dgm:prSet/>
      <dgm:spPr/>
      <dgm:t>
        <a:bodyPr/>
        <a:lstStyle/>
        <a:p>
          <a:endParaRPr lang="en-GB"/>
        </a:p>
      </dgm:t>
    </dgm:pt>
    <dgm:pt modelId="{FD6FB7AB-5447-AD4B-B3B2-0001974EF698}" type="sibTrans" cxnId="{59EBEC56-D36B-494C-8BA9-B2C7BC064844}">
      <dgm:prSet/>
      <dgm:spPr/>
      <dgm:t>
        <a:bodyPr/>
        <a:lstStyle/>
        <a:p>
          <a:endParaRPr lang="en-GB"/>
        </a:p>
      </dgm:t>
    </dgm:pt>
    <dgm:pt modelId="{3E0DC756-2119-804C-BF80-D62DFF40ABA3}">
      <dgm:prSet phldrT="[Text]" custT="1"/>
      <dgm:spPr/>
      <dgm:t>
        <a:bodyPr/>
        <a:lstStyle/>
        <a:p>
          <a:r>
            <a:rPr kumimoji="0" lang="en-US" altLang="en-US" sz="1600" b="1" i="0" u="none" strike="noStrike" cap="none" normalizeH="0" baseline="0" dirty="0">
              <a:ln/>
              <a:effectLst/>
              <a:latin typeface="Times New Roman" panose="02020603050405020304" pitchFamily="18" charset="0"/>
              <a:cs typeface="Times New Roman" panose="02020603050405020304" pitchFamily="18" charset="0"/>
            </a:rPr>
            <a:t>Espoused values</a:t>
          </a:r>
          <a:endParaRPr lang="en-GB" sz="1600" dirty="0"/>
        </a:p>
      </dgm:t>
    </dgm:pt>
    <dgm:pt modelId="{74864314-ECD2-624B-A9D9-C8CE4D0B9BB6}" type="parTrans" cxnId="{F09D1AA1-0514-F646-9F1D-06F57FE1BDCF}">
      <dgm:prSet/>
      <dgm:spPr/>
      <dgm:t>
        <a:bodyPr/>
        <a:lstStyle/>
        <a:p>
          <a:endParaRPr lang="en-GB"/>
        </a:p>
      </dgm:t>
    </dgm:pt>
    <dgm:pt modelId="{FF823CC5-03FE-4F44-BC10-77C99E8B089B}" type="sibTrans" cxnId="{F09D1AA1-0514-F646-9F1D-06F57FE1BDCF}">
      <dgm:prSet/>
      <dgm:spPr/>
      <dgm:t>
        <a:bodyPr/>
        <a:lstStyle/>
        <a:p>
          <a:endParaRPr lang="en-GB"/>
        </a:p>
      </dgm:t>
    </dgm:pt>
    <dgm:pt modelId="{A27A9F78-343C-1D4F-9EA8-F89DC62D4C61}">
      <dgm:prSet phldrT="[Text]" custT="1"/>
      <dgm:spPr/>
      <dgm:t>
        <a:bodyPr/>
        <a:lstStyle/>
        <a:p>
          <a:r>
            <a:rPr kumimoji="0" lang="en-US" altLang="en-US" sz="1600" b="1" i="0" u="none" strike="noStrike" cap="none" normalizeH="0" baseline="0" dirty="0">
              <a:ln/>
              <a:effectLst/>
              <a:latin typeface="Times New Roman" panose="02020603050405020304" pitchFamily="18" charset="0"/>
              <a:cs typeface="Times New Roman" panose="02020603050405020304" pitchFamily="18" charset="0"/>
            </a:rPr>
            <a:t>Underlying </a:t>
          </a:r>
          <a:r>
            <a:rPr lang="en-US" altLang="en-US" sz="1600" b="1" dirty="0">
              <a:latin typeface="Times New Roman" panose="02020603050405020304" pitchFamily="18" charset="0"/>
              <a:cs typeface="Times New Roman" panose="02020603050405020304" pitchFamily="18" charset="0"/>
            </a:rPr>
            <a:t>A</a:t>
          </a:r>
          <a:r>
            <a:rPr kumimoji="0" lang="en-US" altLang="en-US" sz="1600" b="1" i="0" u="none" strike="noStrike" cap="none" normalizeH="0" baseline="0" dirty="0">
              <a:ln/>
              <a:effectLst/>
              <a:latin typeface="Times New Roman" panose="02020603050405020304" pitchFamily="18" charset="0"/>
              <a:cs typeface="Times New Roman" panose="02020603050405020304" pitchFamily="18" charset="0"/>
            </a:rPr>
            <a:t>ssumptions</a:t>
          </a:r>
          <a:endParaRPr lang="en-GB" sz="1600" dirty="0"/>
        </a:p>
      </dgm:t>
    </dgm:pt>
    <dgm:pt modelId="{0772E57E-0ACF-F74C-B7E2-C6014ADA3E8F}" type="parTrans" cxnId="{C2646BA2-92D8-CF43-A21A-B2BB8AFE85A2}">
      <dgm:prSet/>
      <dgm:spPr/>
      <dgm:t>
        <a:bodyPr/>
        <a:lstStyle/>
        <a:p>
          <a:endParaRPr lang="en-GB"/>
        </a:p>
      </dgm:t>
    </dgm:pt>
    <dgm:pt modelId="{C67BCBB7-D36B-1940-B165-640628CB327C}" type="sibTrans" cxnId="{C2646BA2-92D8-CF43-A21A-B2BB8AFE85A2}">
      <dgm:prSet/>
      <dgm:spPr/>
      <dgm:t>
        <a:bodyPr/>
        <a:lstStyle/>
        <a:p>
          <a:endParaRPr lang="en-GB"/>
        </a:p>
      </dgm:t>
    </dgm:pt>
    <dgm:pt modelId="{EA95DEDB-6735-0147-8D76-C972B05BEEDB}" type="pres">
      <dgm:prSet presAssocID="{11101C04-321E-8D4A-9875-513F213EDE28}" presName="Name0" presStyleCnt="0">
        <dgm:presLayoutVars>
          <dgm:dir/>
          <dgm:animLvl val="lvl"/>
          <dgm:resizeHandles val="exact"/>
        </dgm:presLayoutVars>
      </dgm:prSet>
      <dgm:spPr/>
    </dgm:pt>
    <dgm:pt modelId="{4ADB5A89-3586-E742-88FC-93B9C34AF47F}" type="pres">
      <dgm:prSet presAssocID="{DB6A60BE-FF37-E64E-BB53-3C5FD6B0B1C0}" presName="Name8" presStyleCnt="0"/>
      <dgm:spPr/>
    </dgm:pt>
    <dgm:pt modelId="{B2D91C52-6DDD-674D-9AF6-D8A8DC68FDAE}" type="pres">
      <dgm:prSet presAssocID="{DB6A60BE-FF37-E64E-BB53-3C5FD6B0B1C0}" presName="level" presStyleLbl="node1" presStyleIdx="0" presStyleCnt="3">
        <dgm:presLayoutVars>
          <dgm:chMax val="1"/>
          <dgm:bulletEnabled val="1"/>
        </dgm:presLayoutVars>
      </dgm:prSet>
      <dgm:spPr/>
    </dgm:pt>
    <dgm:pt modelId="{D757F808-D428-8544-96F3-4A5CC91F31D7}" type="pres">
      <dgm:prSet presAssocID="{DB6A60BE-FF37-E64E-BB53-3C5FD6B0B1C0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6547FE19-86AF-594F-BD7D-E9BFA063679F}" type="pres">
      <dgm:prSet presAssocID="{3E0DC756-2119-804C-BF80-D62DFF40ABA3}" presName="Name8" presStyleCnt="0"/>
      <dgm:spPr/>
    </dgm:pt>
    <dgm:pt modelId="{ED918317-8E74-4545-A49A-562FCA796298}" type="pres">
      <dgm:prSet presAssocID="{3E0DC756-2119-804C-BF80-D62DFF40ABA3}" presName="level" presStyleLbl="node1" presStyleIdx="1" presStyleCnt="3">
        <dgm:presLayoutVars>
          <dgm:chMax val="1"/>
          <dgm:bulletEnabled val="1"/>
        </dgm:presLayoutVars>
      </dgm:prSet>
      <dgm:spPr/>
    </dgm:pt>
    <dgm:pt modelId="{9E70536E-B552-8647-831F-A559E8A60186}" type="pres">
      <dgm:prSet presAssocID="{3E0DC756-2119-804C-BF80-D62DFF40ABA3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425DF3D6-98B0-B940-9ECA-BFDC7AAB30AA}" type="pres">
      <dgm:prSet presAssocID="{A27A9F78-343C-1D4F-9EA8-F89DC62D4C61}" presName="Name8" presStyleCnt="0"/>
      <dgm:spPr/>
    </dgm:pt>
    <dgm:pt modelId="{7FE84F39-718C-924E-8E12-0D971B44D941}" type="pres">
      <dgm:prSet presAssocID="{A27A9F78-343C-1D4F-9EA8-F89DC62D4C61}" presName="level" presStyleLbl="node1" presStyleIdx="2" presStyleCnt="3" custLinFactNeighborX="11437" custLinFactNeighborY="69402">
        <dgm:presLayoutVars>
          <dgm:chMax val="1"/>
          <dgm:bulletEnabled val="1"/>
        </dgm:presLayoutVars>
      </dgm:prSet>
      <dgm:spPr/>
    </dgm:pt>
    <dgm:pt modelId="{B4087CD9-4410-D54D-9017-673ED499FA20}" type="pres">
      <dgm:prSet presAssocID="{A27A9F78-343C-1D4F-9EA8-F89DC62D4C61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9B1F7D01-2E04-D645-A6BD-1E28A268072E}" type="presOf" srcId="{DB6A60BE-FF37-E64E-BB53-3C5FD6B0B1C0}" destId="{B2D91C52-6DDD-674D-9AF6-D8A8DC68FDAE}" srcOrd="0" destOrd="0" presId="urn:microsoft.com/office/officeart/2005/8/layout/pyramid1"/>
    <dgm:cxn modelId="{E5620D0F-190D-2946-BA03-1D82310C1A9B}" type="presOf" srcId="{3E0DC756-2119-804C-BF80-D62DFF40ABA3}" destId="{ED918317-8E74-4545-A49A-562FCA796298}" srcOrd="0" destOrd="0" presId="urn:microsoft.com/office/officeart/2005/8/layout/pyramid1"/>
    <dgm:cxn modelId="{EF009F43-6631-534B-A2FC-63CF6E7763BD}" type="presOf" srcId="{11101C04-321E-8D4A-9875-513F213EDE28}" destId="{EA95DEDB-6735-0147-8D76-C972B05BEEDB}" srcOrd="0" destOrd="0" presId="urn:microsoft.com/office/officeart/2005/8/layout/pyramid1"/>
    <dgm:cxn modelId="{175DAB48-D988-3544-AD30-F35A8B403355}" type="presOf" srcId="{A27A9F78-343C-1D4F-9EA8-F89DC62D4C61}" destId="{7FE84F39-718C-924E-8E12-0D971B44D941}" srcOrd="0" destOrd="0" presId="urn:microsoft.com/office/officeart/2005/8/layout/pyramid1"/>
    <dgm:cxn modelId="{2801BC48-81CD-2246-B01F-808CEC7FCAF4}" type="presOf" srcId="{DB6A60BE-FF37-E64E-BB53-3C5FD6B0B1C0}" destId="{D757F808-D428-8544-96F3-4A5CC91F31D7}" srcOrd="1" destOrd="0" presId="urn:microsoft.com/office/officeart/2005/8/layout/pyramid1"/>
    <dgm:cxn modelId="{59EBEC56-D36B-494C-8BA9-B2C7BC064844}" srcId="{11101C04-321E-8D4A-9875-513F213EDE28}" destId="{DB6A60BE-FF37-E64E-BB53-3C5FD6B0B1C0}" srcOrd="0" destOrd="0" parTransId="{5BEFCFD9-B227-4142-9EA7-CBB6926207D5}" sibTransId="{FD6FB7AB-5447-AD4B-B3B2-0001974EF698}"/>
    <dgm:cxn modelId="{F09D1AA1-0514-F646-9F1D-06F57FE1BDCF}" srcId="{11101C04-321E-8D4A-9875-513F213EDE28}" destId="{3E0DC756-2119-804C-BF80-D62DFF40ABA3}" srcOrd="1" destOrd="0" parTransId="{74864314-ECD2-624B-A9D9-C8CE4D0B9BB6}" sibTransId="{FF823CC5-03FE-4F44-BC10-77C99E8B089B}"/>
    <dgm:cxn modelId="{C2646BA2-92D8-CF43-A21A-B2BB8AFE85A2}" srcId="{11101C04-321E-8D4A-9875-513F213EDE28}" destId="{A27A9F78-343C-1D4F-9EA8-F89DC62D4C61}" srcOrd="2" destOrd="0" parTransId="{0772E57E-0ACF-F74C-B7E2-C6014ADA3E8F}" sibTransId="{C67BCBB7-D36B-1940-B165-640628CB327C}"/>
    <dgm:cxn modelId="{BBC542AD-C79E-3549-9429-0470FE0C3562}" type="presOf" srcId="{3E0DC756-2119-804C-BF80-D62DFF40ABA3}" destId="{9E70536E-B552-8647-831F-A559E8A60186}" srcOrd="1" destOrd="0" presId="urn:microsoft.com/office/officeart/2005/8/layout/pyramid1"/>
    <dgm:cxn modelId="{E933F2B3-9F48-5A40-943E-82A9DF10CBDB}" type="presOf" srcId="{A27A9F78-343C-1D4F-9EA8-F89DC62D4C61}" destId="{B4087CD9-4410-D54D-9017-673ED499FA20}" srcOrd="1" destOrd="0" presId="urn:microsoft.com/office/officeart/2005/8/layout/pyramid1"/>
    <dgm:cxn modelId="{287AEAD7-CE14-464F-BC66-EA50D95CFCC0}" type="presParOf" srcId="{EA95DEDB-6735-0147-8D76-C972B05BEEDB}" destId="{4ADB5A89-3586-E742-88FC-93B9C34AF47F}" srcOrd="0" destOrd="0" presId="urn:microsoft.com/office/officeart/2005/8/layout/pyramid1"/>
    <dgm:cxn modelId="{087B131D-DDB5-4D4B-922C-7C8A875AD4AD}" type="presParOf" srcId="{4ADB5A89-3586-E742-88FC-93B9C34AF47F}" destId="{B2D91C52-6DDD-674D-9AF6-D8A8DC68FDAE}" srcOrd="0" destOrd="0" presId="urn:microsoft.com/office/officeart/2005/8/layout/pyramid1"/>
    <dgm:cxn modelId="{BC6DE63F-A891-E648-91FC-003164E87824}" type="presParOf" srcId="{4ADB5A89-3586-E742-88FC-93B9C34AF47F}" destId="{D757F808-D428-8544-96F3-4A5CC91F31D7}" srcOrd="1" destOrd="0" presId="urn:microsoft.com/office/officeart/2005/8/layout/pyramid1"/>
    <dgm:cxn modelId="{B6DAA1F3-E20E-BD4B-9F7D-C2B74216A5DF}" type="presParOf" srcId="{EA95DEDB-6735-0147-8D76-C972B05BEEDB}" destId="{6547FE19-86AF-594F-BD7D-E9BFA063679F}" srcOrd="1" destOrd="0" presId="urn:microsoft.com/office/officeart/2005/8/layout/pyramid1"/>
    <dgm:cxn modelId="{717EC5D6-6670-D049-A83E-8E4BCDC9883D}" type="presParOf" srcId="{6547FE19-86AF-594F-BD7D-E9BFA063679F}" destId="{ED918317-8E74-4545-A49A-562FCA796298}" srcOrd="0" destOrd="0" presId="urn:microsoft.com/office/officeart/2005/8/layout/pyramid1"/>
    <dgm:cxn modelId="{3E2C02C6-DA9A-514E-84F6-0085522D0293}" type="presParOf" srcId="{6547FE19-86AF-594F-BD7D-E9BFA063679F}" destId="{9E70536E-B552-8647-831F-A559E8A60186}" srcOrd="1" destOrd="0" presId="urn:microsoft.com/office/officeart/2005/8/layout/pyramid1"/>
    <dgm:cxn modelId="{97C634CD-71D0-FA49-A2CD-E1639D2F4E58}" type="presParOf" srcId="{EA95DEDB-6735-0147-8D76-C972B05BEEDB}" destId="{425DF3D6-98B0-B940-9ECA-BFDC7AAB30AA}" srcOrd="2" destOrd="0" presId="urn:microsoft.com/office/officeart/2005/8/layout/pyramid1"/>
    <dgm:cxn modelId="{6EDD258C-D7BC-2146-BC3B-AAF4C21A73F6}" type="presParOf" srcId="{425DF3D6-98B0-B940-9ECA-BFDC7AAB30AA}" destId="{7FE84F39-718C-924E-8E12-0D971B44D941}" srcOrd="0" destOrd="0" presId="urn:microsoft.com/office/officeart/2005/8/layout/pyramid1"/>
    <dgm:cxn modelId="{E4F6C923-D777-FE4F-BCA7-CE9D7A5B8C98}" type="presParOf" srcId="{425DF3D6-98B0-B940-9ECA-BFDC7AAB30AA}" destId="{B4087CD9-4410-D54D-9017-673ED499FA20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890D5EB-8E56-4D79-938D-AC33F5321F26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776E876-1CA3-4AC9-8870-549B59BFB51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Leadership models expected behaviours: respect, coaching, recognition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D9AF0B0-FE32-4218-9F2B-06C044267718}" type="parTrans" cxnId="{8F277F8F-0BD7-4821-B49F-FC7818BE88B4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CE5C37D-6D78-4E5D-A998-60AE0B0999EA}" type="sibTrans" cxnId="{8F277F8F-0BD7-4821-B49F-FC7818BE88B4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7D173B8-70B5-4207-94FD-6DA077ED075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HR systems align performance, recruitment, and training with culture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4B2A2BF-C060-4B20-96DC-2C9D67878D2E}" type="parTrans" cxnId="{802E256B-7D01-4E0A-BA14-AE03A3AE0C83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589CC35-B176-4FCE-AEEA-826EDC44730E}" type="sibTrans" cxnId="{802E256B-7D01-4E0A-BA14-AE03A3AE0C83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CA919D0-2EF6-46C3-B28F-5721E9EBA86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Encourage open communication and employee voice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CD37D13-12DD-4A59-9188-52CC66948CCF}" type="parTrans" cxnId="{7DC93FA7-2203-4AA1-A74E-2128018F36D5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DA21CF8-93D9-4221-9B17-17A982554C30}" type="sibTrans" cxnId="{7DC93FA7-2203-4AA1-A74E-2128018F36D5}">
      <dgm:prSet/>
      <dgm:spPr/>
      <dgm:t>
        <a:bodyPr/>
        <a:lstStyle/>
        <a:p>
          <a:pPr>
            <a:lnSpc>
              <a:spcPct val="100000"/>
            </a:lnSpc>
          </a:pP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52A2DBA-DB3F-430A-BB23-8E5E670BFC0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Values and recognition programs, CSR and triple bottom line support culture change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DA803F7-E42C-4557-8235-656DBBA88143}" type="parTrans" cxnId="{5599F20F-6833-4931-96F2-5EDDB85683F7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9363246-C900-4C35-A23D-D85D0F105F4B}" type="sibTrans" cxnId="{5599F20F-6833-4931-96F2-5EDDB85683F7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75BD943-8A61-40EF-BBB4-D22AFC29ECA3}" type="pres">
      <dgm:prSet presAssocID="{5890D5EB-8E56-4D79-938D-AC33F5321F26}" presName="root" presStyleCnt="0">
        <dgm:presLayoutVars>
          <dgm:dir/>
          <dgm:resizeHandles val="exact"/>
        </dgm:presLayoutVars>
      </dgm:prSet>
      <dgm:spPr/>
    </dgm:pt>
    <dgm:pt modelId="{3BE4F932-B749-42F7-BD89-84E84D569F09}" type="pres">
      <dgm:prSet presAssocID="{5890D5EB-8E56-4D79-938D-AC33F5321F26}" presName="container" presStyleCnt="0">
        <dgm:presLayoutVars>
          <dgm:dir/>
          <dgm:resizeHandles val="exact"/>
        </dgm:presLayoutVars>
      </dgm:prSet>
      <dgm:spPr/>
    </dgm:pt>
    <dgm:pt modelId="{28581B68-C22B-4752-8EE6-879CEEEF5428}" type="pres">
      <dgm:prSet presAssocID="{C776E876-1CA3-4AC9-8870-549B59BFB510}" presName="compNode" presStyleCnt="0"/>
      <dgm:spPr/>
    </dgm:pt>
    <dgm:pt modelId="{A5B03F99-B080-4889-849D-76B03331B5EE}" type="pres">
      <dgm:prSet presAssocID="{C776E876-1CA3-4AC9-8870-549B59BFB510}" presName="iconBgRect" presStyleLbl="bgShp" presStyleIdx="0" presStyleCnt="4"/>
      <dgm:spPr/>
    </dgm:pt>
    <dgm:pt modelId="{75CB0F5B-CE58-44D3-A08F-5131E4DEDDD4}" type="pres">
      <dgm:prSet presAssocID="{C776E876-1CA3-4AC9-8870-549B59BFB51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A58E45E5-472A-4115-9FFE-4D5AD403A614}" type="pres">
      <dgm:prSet presAssocID="{C776E876-1CA3-4AC9-8870-549B59BFB510}" presName="spaceRect" presStyleCnt="0"/>
      <dgm:spPr/>
    </dgm:pt>
    <dgm:pt modelId="{D84275AA-2280-403A-B8C8-92295779FB2F}" type="pres">
      <dgm:prSet presAssocID="{C776E876-1CA3-4AC9-8870-549B59BFB510}" presName="textRect" presStyleLbl="revTx" presStyleIdx="0" presStyleCnt="4">
        <dgm:presLayoutVars>
          <dgm:chMax val="1"/>
          <dgm:chPref val="1"/>
        </dgm:presLayoutVars>
      </dgm:prSet>
      <dgm:spPr/>
    </dgm:pt>
    <dgm:pt modelId="{B7D14221-DC06-4E3A-AF83-B9CE0D40EC3B}" type="pres">
      <dgm:prSet presAssocID="{4CE5C37D-6D78-4E5D-A998-60AE0B0999EA}" presName="sibTrans" presStyleLbl="sibTrans2D1" presStyleIdx="0" presStyleCnt="0"/>
      <dgm:spPr/>
    </dgm:pt>
    <dgm:pt modelId="{EFB081AE-21B7-4660-A9FF-C2CA410D939A}" type="pres">
      <dgm:prSet presAssocID="{F7D173B8-70B5-4207-94FD-6DA077ED0754}" presName="compNode" presStyleCnt="0"/>
      <dgm:spPr/>
    </dgm:pt>
    <dgm:pt modelId="{3E8F5F1A-77DE-4249-957A-CCDB361C7896}" type="pres">
      <dgm:prSet presAssocID="{F7D173B8-70B5-4207-94FD-6DA077ED0754}" presName="iconBgRect" presStyleLbl="bgShp" presStyleIdx="1" presStyleCnt="4"/>
      <dgm:spPr/>
    </dgm:pt>
    <dgm:pt modelId="{5F79A301-7AAB-4C7B-9849-D23F9EE569CC}" type="pres">
      <dgm:prSet presAssocID="{F7D173B8-70B5-4207-94FD-6DA077ED075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B93EFD10-1CEA-4174-911B-D1A22C3F0537}" type="pres">
      <dgm:prSet presAssocID="{F7D173B8-70B5-4207-94FD-6DA077ED0754}" presName="spaceRect" presStyleCnt="0"/>
      <dgm:spPr/>
    </dgm:pt>
    <dgm:pt modelId="{CBC31134-833B-4E72-8546-EA1B7B47418A}" type="pres">
      <dgm:prSet presAssocID="{F7D173B8-70B5-4207-94FD-6DA077ED0754}" presName="textRect" presStyleLbl="revTx" presStyleIdx="1" presStyleCnt="4">
        <dgm:presLayoutVars>
          <dgm:chMax val="1"/>
          <dgm:chPref val="1"/>
        </dgm:presLayoutVars>
      </dgm:prSet>
      <dgm:spPr/>
    </dgm:pt>
    <dgm:pt modelId="{5CE1A659-6AEF-43B1-A53B-7F4B6A5F808D}" type="pres">
      <dgm:prSet presAssocID="{0589CC35-B176-4FCE-AEEA-826EDC44730E}" presName="sibTrans" presStyleLbl="sibTrans2D1" presStyleIdx="0" presStyleCnt="0"/>
      <dgm:spPr/>
    </dgm:pt>
    <dgm:pt modelId="{3010B337-1421-4E3E-8F20-A14347D87F89}" type="pres">
      <dgm:prSet presAssocID="{ACA919D0-2EF6-46C3-B28F-5721E9EBA864}" presName="compNode" presStyleCnt="0"/>
      <dgm:spPr/>
    </dgm:pt>
    <dgm:pt modelId="{022E5FC2-C91A-4CAD-ACC7-A238FF327F4C}" type="pres">
      <dgm:prSet presAssocID="{ACA919D0-2EF6-46C3-B28F-5721E9EBA864}" presName="iconBgRect" presStyleLbl="bgShp" presStyleIdx="2" presStyleCnt="4"/>
      <dgm:spPr/>
    </dgm:pt>
    <dgm:pt modelId="{BBEAE6B6-7E63-41DD-98AB-801AC6D063B7}" type="pres">
      <dgm:prSet presAssocID="{ACA919D0-2EF6-46C3-B28F-5721E9EBA86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59C1DA99-47D6-4D10-AC02-3E06905F91DE}" type="pres">
      <dgm:prSet presAssocID="{ACA919D0-2EF6-46C3-B28F-5721E9EBA864}" presName="spaceRect" presStyleCnt="0"/>
      <dgm:spPr/>
    </dgm:pt>
    <dgm:pt modelId="{A19CB50C-2AD9-4D2C-AB7B-C4A22FBFCA18}" type="pres">
      <dgm:prSet presAssocID="{ACA919D0-2EF6-46C3-B28F-5721E9EBA864}" presName="textRect" presStyleLbl="revTx" presStyleIdx="2" presStyleCnt="4">
        <dgm:presLayoutVars>
          <dgm:chMax val="1"/>
          <dgm:chPref val="1"/>
        </dgm:presLayoutVars>
      </dgm:prSet>
      <dgm:spPr/>
    </dgm:pt>
    <dgm:pt modelId="{4AC7DD5C-B55D-4206-BD3F-C79E29709301}" type="pres">
      <dgm:prSet presAssocID="{2DA21CF8-93D9-4221-9B17-17A982554C30}" presName="sibTrans" presStyleLbl="sibTrans2D1" presStyleIdx="0" presStyleCnt="0"/>
      <dgm:spPr/>
    </dgm:pt>
    <dgm:pt modelId="{127FA553-51A4-4E49-9DD1-81D4B9C82FC1}" type="pres">
      <dgm:prSet presAssocID="{B52A2DBA-DB3F-430A-BB23-8E5E670BFC0C}" presName="compNode" presStyleCnt="0"/>
      <dgm:spPr/>
    </dgm:pt>
    <dgm:pt modelId="{2EC40C39-6ADE-41EA-ACA8-13D46D77214A}" type="pres">
      <dgm:prSet presAssocID="{B52A2DBA-DB3F-430A-BB23-8E5E670BFC0C}" presName="iconBgRect" presStyleLbl="bgShp" presStyleIdx="3" presStyleCnt="4"/>
      <dgm:spPr/>
    </dgm:pt>
    <dgm:pt modelId="{86D7AE9F-D9F9-4A08-890B-169D94836296}" type="pres">
      <dgm:prSet presAssocID="{B52A2DBA-DB3F-430A-BB23-8E5E670BFC0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F1346270-27C3-476D-BE29-47D0352DEF3F}" type="pres">
      <dgm:prSet presAssocID="{B52A2DBA-DB3F-430A-BB23-8E5E670BFC0C}" presName="spaceRect" presStyleCnt="0"/>
      <dgm:spPr/>
    </dgm:pt>
    <dgm:pt modelId="{07B8383A-7517-44F9-8F73-A6AAD57B5B54}" type="pres">
      <dgm:prSet presAssocID="{B52A2DBA-DB3F-430A-BB23-8E5E670BFC0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599F20F-6833-4931-96F2-5EDDB85683F7}" srcId="{5890D5EB-8E56-4D79-938D-AC33F5321F26}" destId="{B52A2DBA-DB3F-430A-BB23-8E5E670BFC0C}" srcOrd="3" destOrd="0" parTransId="{1DA803F7-E42C-4557-8235-656DBBA88143}" sibTransId="{09363246-C900-4C35-A23D-D85D0F105F4B}"/>
    <dgm:cxn modelId="{216B1910-DF10-0540-A168-076BF2E983E5}" type="presOf" srcId="{C776E876-1CA3-4AC9-8870-549B59BFB510}" destId="{D84275AA-2280-403A-B8C8-92295779FB2F}" srcOrd="0" destOrd="0" presId="urn:microsoft.com/office/officeart/2018/2/layout/IconCircleList"/>
    <dgm:cxn modelId="{802E256B-7D01-4E0A-BA14-AE03A3AE0C83}" srcId="{5890D5EB-8E56-4D79-938D-AC33F5321F26}" destId="{F7D173B8-70B5-4207-94FD-6DA077ED0754}" srcOrd="1" destOrd="0" parTransId="{54B2A2BF-C060-4B20-96DC-2C9D67878D2E}" sibTransId="{0589CC35-B176-4FCE-AEEA-826EDC44730E}"/>
    <dgm:cxn modelId="{16EABA78-8663-FE43-8286-D014CB8A2631}" type="presOf" srcId="{B52A2DBA-DB3F-430A-BB23-8E5E670BFC0C}" destId="{07B8383A-7517-44F9-8F73-A6AAD57B5B54}" srcOrd="0" destOrd="0" presId="urn:microsoft.com/office/officeart/2018/2/layout/IconCircleList"/>
    <dgm:cxn modelId="{8F277F8F-0BD7-4821-B49F-FC7818BE88B4}" srcId="{5890D5EB-8E56-4D79-938D-AC33F5321F26}" destId="{C776E876-1CA3-4AC9-8870-549B59BFB510}" srcOrd="0" destOrd="0" parTransId="{2D9AF0B0-FE32-4218-9F2B-06C044267718}" sibTransId="{4CE5C37D-6D78-4E5D-A998-60AE0B0999EA}"/>
    <dgm:cxn modelId="{9D187890-0171-B24F-A9F4-73680F8B7306}" type="presOf" srcId="{5890D5EB-8E56-4D79-938D-AC33F5321F26}" destId="{275BD943-8A61-40EF-BBB4-D22AFC29ECA3}" srcOrd="0" destOrd="0" presId="urn:microsoft.com/office/officeart/2018/2/layout/IconCircleList"/>
    <dgm:cxn modelId="{7DC93FA7-2203-4AA1-A74E-2128018F36D5}" srcId="{5890D5EB-8E56-4D79-938D-AC33F5321F26}" destId="{ACA919D0-2EF6-46C3-B28F-5721E9EBA864}" srcOrd="2" destOrd="0" parTransId="{9CD37D13-12DD-4A59-9188-52CC66948CCF}" sibTransId="{2DA21CF8-93D9-4221-9B17-17A982554C30}"/>
    <dgm:cxn modelId="{565AAFAB-CACD-A14F-A56B-FC95F0E21950}" type="presOf" srcId="{ACA919D0-2EF6-46C3-B28F-5721E9EBA864}" destId="{A19CB50C-2AD9-4D2C-AB7B-C4A22FBFCA18}" srcOrd="0" destOrd="0" presId="urn:microsoft.com/office/officeart/2018/2/layout/IconCircleList"/>
    <dgm:cxn modelId="{3E89FDB5-CF56-4C45-A509-3A0C5B02B0AA}" type="presOf" srcId="{4CE5C37D-6D78-4E5D-A998-60AE0B0999EA}" destId="{B7D14221-DC06-4E3A-AF83-B9CE0D40EC3B}" srcOrd="0" destOrd="0" presId="urn:microsoft.com/office/officeart/2018/2/layout/IconCircleList"/>
    <dgm:cxn modelId="{A8F5FADD-89E8-FE45-BA67-C1476489F331}" type="presOf" srcId="{2DA21CF8-93D9-4221-9B17-17A982554C30}" destId="{4AC7DD5C-B55D-4206-BD3F-C79E29709301}" srcOrd="0" destOrd="0" presId="urn:microsoft.com/office/officeart/2018/2/layout/IconCircleList"/>
    <dgm:cxn modelId="{139B06DF-2DFB-2541-8469-B325FBC4D98A}" type="presOf" srcId="{F7D173B8-70B5-4207-94FD-6DA077ED0754}" destId="{CBC31134-833B-4E72-8546-EA1B7B47418A}" srcOrd="0" destOrd="0" presId="urn:microsoft.com/office/officeart/2018/2/layout/IconCircleList"/>
    <dgm:cxn modelId="{C97632E7-E0AA-0840-ADB4-C3CAE2C3D788}" type="presOf" srcId="{0589CC35-B176-4FCE-AEEA-826EDC44730E}" destId="{5CE1A659-6AEF-43B1-A53B-7F4B6A5F808D}" srcOrd="0" destOrd="0" presId="urn:microsoft.com/office/officeart/2018/2/layout/IconCircleList"/>
    <dgm:cxn modelId="{252AA735-5153-5C42-BDAC-C443AF5C2916}" type="presParOf" srcId="{275BD943-8A61-40EF-BBB4-D22AFC29ECA3}" destId="{3BE4F932-B749-42F7-BD89-84E84D569F09}" srcOrd="0" destOrd="0" presId="urn:microsoft.com/office/officeart/2018/2/layout/IconCircleList"/>
    <dgm:cxn modelId="{EEF60F65-6420-924B-B47E-CC42AB78A1A9}" type="presParOf" srcId="{3BE4F932-B749-42F7-BD89-84E84D569F09}" destId="{28581B68-C22B-4752-8EE6-879CEEEF5428}" srcOrd="0" destOrd="0" presId="urn:microsoft.com/office/officeart/2018/2/layout/IconCircleList"/>
    <dgm:cxn modelId="{39E63623-2F0F-934F-96FA-BDDABD87620E}" type="presParOf" srcId="{28581B68-C22B-4752-8EE6-879CEEEF5428}" destId="{A5B03F99-B080-4889-849D-76B03331B5EE}" srcOrd="0" destOrd="0" presId="urn:microsoft.com/office/officeart/2018/2/layout/IconCircleList"/>
    <dgm:cxn modelId="{EA114E2F-4B4E-6749-8D30-0B899271956B}" type="presParOf" srcId="{28581B68-C22B-4752-8EE6-879CEEEF5428}" destId="{75CB0F5B-CE58-44D3-A08F-5131E4DEDDD4}" srcOrd="1" destOrd="0" presId="urn:microsoft.com/office/officeart/2018/2/layout/IconCircleList"/>
    <dgm:cxn modelId="{B469506C-83E1-FA49-958E-D5E822202BE7}" type="presParOf" srcId="{28581B68-C22B-4752-8EE6-879CEEEF5428}" destId="{A58E45E5-472A-4115-9FFE-4D5AD403A614}" srcOrd="2" destOrd="0" presId="urn:microsoft.com/office/officeart/2018/2/layout/IconCircleList"/>
    <dgm:cxn modelId="{C4FAD956-5F0A-2D46-8947-D2650057AF39}" type="presParOf" srcId="{28581B68-C22B-4752-8EE6-879CEEEF5428}" destId="{D84275AA-2280-403A-B8C8-92295779FB2F}" srcOrd="3" destOrd="0" presId="urn:microsoft.com/office/officeart/2018/2/layout/IconCircleList"/>
    <dgm:cxn modelId="{92DE7F56-AEAE-4641-8FB5-B850291807BF}" type="presParOf" srcId="{3BE4F932-B749-42F7-BD89-84E84D569F09}" destId="{B7D14221-DC06-4E3A-AF83-B9CE0D40EC3B}" srcOrd="1" destOrd="0" presId="urn:microsoft.com/office/officeart/2018/2/layout/IconCircleList"/>
    <dgm:cxn modelId="{6795749D-0220-F34A-B539-8DD4391ECAD1}" type="presParOf" srcId="{3BE4F932-B749-42F7-BD89-84E84D569F09}" destId="{EFB081AE-21B7-4660-A9FF-C2CA410D939A}" srcOrd="2" destOrd="0" presId="urn:microsoft.com/office/officeart/2018/2/layout/IconCircleList"/>
    <dgm:cxn modelId="{B96F12AF-3594-8341-8386-1482866C2597}" type="presParOf" srcId="{EFB081AE-21B7-4660-A9FF-C2CA410D939A}" destId="{3E8F5F1A-77DE-4249-957A-CCDB361C7896}" srcOrd="0" destOrd="0" presId="urn:microsoft.com/office/officeart/2018/2/layout/IconCircleList"/>
    <dgm:cxn modelId="{80D463FA-3AE0-384B-A48F-35DC704FCA0E}" type="presParOf" srcId="{EFB081AE-21B7-4660-A9FF-C2CA410D939A}" destId="{5F79A301-7AAB-4C7B-9849-D23F9EE569CC}" srcOrd="1" destOrd="0" presId="urn:microsoft.com/office/officeart/2018/2/layout/IconCircleList"/>
    <dgm:cxn modelId="{017236F9-D14A-104F-90CB-01A5D5D8A0B3}" type="presParOf" srcId="{EFB081AE-21B7-4660-A9FF-C2CA410D939A}" destId="{B93EFD10-1CEA-4174-911B-D1A22C3F0537}" srcOrd="2" destOrd="0" presId="urn:microsoft.com/office/officeart/2018/2/layout/IconCircleList"/>
    <dgm:cxn modelId="{AED7F800-A1A3-CE49-8006-094948FB9E56}" type="presParOf" srcId="{EFB081AE-21B7-4660-A9FF-C2CA410D939A}" destId="{CBC31134-833B-4E72-8546-EA1B7B47418A}" srcOrd="3" destOrd="0" presId="urn:microsoft.com/office/officeart/2018/2/layout/IconCircleList"/>
    <dgm:cxn modelId="{25A18A91-7064-614C-A232-089FE25DB138}" type="presParOf" srcId="{3BE4F932-B749-42F7-BD89-84E84D569F09}" destId="{5CE1A659-6AEF-43B1-A53B-7F4B6A5F808D}" srcOrd="3" destOrd="0" presId="urn:microsoft.com/office/officeart/2018/2/layout/IconCircleList"/>
    <dgm:cxn modelId="{4C93914B-2158-454F-80DB-B2FED04CFCBC}" type="presParOf" srcId="{3BE4F932-B749-42F7-BD89-84E84D569F09}" destId="{3010B337-1421-4E3E-8F20-A14347D87F89}" srcOrd="4" destOrd="0" presId="urn:microsoft.com/office/officeart/2018/2/layout/IconCircleList"/>
    <dgm:cxn modelId="{A665286D-19A1-AA4E-945F-8D0E44E94490}" type="presParOf" srcId="{3010B337-1421-4E3E-8F20-A14347D87F89}" destId="{022E5FC2-C91A-4CAD-ACC7-A238FF327F4C}" srcOrd="0" destOrd="0" presId="urn:microsoft.com/office/officeart/2018/2/layout/IconCircleList"/>
    <dgm:cxn modelId="{21DB8433-8E25-DD48-AAA8-27AE2A43A4E0}" type="presParOf" srcId="{3010B337-1421-4E3E-8F20-A14347D87F89}" destId="{BBEAE6B6-7E63-41DD-98AB-801AC6D063B7}" srcOrd="1" destOrd="0" presId="urn:microsoft.com/office/officeart/2018/2/layout/IconCircleList"/>
    <dgm:cxn modelId="{9C533E70-1A07-7F4C-B0FF-60950747FBD5}" type="presParOf" srcId="{3010B337-1421-4E3E-8F20-A14347D87F89}" destId="{59C1DA99-47D6-4D10-AC02-3E06905F91DE}" srcOrd="2" destOrd="0" presId="urn:microsoft.com/office/officeart/2018/2/layout/IconCircleList"/>
    <dgm:cxn modelId="{8E57B8D1-C18B-F640-B7A1-C64FA35B9E60}" type="presParOf" srcId="{3010B337-1421-4E3E-8F20-A14347D87F89}" destId="{A19CB50C-2AD9-4D2C-AB7B-C4A22FBFCA18}" srcOrd="3" destOrd="0" presId="urn:microsoft.com/office/officeart/2018/2/layout/IconCircleList"/>
    <dgm:cxn modelId="{767A1F82-1660-F94B-A36C-29560845D89D}" type="presParOf" srcId="{3BE4F932-B749-42F7-BD89-84E84D569F09}" destId="{4AC7DD5C-B55D-4206-BD3F-C79E29709301}" srcOrd="5" destOrd="0" presId="urn:microsoft.com/office/officeart/2018/2/layout/IconCircleList"/>
    <dgm:cxn modelId="{69DD5035-F933-AE46-BDD7-2D24ADFE6BC4}" type="presParOf" srcId="{3BE4F932-B749-42F7-BD89-84E84D569F09}" destId="{127FA553-51A4-4E49-9DD1-81D4B9C82FC1}" srcOrd="6" destOrd="0" presId="urn:microsoft.com/office/officeart/2018/2/layout/IconCircleList"/>
    <dgm:cxn modelId="{4BCE08C1-054B-D347-A700-46E671918279}" type="presParOf" srcId="{127FA553-51A4-4E49-9DD1-81D4B9C82FC1}" destId="{2EC40C39-6ADE-41EA-ACA8-13D46D77214A}" srcOrd="0" destOrd="0" presId="urn:microsoft.com/office/officeart/2018/2/layout/IconCircleList"/>
    <dgm:cxn modelId="{88E7B828-39FC-AD48-A240-C3952E3B8004}" type="presParOf" srcId="{127FA553-51A4-4E49-9DD1-81D4B9C82FC1}" destId="{86D7AE9F-D9F9-4A08-890B-169D94836296}" srcOrd="1" destOrd="0" presId="urn:microsoft.com/office/officeart/2018/2/layout/IconCircleList"/>
    <dgm:cxn modelId="{C02F82B8-D953-9248-88F9-53AC844C6CD3}" type="presParOf" srcId="{127FA553-51A4-4E49-9DD1-81D4B9C82FC1}" destId="{F1346270-27C3-476D-BE29-47D0352DEF3F}" srcOrd="2" destOrd="0" presId="urn:microsoft.com/office/officeart/2018/2/layout/IconCircleList"/>
    <dgm:cxn modelId="{D68E857F-1CAC-AF4A-9D53-42B0050AAED0}" type="presParOf" srcId="{127FA553-51A4-4E49-9DD1-81D4B9C82FC1}" destId="{07B8383A-7517-44F9-8F73-A6AAD57B5B5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D91C52-6DDD-674D-9AF6-D8A8DC68FDAE}">
      <dsp:nvSpPr>
        <dsp:cNvPr id="0" name=""/>
        <dsp:cNvSpPr/>
      </dsp:nvSpPr>
      <dsp:spPr>
        <a:xfrm>
          <a:off x="1297171" y="0"/>
          <a:ext cx="1297171" cy="1202895"/>
        </a:xfrm>
        <a:prstGeom prst="trapezoid">
          <a:avLst>
            <a:gd name="adj" fmla="val 53919"/>
          </a:avLst>
        </a:prstGeom>
        <a:solidFill>
          <a:schemeClr val="accent4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1600" b="1" i="0" u="none" strike="noStrike" kern="1200" cap="none" normalizeH="0" baseline="0" dirty="0">
              <a:ln/>
              <a:effectLst/>
              <a:latin typeface="Times New Roman" panose="02020603050405020304" pitchFamily="18" charset="0"/>
              <a:cs typeface="Times New Roman" panose="02020603050405020304" pitchFamily="18" charset="0"/>
            </a:rPr>
            <a:t>Artefacts</a:t>
          </a:r>
          <a:endParaRPr lang="en-GB" sz="1600" kern="1200" dirty="0"/>
        </a:p>
      </dsp:txBody>
      <dsp:txXfrm>
        <a:off x="1297171" y="0"/>
        <a:ext cx="1297171" cy="1202895"/>
      </dsp:txXfrm>
    </dsp:sp>
    <dsp:sp modelId="{ED918317-8E74-4545-A49A-562FCA796298}">
      <dsp:nvSpPr>
        <dsp:cNvPr id="0" name=""/>
        <dsp:cNvSpPr/>
      </dsp:nvSpPr>
      <dsp:spPr>
        <a:xfrm>
          <a:off x="648585" y="1202895"/>
          <a:ext cx="2594342" cy="1202895"/>
        </a:xfrm>
        <a:prstGeom prst="trapezoid">
          <a:avLst>
            <a:gd name="adj" fmla="val 53919"/>
          </a:avLst>
        </a:prstGeom>
        <a:solidFill>
          <a:schemeClr val="accent4">
            <a:alpha val="90000"/>
            <a:hueOff val="0"/>
            <a:satOff val="0"/>
            <a:lumOff val="0"/>
            <a:alphaOff val="-2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1600" b="1" i="0" u="none" strike="noStrike" kern="1200" cap="none" normalizeH="0" baseline="0" dirty="0">
              <a:ln/>
              <a:effectLst/>
              <a:latin typeface="Times New Roman" panose="02020603050405020304" pitchFamily="18" charset="0"/>
              <a:cs typeface="Times New Roman" panose="02020603050405020304" pitchFamily="18" charset="0"/>
            </a:rPr>
            <a:t>Espoused values</a:t>
          </a:r>
          <a:endParaRPr lang="en-GB" sz="1600" kern="1200" dirty="0"/>
        </a:p>
      </dsp:txBody>
      <dsp:txXfrm>
        <a:off x="1102595" y="1202895"/>
        <a:ext cx="1686322" cy="1202895"/>
      </dsp:txXfrm>
    </dsp:sp>
    <dsp:sp modelId="{7FE84F39-718C-924E-8E12-0D971B44D941}">
      <dsp:nvSpPr>
        <dsp:cNvPr id="0" name=""/>
        <dsp:cNvSpPr/>
      </dsp:nvSpPr>
      <dsp:spPr>
        <a:xfrm>
          <a:off x="0" y="2405790"/>
          <a:ext cx="3891514" cy="1202895"/>
        </a:xfrm>
        <a:prstGeom prst="trapezoid">
          <a:avLst>
            <a:gd name="adj" fmla="val 53919"/>
          </a:avLst>
        </a:prstGeom>
        <a:solidFill>
          <a:schemeClr val="accent4">
            <a:alpha val="90000"/>
            <a:hueOff val="0"/>
            <a:satOff val="0"/>
            <a:lumOff val="0"/>
            <a:alphaOff val="-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0" lang="en-US" altLang="en-US" sz="1600" b="1" i="0" u="none" strike="noStrike" kern="1200" cap="none" normalizeH="0" baseline="0" dirty="0">
              <a:ln/>
              <a:effectLst/>
              <a:latin typeface="Times New Roman" panose="02020603050405020304" pitchFamily="18" charset="0"/>
              <a:cs typeface="Times New Roman" panose="02020603050405020304" pitchFamily="18" charset="0"/>
            </a:rPr>
            <a:t>Underlying </a:t>
          </a:r>
          <a:r>
            <a:rPr lang="en-US" altLang="en-US" sz="1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</a:t>
          </a:r>
          <a:r>
            <a:rPr kumimoji="0" lang="en-US" altLang="en-US" sz="1600" b="1" i="0" u="none" strike="noStrike" kern="1200" cap="none" normalizeH="0" baseline="0" dirty="0">
              <a:ln/>
              <a:effectLst/>
              <a:latin typeface="Times New Roman" panose="02020603050405020304" pitchFamily="18" charset="0"/>
              <a:cs typeface="Times New Roman" panose="02020603050405020304" pitchFamily="18" charset="0"/>
            </a:rPr>
            <a:t>ssumptions</a:t>
          </a:r>
          <a:endParaRPr lang="en-GB" sz="1600" kern="1200" dirty="0"/>
        </a:p>
      </dsp:txBody>
      <dsp:txXfrm>
        <a:off x="681014" y="2405790"/>
        <a:ext cx="2529484" cy="12028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B03F99-B080-4889-849D-76B03331B5EE}">
      <dsp:nvSpPr>
        <dsp:cNvPr id="0" name=""/>
        <dsp:cNvSpPr/>
      </dsp:nvSpPr>
      <dsp:spPr>
        <a:xfrm>
          <a:off x="674815" y="43169"/>
          <a:ext cx="1163022" cy="116302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CB0F5B-CE58-44D3-A08F-5131E4DEDDD4}">
      <dsp:nvSpPr>
        <dsp:cNvPr id="0" name=""/>
        <dsp:cNvSpPr/>
      </dsp:nvSpPr>
      <dsp:spPr>
        <a:xfrm>
          <a:off x="919049" y="287404"/>
          <a:ext cx="674552" cy="6745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4275AA-2280-403A-B8C8-92295779FB2F}">
      <dsp:nvSpPr>
        <dsp:cNvPr id="0" name=""/>
        <dsp:cNvSpPr/>
      </dsp:nvSpPr>
      <dsp:spPr>
        <a:xfrm>
          <a:off x="2087056" y="43169"/>
          <a:ext cx="2741409" cy="11630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Times New Roman" panose="02020603050405020304" pitchFamily="18" charset="0"/>
              <a:cs typeface="Times New Roman" panose="02020603050405020304" pitchFamily="18" charset="0"/>
            </a:rPr>
            <a:t>Leadership models expected behaviours: respect, coaching, recognition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087056" y="43169"/>
        <a:ext cx="2741409" cy="1163022"/>
      </dsp:txXfrm>
    </dsp:sp>
    <dsp:sp modelId="{3E8F5F1A-77DE-4249-957A-CCDB361C7896}">
      <dsp:nvSpPr>
        <dsp:cNvPr id="0" name=""/>
        <dsp:cNvSpPr/>
      </dsp:nvSpPr>
      <dsp:spPr>
        <a:xfrm>
          <a:off x="5306134" y="43169"/>
          <a:ext cx="1163022" cy="116302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79A301-7AAB-4C7B-9849-D23F9EE569CC}">
      <dsp:nvSpPr>
        <dsp:cNvPr id="0" name=""/>
        <dsp:cNvSpPr/>
      </dsp:nvSpPr>
      <dsp:spPr>
        <a:xfrm>
          <a:off x="5550369" y="287404"/>
          <a:ext cx="674552" cy="6745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C31134-833B-4E72-8546-EA1B7B47418A}">
      <dsp:nvSpPr>
        <dsp:cNvPr id="0" name=""/>
        <dsp:cNvSpPr/>
      </dsp:nvSpPr>
      <dsp:spPr>
        <a:xfrm>
          <a:off x="6718375" y="43169"/>
          <a:ext cx="2741409" cy="11630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Times New Roman" panose="02020603050405020304" pitchFamily="18" charset="0"/>
              <a:cs typeface="Times New Roman" panose="02020603050405020304" pitchFamily="18" charset="0"/>
            </a:rPr>
            <a:t>HR systems align performance, recruitment, and training with culture</a:t>
          </a:r>
          <a:endParaRPr lang="en-US" sz="20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718375" y="43169"/>
        <a:ext cx="2741409" cy="1163022"/>
      </dsp:txXfrm>
    </dsp:sp>
    <dsp:sp modelId="{022E5FC2-C91A-4CAD-ACC7-A238FF327F4C}">
      <dsp:nvSpPr>
        <dsp:cNvPr id="0" name=""/>
        <dsp:cNvSpPr/>
      </dsp:nvSpPr>
      <dsp:spPr>
        <a:xfrm>
          <a:off x="674815" y="1700294"/>
          <a:ext cx="1163022" cy="116302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EAE6B6-7E63-41DD-98AB-801AC6D063B7}">
      <dsp:nvSpPr>
        <dsp:cNvPr id="0" name=""/>
        <dsp:cNvSpPr/>
      </dsp:nvSpPr>
      <dsp:spPr>
        <a:xfrm>
          <a:off x="919049" y="1944528"/>
          <a:ext cx="674552" cy="6745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9CB50C-2AD9-4D2C-AB7B-C4A22FBFCA18}">
      <dsp:nvSpPr>
        <dsp:cNvPr id="0" name=""/>
        <dsp:cNvSpPr/>
      </dsp:nvSpPr>
      <dsp:spPr>
        <a:xfrm>
          <a:off x="2087056" y="1700294"/>
          <a:ext cx="2741409" cy="11630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Times New Roman" panose="02020603050405020304" pitchFamily="18" charset="0"/>
              <a:cs typeface="Times New Roman" panose="02020603050405020304" pitchFamily="18" charset="0"/>
            </a:rPr>
            <a:t>Encourage open communication and employee voice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087056" y="1700294"/>
        <a:ext cx="2741409" cy="1163022"/>
      </dsp:txXfrm>
    </dsp:sp>
    <dsp:sp modelId="{2EC40C39-6ADE-41EA-ACA8-13D46D77214A}">
      <dsp:nvSpPr>
        <dsp:cNvPr id="0" name=""/>
        <dsp:cNvSpPr/>
      </dsp:nvSpPr>
      <dsp:spPr>
        <a:xfrm>
          <a:off x="5306134" y="1700294"/>
          <a:ext cx="1163022" cy="116302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D7AE9F-D9F9-4A08-890B-169D94836296}">
      <dsp:nvSpPr>
        <dsp:cNvPr id="0" name=""/>
        <dsp:cNvSpPr/>
      </dsp:nvSpPr>
      <dsp:spPr>
        <a:xfrm>
          <a:off x="5550369" y="1944528"/>
          <a:ext cx="674552" cy="67455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B8383A-7517-44F9-8F73-A6AAD57B5B54}">
      <dsp:nvSpPr>
        <dsp:cNvPr id="0" name=""/>
        <dsp:cNvSpPr/>
      </dsp:nvSpPr>
      <dsp:spPr>
        <a:xfrm>
          <a:off x="6718375" y="1700294"/>
          <a:ext cx="2741409" cy="11630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Times New Roman" panose="02020603050405020304" pitchFamily="18" charset="0"/>
              <a:cs typeface="Times New Roman" panose="02020603050405020304" pitchFamily="18" charset="0"/>
            </a:rPr>
            <a:t>Values and recognition programs, CSR and triple bottom line support culture change</a:t>
          </a: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718375" y="1700294"/>
        <a:ext cx="2741409" cy="11630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6F321-81AB-6DC2-135D-B6BE6ABD20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31A458-2E5B-E409-BEB6-35DC505CB8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8D33D1-1E12-8A20-A10A-E909E016A7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8A439-49BE-1A4E-A9A8-32129ADFB2A5}" type="datetimeFigureOut">
              <a:rPr lang="en-US" smtClean="0"/>
              <a:t>11/28/25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A93C10-36E5-60F9-A04E-84FEB5912B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972497-06A6-3947-8971-05BAA7EFD2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DD929-5C9A-D141-B892-850E2F5992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2832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290DE-4F62-68C8-2D19-81F330296F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087CE1-97BC-52D3-F9E4-A7E9ADD764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C588F8-0ED0-89C9-C2DE-701633A352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8A439-49BE-1A4E-A9A8-32129ADFB2A5}" type="datetimeFigureOut">
              <a:rPr lang="en-US" smtClean="0"/>
              <a:t>11/28/25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1F1B9C-AA88-11AD-AEEC-6BF8B9C8E1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9CA03C-B9BD-0E80-2F01-E1D2F2E5B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DD929-5C9A-D141-B892-850E2F5992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73648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D67CF-646E-771C-419D-2A6559623C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912348-47AD-D2C6-792F-8243054CC6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F561C3-4735-C603-7526-03CBB88AC6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8A439-49BE-1A4E-A9A8-32129ADFB2A5}" type="datetimeFigureOut">
              <a:rPr lang="en-US" smtClean="0"/>
              <a:t>11/28/25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3ECDBB-DC88-14B2-6D88-FB5868E191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EA30B9-4AEE-5F99-25B4-E5E8D33CC4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DD929-5C9A-D141-B892-850E2F5992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40916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78ABAB-9E88-67A0-79D1-26D3EC39A4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224EFA-9380-0CFE-7D33-0E3B0CBC62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F20F0D-4B6A-292F-686E-0EF9743BF9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CDEC2D-AC55-B76F-A8AB-390271821F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8A439-49BE-1A4E-A9A8-32129ADFB2A5}" type="datetimeFigureOut">
              <a:rPr lang="en-US" smtClean="0"/>
              <a:t>11/28/25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DE2E62-4C67-4EDC-051A-3DFC22CD43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910F7A-C0BF-CFC7-82B9-BD2F62246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DD929-5C9A-D141-B892-850E2F5992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08125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49D9B1-7C4E-72F9-C0BF-6DF51C002B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E76514-C480-3DC4-6ECC-E837C62B57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2867B5-7957-BF39-7E90-A0433405A0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0B1465B-F560-0BA8-A71F-0367D259283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3A0034-ADA6-923E-9D8F-78EA4B4E23C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A057F1E-A394-5D85-466B-3F98FB5B6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8A439-49BE-1A4E-A9A8-32129ADFB2A5}" type="datetimeFigureOut">
              <a:rPr lang="en-US" smtClean="0"/>
              <a:t>11/28/25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3CC54D9-27F2-1597-2B4F-DA5D9BD0CE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053AB6-D504-AE8D-7ED9-16581B67A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DD929-5C9A-D141-B892-850E2F5992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0871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E03E8-3C82-9FDB-2B78-7657C641F5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525D0B-A47D-CBFF-B243-4F0AEEEBE8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8A439-49BE-1A4E-A9A8-32129ADFB2A5}" type="datetimeFigureOut">
              <a:rPr lang="en-US" smtClean="0"/>
              <a:t>11/28/25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01BB16-9988-A8E8-9AE5-3E8F37E306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3A1771-CAC8-E6B5-18C5-64F97FE05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DD929-5C9A-D141-B892-850E2F5992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63277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CDB11B3-5993-F359-0D83-081AD3AF29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8A439-49BE-1A4E-A9A8-32129ADFB2A5}" type="datetimeFigureOut">
              <a:rPr lang="en-US" smtClean="0"/>
              <a:t>11/28/25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C46A206-3A63-BA17-2F44-02CBBBA40B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B4E7AE-366E-BC8D-E36F-55D18FC25C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DD929-5C9A-D141-B892-850E2F5992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0995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F198E-48A8-0E87-A1EB-6ACBA216B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3EC593-11B6-3596-80E9-B1708CCC07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4915FC-35AF-1026-8701-DFDEA8EAEC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6DBE09-A207-119F-B418-AAAC4BA66A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8A439-49BE-1A4E-A9A8-32129ADFB2A5}" type="datetimeFigureOut">
              <a:rPr lang="en-US" smtClean="0"/>
              <a:t>11/28/25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B88190-3F6A-F0A4-E623-A768658D73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D4FB08-D0A8-F79C-95AF-DF333BED26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DD929-5C9A-D141-B892-850E2F5992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06599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B8CA04-FF18-329C-AEA8-45261B2B3F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80EC35C-5E27-6F84-7A1F-E4B394D2FC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DFAA97-C35C-FE0A-8904-1B4DF8223F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25F6C5-F3EA-19CC-A031-C345BD9EF5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8A439-49BE-1A4E-A9A8-32129ADFB2A5}" type="datetimeFigureOut">
              <a:rPr lang="en-US" smtClean="0"/>
              <a:t>11/28/25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B5C161-7F43-4B4B-50C3-D888253834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C76902-BB21-FE6A-1C42-559E28ACF0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DD929-5C9A-D141-B892-850E2F5992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092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C9435-C713-9535-0777-0DCCC35353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5716B0-97D8-5425-2C9D-4CF3FB43947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A7E0D-5BE0-25A5-464A-AA9FC4E651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8A439-49BE-1A4E-A9A8-32129ADFB2A5}" type="datetimeFigureOut">
              <a:rPr lang="en-US" smtClean="0"/>
              <a:t>11/28/25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8A765A-5502-13C1-44E0-8FBB4F042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FC911D-06E2-40D8-8F8D-4E87354988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DD929-5C9A-D141-B892-850E2F5992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0585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8645763-0C17-E3F7-9FB2-078D425383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A25E8E-750B-D32C-C68F-35DAE28AEA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155AE2-7954-AC89-D64F-FBAC389DC9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8A439-49BE-1A4E-A9A8-32129ADFB2A5}" type="datetimeFigureOut">
              <a:rPr lang="en-US" smtClean="0"/>
              <a:t>11/28/25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AE7CB4-6E38-14B8-6DD7-98A844D961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AF6610-DA83-D711-F8BD-4F528FE0B2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2DD929-5C9A-D141-B892-850E2F5992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92280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75000">
              <a:schemeClr val="bg1">
                <a:lumMod val="95000"/>
              </a:schemeClr>
            </a:gs>
            <a:gs pos="34000">
              <a:schemeClr val="bg1"/>
            </a:gs>
            <a:gs pos="100000">
              <a:schemeClr val="bg1">
                <a:lumMod val="8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9D65FA2-136B-5807-B0DB-11BDE2DD17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B24BB-D12E-24C5-B773-1295D0446F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168975-DCDD-E4F4-A655-5F670696FF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A98A439-49BE-1A4E-A9A8-32129ADFB2A5}" type="datetimeFigureOut">
              <a:rPr lang="en-US" smtClean="0"/>
              <a:t>11/28/25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FE8B11-07A7-2790-F3B2-1131FCCB6A6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1ABB41-84E2-D8A4-05ED-9AD7FA325F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E2DD929-5C9A-D141-B892-850E2F59921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66342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7C9ED-DA17-7456-BD6C-EAB141B870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999" y="437606"/>
            <a:ext cx="9144000" cy="2387600"/>
          </a:xfrm>
        </p:spPr>
        <p:txBody>
          <a:bodyPr>
            <a:no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Future People Management Strategy for BrightWave Services Ltd</a:t>
            </a:r>
            <a:b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People Management</a:t>
            </a:r>
            <a:b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BMSW5010_CARD</a:t>
            </a:r>
            <a:b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Lecturer: Rebecca Francis-Davies </a:t>
            </a:r>
            <a:b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Date: 01 December 2025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0626BB-A722-ADDF-25F4-5EFA2C320E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00336" y="6273049"/>
            <a:ext cx="2791327" cy="248067"/>
          </a:xfrm>
        </p:spPr>
        <p:txBody>
          <a:bodyPr>
            <a:normAutofit lnSpcReduction="10000"/>
          </a:bodyPr>
          <a:lstStyle/>
          <a:p>
            <a:r>
              <a:rPr lang="en-US" sz="1200">
                <a:latin typeface="Times New Roman" panose="02020603050405020304" pitchFamily="18" charset="0"/>
                <a:cs typeface="Times New Roman" panose="02020603050405020304" pitchFamily="18" charset="0"/>
              </a:rPr>
              <a:t>CATALINA BINZARU (2222369)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0" name="Picture 19" descr="A group of people in a meeting&#10;&#10;AI-generated content may be incorrect.">
            <a:extLst>
              <a:ext uri="{FF2B5EF4-FFF2-40B4-BE49-F238E27FC236}">
                <a16:creationId xmlns:a16="http://schemas.microsoft.com/office/drawing/2014/main" id="{1771033E-1E0E-9849-1F13-0DF8D56206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8799" y="3057673"/>
            <a:ext cx="4809600" cy="2982908"/>
          </a:xfrm>
          <a:prstGeom prst="rect">
            <a:avLst/>
          </a:prstGeom>
        </p:spPr>
      </p:pic>
      <p:pic>
        <p:nvPicPr>
          <p:cNvPr id="26" name="Picture 25" descr="A group of people putting fists together&#10;&#10;AI-generated content may be incorrect.">
            <a:extLst>
              <a:ext uri="{FF2B5EF4-FFF2-40B4-BE49-F238E27FC236}">
                <a16:creationId xmlns:a16="http://schemas.microsoft.com/office/drawing/2014/main" id="{A7BC44CA-E270-E4C8-BAAF-90173D9CFA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599" y="3057671"/>
            <a:ext cx="4809600" cy="2982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86758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EBA98C-C8DD-3E60-6BBB-50B1794F5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US" sz="4000" b="1" dirty="0">
                <a:latin typeface="Times New Roman" pitchFamily="18"/>
                <a:cs typeface="Times New Roman" pitchFamily="18"/>
              </a:rPr>
              <a:t>Agenda</a:t>
            </a:r>
            <a:endParaRPr lang="en-US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32CA96-152D-AF5B-F66E-14C3263385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80" y="2405067"/>
            <a:ext cx="6002110" cy="3729034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BrightWave, Overview and Current Situation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Current People Management Challenges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Organisational Culture (Schein’s Model) 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Culture Affects People Management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Shifting to a People-Centred Culture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HR Strategy Recommendations (3-Year Plan)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Expected Outcomes and Risks 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Q&amp;A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A person using a tablet&#10;&#10;AI-generated content may be incorrect.">
            <a:extLst>
              <a:ext uri="{FF2B5EF4-FFF2-40B4-BE49-F238E27FC236}">
                <a16:creationId xmlns:a16="http://schemas.microsoft.com/office/drawing/2014/main" id="{936A194D-05E5-E8FD-A413-1F68A8442C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985" r="-1" b="1091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7501119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C0CA62-D57A-1214-3BFE-13E50F6E72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BrightWave, Overview and Current Situation</a:t>
            </a:r>
            <a:endParaRPr lang="en-US" sz="4000" b="1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3CD3A4B-B714-8148-7558-BD1672D14C2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6680" y="2405067"/>
            <a:ext cx="6002110" cy="372903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Medium-sized facilities management company, South Wales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350 employees: cleaning, maintenance, workplace support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Flat structure: senior managers </a:t>
            </a:r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 the head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office, frontline managers on sites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Rapid growth </a:t>
            </a:r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after the public sector,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high client expectations and workforce demands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Challenges: high staff turnover, part-time contracts</a:t>
            </a:r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and limited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progression</a:t>
            </a:r>
          </a:p>
        </p:txBody>
      </p:sp>
      <p:pic>
        <p:nvPicPr>
          <p:cNvPr id="10" name="Picture 9" descr="A building with glass windows&#10;&#10;AI-generated content may be incorrect.">
            <a:extLst>
              <a:ext uri="{FF2B5EF4-FFF2-40B4-BE49-F238E27FC236}">
                <a16:creationId xmlns:a16="http://schemas.microsoft.com/office/drawing/2014/main" id="{34B98939-988C-F181-F076-06A3EBAA41D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925" r="27481" b="-1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42286570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A group of people sitting around a table&#10;&#10;AI-generated content may be incorrect.">
            <a:extLst>
              <a:ext uri="{FF2B5EF4-FFF2-40B4-BE49-F238E27FC236}">
                <a16:creationId xmlns:a16="http://schemas.microsoft.com/office/drawing/2014/main" id="{2EBB8BA5-AD58-05E0-6F34-7D82347D7F8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84" r="-1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54" name="Rectangle 5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EA42E2-1C25-3BE6-15ED-531AC4EE82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Current People Management Challenges</a:t>
            </a:r>
            <a:endParaRPr lang="en-US" sz="4000" b="1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5BCDFD2-8054-B243-25DE-DB0AC1EAC3E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2434201"/>
            <a:ext cx="3822189" cy="3742762"/>
          </a:xfrm>
          <a:prstGeom prst="rect">
            <a:avLst/>
          </a:prstGeom>
          <a:noFill/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Supervisors avoid feedback, </a:t>
            </a:r>
            <a:r>
              <a:rPr lang="en-US" alt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inconsistent 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standards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Frontline managers lack people-management training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Employee </a:t>
            </a:r>
            <a:r>
              <a:rPr lang="en-US" alt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turnover is 28%, especially among lower-paid 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staff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Limited recognition, unclear career paths</a:t>
            </a:r>
            <a:r>
              <a:rPr lang="en-US" alt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and poor 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Rigid, task-focused culture, weak team collaboration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External pressure, client expectations on fair work practices</a:t>
            </a:r>
          </a:p>
        </p:txBody>
      </p:sp>
    </p:spTree>
    <p:extLst>
      <p:ext uri="{BB962C8B-B14F-4D97-AF65-F5344CB8AC3E}">
        <p14:creationId xmlns:p14="http://schemas.microsoft.com/office/powerpoint/2010/main" val="35589263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155808-695E-DBF5-9C43-7DF8BA04C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3256" y="400602"/>
            <a:ext cx="10290544" cy="820737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Organisational Culture (Schein’s Model) </a:t>
            </a:r>
            <a:endParaRPr lang="en-US" sz="4000" b="1" dirty="0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98257425-8731-D562-5D56-E9D13200302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63256" y="2577486"/>
            <a:ext cx="6173974" cy="313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Level of Organisational Culture Edgar Schein: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2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Artefacts: Task-driven, numbers-focused, minimal recognition, weak induction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2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Espoused Values: </a:t>
            </a:r>
            <a:r>
              <a:rPr lang="en-US" altLang="en-US" sz="2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kumimoji="0" lang="en-US" altLang="en-US" sz="22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roductivity, reliability, cost-effectiveness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2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Underlying </a:t>
            </a:r>
            <a:r>
              <a:rPr lang="en-US" altLang="en-US" sz="2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kumimoji="0" lang="en-US" altLang="en-US" sz="22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ssumptions</a:t>
            </a:r>
            <a:r>
              <a:rPr kumimoji="0" lang="en-US" altLang="en-US" sz="22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 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results, people, conflict avoided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Low </a:t>
            </a:r>
            <a:r>
              <a:rPr lang="en-US" altLang="en-US" sz="2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psychological safety: 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collaboration, innovation</a:t>
            </a:r>
            <a:r>
              <a:rPr lang="en-US" altLang="en-US" sz="2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and effective 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people management</a:t>
            </a:r>
            <a:endParaRPr kumimoji="0" lang="en-US" altLang="en-US" sz="2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36B762D-8147-D5CF-FCD2-846D4F455CC3}"/>
              </a:ext>
            </a:extLst>
          </p:cNvPr>
          <p:cNvSpPr txBox="1"/>
          <p:nvPr/>
        </p:nvSpPr>
        <p:spPr>
          <a:xfrm>
            <a:off x="1063256" y="1294604"/>
            <a:ext cx="982448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Schein’s Model of Organisational Culture (2010) describes culture at three levels:  visible artefacts, espoused values, and underlying assumptions that guide behaviour and decision-making. 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2C57C151-DA7C-7F28-B7C1-9505FA7D295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2174380"/>
              </p:ext>
            </p:extLst>
          </p:nvPr>
        </p:nvGraphicFramePr>
        <p:xfrm>
          <a:off x="7237230" y="2108121"/>
          <a:ext cx="3891514" cy="36086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02670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looking at a large screen&#10;&#10;AI-generated content may be incorrect.">
            <a:extLst>
              <a:ext uri="{FF2B5EF4-FFF2-40B4-BE49-F238E27FC236}">
                <a16:creationId xmlns:a16="http://schemas.microsoft.com/office/drawing/2014/main" id="{B97AE9E9-6FAE-8D80-19F3-BA322684628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699" r="9412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EEC2FD-67CF-3531-3C96-7119F1C428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Culture Affects People Management</a:t>
            </a:r>
            <a:endParaRPr lang="en-US" sz="4000" b="1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B80D2BD-D74E-8AEA-9C06-7CB33401071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115317" y="2743200"/>
            <a:ext cx="5247340" cy="349687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Task-focused: employee development limited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Low psychological safety</a:t>
            </a:r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constructive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feedback, weak leadership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Limited </a:t>
            </a:r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career progression,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induction: low engagement, high turnover</a:t>
            </a:r>
          </a:p>
          <a:p>
            <a:pPr eaLnBrk="0" fontAlgn="base" hangingPunct="0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Rigid culture: weak collaboration </a:t>
            </a:r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innovation</a:t>
            </a:r>
          </a:p>
        </p:txBody>
      </p:sp>
    </p:spTree>
    <p:extLst>
      <p:ext uri="{BB962C8B-B14F-4D97-AF65-F5344CB8AC3E}">
        <p14:creationId xmlns:p14="http://schemas.microsoft.com/office/powerpoint/2010/main" val="35956332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808FE3-5DB9-1216-799A-55AF60C1B4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420730"/>
            <a:ext cx="10134600" cy="935610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Shifting to a People-Centred Culture</a:t>
            </a:r>
            <a:endParaRPr lang="en-US" sz="4000" b="1" dirty="0"/>
          </a:p>
        </p:txBody>
      </p:sp>
      <p:graphicFrame>
        <p:nvGraphicFramePr>
          <p:cNvPr id="10" name="Rectangle 1">
            <a:extLst>
              <a:ext uri="{FF2B5EF4-FFF2-40B4-BE49-F238E27FC236}">
                <a16:creationId xmlns:a16="http://schemas.microsoft.com/office/drawing/2014/main" id="{AB4D58C8-9D80-C7C0-58EA-AAA2BFCE4F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5242499"/>
              </p:ext>
            </p:extLst>
          </p:nvPr>
        </p:nvGraphicFramePr>
        <p:xfrm>
          <a:off x="1028700" y="2726871"/>
          <a:ext cx="10134600" cy="29064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910E6664-3084-37B4-9A59-DC7520E9EF21}"/>
              </a:ext>
            </a:extLst>
          </p:cNvPr>
          <p:cNvSpPr txBox="1"/>
          <p:nvPr/>
        </p:nvSpPr>
        <p:spPr>
          <a:xfrm>
            <a:off x="1028700" y="1342459"/>
            <a:ext cx="101346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 Edmondson (2019) highlights, psychological safety allows employees to speak up, share ideas, and improve performance, which is essential for creating a supportive and collaborative work environment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85437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FE9EF2-C36E-03CC-0262-BE07696F87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GB" sz="3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HR Strategy Recommendation 1: Managerial Capability</a:t>
            </a:r>
            <a:endParaRPr lang="en-US" sz="3400" b="1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7647D5F-C7CF-9A1A-50FA-97532D47B4B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6680" y="2405067"/>
            <a:ext cx="6002110" cy="372903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CIPD (2021) highlights that skilled managers play a key role in employee engagement, well-being, and overall team performance</a:t>
            </a:r>
          </a:p>
          <a:p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 leadership, coaching, and conflict management skills</a:t>
            </a:r>
          </a:p>
          <a:p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Using the ability framework, workshops, mentoring, and HR guidance</a:t>
            </a:r>
          </a:p>
          <a:p>
            <a:r>
              <a:rPr lang="en-GB" sz="1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3-Year Plan:</a:t>
            </a:r>
            <a:endParaRPr lang="en-GB" sz="1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Year 1: Leadership training and workshops</a:t>
            </a:r>
          </a:p>
          <a:p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Year 2: Mentoring and applying new behaviours</a:t>
            </a:r>
          </a:p>
          <a:p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Year 3: Evaluate impact and sustain capability</a:t>
            </a:r>
          </a:p>
        </p:txBody>
      </p:sp>
      <p:pic>
        <p:nvPicPr>
          <p:cNvPr id="5" name="Picture 4" descr="A person in a blue shirt giving a presentation&#10;&#10;AI-generated content may be incorrect.">
            <a:extLst>
              <a:ext uri="{FF2B5EF4-FFF2-40B4-BE49-F238E27FC236}">
                <a16:creationId xmlns:a16="http://schemas.microsoft.com/office/drawing/2014/main" id="{0E676221-18A0-1AB0-AAF4-5D0739D4BD7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404" r="-1" b="11672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7429117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looking at a graph&#10;&#10;AI-generated content may be incorrect.">
            <a:extLst>
              <a:ext uri="{FF2B5EF4-FFF2-40B4-BE49-F238E27FC236}">
                <a16:creationId xmlns:a16="http://schemas.microsoft.com/office/drawing/2014/main" id="{038D80D3-B74E-4B01-3204-E2CC2E14DE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099" r="24738" b="1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7AF639-96A5-E6B6-8E3D-71B6D560F5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 fontScale="90000"/>
          </a:bodyPr>
          <a:lstStyle/>
          <a:p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HR Strategy Recommendation 2: Performance Management </a:t>
            </a:r>
            <a:endParaRPr lang="en-US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8131875-850A-7BE8-E7F2-F8C4AA65673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115317" y="2743200"/>
            <a:ext cx="5247340" cy="349687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 lnSpcReduction="10000"/>
          </a:bodyPr>
          <a:lstStyle/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components include SMART objectives (Doran, 1981) to set clear, measurable goals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Implement SMART objectives and regular check-ins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Feedback training using SBI and GROW models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Performance Improvement Plans &amp; recognition programs</a:t>
            </a:r>
          </a:p>
          <a:p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3-Year Plan: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Year 1: SMART objectives and check-ins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Year 2: Feedback training and PIPs (Armstrong, 2020)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Year 3: Reward/recognition and impact monitoring</a:t>
            </a:r>
          </a:p>
        </p:txBody>
      </p:sp>
    </p:spTree>
    <p:extLst>
      <p:ext uri="{BB962C8B-B14F-4D97-AF65-F5344CB8AC3E}">
        <p14:creationId xmlns:p14="http://schemas.microsoft.com/office/powerpoint/2010/main" val="16436422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AF26F3-7CD5-0088-80F8-47F1A87250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61792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3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HR Strategy Recommendation 3: Engagement and Retention </a:t>
            </a:r>
            <a:endParaRPr lang="en-US" sz="3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BE6BB6D-5AF2-1FD5-8161-8F8A5AA80F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61800" y="2470244"/>
            <a:ext cx="5334197" cy="376983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 lnSpcReduction="10000"/>
          </a:bodyPr>
          <a:lstStyle/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Career pathways and development plans provide visible progression opportunities, improving motivation (Herzberg, 1968). 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Redesign induction and onboarding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Develop career pathways and progression plans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Implement employee voice and wellbeing initiatives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Introduce the Equality, Diversity and Inclusion (EDI) strategy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3-Year Plan: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Year 1: Induction and Wellbeing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Year 2: Career pathways and EDI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Year 3: Employee voice mechanisms</a:t>
            </a:r>
          </a:p>
        </p:txBody>
      </p:sp>
      <p:pic>
        <p:nvPicPr>
          <p:cNvPr id="5" name="Picture 4" descr="A group of people raising their hands&#10;&#10;AI-generated content may be incorrect.">
            <a:extLst>
              <a:ext uri="{FF2B5EF4-FFF2-40B4-BE49-F238E27FC236}">
                <a16:creationId xmlns:a16="http://schemas.microsoft.com/office/drawing/2014/main" id="{0D8C4B8B-C605-FB0F-64B0-031373C186D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535" r="5807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509548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8" name="Picture 37" descr="A group of people putting their hands together&#10;&#10;AI-generated content may be incorrect.">
            <a:extLst>
              <a:ext uri="{FF2B5EF4-FFF2-40B4-BE49-F238E27FC236}">
                <a16:creationId xmlns:a16="http://schemas.microsoft.com/office/drawing/2014/main" id="{3B3E42AE-E152-07DF-31BA-9F174B0A83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150" r="14961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61" name="Rectangle 6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8046B2-B0A7-CCF3-7EB2-85DAFA8A4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3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HR Strategy Recommendation 4: Culture Change Programme</a:t>
            </a:r>
            <a:endParaRPr lang="en-US" sz="3400" b="1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13AA6C6-6956-57AA-42DB-7CE9E80B4B8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115317" y="2527300"/>
            <a:ext cx="5464968" cy="392501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 fontScale="92500" lnSpcReduction="10000"/>
          </a:bodyPr>
          <a:lstStyle/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Building psychological safety (Kahn, 1990) will help employees speak up, collaborate, and share concerns without fear 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Shift from a task-focused, people-centred culture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Clarify and integrate values, behaviours, systems</a:t>
            </a:r>
          </a:p>
          <a:p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Promote psychological safety and open communication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Supported by PESTLE and SWOT insights to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drive engagement and performance</a:t>
            </a:r>
          </a:p>
          <a:p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3-Year Plan: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Year 1: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Defining values, expected behaviours</a:t>
            </a:r>
          </a:p>
          <a:p>
            <a:pPr lvl="0"/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Year 2: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Embedding behaviours through training, leadership role-modelling</a:t>
            </a:r>
          </a:p>
          <a:p>
            <a:pPr lvl="0"/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Year 3: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Monitoring cultural impact, adjusting practices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19154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 descr="A group of people sitting in chairs in a room&#10;&#10;AI-generated content may be incorrect.">
            <a:extLst>
              <a:ext uri="{FF2B5EF4-FFF2-40B4-BE49-F238E27FC236}">
                <a16:creationId xmlns:a16="http://schemas.microsoft.com/office/drawing/2014/main" id="{F0DE1A89-E212-8760-D012-BCF82EB3EF7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1214"/>
          <a:stretch>
            <a:fillRect/>
          </a:stretch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B279F3-CD8B-F2B4-949F-C621ACA45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HR Strategy Recommendation 5: Recruitment and Development</a:t>
            </a:r>
            <a:endParaRPr lang="en-US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5BE5CC0-CCF3-FBBA-48EE-8F3D3689396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61801" y="2614507"/>
            <a:ext cx="4659756" cy="364455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 fontScale="92500" lnSpcReduction="10000"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Place employees in roles matching skills and potential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Link recruitment to workforce planning, succession, </a:t>
            </a:r>
            <a:r>
              <a:rPr lang="en-US" alt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talent </a:t>
            </a: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management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Build long-term capability and comply with legal requirements 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(Bechet, 2008)</a:t>
            </a:r>
            <a:endParaRPr kumimoji="0" lang="en-US" altLang="en-US" sz="1900" b="0" i="0" u="none" strike="noStrike" cap="none" normalizeH="0" baseline="0" dirty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3-Year Plan:</a:t>
            </a:r>
            <a:endParaRPr lang="en-GB" sz="1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Year 1: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Reviewing recruitment and workforce planning</a:t>
            </a:r>
          </a:p>
          <a:p>
            <a:r>
              <a:rPr lang="en-GB" sz="1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Year 2: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Implementing succession planning and talent development</a:t>
            </a:r>
          </a:p>
          <a:p>
            <a:r>
              <a:rPr lang="en-GB" sz="19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Year 3:</a:t>
            </a:r>
            <a:r>
              <a:rPr lang="en-GB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Reviewing outcomes and strengthening talent pipelines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1400" b="0" i="0" u="none" strike="noStrike" cap="none" normalizeH="0" baseline="0" dirty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20234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few cartoon characters putting a piece of puzzle together&#10;&#10;AI-generated content may be incorrect.">
            <a:extLst>
              <a:ext uri="{FF2B5EF4-FFF2-40B4-BE49-F238E27FC236}">
                <a16:creationId xmlns:a16="http://schemas.microsoft.com/office/drawing/2014/main" id="{14BBA73D-BFC6-DA65-470D-BE61144018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46" r="5465"/>
          <a:stretch>
            <a:fillRect/>
          </a:stretch>
        </p:blipFill>
        <p:spPr>
          <a:xfrm>
            <a:off x="0" y="-2"/>
            <a:ext cx="5410198" cy="6858002"/>
          </a:xfrm>
          <a:prstGeom prst="rect">
            <a:avLst/>
          </a:prstGeom>
        </p:spPr>
      </p:pic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F29E4E-3BE6-40CE-D9BC-431489391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HR Strategy Recommendation 6: Workforce Planning and CSR</a:t>
            </a:r>
            <a:endParaRPr lang="en-US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21DB528-25B5-FAA1-16EC-D077F7472A1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115317" y="2552699"/>
            <a:ext cx="5464968" cy="389961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 lnSpcReduction="10000"/>
          </a:bodyPr>
          <a:lstStyle/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Effective workforce planning ensures BrightWave has the right people, in the right place, at the right time, supporting service delivery and long-term goals (Tucker, 2022)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Ensure the right people are in the right place at the right time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Succession planning and talent management to secure future capability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CSR and triple bottom line to employer reputation and public perception (Elkington, 1997) 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Integrate workforce strategy with organisational objectives</a:t>
            </a:r>
          </a:p>
        </p:txBody>
      </p:sp>
    </p:spTree>
    <p:extLst>
      <p:ext uri="{BB962C8B-B14F-4D97-AF65-F5344CB8AC3E}">
        <p14:creationId xmlns:p14="http://schemas.microsoft.com/office/powerpoint/2010/main" val="32462282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59B928-F1EF-4492-B9AB-9BD24CE153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Expected Outcomes and Risks</a:t>
            </a:r>
            <a:endParaRPr lang="en-US" sz="4000" b="1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3E09501-404D-F8AE-1788-D322E1A83D1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61802" y="2743200"/>
            <a:ext cx="4646905" cy="361314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 fontScale="92500" lnSpcReduction="20000"/>
          </a:bodyPr>
          <a:lstStyle/>
          <a:p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Expected Outcomes: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Stronger leadership, consistent service, and client satisfaction (Renwick, 2023)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Improved engagement and retention, reduced turnover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People-centred culture to collaboration, innovation, and wellbeing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Risks: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Resistance to change, inconsistent adoption, and training interruptions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Mitigation: gradual implementation, feedback, strong leadership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9" name="Picture 8" descr="A 3d people helping another person climb a bar graph&#10;&#10;AI-generated content may be incorrect.">
            <a:extLst>
              <a:ext uri="{FF2B5EF4-FFF2-40B4-BE49-F238E27FC236}">
                <a16:creationId xmlns:a16="http://schemas.microsoft.com/office/drawing/2014/main" id="{8A4419D8-64F6-0DF0-14F0-744A6BF91BF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045" r="3967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sp>
        <p:nvSpPr>
          <p:cNvPr id="5" name="Rectangle 2">
            <a:extLst>
              <a:ext uri="{FF2B5EF4-FFF2-40B4-BE49-F238E27FC236}">
                <a16:creationId xmlns:a16="http://schemas.microsoft.com/office/drawing/2014/main" id="{CCDB8D31-6253-8E02-88EB-5C6464381E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6"/>
            <a:ext cx="26481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47827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holding a puzzle piece">
            <a:extLst>
              <a:ext uri="{FF2B5EF4-FFF2-40B4-BE49-F238E27FC236}">
                <a16:creationId xmlns:a16="http://schemas.microsoft.com/office/drawing/2014/main" id="{A9B158B7-5657-E61B-F5E5-44524E5BC76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879" r="23673" b="-1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5BC6AE-DAB7-13BE-3910-15D6B5999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US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23EB0D-21A7-90BF-A7FD-9CA94F08E9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BrightWave faces high turnover and limited management skills. The three-year HR strategy will improve leadership, performance, engagement, and create a people-centred workplace. Changes support service quality, teamwork, and growth. Board approval recommended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6236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7D9BEA-5DA1-0601-1898-777A3A084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95678"/>
            <a:ext cx="10515600" cy="977538"/>
          </a:xfrm>
        </p:spPr>
        <p:txBody>
          <a:bodyPr>
            <a:normAutofit/>
          </a:bodyPr>
          <a:lstStyle/>
          <a:p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</a:t>
            </a:r>
            <a:endParaRPr lang="en-US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0A202-3DA3-1BF4-B239-A450DC6483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65813"/>
            <a:ext cx="10515600" cy="4961620"/>
          </a:xfrm>
        </p:spPr>
        <p:txBody>
          <a:bodyPr>
            <a:normAutofit fontScale="92500" lnSpcReduction="10000"/>
          </a:bodyPr>
          <a:lstStyle/>
          <a:p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Armstrong, M. (2020). </a:t>
            </a:r>
            <a:r>
              <a:rPr lang="en-GB" sz="2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Armstrong's Handbook of Human Resource Management Practice</a:t>
            </a:r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Bechet, T. P. (2008). </a:t>
            </a:r>
            <a:r>
              <a:rPr lang="en-GB" sz="2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Strategic Human Resource Planning</a:t>
            </a:r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CIPD Publishing.</a:t>
            </a:r>
          </a:p>
          <a:p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CIPD (2021). </a:t>
            </a:r>
            <a:r>
              <a:rPr lang="en-GB" sz="2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Developing Managerial Skills</a:t>
            </a:r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Chartered Institute of Personnel and Development.</a:t>
            </a:r>
          </a:p>
          <a:p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Doran, G. T. (1981). </a:t>
            </a:r>
            <a:r>
              <a:rPr lang="en-GB" sz="2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There’s a S.M.A.R.T. Way to Write Management’s Goals and Objectives</a:t>
            </a:r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Management Review, 70(11), 35–36.</a:t>
            </a:r>
          </a:p>
          <a:p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Edmondson, A. (2019). </a:t>
            </a:r>
            <a:r>
              <a:rPr lang="en-GB" sz="2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Fearless Organisation: Creating Psychological Safety in the Workplace for Learning, Innovation, and Growth</a:t>
            </a:r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Wiley.</a:t>
            </a:r>
          </a:p>
          <a:p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Elkington, J. (1997). </a:t>
            </a:r>
            <a:r>
              <a:rPr lang="en-GB" sz="2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Cannibals with Forks: The Triple Bottom Line of 21st Century Business</a:t>
            </a:r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Herzberg, F. (1968). </a:t>
            </a:r>
            <a:r>
              <a:rPr lang="en-GB" sz="2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One More Time: How Do You Motivate Employees?</a:t>
            </a:r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Harvard Business Review.</a:t>
            </a:r>
          </a:p>
          <a:p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Kahn, W. A. (1990). </a:t>
            </a:r>
            <a:r>
              <a:rPr lang="en-GB" sz="2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Psychological Conditions of Personal Engagement and Disengagement at Work</a:t>
            </a:r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Academy of Management Journal, 33(4), 692–724.</a:t>
            </a:r>
          </a:p>
          <a:p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Renwick, D. (2023). </a:t>
            </a:r>
            <a:r>
              <a:rPr lang="en-GB" sz="2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Employee Relations</a:t>
            </a:r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Employee Relations Journal.</a:t>
            </a:r>
          </a:p>
          <a:p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Schein, E. H. (2010). </a:t>
            </a:r>
            <a:r>
              <a:rPr lang="en-GB" sz="2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Organisational Culture and Leadership</a:t>
            </a:r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(4th ed.). Jossey-Bass.</a:t>
            </a:r>
          </a:p>
          <a:p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Tucker, E. (2022). </a:t>
            </a:r>
            <a:r>
              <a:rPr lang="en-GB" sz="2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Strategic workforce planning: from closing skills gaps to optimising talent</a:t>
            </a:r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Strategic HR Review, 21(1), 14–19.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91755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1DC6ABD-215C-4EA8-A483-CEF5B99AB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D21AD7C2-1C91-5500-9591-FF9C4625F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609" y="679731"/>
            <a:ext cx="4171994" cy="37365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 for your attention!</a:t>
            </a:r>
            <a:br>
              <a:rPr lang="en-US" sz="6000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6000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Q&amp;A 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3AF6A671-C637-4547-85F4-51B6D1881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416432" y="1"/>
            <a:ext cx="2446384" cy="5777808"/>
            <a:chOff x="329184" y="1"/>
            <a:chExt cx="524256" cy="5777808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C575CF26-3D3C-4C5A-A2B7-00432016E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521208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99413ED5-9ED4-4772-BCE4-2BCAE6B12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1"/>
              <a:ext cx="524256" cy="55321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6598" y="269324"/>
            <a:ext cx="6116779" cy="620877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Graphic 12" descr="Smiling Face with No Fill">
            <a:extLst>
              <a:ext uri="{FF2B5EF4-FFF2-40B4-BE49-F238E27FC236}">
                <a16:creationId xmlns:a16="http://schemas.microsoft.com/office/drawing/2014/main" id="{E227F723-B5BD-5262-10CC-300D9ED956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40572" y="569297"/>
            <a:ext cx="5608830" cy="5608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8979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5790</TotalTime>
  <Words>1215</Words>
  <Application>Microsoft Macintosh PowerPoint</Application>
  <PresentationFormat>Widescreen</PresentationFormat>
  <Paragraphs>121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Aptos</vt:lpstr>
      <vt:lpstr>Aptos Display</vt:lpstr>
      <vt:lpstr>Arial</vt:lpstr>
      <vt:lpstr>Times New Roman</vt:lpstr>
      <vt:lpstr>Office Theme</vt:lpstr>
      <vt:lpstr>Future People Management Strategy for BrightWave Services Ltd People Management BMSW5010_CARD Lecturer: Rebecca Francis-Davies  Date: 01 December 2025</vt:lpstr>
      <vt:lpstr>Agenda</vt:lpstr>
      <vt:lpstr>BrightWave, Overview and Current Situation</vt:lpstr>
      <vt:lpstr>Current People Management Challenges</vt:lpstr>
      <vt:lpstr>Organisational Culture (Schein’s Model) </vt:lpstr>
      <vt:lpstr>How Culture Affects People Management</vt:lpstr>
      <vt:lpstr>Shifting to a People-Centred Culture</vt:lpstr>
      <vt:lpstr>HR Strategy Recommendation 1: Managerial Capability</vt:lpstr>
      <vt:lpstr>HR Strategy Recommendation 2: Performance Management </vt:lpstr>
      <vt:lpstr>HR Strategy Recommendation 3: Engagement and Retention </vt:lpstr>
      <vt:lpstr>HR Strategy Recommendation 4: Culture Change Programme</vt:lpstr>
      <vt:lpstr>HR Strategy Recommendation 5: Recruitment and Development</vt:lpstr>
      <vt:lpstr>HR Strategy Recommendation 6: Workforce Planning and CSR</vt:lpstr>
      <vt:lpstr>Expected Outcomes and Risks</vt:lpstr>
      <vt:lpstr>Conclusion</vt:lpstr>
      <vt:lpstr>Reference List</vt:lpstr>
      <vt:lpstr>Thank you for your attention! Q&amp;A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Catalina Binzaru (2222369)</dc:creator>
  <cp:lastModifiedBy>Catalina Binzaru (2222369)</cp:lastModifiedBy>
  <cp:revision>19</cp:revision>
  <dcterms:created xsi:type="dcterms:W3CDTF">2025-11-23T18:23:43Z</dcterms:created>
  <dcterms:modified xsi:type="dcterms:W3CDTF">2025-11-28T11:41:08Z</dcterms:modified>
</cp:coreProperties>
</file>