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C4BA0A-D6C6-401C-81F7-728DC1588B45}" v="11" dt="2025-02-25T19:26:02.0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9" d="100"/>
          <a:sy n="69" d="100"/>
        </p:scale>
        <p:origin x="9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3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3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142E2E-733B-4F25-9B55-0DB16C900CD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49BDB78-7B5E-45C7-9653-BD2A8A17F9E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Money Markets </a:t>
          </a:r>
          <a:endParaRPr lang="en-US"/>
        </a:p>
      </dgm:t>
    </dgm:pt>
    <dgm:pt modelId="{56508ACF-FFF4-466B-B6A4-E61A4164EDE8}" type="parTrans" cxnId="{1F485DD9-F69E-4881-AC91-47FD91AA43C0}">
      <dgm:prSet/>
      <dgm:spPr/>
      <dgm:t>
        <a:bodyPr/>
        <a:lstStyle/>
        <a:p>
          <a:endParaRPr lang="en-US"/>
        </a:p>
      </dgm:t>
    </dgm:pt>
    <dgm:pt modelId="{A86498E5-897A-4ADF-8547-336320FBB5B8}" type="sibTrans" cxnId="{1F485DD9-F69E-4881-AC91-47FD91AA43C0}">
      <dgm:prSet/>
      <dgm:spPr/>
      <dgm:t>
        <a:bodyPr/>
        <a:lstStyle/>
        <a:p>
          <a:endParaRPr lang="en-US"/>
        </a:p>
      </dgm:t>
    </dgm:pt>
    <dgm:pt modelId="{DEFC8FF0-9003-494A-9EFF-B17583396A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Capital Markets</a:t>
          </a:r>
          <a:endParaRPr lang="en-US"/>
        </a:p>
      </dgm:t>
    </dgm:pt>
    <dgm:pt modelId="{F2C077E0-0DCF-4E27-A432-BB882D35037D}" type="parTrans" cxnId="{E11AE319-4F57-441D-B721-8D3A2E463EF5}">
      <dgm:prSet/>
      <dgm:spPr/>
      <dgm:t>
        <a:bodyPr/>
        <a:lstStyle/>
        <a:p>
          <a:endParaRPr lang="en-US"/>
        </a:p>
      </dgm:t>
    </dgm:pt>
    <dgm:pt modelId="{BF9A803B-63CC-4C98-B2FC-447E0E881507}" type="sibTrans" cxnId="{E11AE319-4F57-441D-B721-8D3A2E463EF5}">
      <dgm:prSet/>
      <dgm:spPr/>
      <dgm:t>
        <a:bodyPr/>
        <a:lstStyle/>
        <a:p>
          <a:endParaRPr lang="en-US"/>
        </a:p>
      </dgm:t>
    </dgm:pt>
    <dgm:pt modelId="{B0B95A9D-8BFD-43CC-9A00-CC3B0E2E62A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Capital Market Efficiency </a:t>
          </a:r>
          <a:endParaRPr lang="en-US"/>
        </a:p>
      </dgm:t>
    </dgm:pt>
    <dgm:pt modelId="{E719E75D-41E2-47C7-B356-C93CB16E896B}" type="parTrans" cxnId="{1A97CA2E-BCB2-443C-9DF9-A8E577C4DF6C}">
      <dgm:prSet/>
      <dgm:spPr/>
      <dgm:t>
        <a:bodyPr/>
        <a:lstStyle/>
        <a:p>
          <a:endParaRPr lang="en-US"/>
        </a:p>
      </dgm:t>
    </dgm:pt>
    <dgm:pt modelId="{F1A4F122-5839-48D7-9988-A1F0BA6AE8FC}" type="sibTrans" cxnId="{1A97CA2E-BCB2-443C-9DF9-A8E577C4DF6C}">
      <dgm:prSet/>
      <dgm:spPr/>
      <dgm:t>
        <a:bodyPr/>
        <a:lstStyle/>
        <a:p>
          <a:endParaRPr lang="en-US"/>
        </a:p>
      </dgm:t>
    </dgm:pt>
    <dgm:pt modelId="{8637425D-2B9C-4891-8318-BEE3465E791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Efficient Market Hypothesis (Fama)  </a:t>
          </a:r>
          <a:endParaRPr lang="en-US"/>
        </a:p>
      </dgm:t>
    </dgm:pt>
    <dgm:pt modelId="{C9E8ED13-5F56-4246-BA6D-002BCF524CB7}" type="parTrans" cxnId="{CC2C6AC4-078B-4C5A-921F-4BA1170AE129}">
      <dgm:prSet/>
      <dgm:spPr/>
      <dgm:t>
        <a:bodyPr/>
        <a:lstStyle/>
        <a:p>
          <a:endParaRPr lang="en-US"/>
        </a:p>
      </dgm:t>
    </dgm:pt>
    <dgm:pt modelId="{D1C0C9DA-00B9-495A-824A-86E0EEE3E918}" type="sibTrans" cxnId="{CC2C6AC4-078B-4C5A-921F-4BA1170AE129}">
      <dgm:prSet/>
      <dgm:spPr/>
      <dgm:t>
        <a:bodyPr/>
        <a:lstStyle/>
        <a:p>
          <a:endParaRPr lang="en-US"/>
        </a:p>
      </dgm:t>
    </dgm:pt>
    <dgm:pt modelId="{CE7EEC2E-EE3A-4919-839C-9E869BA22C8B}" type="pres">
      <dgm:prSet presAssocID="{94142E2E-733B-4F25-9B55-0DB16C900CD4}" presName="root" presStyleCnt="0">
        <dgm:presLayoutVars>
          <dgm:dir/>
          <dgm:resizeHandles val="exact"/>
        </dgm:presLayoutVars>
      </dgm:prSet>
      <dgm:spPr/>
    </dgm:pt>
    <dgm:pt modelId="{FD1CF519-92EC-421C-8F62-701DF689D888}" type="pres">
      <dgm:prSet presAssocID="{B49BDB78-7B5E-45C7-9653-BD2A8A17F9EE}" presName="compNode" presStyleCnt="0"/>
      <dgm:spPr/>
    </dgm:pt>
    <dgm:pt modelId="{FCE3F72A-EB8B-4A0E-9AA6-8EEDEE0F0968}" type="pres">
      <dgm:prSet presAssocID="{B49BDB78-7B5E-45C7-9653-BD2A8A17F9EE}" presName="bgRect" presStyleLbl="bgShp" presStyleIdx="0" presStyleCnt="4"/>
      <dgm:spPr/>
    </dgm:pt>
    <dgm:pt modelId="{2730970A-5FB7-4DE6-80FD-6C684164290A}" type="pres">
      <dgm:prSet presAssocID="{B49BDB78-7B5E-45C7-9653-BD2A8A17F9E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B4BC39C4-BF6C-4810-83F7-B23AFF0C222D}" type="pres">
      <dgm:prSet presAssocID="{B49BDB78-7B5E-45C7-9653-BD2A8A17F9EE}" presName="spaceRect" presStyleCnt="0"/>
      <dgm:spPr/>
    </dgm:pt>
    <dgm:pt modelId="{8385FD0D-CA7B-45DC-94AF-05CC3737AF89}" type="pres">
      <dgm:prSet presAssocID="{B49BDB78-7B5E-45C7-9653-BD2A8A17F9EE}" presName="parTx" presStyleLbl="revTx" presStyleIdx="0" presStyleCnt="4">
        <dgm:presLayoutVars>
          <dgm:chMax val="0"/>
          <dgm:chPref val="0"/>
        </dgm:presLayoutVars>
      </dgm:prSet>
      <dgm:spPr/>
    </dgm:pt>
    <dgm:pt modelId="{7BA39151-08F2-4435-84A6-055639E1E2B3}" type="pres">
      <dgm:prSet presAssocID="{A86498E5-897A-4ADF-8547-336320FBB5B8}" presName="sibTrans" presStyleCnt="0"/>
      <dgm:spPr/>
    </dgm:pt>
    <dgm:pt modelId="{FCDADB38-8489-4E64-804A-6224E1228D85}" type="pres">
      <dgm:prSet presAssocID="{DEFC8FF0-9003-494A-9EFF-B17583396AD6}" presName="compNode" presStyleCnt="0"/>
      <dgm:spPr/>
    </dgm:pt>
    <dgm:pt modelId="{8BD6FE01-59B8-4F87-94CD-5BB2A445B921}" type="pres">
      <dgm:prSet presAssocID="{DEFC8FF0-9003-494A-9EFF-B17583396AD6}" presName="bgRect" presStyleLbl="bgShp" presStyleIdx="1" presStyleCnt="4"/>
      <dgm:spPr/>
    </dgm:pt>
    <dgm:pt modelId="{AB85B861-24AC-4204-8995-82BE9134CDF7}" type="pres">
      <dgm:prSet presAssocID="{DEFC8FF0-9003-494A-9EFF-B17583396AD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80754A87-9FDB-423E-84F2-0920B158C71B}" type="pres">
      <dgm:prSet presAssocID="{DEFC8FF0-9003-494A-9EFF-B17583396AD6}" presName="spaceRect" presStyleCnt="0"/>
      <dgm:spPr/>
    </dgm:pt>
    <dgm:pt modelId="{718AF9A5-A1FB-47B2-B7B5-77D2A21A2AB3}" type="pres">
      <dgm:prSet presAssocID="{DEFC8FF0-9003-494A-9EFF-B17583396AD6}" presName="parTx" presStyleLbl="revTx" presStyleIdx="1" presStyleCnt="4">
        <dgm:presLayoutVars>
          <dgm:chMax val="0"/>
          <dgm:chPref val="0"/>
        </dgm:presLayoutVars>
      </dgm:prSet>
      <dgm:spPr/>
    </dgm:pt>
    <dgm:pt modelId="{9A5C0D94-B115-4E8C-A582-5040FAC3C1FB}" type="pres">
      <dgm:prSet presAssocID="{BF9A803B-63CC-4C98-B2FC-447E0E881507}" presName="sibTrans" presStyleCnt="0"/>
      <dgm:spPr/>
    </dgm:pt>
    <dgm:pt modelId="{DCD3F98F-255D-43A9-A2D2-0203BF225EE3}" type="pres">
      <dgm:prSet presAssocID="{B0B95A9D-8BFD-43CC-9A00-CC3B0E2E62A4}" presName="compNode" presStyleCnt="0"/>
      <dgm:spPr/>
    </dgm:pt>
    <dgm:pt modelId="{614E913A-038E-4188-BFED-76B3B541AB7F}" type="pres">
      <dgm:prSet presAssocID="{B0B95A9D-8BFD-43CC-9A00-CC3B0E2E62A4}" presName="bgRect" presStyleLbl="bgShp" presStyleIdx="2" presStyleCnt="4"/>
      <dgm:spPr/>
    </dgm:pt>
    <dgm:pt modelId="{4DB67ACF-E267-42CB-B779-A88D59F77C44}" type="pres">
      <dgm:prSet presAssocID="{B0B95A9D-8BFD-43CC-9A00-CC3B0E2E62A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E6A670C7-F11A-469F-BE3A-89DB43B76B5B}" type="pres">
      <dgm:prSet presAssocID="{B0B95A9D-8BFD-43CC-9A00-CC3B0E2E62A4}" presName="spaceRect" presStyleCnt="0"/>
      <dgm:spPr/>
    </dgm:pt>
    <dgm:pt modelId="{E41123D2-B2BA-4F92-9E0E-87DEBC0F389E}" type="pres">
      <dgm:prSet presAssocID="{B0B95A9D-8BFD-43CC-9A00-CC3B0E2E62A4}" presName="parTx" presStyleLbl="revTx" presStyleIdx="2" presStyleCnt="4">
        <dgm:presLayoutVars>
          <dgm:chMax val="0"/>
          <dgm:chPref val="0"/>
        </dgm:presLayoutVars>
      </dgm:prSet>
      <dgm:spPr/>
    </dgm:pt>
    <dgm:pt modelId="{ADAAC57A-90B3-4467-80EC-E9AB353AFB03}" type="pres">
      <dgm:prSet presAssocID="{F1A4F122-5839-48D7-9988-A1F0BA6AE8FC}" presName="sibTrans" presStyleCnt="0"/>
      <dgm:spPr/>
    </dgm:pt>
    <dgm:pt modelId="{166311BC-9BB8-4094-B3A8-4EE3FAD7606B}" type="pres">
      <dgm:prSet presAssocID="{8637425D-2B9C-4891-8318-BEE3465E7911}" presName="compNode" presStyleCnt="0"/>
      <dgm:spPr/>
    </dgm:pt>
    <dgm:pt modelId="{5AFAE7FB-35ED-419F-AE5F-49612209D009}" type="pres">
      <dgm:prSet presAssocID="{8637425D-2B9C-4891-8318-BEE3465E7911}" presName="bgRect" presStyleLbl="bgShp" presStyleIdx="3" presStyleCnt="4"/>
      <dgm:spPr/>
    </dgm:pt>
    <dgm:pt modelId="{1B8D35AF-F515-4F94-B83B-B7926434ED34}" type="pres">
      <dgm:prSet presAssocID="{8637425D-2B9C-4891-8318-BEE3465E791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6979C3C8-5AC6-40D8-912E-DC380498721B}" type="pres">
      <dgm:prSet presAssocID="{8637425D-2B9C-4891-8318-BEE3465E7911}" presName="spaceRect" presStyleCnt="0"/>
      <dgm:spPr/>
    </dgm:pt>
    <dgm:pt modelId="{4657037C-BF3A-405B-917A-3610AC019AE5}" type="pres">
      <dgm:prSet presAssocID="{8637425D-2B9C-4891-8318-BEE3465E791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11AE319-4F57-441D-B721-8D3A2E463EF5}" srcId="{94142E2E-733B-4F25-9B55-0DB16C900CD4}" destId="{DEFC8FF0-9003-494A-9EFF-B17583396AD6}" srcOrd="1" destOrd="0" parTransId="{F2C077E0-0DCF-4E27-A432-BB882D35037D}" sibTransId="{BF9A803B-63CC-4C98-B2FC-447E0E881507}"/>
    <dgm:cxn modelId="{260A9624-C9A0-4814-B64F-0C1CBD1358C6}" type="presOf" srcId="{8637425D-2B9C-4891-8318-BEE3465E7911}" destId="{4657037C-BF3A-405B-917A-3610AC019AE5}" srcOrd="0" destOrd="0" presId="urn:microsoft.com/office/officeart/2018/2/layout/IconVerticalSolidList"/>
    <dgm:cxn modelId="{1A97CA2E-BCB2-443C-9DF9-A8E577C4DF6C}" srcId="{94142E2E-733B-4F25-9B55-0DB16C900CD4}" destId="{B0B95A9D-8BFD-43CC-9A00-CC3B0E2E62A4}" srcOrd="2" destOrd="0" parTransId="{E719E75D-41E2-47C7-B356-C93CB16E896B}" sibTransId="{F1A4F122-5839-48D7-9988-A1F0BA6AE8FC}"/>
    <dgm:cxn modelId="{9E2A1C41-BB37-437F-8478-10673CD7E89D}" type="presOf" srcId="{94142E2E-733B-4F25-9B55-0DB16C900CD4}" destId="{CE7EEC2E-EE3A-4919-839C-9E869BA22C8B}" srcOrd="0" destOrd="0" presId="urn:microsoft.com/office/officeart/2018/2/layout/IconVerticalSolidList"/>
    <dgm:cxn modelId="{423CA692-A6DB-4D5B-992F-A06F9EB7612B}" type="presOf" srcId="{B0B95A9D-8BFD-43CC-9A00-CC3B0E2E62A4}" destId="{E41123D2-B2BA-4F92-9E0E-87DEBC0F389E}" srcOrd="0" destOrd="0" presId="urn:microsoft.com/office/officeart/2018/2/layout/IconVerticalSolidList"/>
    <dgm:cxn modelId="{EDED76B0-2E70-43A3-8E51-47680E643853}" type="presOf" srcId="{B49BDB78-7B5E-45C7-9653-BD2A8A17F9EE}" destId="{8385FD0D-CA7B-45DC-94AF-05CC3737AF89}" srcOrd="0" destOrd="0" presId="urn:microsoft.com/office/officeart/2018/2/layout/IconVerticalSolidList"/>
    <dgm:cxn modelId="{CC2C6AC4-078B-4C5A-921F-4BA1170AE129}" srcId="{94142E2E-733B-4F25-9B55-0DB16C900CD4}" destId="{8637425D-2B9C-4891-8318-BEE3465E7911}" srcOrd="3" destOrd="0" parTransId="{C9E8ED13-5F56-4246-BA6D-002BCF524CB7}" sibTransId="{D1C0C9DA-00B9-495A-824A-86E0EEE3E918}"/>
    <dgm:cxn modelId="{1F485DD9-F69E-4881-AC91-47FD91AA43C0}" srcId="{94142E2E-733B-4F25-9B55-0DB16C900CD4}" destId="{B49BDB78-7B5E-45C7-9653-BD2A8A17F9EE}" srcOrd="0" destOrd="0" parTransId="{56508ACF-FFF4-466B-B6A4-E61A4164EDE8}" sibTransId="{A86498E5-897A-4ADF-8547-336320FBB5B8}"/>
    <dgm:cxn modelId="{A4C201FF-426F-4341-BDC4-2BB043A300D6}" type="presOf" srcId="{DEFC8FF0-9003-494A-9EFF-B17583396AD6}" destId="{718AF9A5-A1FB-47B2-B7B5-77D2A21A2AB3}" srcOrd="0" destOrd="0" presId="urn:microsoft.com/office/officeart/2018/2/layout/IconVerticalSolidList"/>
    <dgm:cxn modelId="{DF56BA39-4343-4650-9718-F3419B21ADE1}" type="presParOf" srcId="{CE7EEC2E-EE3A-4919-839C-9E869BA22C8B}" destId="{FD1CF519-92EC-421C-8F62-701DF689D888}" srcOrd="0" destOrd="0" presId="urn:microsoft.com/office/officeart/2018/2/layout/IconVerticalSolidList"/>
    <dgm:cxn modelId="{6EF77D28-62B3-4434-816D-61B99C68A840}" type="presParOf" srcId="{FD1CF519-92EC-421C-8F62-701DF689D888}" destId="{FCE3F72A-EB8B-4A0E-9AA6-8EEDEE0F0968}" srcOrd="0" destOrd="0" presId="urn:microsoft.com/office/officeart/2018/2/layout/IconVerticalSolidList"/>
    <dgm:cxn modelId="{3B1D1316-B8CC-41A6-A2B4-6128153A348B}" type="presParOf" srcId="{FD1CF519-92EC-421C-8F62-701DF689D888}" destId="{2730970A-5FB7-4DE6-80FD-6C684164290A}" srcOrd="1" destOrd="0" presId="urn:microsoft.com/office/officeart/2018/2/layout/IconVerticalSolidList"/>
    <dgm:cxn modelId="{3FA89623-0201-4FB8-A4E6-E66D02689494}" type="presParOf" srcId="{FD1CF519-92EC-421C-8F62-701DF689D888}" destId="{B4BC39C4-BF6C-4810-83F7-B23AFF0C222D}" srcOrd="2" destOrd="0" presId="urn:microsoft.com/office/officeart/2018/2/layout/IconVerticalSolidList"/>
    <dgm:cxn modelId="{A34363FA-3230-407C-8E76-0B9C8472752F}" type="presParOf" srcId="{FD1CF519-92EC-421C-8F62-701DF689D888}" destId="{8385FD0D-CA7B-45DC-94AF-05CC3737AF89}" srcOrd="3" destOrd="0" presId="urn:microsoft.com/office/officeart/2018/2/layout/IconVerticalSolidList"/>
    <dgm:cxn modelId="{0E029DDA-A921-4C4D-AE31-1198E06F2A91}" type="presParOf" srcId="{CE7EEC2E-EE3A-4919-839C-9E869BA22C8B}" destId="{7BA39151-08F2-4435-84A6-055639E1E2B3}" srcOrd="1" destOrd="0" presId="urn:microsoft.com/office/officeart/2018/2/layout/IconVerticalSolidList"/>
    <dgm:cxn modelId="{C09A7B3C-564E-4610-AC05-0437E630C86A}" type="presParOf" srcId="{CE7EEC2E-EE3A-4919-839C-9E869BA22C8B}" destId="{FCDADB38-8489-4E64-804A-6224E1228D85}" srcOrd="2" destOrd="0" presId="urn:microsoft.com/office/officeart/2018/2/layout/IconVerticalSolidList"/>
    <dgm:cxn modelId="{7521400E-76F5-4A21-A69D-997560A7EFCC}" type="presParOf" srcId="{FCDADB38-8489-4E64-804A-6224E1228D85}" destId="{8BD6FE01-59B8-4F87-94CD-5BB2A445B921}" srcOrd="0" destOrd="0" presId="urn:microsoft.com/office/officeart/2018/2/layout/IconVerticalSolidList"/>
    <dgm:cxn modelId="{B6F196E7-62C8-4C06-A94E-C03204F44747}" type="presParOf" srcId="{FCDADB38-8489-4E64-804A-6224E1228D85}" destId="{AB85B861-24AC-4204-8995-82BE9134CDF7}" srcOrd="1" destOrd="0" presId="urn:microsoft.com/office/officeart/2018/2/layout/IconVerticalSolidList"/>
    <dgm:cxn modelId="{441910D7-1541-46CD-ADBF-D93973CAE40B}" type="presParOf" srcId="{FCDADB38-8489-4E64-804A-6224E1228D85}" destId="{80754A87-9FDB-423E-84F2-0920B158C71B}" srcOrd="2" destOrd="0" presId="urn:microsoft.com/office/officeart/2018/2/layout/IconVerticalSolidList"/>
    <dgm:cxn modelId="{3EF3BC70-40D9-49EE-90D9-2A7AC7E105A2}" type="presParOf" srcId="{FCDADB38-8489-4E64-804A-6224E1228D85}" destId="{718AF9A5-A1FB-47B2-B7B5-77D2A21A2AB3}" srcOrd="3" destOrd="0" presId="urn:microsoft.com/office/officeart/2018/2/layout/IconVerticalSolidList"/>
    <dgm:cxn modelId="{D1EAFF4F-9803-420D-979E-1F98CD6D8420}" type="presParOf" srcId="{CE7EEC2E-EE3A-4919-839C-9E869BA22C8B}" destId="{9A5C0D94-B115-4E8C-A582-5040FAC3C1FB}" srcOrd="3" destOrd="0" presId="urn:microsoft.com/office/officeart/2018/2/layout/IconVerticalSolidList"/>
    <dgm:cxn modelId="{5AC013AE-0058-4B7A-A7C1-16EB51E59BCC}" type="presParOf" srcId="{CE7EEC2E-EE3A-4919-839C-9E869BA22C8B}" destId="{DCD3F98F-255D-43A9-A2D2-0203BF225EE3}" srcOrd="4" destOrd="0" presId="urn:microsoft.com/office/officeart/2018/2/layout/IconVerticalSolidList"/>
    <dgm:cxn modelId="{479C4F38-1BB0-4743-938F-3969BD8D8404}" type="presParOf" srcId="{DCD3F98F-255D-43A9-A2D2-0203BF225EE3}" destId="{614E913A-038E-4188-BFED-76B3B541AB7F}" srcOrd="0" destOrd="0" presId="urn:microsoft.com/office/officeart/2018/2/layout/IconVerticalSolidList"/>
    <dgm:cxn modelId="{E28ADE37-D074-4E0A-B5CD-3A33E82BFAB0}" type="presParOf" srcId="{DCD3F98F-255D-43A9-A2D2-0203BF225EE3}" destId="{4DB67ACF-E267-42CB-B779-A88D59F77C44}" srcOrd="1" destOrd="0" presId="urn:microsoft.com/office/officeart/2018/2/layout/IconVerticalSolidList"/>
    <dgm:cxn modelId="{94865BB5-280D-4C93-AC59-9DFABEB7F9D8}" type="presParOf" srcId="{DCD3F98F-255D-43A9-A2D2-0203BF225EE3}" destId="{E6A670C7-F11A-469F-BE3A-89DB43B76B5B}" srcOrd="2" destOrd="0" presId="urn:microsoft.com/office/officeart/2018/2/layout/IconVerticalSolidList"/>
    <dgm:cxn modelId="{42B10E60-F0C7-43E8-8C64-118B2C387727}" type="presParOf" srcId="{DCD3F98F-255D-43A9-A2D2-0203BF225EE3}" destId="{E41123D2-B2BA-4F92-9E0E-87DEBC0F389E}" srcOrd="3" destOrd="0" presId="urn:microsoft.com/office/officeart/2018/2/layout/IconVerticalSolidList"/>
    <dgm:cxn modelId="{D3C8E0EA-BF50-4D7E-8E87-9A0B1DCC34F8}" type="presParOf" srcId="{CE7EEC2E-EE3A-4919-839C-9E869BA22C8B}" destId="{ADAAC57A-90B3-4467-80EC-E9AB353AFB03}" srcOrd="5" destOrd="0" presId="urn:microsoft.com/office/officeart/2018/2/layout/IconVerticalSolidList"/>
    <dgm:cxn modelId="{06D92CCB-0192-4830-BA5F-2379F10F5C67}" type="presParOf" srcId="{CE7EEC2E-EE3A-4919-839C-9E869BA22C8B}" destId="{166311BC-9BB8-4094-B3A8-4EE3FAD7606B}" srcOrd="6" destOrd="0" presId="urn:microsoft.com/office/officeart/2018/2/layout/IconVerticalSolidList"/>
    <dgm:cxn modelId="{7F51DAF1-EC45-4DD8-A780-AF60C696823E}" type="presParOf" srcId="{166311BC-9BB8-4094-B3A8-4EE3FAD7606B}" destId="{5AFAE7FB-35ED-419F-AE5F-49612209D009}" srcOrd="0" destOrd="0" presId="urn:microsoft.com/office/officeart/2018/2/layout/IconVerticalSolidList"/>
    <dgm:cxn modelId="{AC8176A0-347B-4364-AB66-C91199B01DCC}" type="presParOf" srcId="{166311BC-9BB8-4094-B3A8-4EE3FAD7606B}" destId="{1B8D35AF-F515-4F94-B83B-B7926434ED34}" srcOrd="1" destOrd="0" presId="urn:microsoft.com/office/officeart/2018/2/layout/IconVerticalSolidList"/>
    <dgm:cxn modelId="{F1DA1265-2F80-48EB-9EF3-EA1DF5269592}" type="presParOf" srcId="{166311BC-9BB8-4094-B3A8-4EE3FAD7606B}" destId="{6979C3C8-5AC6-40D8-912E-DC380498721B}" srcOrd="2" destOrd="0" presId="urn:microsoft.com/office/officeart/2018/2/layout/IconVerticalSolidList"/>
    <dgm:cxn modelId="{2677203B-2448-4C6E-91ED-D05E3D1A6ABA}" type="presParOf" srcId="{166311BC-9BB8-4094-B3A8-4EE3FAD7606B}" destId="{4657037C-BF3A-405B-917A-3610AC019AE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1F1ECDE-353C-4CA3-86FE-9603331E1EE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D8BC047-2BB6-4885-889D-6129A951F280}">
      <dgm:prSet/>
      <dgm:spPr/>
      <dgm:t>
        <a:bodyPr/>
        <a:lstStyle/>
        <a:p>
          <a:r>
            <a:rPr lang="en-GB"/>
            <a:t>The following markets are part of the money markets </a:t>
          </a:r>
          <a:endParaRPr lang="en-US"/>
        </a:p>
      </dgm:t>
    </dgm:pt>
    <dgm:pt modelId="{E7939B1F-82A2-4838-A93B-24F332E4FCF5}" type="parTrans" cxnId="{B7583BFF-4761-4760-93F6-F6A7FE0E24BC}">
      <dgm:prSet/>
      <dgm:spPr/>
      <dgm:t>
        <a:bodyPr/>
        <a:lstStyle/>
        <a:p>
          <a:endParaRPr lang="en-US"/>
        </a:p>
      </dgm:t>
    </dgm:pt>
    <dgm:pt modelId="{EFCC955C-2450-4F08-82BF-93A3841E3898}" type="sibTrans" cxnId="{B7583BFF-4761-4760-93F6-F6A7FE0E24BC}">
      <dgm:prSet/>
      <dgm:spPr/>
      <dgm:t>
        <a:bodyPr/>
        <a:lstStyle/>
        <a:p>
          <a:endParaRPr lang="en-US"/>
        </a:p>
      </dgm:t>
    </dgm:pt>
    <dgm:pt modelId="{226E68CD-635C-4D82-984F-60EFBD2D157B}">
      <dgm:prSet/>
      <dgm:spPr/>
      <dgm:t>
        <a:bodyPr/>
        <a:lstStyle/>
        <a:p>
          <a:r>
            <a:rPr lang="en-GB" b="1"/>
            <a:t>The Repo Market  </a:t>
          </a:r>
          <a:r>
            <a:rPr lang="en-GB"/>
            <a:t>(Repurchase Agreement): The RA is a contract which covers the selling of securities, usually government bonds. The securities are then purchased back in a short period after sale. The repurchase price is higher than the initial price. (Implicit interest rate) </a:t>
          </a:r>
          <a:endParaRPr lang="en-US"/>
        </a:p>
      </dgm:t>
    </dgm:pt>
    <dgm:pt modelId="{B525BFFB-83CE-4291-B809-75B9AB836FEF}" type="parTrans" cxnId="{B70F5D15-702E-47BC-9058-507F021E461C}">
      <dgm:prSet/>
      <dgm:spPr/>
      <dgm:t>
        <a:bodyPr/>
        <a:lstStyle/>
        <a:p>
          <a:endParaRPr lang="en-US"/>
        </a:p>
      </dgm:t>
    </dgm:pt>
    <dgm:pt modelId="{C057B8C4-8335-417E-9FC6-76F85F5A4CF9}" type="sibTrans" cxnId="{B70F5D15-702E-47BC-9058-507F021E461C}">
      <dgm:prSet/>
      <dgm:spPr/>
      <dgm:t>
        <a:bodyPr/>
        <a:lstStyle/>
        <a:p>
          <a:endParaRPr lang="en-US"/>
        </a:p>
      </dgm:t>
    </dgm:pt>
    <dgm:pt modelId="{D9A09379-4EFA-4B87-B5F1-0E5417624495}">
      <dgm:prSet/>
      <dgm:spPr/>
      <dgm:t>
        <a:bodyPr/>
        <a:lstStyle/>
        <a:p>
          <a:r>
            <a:rPr lang="en-GB" b="0" i="0"/>
            <a:t>The average daily turnover of repos in the UK market grew by +7.4% in 2023 compared with 2022 to reach GBP 1,716 million = EUR 1,988 billion. 1 The number of new trades increased by +16.2% to 66,275 trades per day. ( London Reporting House, 2024) </a:t>
          </a:r>
          <a:endParaRPr lang="en-US"/>
        </a:p>
      </dgm:t>
    </dgm:pt>
    <dgm:pt modelId="{0E4727F2-47EE-4781-A68D-713DF97B5179}" type="parTrans" cxnId="{4AABA12C-712E-4B88-9E06-B0D72A17CBA1}">
      <dgm:prSet/>
      <dgm:spPr/>
      <dgm:t>
        <a:bodyPr/>
        <a:lstStyle/>
        <a:p>
          <a:endParaRPr lang="en-US"/>
        </a:p>
      </dgm:t>
    </dgm:pt>
    <dgm:pt modelId="{E7EF6D9C-7D65-40FC-AD94-0C93E0DFA13D}" type="sibTrans" cxnId="{4AABA12C-712E-4B88-9E06-B0D72A17CBA1}">
      <dgm:prSet/>
      <dgm:spPr/>
      <dgm:t>
        <a:bodyPr/>
        <a:lstStyle/>
        <a:p>
          <a:endParaRPr lang="en-US"/>
        </a:p>
      </dgm:t>
    </dgm:pt>
    <dgm:pt modelId="{E76E5EC5-8787-49E6-9FA4-D83EBD9538E3}">
      <dgm:prSet/>
      <dgm:spPr/>
      <dgm:t>
        <a:bodyPr/>
        <a:lstStyle/>
        <a:p>
          <a:r>
            <a:rPr lang="en-GB" b="1"/>
            <a:t>The Discount Market – where discount houses specialise in trading, discounting and negotiating bills of exchange or promissory notes. Used by the Bank of England to counteract daily credit shortages between the BOE &amp; the banking system.    </a:t>
          </a:r>
          <a:endParaRPr lang="en-US"/>
        </a:p>
      </dgm:t>
    </dgm:pt>
    <dgm:pt modelId="{3BD27AC4-8ACE-4F93-9616-303FA83E4C63}" type="parTrans" cxnId="{413462AF-E7B5-40DF-9F62-B3D223A6DB29}">
      <dgm:prSet/>
      <dgm:spPr/>
      <dgm:t>
        <a:bodyPr/>
        <a:lstStyle/>
        <a:p>
          <a:endParaRPr lang="en-US"/>
        </a:p>
      </dgm:t>
    </dgm:pt>
    <dgm:pt modelId="{F015555C-BDAF-4B55-B885-F87D38C8A97A}" type="sibTrans" cxnId="{413462AF-E7B5-40DF-9F62-B3D223A6DB29}">
      <dgm:prSet/>
      <dgm:spPr/>
      <dgm:t>
        <a:bodyPr/>
        <a:lstStyle/>
        <a:p>
          <a:endParaRPr lang="en-US"/>
        </a:p>
      </dgm:t>
    </dgm:pt>
    <dgm:pt modelId="{F61518B5-4769-460F-A624-EE44C38EA41C}">
      <dgm:prSet/>
      <dgm:spPr/>
      <dgm:t>
        <a:bodyPr/>
        <a:lstStyle/>
        <a:p>
          <a:r>
            <a:rPr lang="en-GB" b="1"/>
            <a:t>The Securities Lending </a:t>
          </a:r>
          <a:endParaRPr lang="en-US"/>
        </a:p>
      </dgm:t>
    </dgm:pt>
    <dgm:pt modelId="{DD2D3BDB-CC9F-46DA-B43F-A048930917F5}" type="parTrans" cxnId="{8D0226CE-79AD-4FBF-A18C-1FE7E1FFC160}">
      <dgm:prSet/>
      <dgm:spPr/>
      <dgm:t>
        <a:bodyPr/>
        <a:lstStyle/>
        <a:p>
          <a:endParaRPr lang="en-US"/>
        </a:p>
      </dgm:t>
    </dgm:pt>
    <dgm:pt modelId="{A948C698-CB3A-4849-8B55-14096E5AF6AC}" type="sibTrans" cxnId="{8D0226CE-79AD-4FBF-A18C-1FE7E1FFC160}">
      <dgm:prSet/>
      <dgm:spPr/>
      <dgm:t>
        <a:bodyPr/>
        <a:lstStyle/>
        <a:p>
          <a:endParaRPr lang="en-US"/>
        </a:p>
      </dgm:t>
    </dgm:pt>
    <dgm:pt modelId="{33ABE2BF-58A7-4BE9-AFB1-8973401B590C}">
      <dgm:prSet/>
      <dgm:spPr/>
      <dgm:t>
        <a:bodyPr/>
        <a:lstStyle/>
        <a:p>
          <a:r>
            <a:rPr lang="en-GB"/>
            <a:t>Money Market is governed by the Money Markets Code (Voluntary Code ) .It covers best practice and standards expected by participants. Endorsed by the Money Markets Committee. </a:t>
          </a:r>
          <a:endParaRPr lang="en-US"/>
        </a:p>
      </dgm:t>
    </dgm:pt>
    <dgm:pt modelId="{BC2B30BD-4222-4212-B6C1-746B74EB6D5A}" type="parTrans" cxnId="{F2A75670-F8BF-43CB-B5D3-EE84C457D5B2}">
      <dgm:prSet/>
      <dgm:spPr/>
      <dgm:t>
        <a:bodyPr/>
        <a:lstStyle/>
        <a:p>
          <a:endParaRPr lang="en-US"/>
        </a:p>
      </dgm:t>
    </dgm:pt>
    <dgm:pt modelId="{3DC32D0F-95F4-41D5-8122-97B7C1775341}" type="sibTrans" cxnId="{F2A75670-F8BF-43CB-B5D3-EE84C457D5B2}">
      <dgm:prSet/>
      <dgm:spPr/>
      <dgm:t>
        <a:bodyPr/>
        <a:lstStyle/>
        <a:p>
          <a:endParaRPr lang="en-US"/>
        </a:p>
      </dgm:t>
    </dgm:pt>
    <dgm:pt modelId="{F3209C80-5683-46AB-B2CA-762FBF79E5DB}" type="pres">
      <dgm:prSet presAssocID="{41F1ECDE-353C-4CA3-86FE-9603331E1EEB}" presName="root" presStyleCnt="0">
        <dgm:presLayoutVars>
          <dgm:dir/>
          <dgm:resizeHandles val="exact"/>
        </dgm:presLayoutVars>
      </dgm:prSet>
      <dgm:spPr/>
    </dgm:pt>
    <dgm:pt modelId="{116161E9-B417-43AA-8DF7-75C148E8AC59}" type="pres">
      <dgm:prSet presAssocID="{DD8BC047-2BB6-4885-889D-6129A951F280}" presName="compNode" presStyleCnt="0"/>
      <dgm:spPr/>
    </dgm:pt>
    <dgm:pt modelId="{76684FDB-AE09-4018-80E6-9423D6DA2557}" type="pres">
      <dgm:prSet presAssocID="{DD8BC047-2BB6-4885-889D-6129A951F280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F093205F-53EA-4C92-87D2-75293A2EE563}" type="pres">
      <dgm:prSet presAssocID="{DD8BC047-2BB6-4885-889D-6129A951F280}" presName="spaceRect" presStyleCnt="0"/>
      <dgm:spPr/>
    </dgm:pt>
    <dgm:pt modelId="{B9E7B40C-8A94-4B0A-AB6D-E79C276E6BA6}" type="pres">
      <dgm:prSet presAssocID="{DD8BC047-2BB6-4885-889D-6129A951F280}" presName="textRect" presStyleLbl="revTx" presStyleIdx="0" presStyleCnt="6">
        <dgm:presLayoutVars>
          <dgm:chMax val="1"/>
          <dgm:chPref val="1"/>
        </dgm:presLayoutVars>
      </dgm:prSet>
      <dgm:spPr/>
    </dgm:pt>
    <dgm:pt modelId="{B0CB3EB7-3168-48AA-A152-E7FC277924A2}" type="pres">
      <dgm:prSet presAssocID="{EFCC955C-2450-4F08-82BF-93A3841E3898}" presName="sibTrans" presStyleCnt="0"/>
      <dgm:spPr/>
    </dgm:pt>
    <dgm:pt modelId="{B6F0F855-3DAC-4536-BDB2-5787A55E0B7E}" type="pres">
      <dgm:prSet presAssocID="{226E68CD-635C-4D82-984F-60EFBD2D157B}" presName="compNode" presStyleCnt="0"/>
      <dgm:spPr/>
    </dgm:pt>
    <dgm:pt modelId="{E0ED750F-9A73-4B97-9A4B-37157ADBBA8D}" type="pres">
      <dgm:prSet presAssocID="{226E68CD-635C-4D82-984F-60EFBD2D157B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Yuan"/>
        </a:ext>
      </dgm:extLst>
    </dgm:pt>
    <dgm:pt modelId="{34A4D502-5D5E-48C3-A343-0615826C4DD1}" type="pres">
      <dgm:prSet presAssocID="{226E68CD-635C-4D82-984F-60EFBD2D157B}" presName="spaceRect" presStyleCnt="0"/>
      <dgm:spPr/>
    </dgm:pt>
    <dgm:pt modelId="{1DB395D5-DB45-4867-9C12-0CE12C4D8B54}" type="pres">
      <dgm:prSet presAssocID="{226E68CD-635C-4D82-984F-60EFBD2D157B}" presName="textRect" presStyleLbl="revTx" presStyleIdx="1" presStyleCnt="6">
        <dgm:presLayoutVars>
          <dgm:chMax val="1"/>
          <dgm:chPref val="1"/>
        </dgm:presLayoutVars>
      </dgm:prSet>
      <dgm:spPr/>
    </dgm:pt>
    <dgm:pt modelId="{E48B5DCC-1CC8-4227-B77C-C51E4F8213F6}" type="pres">
      <dgm:prSet presAssocID="{C057B8C4-8335-417E-9FC6-76F85F5A4CF9}" presName="sibTrans" presStyleCnt="0"/>
      <dgm:spPr/>
    </dgm:pt>
    <dgm:pt modelId="{31D383F1-0353-4C6F-936F-881559E921DE}" type="pres">
      <dgm:prSet presAssocID="{D9A09379-4EFA-4B87-B5F1-0E5417624495}" presName="compNode" presStyleCnt="0"/>
      <dgm:spPr/>
    </dgm:pt>
    <dgm:pt modelId="{A1ACEC55-F7B8-4731-B5EA-BCAD7619BA2C}" type="pres">
      <dgm:prSet presAssocID="{D9A09379-4EFA-4B87-B5F1-0E541762449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D3102C4B-EEED-456F-9DF7-A267EC9A1B99}" type="pres">
      <dgm:prSet presAssocID="{D9A09379-4EFA-4B87-B5F1-0E5417624495}" presName="spaceRect" presStyleCnt="0"/>
      <dgm:spPr/>
    </dgm:pt>
    <dgm:pt modelId="{187C2C4C-D6CA-4B46-A064-989DD52D54E1}" type="pres">
      <dgm:prSet presAssocID="{D9A09379-4EFA-4B87-B5F1-0E5417624495}" presName="textRect" presStyleLbl="revTx" presStyleIdx="2" presStyleCnt="6">
        <dgm:presLayoutVars>
          <dgm:chMax val="1"/>
          <dgm:chPref val="1"/>
        </dgm:presLayoutVars>
      </dgm:prSet>
      <dgm:spPr/>
    </dgm:pt>
    <dgm:pt modelId="{84B4EC8A-737F-4CAB-B274-B5ACFA92B9C3}" type="pres">
      <dgm:prSet presAssocID="{E7EF6D9C-7D65-40FC-AD94-0C93E0DFA13D}" presName="sibTrans" presStyleCnt="0"/>
      <dgm:spPr/>
    </dgm:pt>
    <dgm:pt modelId="{5714DC48-CC7C-4BA6-BF13-F48B4A17DC70}" type="pres">
      <dgm:prSet presAssocID="{E76E5EC5-8787-49E6-9FA4-D83EBD9538E3}" presName="compNode" presStyleCnt="0"/>
      <dgm:spPr/>
    </dgm:pt>
    <dgm:pt modelId="{390D7EEE-DD44-4BB4-B200-629709AAA48A}" type="pres">
      <dgm:prSet presAssocID="{E76E5EC5-8787-49E6-9FA4-D83EBD9538E3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dding Rings"/>
        </a:ext>
      </dgm:extLst>
    </dgm:pt>
    <dgm:pt modelId="{1BF3A460-303C-4FA2-A1AD-1E13F0A3E8DD}" type="pres">
      <dgm:prSet presAssocID="{E76E5EC5-8787-49E6-9FA4-D83EBD9538E3}" presName="spaceRect" presStyleCnt="0"/>
      <dgm:spPr/>
    </dgm:pt>
    <dgm:pt modelId="{A53093C8-FC76-41B5-8CC9-5BC07668A29A}" type="pres">
      <dgm:prSet presAssocID="{E76E5EC5-8787-49E6-9FA4-D83EBD9538E3}" presName="textRect" presStyleLbl="revTx" presStyleIdx="3" presStyleCnt="6">
        <dgm:presLayoutVars>
          <dgm:chMax val="1"/>
          <dgm:chPref val="1"/>
        </dgm:presLayoutVars>
      </dgm:prSet>
      <dgm:spPr/>
    </dgm:pt>
    <dgm:pt modelId="{A513A849-36E2-4079-BBBC-C8F52974D65A}" type="pres">
      <dgm:prSet presAssocID="{F015555C-BDAF-4B55-B885-F87D38C8A97A}" presName="sibTrans" presStyleCnt="0"/>
      <dgm:spPr/>
    </dgm:pt>
    <dgm:pt modelId="{90886025-1045-45B7-B71B-EB9194494284}" type="pres">
      <dgm:prSet presAssocID="{F61518B5-4769-460F-A624-EE44C38EA41C}" presName="compNode" presStyleCnt="0"/>
      <dgm:spPr/>
    </dgm:pt>
    <dgm:pt modelId="{CAC0C6C0-7BFA-4306-83BD-70CD0AD04EA5}" type="pres">
      <dgm:prSet presAssocID="{F61518B5-4769-460F-A624-EE44C38EA41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5DAE9535-E987-4535-BA7F-7B8249CB4F87}" type="pres">
      <dgm:prSet presAssocID="{F61518B5-4769-460F-A624-EE44C38EA41C}" presName="spaceRect" presStyleCnt="0"/>
      <dgm:spPr/>
    </dgm:pt>
    <dgm:pt modelId="{AF5E3BB1-98EC-4744-A29F-3E98E260B354}" type="pres">
      <dgm:prSet presAssocID="{F61518B5-4769-460F-A624-EE44C38EA41C}" presName="textRect" presStyleLbl="revTx" presStyleIdx="4" presStyleCnt="6">
        <dgm:presLayoutVars>
          <dgm:chMax val="1"/>
          <dgm:chPref val="1"/>
        </dgm:presLayoutVars>
      </dgm:prSet>
      <dgm:spPr/>
    </dgm:pt>
    <dgm:pt modelId="{5365C3C6-A783-473C-BD63-E4E63959D668}" type="pres">
      <dgm:prSet presAssocID="{A948C698-CB3A-4849-8B55-14096E5AF6AC}" presName="sibTrans" presStyleCnt="0"/>
      <dgm:spPr/>
    </dgm:pt>
    <dgm:pt modelId="{6DB741B3-4950-4D26-8B26-431867A7A619}" type="pres">
      <dgm:prSet presAssocID="{33ABE2BF-58A7-4BE9-AFB1-8973401B590C}" presName="compNode" presStyleCnt="0"/>
      <dgm:spPr/>
    </dgm:pt>
    <dgm:pt modelId="{31AB5F69-B361-4ED0-8F81-2F11B664DE45}" type="pres">
      <dgm:prSet presAssocID="{33ABE2BF-58A7-4BE9-AFB1-8973401B590C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uro"/>
        </a:ext>
      </dgm:extLst>
    </dgm:pt>
    <dgm:pt modelId="{AE75A21A-978B-4969-A06D-835C2F56B43F}" type="pres">
      <dgm:prSet presAssocID="{33ABE2BF-58A7-4BE9-AFB1-8973401B590C}" presName="spaceRect" presStyleCnt="0"/>
      <dgm:spPr/>
    </dgm:pt>
    <dgm:pt modelId="{A44C2EE5-A4C0-4E0B-9AE4-048D3EC6C09A}" type="pres">
      <dgm:prSet presAssocID="{33ABE2BF-58A7-4BE9-AFB1-8973401B590C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1AAC1F0F-EE26-4B57-B639-DEDDDFF36570}" type="presOf" srcId="{F61518B5-4769-460F-A624-EE44C38EA41C}" destId="{AF5E3BB1-98EC-4744-A29F-3E98E260B354}" srcOrd="0" destOrd="0" presId="urn:microsoft.com/office/officeart/2018/2/layout/IconLabelList"/>
    <dgm:cxn modelId="{B70F5D15-702E-47BC-9058-507F021E461C}" srcId="{41F1ECDE-353C-4CA3-86FE-9603331E1EEB}" destId="{226E68CD-635C-4D82-984F-60EFBD2D157B}" srcOrd="1" destOrd="0" parTransId="{B525BFFB-83CE-4291-B809-75B9AB836FEF}" sibTransId="{C057B8C4-8335-417E-9FC6-76F85F5A4CF9}"/>
    <dgm:cxn modelId="{4AABA12C-712E-4B88-9E06-B0D72A17CBA1}" srcId="{41F1ECDE-353C-4CA3-86FE-9603331E1EEB}" destId="{D9A09379-4EFA-4B87-B5F1-0E5417624495}" srcOrd="2" destOrd="0" parTransId="{0E4727F2-47EE-4781-A68D-713DF97B5179}" sibTransId="{E7EF6D9C-7D65-40FC-AD94-0C93E0DFA13D}"/>
    <dgm:cxn modelId="{4BDAD12F-F7A9-41FC-892A-F14D05C63AC7}" type="presOf" srcId="{226E68CD-635C-4D82-984F-60EFBD2D157B}" destId="{1DB395D5-DB45-4867-9C12-0CE12C4D8B54}" srcOrd="0" destOrd="0" presId="urn:microsoft.com/office/officeart/2018/2/layout/IconLabelList"/>
    <dgm:cxn modelId="{C2371B6B-D68E-40F7-9152-ED1A61642C20}" type="presOf" srcId="{D9A09379-4EFA-4B87-B5F1-0E5417624495}" destId="{187C2C4C-D6CA-4B46-A064-989DD52D54E1}" srcOrd="0" destOrd="0" presId="urn:microsoft.com/office/officeart/2018/2/layout/IconLabelList"/>
    <dgm:cxn modelId="{8F63894F-D53C-4AD1-9AAA-C02F95447725}" type="presOf" srcId="{33ABE2BF-58A7-4BE9-AFB1-8973401B590C}" destId="{A44C2EE5-A4C0-4E0B-9AE4-048D3EC6C09A}" srcOrd="0" destOrd="0" presId="urn:microsoft.com/office/officeart/2018/2/layout/IconLabelList"/>
    <dgm:cxn modelId="{F2A75670-F8BF-43CB-B5D3-EE84C457D5B2}" srcId="{41F1ECDE-353C-4CA3-86FE-9603331E1EEB}" destId="{33ABE2BF-58A7-4BE9-AFB1-8973401B590C}" srcOrd="5" destOrd="0" parTransId="{BC2B30BD-4222-4212-B6C1-746B74EB6D5A}" sibTransId="{3DC32D0F-95F4-41D5-8122-97B7C1775341}"/>
    <dgm:cxn modelId="{C3082156-C651-4357-840C-4BBB0C0032D3}" type="presOf" srcId="{41F1ECDE-353C-4CA3-86FE-9603331E1EEB}" destId="{F3209C80-5683-46AB-B2CA-762FBF79E5DB}" srcOrd="0" destOrd="0" presId="urn:microsoft.com/office/officeart/2018/2/layout/IconLabelList"/>
    <dgm:cxn modelId="{A5E79F9E-39EB-4C26-9BEC-892FD32E5B17}" type="presOf" srcId="{E76E5EC5-8787-49E6-9FA4-D83EBD9538E3}" destId="{A53093C8-FC76-41B5-8CC9-5BC07668A29A}" srcOrd="0" destOrd="0" presId="urn:microsoft.com/office/officeart/2018/2/layout/IconLabelList"/>
    <dgm:cxn modelId="{413462AF-E7B5-40DF-9F62-B3D223A6DB29}" srcId="{41F1ECDE-353C-4CA3-86FE-9603331E1EEB}" destId="{E76E5EC5-8787-49E6-9FA4-D83EBD9538E3}" srcOrd="3" destOrd="0" parTransId="{3BD27AC4-8ACE-4F93-9616-303FA83E4C63}" sibTransId="{F015555C-BDAF-4B55-B885-F87D38C8A97A}"/>
    <dgm:cxn modelId="{6B9F6BCA-34B6-419B-BEEC-242FFCDC3890}" type="presOf" srcId="{DD8BC047-2BB6-4885-889D-6129A951F280}" destId="{B9E7B40C-8A94-4B0A-AB6D-E79C276E6BA6}" srcOrd="0" destOrd="0" presId="urn:microsoft.com/office/officeart/2018/2/layout/IconLabelList"/>
    <dgm:cxn modelId="{8D0226CE-79AD-4FBF-A18C-1FE7E1FFC160}" srcId="{41F1ECDE-353C-4CA3-86FE-9603331E1EEB}" destId="{F61518B5-4769-460F-A624-EE44C38EA41C}" srcOrd="4" destOrd="0" parTransId="{DD2D3BDB-CC9F-46DA-B43F-A048930917F5}" sibTransId="{A948C698-CB3A-4849-8B55-14096E5AF6AC}"/>
    <dgm:cxn modelId="{B7583BFF-4761-4760-93F6-F6A7FE0E24BC}" srcId="{41F1ECDE-353C-4CA3-86FE-9603331E1EEB}" destId="{DD8BC047-2BB6-4885-889D-6129A951F280}" srcOrd="0" destOrd="0" parTransId="{E7939B1F-82A2-4838-A93B-24F332E4FCF5}" sibTransId="{EFCC955C-2450-4F08-82BF-93A3841E3898}"/>
    <dgm:cxn modelId="{5238D78C-1BCD-4F64-A354-2887FC4E1DB9}" type="presParOf" srcId="{F3209C80-5683-46AB-B2CA-762FBF79E5DB}" destId="{116161E9-B417-43AA-8DF7-75C148E8AC59}" srcOrd="0" destOrd="0" presId="urn:microsoft.com/office/officeart/2018/2/layout/IconLabelList"/>
    <dgm:cxn modelId="{DE7772FD-9B4A-4300-8F18-E261B4D3FE6A}" type="presParOf" srcId="{116161E9-B417-43AA-8DF7-75C148E8AC59}" destId="{76684FDB-AE09-4018-80E6-9423D6DA2557}" srcOrd="0" destOrd="0" presId="urn:microsoft.com/office/officeart/2018/2/layout/IconLabelList"/>
    <dgm:cxn modelId="{298B10E5-EF10-4C2F-B8E1-E33630E6EF1C}" type="presParOf" srcId="{116161E9-B417-43AA-8DF7-75C148E8AC59}" destId="{F093205F-53EA-4C92-87D2-75293A2EE563}" srcOrd="1" destOrd="0" presId="urn:microsoft.com/office/officeart/2018/2/layout/IconLabelList"/>
    <dgm:cxn modelId="{88F449DF-7648-4B5A-9B9A-B29A76945341}" type="presParOf" srcId="{116161E9-B417-43AA-8DF7-75C148E8AC59}" destId="{B9E7B40C-8A94-4B0A-AB6D-E79C276E6BA6}" srcOrd="2" destOrd="0" presId="urn:microsoft.com/office/officeart/2018/2/layout/IconLabelList"/>
    <dgm:cxn modelId="{F851CCAE-FA08-4C1B-AB49-7C0E8AC305D1}" type="presParOf" srcId="{F3209C80-5683-46AB-B2CA-762FBF79E5DB}" destId="{B0CB3EB7-3168-48AA-A152-E7FC277924A2}" srcOrd="1" destOrd="0" presId="urn:microsoft.com/office/officeart/2018/2/layout/IconLabelList"/>
    <dgm:cxn modelId="{4FAC9D86-8D53-4F1C-A042-AF22A07E83C4}" type="presParOf" srcId="{F3209C80-5683-46AB-B2CA-762FBF79E5DB}" destId="{B6F0F855-3DAC-4536-BDB2-5787A55E0B7E}" srcOrd="2" destOrd="0" presId="urn:microsoft.com/office/officeart/2018/2/layout/IconLabelList"/>
    <dgm:cxn modelId="{57FA9A38-A1C6-457C-B969-E733C0D3A9E4}" type="presParOf" srcId="{B6F0F855-3DAC-4536-BDB2-5787A55E0B7E}" destId="{E0ED750F-9A73-4B97-9A4B-37157ADBBA8D}" srcOrd="0" destOrd="0" presId="urn:microsoft.com/office/officeart/2018/2/layout/IconLabelList"/>
    <dgm:cxn modelId="{1CD68425-3070-46E4-AA04-98C36D9970DC}" type="presParOf" srcId="{B6F0F855-3DAC-4536-BDB2-5787A55E0B7E}" destId="{34A4D502-5D5E-48C3-A343-0615826C4DD1}" srcOrd="1" destOrd="0" presId="urn:microsoft.com/office/officeart/2018/2/layout/IconLabelList"/>
    <dgm:cxn modelId="{73F845B8-5816-4246-B6B2-CA54094295BE}" type="presParOf" srcId="{B6F0F855-3DAC-4536-BDB2-5787A55E0B7E}" destId="{1DB395D5-DB45-4867-9C12-0CE12C4D8B54}" srcOrd="2" destOrd="0" presId="urn:microsoft.com/office/officeart/2018/2/layout/IconLabelList"/>
    <dgm:cxn modelId="{2945F274-7CE6-4AA0-8BA6-463A663BA45C}" type="presParOf" srcId="{F3209C80-5683-46AB-B2CA-762FBF79E5DB}" destId="{E48B5DCC-1CC8-4227-B77C-C51E4F8213F6}" srcOrd="3" destOrd="0" presId="urn:microsoft.com/office/officeart/2018/2/layout/IconLabelList"/>
    <dgm:cxn modelId="{0672F9B4-A54F-4300-88A3-0BB188FF1B80}" type="presParOf" srcId="{F3209C80-5683-46AB-B2CA-762FBF79E5DB}" destId="{31D383F1-0353-4C6F-936F-881559E921DE}" srcOrd="4" destOrd="0" presId="urn:microsoft.com/office/officeart/2018/2/layout/IconLabelList"/>
    <dgm:cxn modelId="{65D416DD-06F0-422E-ACA5-1BB93E491A36}" type="presParOf" srcId="{31D383F1-0353-4C6F-936F-881559E921DE}" destId="{A1ACEC55-F7B8-4731-B5EA-BCAD7619BA2C}" srcOrd="0" destOrd="0" presId="urn:microsoft.com/office/officeart/2018/2/layout/IconLabelList"/>
    <dgm:cxn modelId="{4BD208C6-33A2-40A8-9244-678099225A22}" type="presParOf" srcId="{31D383F1-0353-4C6F-936F-881559E921DE}" destId="{D3102C4B-EEED-456F-9DF7-A267EC9A1B99}" srcOrd="1" destOrd="0" presId="urn:microsoft.com/office/officeart/2018/2/layout/IconLabelList"/>
    <dgm:cxn modelId="{B0BE3EB0-35A0-4140-A400-9FF3EE32A6F7}" type="presParOf" srcId="{31D383F1-0353-4C6F-936F-881559E921DE}" destId="{187C2C4C-D6CA-4B46-A064-989DD52D54E1}" srcOrd="2" destOrd="0" presId="urn:microsoft.com/office/officeart/2018/2/layout/IconLabelList"/>
    <dgm:cxn modelId="{9F34C3A0-306F-407E-8B88-FFA78448D5F5}" type="presParOf" srcId="{F3209C80-5683-46AB-B2CA-762FBF79E5DB}" destId="{84B4EC8A-737F-4CAB-B274-B5ACFA92B9C3}" srcOrd="5" destOrd="0" presId="urn:microsoft.com/office/officeart/2018/2/layout/IconLabelList"/>
    <dgm:cxn modelId="{9A49CDF7-CE34-44FB-8C3E-E793F0BC5A9A}" type="presParOf" srcId="{F3209C80-5683-46AB-B2CA-762FBF79E5DB}" destId="{5714DC48-CC7C-4BA6-BF13-F48B4A17DC70}" srcOrd="6" destOrd="0" presId="urn:microsoft.com/office/officeart/2018/2/layout/IconLabelList"/>
    <dgm:cxn modelId="{D0D5FCC4-8ECD-41E9-A392-86E3FBE75D90}" type="presParOf" srcId="{5714DC48-CC7C-4BA6-BF13-F48B4A17DC70}" destId="{390D7EEE-DD44-4BB4-B200-629709AAA48A}" srcOrd="0" destOrd="0" presId="urn:microsoft.com/office/officeart/2018/2/layout/IconLabelList"/>
    <dgm:cxn modelId="{E05B611F-4538-4B14-965B-9B4B52F80797}" type="presParOf" srcId="{5714DC48-CC7C-4BA6-BF13-F48B4A17DC70}" destId="{1BF3A460-303C-4FA2-A1AD-1E13F0A3E8DD}" srcOrd="1" destOrd="0" presId="urn:microsoft.com/office/officeart/2018/2/layout/IconLabelList"/>
    <dgm:cxn modelId="{CAC484CB-8791-4C1A-942B-03215B204204}" type="presParOf" srcId="{5714DC48-CC7C-4BA6-BF13-F48B4A17DC70}" destId="{A53093C8-FC76-41B5-8CC9-5BC07668A29A}" srcOrd="2" destOrd="0" presId="urn:microsoft.com/office/officeart/2018/2/layout/IconLabelList"/>
    <dgm:cxn modelId="{DD15F66C-650A-4F35-AD86-83218A101752}" type="presParOf" srcId="{F3209C80-5683-46AB-B2CA-762FBF79E5DB}" destId="{A513A849-36E2-4079-BBBC-C8F52974D65A}" srcOrd="7" destOrd="0" presId="urn:microsoft.com/office/officeart/2018/2/layout/IconLabelList"/>
    <dgm:cxn modelId="{0E5B05D2-864E-4B27-8A85-D8AE5FBD8826}" type="presParOf" srcId="{F3209C80-5683-46AB-B2CA-762FBF79E5DB}" destId="{90886025-1045-45B7-B71B-EB9194494284}" srcOrd="8" destOrd="0" presId="urn:microsoft.com/office/officeart/2018/2/layout/IconLabelList"/>
    <dgm:cxn modelId="{8901ABEE-20FC-4A5C-BB7C-74559C3F2CE0}" type="presParOf" srcId="{90886025-1045-45B7-B71B-EB9194494284}" destId="{CAC0C6C0-7BFA-4306-83BD-70CD0AD04EA5}" srcOrd="0" destOrd="0" presId="urn:microsoft.com/office/officeart/2018/2/layout/IconLabelList"/>
    <dgm:cxn modelId="{15EA7029-D826-457D-8569-B0DCFE94BFB4}" type="presParOf" srcId="{90886025-1045-45B7-B71B-EB9194494284}" destId="{5DAE9535-E987-4535-BA7F-7B8249CB4F87}" srcOrd="1" destOrd="0" presId="urn:microsoft.com/office/officeart/2018/2/layout/IconLabelList"/>
    <dgm:cxn modelId="{404B0F22-DA40-4161-8972-31800653F1ED}" type="presParOf" srcId="{90886025-1045-45B7-B71B-EB9194494284}" destId="{AF5E3BB1-98EC-4744-A29F-3E98E260B354}" srcOrd="2" destOrd="0" presId="urn:microsoft.com/office/officeart/2018/2/layout/IconLabelList"/>
    <dgm:cxn modelId="{B4455B64-C7A0-494F-94C5-CCFEE07FBC83}" type="presParOf" srcId="{F3209C80-5683-46AB-B2CA-762FBF79E5DB}" destId="{5365C3C6-A783-473C-BD63-E4E63959D668}" srcOrd="9" destOrd="0" presId="urn:microsoft.com/office/officeart/2018/2/layout/IconLabelList"/>
    <dgm:cxn modelId="{FB733A22-E8A6-4B1F-9ED5-C8959F69EDE9}" type="presParOf" srcId="{F3209C80-5683-46AB-B2CA-762FBF79E5DB}" destId="{6DB741B3-4950-4D26-8B26-431867A7A619}" srcOrd="10" destOrd="0" presId="urn:microsoft.com/office/officeart/2018/2/layout/IconLabelList"/>
    <dgm:cxn modelId="{734EE044-3824-44B6-B131-3D9D037F641E}" type="presParOf" srcId="{6DB741B3-4950-4D26-8B26-431867A7A619}" destId="{31AB5F69-B361-4ED0-8F81-2F11B664DE45}" srcOrd="0" destOrd="0" presId="urn:microsoft.com/office/officeart/2018/2/layout/IconLabelList"/>
    <dgm:cxn modelId="{3081CAC9-D217-419C-907C-A6C6FA4B860B}" type="presParOf" srcId="{6DB741B3-4950-4D26-8B26-431867A7A619}" destId="{AE75A21A-978B-4969-A06D-835C2F56B43F}" srcOrd="1" destOrd="0" presId="urn:microsoft.com/office/officeart/2018/2/layout/IconLabelList"/>
    <dgm:cxn modelId="{C1DAA04B-AB92-435A-97A9-3CE829A76E3B}" type="presParOf" srcId="{6DB741B3-4950-4D26-8B26-431867A7A619}" destId="{A44C2EE5-A4C0-4E0B-9AE4-048D3EC6C09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7270375-100E-4FF5-BB25-304DD2FF6D9A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E5C8831-292F-47DA-A038-50E6A730EBB2}">
      <dgm:prSet/>
      <dgm:spPr/>
      <dgm:t>
        <a:bodyPr/>
        <a:lstStyle/>
        <a:p>
          <a:r>
            <a:rPr lang="en-GB" b="1"/>
            <a:t>A Capital Market </a:t>
          </a:r>
          <a:r>
            <a:rPr lang="en-GB"/>
            <a:t>is a financial market in which long term investments are funded/bought and sold.</a:t>
          </a:r>
          <a:endParaRPr lang="en-US"/>
        </a:p>
      </dgm:t>
    </dgm:pt>
    <dgm:pt modelId="{94A56936-3886-47F8-8CE9-BFC347413CDC}" type="parTrans" cxnId="{EA94C31D-EFC1-48A9-BA4F-70329CA2F66B}">
      <dgm:prSet/>
      <dgm:spPr/>
      <dgm:t>
        <a:bodyPr/>
        <a:lstStyle/>
        <a:p>
          <a:endParaRPr lang="en-US"/>
        </a:p>
      </dgm:t>
    </dgm:pt>
    <dgm:pt modelId="{F5591475-5441-490C-A76C-4D036C1A3C4A}" type="sibTrans" cxnId="{EA94C31D-EFC1-48A9-BA4F-70329CA2F66B}">
      <dgm:prSet/>
      <dgm:spPr/>
      <dgm:t>
        <a:bodyPr/>
        <a:lstStyle/>
        <a:p>
          <a:endParaRPr lang="en-US"/>
        </a:p>
      </dgm:t>
    </dgm:pt>
    <dgm:pt modelId="{4174EF8F-9EE4-4806-847D-4BE75535988D}">
      <dgm:prSet/>
      <dgm:spPr/>
      <dgm:t>
        <a:bodyPr/>
        <a:lstStyle/>
        <a:p>
          <a:r>
            <a:rPr lang="en-GB"/>
            <a:t>Examples of instruments – stocks, bonds, Exchange Traded Funds (ETF) , derivatives and mutual funds. </a:t>
          </a:r>
          <a:endParaRPr lang="en-US"/>
        </a:p>
      </dgm:t>
    </dgm:pt>
    <dgm:pt modelId="{5F514727-C092-46AF-AD3D-2F7CD0263210}" type="parTrans" cxnId="{9AD5A56F-5FA4-46E2-ACD6-67CD4B21BB84}">
      <dgm:prSet/>
      <dgm:spPr/>
      <dgm:t>
        <a:bodyPr/>
        <a:lstStyle/>
        <a:p>
          <a:endParaRPr lang="en-US"/>
        </a:p>
      </dgm:t>
    </dgm:pt>
    <dgm:pt modelId="{A1343D62-F48D-4DA0-8A55-F719A911719B}" type="sibTrans" cxnId="{9AD5A56F-5FA4-46E2-ACD6-67CD4B21BB84}">
      <dgm:prSet/>
      <dgm:spPr/>
      <dgm:t>
        <a:bodyPr/>
        <a:lstStyle/>
        <a:p>
          <a:endParaRPr lang="en-US"/>
        </a:p>
      </dgm:t>
    </dgm:pt>
    <dgm:pt modelId="{0383D800-5B90-47EF-83A9-B7E2155E7D13}">
      <dgm:prSet/>
      <dgm:spPr/>
      <dgm:t>
        <a:bodyPr/>
        <a:lstStyle/>
        <a:p>
          <a:r>
            <a:rPr lang="en-GB"/>
            <a:t>2025 UK Mutual Funds = USD 1.95 trillion  (Mordor Intelligence) CAGR at 3.87 %</a:t>
          </a:r>
          <a:endParaRPr lang="en-US"/>
        </a:p>
      </dgm:t>
    </dgm:pt>
    <dgm:pt modelId="{71D888CB-C432-45D4-AAFC-49A5342E473C}" type="parTrans" cxnId="{AB130ECA-58C2-4F52-AB3A-336C81DA6B6A}">
      <dgm:prSet/>
      <dgm:spPr/>
      <dgm:t>
        <a:bodyPr/>
        <a:lstStyle/>
        <a:p>
          <a:endParaRPr lang="en-US"/>
        </a:p>
      </dgm:t>
    </dgm:pt>
    <dgm:pt modelId="{CDC5D9F3-0215-4A2E-B704-DF11E12E0009}" type="sibTrans" cxnId="{AB130ECA-58C2-4F52-AB3A-336C81DA6B6A}">
      <dgm:prSet/>
      <dgm:spPr/>
      <dgm:t>
        <a:bodyPr/>
        <a:lstStyle/>
        <a:p>
          <a:endParaRPr lang="en-US"/>
        </a:p>
      </dgm:t>
    </dgm:pt>
    <dgm:pt modelId="{DA512376-A91A-406D-AD6C-FD15C81F9FD6}" type="pres">
      <dgm:prSet presAssocID="{67270375-100E-4FF5-BB25-304DD2FF6D9A}" presName="linear" presStyleCnt="0">
        <dgm:presLayoutVars>
          <dgm:animLvl val="lvl"/>
          <dgm:resizeHandles val="exact"/>
        </dgm:presLayoutVars>
      </dgm:prSet>
      <dgm:spPr/>
    </dgm:pt>
    <dgm:pt modelId="{AC1553DC-C39D-450D-B2F1-55540EAB06C9}" type="pres">
      <dgm:prSet presAssocID="{6E5C8831-292F-47DA-A038-50E6A730EBB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6E0AD04-D849-4F58-9AD9-C9A1FDE5D2E6}" type="pres">
      <dgm:prSet presAssocID="{F5591475-5441-490C-A76C-4D036C1A3C4A}" presName="spacer" presStyleCnt="0"/>
      <dgm:spPr/>
    </dgm:pt>
    <dgm:pt modelId="{4044CF1E-4633-4132-9F70-72AC442AF56E}" type="pres">
      <dgm:prSet presAssocID="{4174EF8F-9EE4-4806-847D-4BE75535988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FC370CE-4B51-4BB4-96F3-052558A7064E}" type="pres">
      <dgm:prSet presAssocID="{A1343D62-F48D-4DA0-8A55-F719A911719B}" presName="spacer" presStyleCnt="0"/>
      <dgm:spPr/>
    </dgm:pt>
    <dgm:pt modelId="{7613EE80-4599-485E-B091-0BF2116C3CBA}" type="pres">
      <dgm:prSet presAssocID="{0383D800-5B90-47EF-83A9-B7E2155E7D1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4A5B60D-657A-451D-808E-AABCF4366F6E}" type="presOf" srcId="{6E5C8831-292F-47DA-A038-50E6A730EBB2}" destId="{AC1553DC-C39D-450D-B2F1-55540EAB06C9}" srcOrd="0" destOrd="0" presId="urn:microsoft.com/office/officeart/2005/8/layout/vList2"/>
    <dgm:cxn modelId="{EA94C31D-EFC1-48A9-BA4F-70329CA2F66B}" srcId="{67270375-100E-4FF5-BB25-304DD2FF6D9A}" destId="{6E5C8831-292F-47DA-A038-50E6A730EBB2}" srcOrd="0" destOrd="0" parTransId="{94A56936-3886-47F8-8CE9-BFC347413CDC}" sibTransId="{F5591475-5441-490C-A76C-4D036C1A3C4A}"/>
    <dgm:cxn modelId="{9AD5A56F-5FA4-46E2-ACD6-67CD4B21BB84}" srcId="{67270375-100E-4FF5-BB25-304DD2FF6D9A}" destId="{4174EF8F-9EE4-4806-847D-4BE75535988D}" srcOrd="1" destOrd="0" parTransId="{5F514727-C092-46AF-AD3D-2F7CD0263210}" sibTransId="{A1343D62-F48D-4DA0-8A55-F719A911719B}"/>
    <dgm:cxn modelId="{9057E973-09CC-4BF1-BC4F-9E681A2D233E}" type="presOf" srcId="{67270375-100E-4FF5-BB25-304DD2FF6D9A}" destId="{DA512376-A91A-406D-AD6C-FD15C81F9FD6}" srcOrd="0" destOrd="0" presId="urn:microsoft.com/office/officeart/2005/8/layout/vList2"/>
    <dgm:cxn modelId="{9F16CB8E-D276-4109-852B-B40BF4B83871}" type="presOf" srcId="{0383D800-5B90-47EF-83A9-B7E2155E7D13}" destId="{7613EE80-4599-485E-B091-0BF2116C3CBA}" srcOrd="0" destOrd="0" presId="urn:microsoft.com/office/officeart/2005/8/layout/vList2"/>
    <dgm:cxn modelId="{C0B44CC2-C04C-4E5E-9554-D23C239D5DD5}" type="presOf" srcId="{4174EF8F-9EE4-4806-847D-4BE75535988D}" destId="{4044CF1E-4633-4132-9F70-72AC442AF56E}" srcOrd="0" destOrd="0" presId="urn:microsoft.com/office/officeart/2005/8/layout/vList2"/>
    <dgm:cxn modelId="{AB130ECA-58C2-4F52-AB3A-336C81DA6B6A}" srcId="{67270375-100E-4FF5-BB25-304DD2FF6D9A}" destId="{0383D800-5B90-47EF-83A9-B7E2155E7D13}" srcOrd="2" destOrd="0" parTransId="{71D888CB-C432-45D4-AAFC-49A5342E473C}" sibTransId="{CDC5D9F3-0215-4A2E-B704-DF11E12E0009}"/>
    <dgm:cxn modelId="{033A5CF9-5BF3-4A9A-B794-F84A9C48E3CF}" type="presParOf" srcId="{DA512376-A91A-406D-AD6C-FD15C81F9FD6}" destId="{AC1553DC-C39D-450D-B2F1-55540EAB06C9}" srcOrd="0" destOrd="0" presId="urn:microsoft.com/office/officeart/2005/8/layout/vList2"/>
    <dgm:cxn modelId="{BFF02D1C-E519-4BE3-90D6-FD7E1EF33C72}" type="presParOf" srcId="{DA512376-A91A-406D-AD6C-FD15C81F9FD6}" destId="{86E0AD04-D849-4F58-9AD9-C9A1FDE5D2E6}" srcOrd="1" destOrd="0" presId="urn:microsoft.com/office/officeart/2005/8/layout/vList2"/>
    <dgm:cxn modelId="{BDDCB3DA-04DB-45E7-BB04-9F19DA9C7910}" type="presParOf" srcId="{DA512376-A91A-406D-AD6C-FD15C81F9FD6}" destId="{4044CF1E-4633-4132-9F70-72AC442AF56E}" srcOrd="2" destOrd="0" presId="urn:microsoft.com/office/officeart/2005/8/layout/vList2"/>
    <dgm:cxn modelId="{BA8E6976-2547-46B3-90B9-CEC8F7203C5B}" type="presParOf" srcId="{DA512376-A91A-406D-AD6C-FD15C81F9FD6}" destId="{1FC370CE-4B51-4BB4-96F3-052558A7064E}" srcOrd="3" destOrd="0" presId="urn:microsoft.com/office/officeart/2005/8/layout/vList2"/>
    <dgm:cxn modelId="{F29A94BA-3637-4010-BC7C-3B7B148D0CCC}" type="presParOf" srcId="{DA512376-A91A-406D-AD6C-FD15C81F9FD6}" destId="{7613EE80-4599-485E-B091-0BF2116C3CB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BAE2387-5191-4E9E-A2CD-537680CCD7B4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DFD15C6A-C5A9-4B60-B6FF-E13DBA5A7F89}">
      <dgm:prSet/>
      <dgm:spPr/>
      <dgm:t>
        <a:bodyPr/>
        <a:lstStyle/>
        <a:p>
          <a:r>
            <a:rPr lang="en-GB"/>
            <a:t>Efficient capital markets are capital markets where share prices reflect fully all available information.</a:t>
          </a:r>
          <a:endParaRPr lang="en-US"/>
        </a:p>
      </dgm:t>
    </dgm:pt>
    <dgm:pt modelId="{D268C80C-3D59-4D03-A315-5EBA17C79C34}" type="parTrans" cxnId="{9B155850-5DEC-4799-AF79-654C8247EA0C}">
      <dgm:prSet/>
      <dgm:spPr/>
      <dgm:t>
        <a:bodyPr/>
        <a:lstStyle/>
        <a:p>
          <a:endParaRPr lang="en-US"/>
        </a:p>
      </dgm:t>
    </dgm:pt>
    <dgm:pt modelId="{4654A5E2-F0A8-4B7D-9D45-1FE07C4F0C40}" type="sibTrans" cxnId="{9B155850-5DEC-4799-AF79-654C8247EA0C}">
      <dgm:prSet/>
      <dgm:spPr/>
      <dgm:t>
        <a:bodyPr/>
        <a:lstStyle/>
        <a:p>
          <a:endParaRPr lang="en-US"/>
        </a:p>
      </dgm:t>
    </dgm:pt>
    <dgm:pt modelId="{0865FCD4-9B54-400D-BF65-124C580B27B8}">
      <dgm:prSet/>
      <dgm:spPr/>
      <dgm:t>
        <a:bodyPr/>
        <a:lstStyle/>
        <a:p>
          <a:r>
            <a:rPr lang="en-GB"/>
            <a:t>Illustration: X company is developing a efficient hydrogen powered car. They believe their development project will provide positive returns to the company. </a:t>
          </a:r>
          <a:endParaRPr lang="en-US"/>
        </a:p>
      </dgm:t>
    </dgm:pt>
    <dgm:pt modelId="{0A702F73-E8DC-4E20-A6D0-4B8EED116C5D}" type="parTrans" cxnId="{C8641CEE-B13D-4684-9E37-AA93350BD414}">
      <dgm:prSet/>
      <dgm:spPr/>
      <dgm:t>
        <a:bodyPr/>
        <a:lstStyle/>
        <a:p>
          <a:endParaRPr lang="en-US"/>
        </a:p>
      </dgm:t>
    </dgm:pt>
    <dgm:pt modelId="{E2C5DFE6-B583-42D3-924A-E1509ED6C105}" type="sibTrans" cxnId="{C8641CEE-B13D-4684-9E37-AA93350BD414}">
      <dgm:prSet/>
      <dgm:spPr/>
      <dgm:t>
        <a:bodyPr/>
        <a:lstStyle/>
        <a:p>
          <a:endParaRPr lang="en-US"/>
        </a:p>
      </dgm:t>
    </dgm:pt>
    <dgm:pt modelId="{F8F0B40C-74FA-4DF5-A474-11E89C0D1B31}">
      <dgm:prSet/>
      <dgm:spPr/>
      <dgm:t>
        <a:bodyPr/>
        <a:lstStyle/>
        <a:p>
          <a:r>
            <a:rPr lang="en-GB"/>
            <a:t>On Monday morning they announced this to the investor committee and general public in a press release.  Given the efficient capital market by Monday afternoon this information had been fully absorbed and reflected in X plc’s share price. Therefore, as there is no delay in price changes due to market efficiency investors only get a normal rate of return.</a:t>
          </a:r>
          <a:endParaRPr lang="en-US"/>
        </a:p>
      </dgm:t>
    </dgm:pt>
    <dgm:pt modelId="{FB97218C-D131-480C-BB0F-329F4003E694}" type="parTrans" cxnId="{5085DFE3-2AD4-4F3A-A671-C5A46603EE08}">
      <dgm:prSet/>
      <dgm:spPr/>
      <dgm:t>
        <a:bodyPr/>
        <a:lstStyle/>
        <a:p>
          <a:endParaRPr lang="en-US"/>
        </a:p>
      </dgm:t>
    </dgm:pt>
    <dgm:pt modelId="{B8BECA46-52C6-4FCC-94D7-C901C83AAAD8}" type="sibTrans" cxnId="{5085DFE3-2AD4-4F3A-A671-C5A46603EE08}">
      <dgm:prSet/>
      <dgm:spPr/>
      <dgm:t>
        <a:bodyPr/>
        <a:lstStyle/>
        <a:p>
          <a:endParaRPr lang="en-US"/>
        </a:p>
      </dgm:t>
    </dgm:pt>
    <dgm:pt modelId="{67F5277B-0C7F-440B-B1DF-FF80E4DF3EFD}" type="pres">
      <dgm:prSet presAssocID="{4BAE2387-5191-4E9E-A2CD-537680CCD7B4}" presName="vert0" presStyleCnt="0">
        <dgm:presLayoutVars>
          <dgm:dir/>
          <dgm:animOne val="branch"/>
          <dgm:animLvl val="lvl"/>
        </dgm:presLayoutVars>
      </dgm:prSet>
      <dgm:spPr/>
    </dgm:pt>
    <dgm:pt modelId="{AFC735AC-FDA2-4BA3-9375-8F4BEFF2FD0D}" type="pres">
      <dgm:prSet presAssocID="{DFD15C6A-C5A9-4B60-B6FF-E13DBA5A7F89}" presName="thickLine" presStyleLbl="alignNode1" presStyleIdx="0" presStyleCnt="3"/>
      <dgm:spPr/>
    </dgm:pt>
    <dgm:pt modelId="{03219A86-44EA-4F98-AEE9-86427B52189E}" type="pres">
      <dgm:prSet presAssocID="{DFD15C6A-C5A9-4B60-B6FF-E13DBA5A7F89}" presName="horz1" presStyleCnt="0"/>
      <dgm:spPr/>
    </dgm:pt>
    <dgm:pt modelId="{A8C89EEB-61AB-440C-BE84-2234C5C1D0D1}" type="pres">
      <dgm:prSet presAssocID="{DFD15C6A-C5A9-4B60-B6FF-E13DBA5A7F89}" presName="tx1" presStyleLbl="revTx" presStyleIdx="0" presStyleCnt="3"/>
      <dgm:spPr/>
    </dgm:pt>
    <dgm:pt modelId="{B7B78409-DC27-44A4-83E9-248D72E33213}" type="pres">
      <dgm:prSet presAssocID="{DFD15C6A-C5A9-4B60-B6FF-E13DBA5A7F89}" presName="vert1" presStyleCnt="0"/>
      <dgm:spPr/>
    </dgm:pt>
    <dgm:pt modelId="{3013DA35-5145-48D4-81D6-94431830E48E}" type="pres">
      <dgm:prSet presAssocID="{0865FCD4-9B54-400D-BF65-124C580B27B8}" presName="thickLine" presStyleLbl="alignNode1" presStyleIdx="1" presStyleCnt="3"/>
      <dgm:spPr/>
    </dgm:pt>
    <dgm:pt modelId="{B8468E1C-7445-4F7D-AB22-20B9B6A16999}" type="pres">
      <dgm:prSet presAssocID="{0865FCD4-9B54-400D-BF65-124C580B27B8}" presName="horz1" presStyleCnt="0"/>
      <dgm:spPr/>
    </dgm:pt>
    <dgm:pt modelId="{59E58302-15C1-440F-8EE4-364CF1CE9E44}" type="pres">
      <dgm:prSet presAssocID="{0865FCD4-9B54-400D-BF65-124C580B27B8}" presName="tx1" presStyleLbl="revTx" presStyleIdx="1" presStyleCnt="3"/>
      <dgm:spPr/>
    </dgm:pt>
    <dgm:pt modelId="{4BA32827-1CBE-4A5D-A135-A6C24C66E520}" type="pres">
      <dgm:prSet presAssocID="{0865FCD4-9B54-400D-BF65-124C580B27B8}" presName="vert1" presStyleCnt="0"/>
      <dgm:spPr/>
    </dgm:pt>
    <dgm:pt modelId="{02A825B9-AC7B-4E62-B018-7F740EC6CA97}" type="pres">
      <dgm:prSet presAssocID="{F8F0B40C-74FA-4DF5-A474-11E89C0D1B31}" presName="thickLine" presStyleLbl="alignNode1" presStyleIdx="2" presStyleCnt="3"/>
      <dgm:spPr/>
    </dgm:pt>
    <dgm:pt modelId="{A0EF2942-7A59-47E2-9F11-3AB22DC372B2}" type="pres">
      <dgm:prSet presAssocID="{F8F0B40C-74FA-4DF5-A474-11E89C0D1B31}" presName="horz1" presStyleCnt="0"/>
      <dgm:spPr/>
    </dgm:pt>
    <dgm:pt modelId="{BD559DC9-1834-48D9-B23B-36918CF43DB1}" type="pres">
      <dgm:prSet presAssocID="{F8F0B40C-74FA-4DF5-A474-11E89C0D1B31}" presName="tx1" presStyleLbl="revTx" presStyleIdx="2" presStyleCnt="3"/>
      <dgm:spPr/>
    </dgm:pt>
    <dgm:pt modelId="{32EB4C42-3B30-40AB-BC09-F6742AEABE21}" type="pres">
      <dgm:prSet presAssocID="{F8F0B40C-74FA-4DF5-A474-11E89C0D1B31}" presName="vert1" presStyleCnt="0"/>
      <dgm:spPr/>
    </dgm:pt>
  </dgm:ptLst>
  <dgm:cxnLst>
    <dgm:cxn modelId="{95803115-7507-4A4A-A774-4F264F93B1C9}" type="presOf" srcId="{4BAE2387-5191-4E9E-A2CD-537680CCD7B4}" destId="{67F5277B-0C7F-440B-B1DF-FF80E4DF3EFD}" srcOrd="0" destOrd="0" presId="urn:microsoft.com/office/officeart/2008/layout/LinedList"/>
    <dgm:cxn modelId="{9B155850-5DEC-4799-AF79-654C8247EA0C}" srcId="{4BAE2387-5191-4E9E-A2CD-537680CCD7B4}" destId="{DFD15C6A-C5A9-4B60-B6FF-E13DBA5A7F89}" srcOrd="0" destOrd="0" parTransId="{D268C80C-3D59-4D03-A315-5EBA17C79C34}" sibTransId="{4654A5E2-F0A8-4B7D-9D45-1FE07C4F0C40}"/>
    <dgm:cxn modelId="{8E876AA1-D151-41C2-ABA5-1CE9F35C628B}" type="presOf" srcId="{DFD15C6A-C5A9-4B60-B6FF-E13DBA5A7F89}" destId="{A8C89EEB-61AB-440C-BE84-2234C5C1D0D1}" srcOrd="0" destOrd="0" presId="urn:microsoft.com/office/officeart/2008/layout/LinedList"/>
    <dgm:cxn modelId="{EFDEBBBB-33BB-4D59-9531-E4D3B48202CE}" type="presOf" srcId="{0865FCD4-9B54-400D-BF65-124C580B27B8}" destId="{59E58302-15C1-440F-8EE4-364CF1CE9E44}" srcOrd="0" destOrd="0" presId="urn:microsoft.com/office/officeart/2008/layout/LinedList"/>
    <dgm:cxn modelId="{5085DFE3-2AD4-4F3A-A671-C5A46603EE08}" srcId="{4BAE2387-5191-4E9E-A2CD-537680CCD7B4}" destId="{F8F0B40C-74FA-4DF5-A474-11E89C0D1B31}" srcOrd="2" destOrd="0" parTransId="{FB97218C-D131-480C-BB0F-329F4003E694}" sibTransId="{B8BECA46-52C6-4FCC-94D7-C901C83AAAD8}"/>
    <dgm:cxn modelId="{D22C33EC-1326-4E69-9F36-29D8BA91AF3E}" type="presOf" srcId="{F8F0B40C-74FA-4DF5-A474-11E89C0D1B31}" destId="{BD559DC9-1834-48D9-B23B-36918CF43DB1}" srcOrd="0" destOrd="0" presId="urn:microsoft.com/office/officeart/2008/layout/LinedList"/>
    <dgm:cxn modelId="{C8641CEE-B13D-4684-9E37-AA93350BD414}" srcId="{4BAE2387-5191-4E9E-A2CD-537680CCD7B4}" destId="{0865FCD4-9B54-400D-BF65-124C580B27B8}" srcOrd="1" destOrd="0" parTransId="{0A702F73-E8DC-4E20-A6D0-4B8EED116C5D}" sibTransId="{E2C5DFE6-B583-42D3-924A-E1509ED6C105}"/>
    <dgm:cxn modelId="{FCFB4FD8-2AD8-4FE6-BCB6-1E5B885CBC18}" type="presParOf" srcId="{67F5277B-0C7F-440B-B1DF-FF80E4DF3EFD}" destId="{AFC735AC-FDA2-4BA3-9375-8F4BEFF2FD0D}" srcOrd="0" destOrd="0" presId="urn:microsoft.com/office/officeart/2008/layout/LinedList"/>
    <dgm:cxn modelId="{16D8F20E-C027-4B54-8006-0B580990EDBE}" type="presParOf" srcId="{67F5277B-0C7F-440B-B1DF-FF80E4DF3EFD}" destId="{03219A86-44EA-4F98-AEE9-86427B52189E}" srcOrd="1" destOrd="0" presId="urn:microsoft.com/office/officeart/2008/layout/LinedList"/>
    <dgm:cxn modelId="{6146625B-3165-40D9-8B70-8BC8FEC431D2}" type="presParOf" srcId="{03219A86-44EA-4F98-AEE9-86427B52189E}" destId="{A8C89EEB-61AB-440C-BE84-2234C5C1D0D1}" srcOrd="0" destOrd="0" presId="urn:microsoft.com/office/officeart/2008/layout/LinedList"/>
    <dgm:cxn modelId="{0442CE99-B049-4C00-8443-8DC01FF2EF35}" type="presParOf" srcId="{03219A86-44EA-4F98-AEE9-86427B52189E}" destId="{B7B78409-DC27-44A4-83E9-248D72E33213}" srcOrd="1" destOrd="0" presId="urn:microsoft.com/office/officeart/2008/layout/LinedList"/>
    <dgm:cxn modelId="{99543B97-3489-48AF-B297-90E108963F95}" type="presParOf" srcId="{67F5277B-0C7F-440B-B1DF-FF80E4DF3EFD}" destId="{3013DA35-5145-48D4-81D6-94431830E48E}" srcOrd="2" destOrd="0" presId="urn:microsoft.com/office/officeart/2008/layout/LinedList"/>
    <dgm:cxn modelId="{215F8BCB-26F3-4B31-9B29-D3DA9E0EE673}" type="presParOf" srcId="{67F5277B-0C7F-440B-B1DF-FF80E4DF3EFD}" destId="{B8468E1C-7445-4F7D-AB22-20B9B6A16999}" srcOrd="3" destOrd="0" presId="urn:microsoft.com/office/officeart/2008/layout/LinedList"/>
    <dgm:cxn modelId="{4C77F369-C8F7-4FE5-AC06-B927C9B0C333}" type="presParOf" srcId="{B8468E1C-7445-4F7D-AB22-20B9B6A16999}" destId="{59E58302-15C1-440F-8EE4-364CF1CE9E44}" srcOrd="0" destOrd="0" presId="urn:microsoft.com/office/officeart/2008/layout/LinedList"/>
    <dgm:cxn modelId="{56ECEF7E-D2E6-442B-8C6C-04E817D6C8CD}" type="presParOf" srcId="{B8468E1C-7445-4F7D-AB22-20B9B6A16999}" destId="{4BA32827-1CBE-4A5D-A135-A6C24C66E520}" srcOrd="1" destOrd="0" presId="urn:microsoft.com/office/officeart/2008/layout/LinedList"/>
    <dgm:cxn modelId="{61262A81-162E-483B-B591-CDFBFF938FDE}" type="presParOf" srcId="{67F5277B-0C7F-440B-B1DF-FF80E4DF3EFD}" destId="{02A825B9-AC7B-4E62-B018-7F740EC6CA97}" srcOrd="4" destOrd="0" presId="urn:microsoft.com/office/officeart/2008/layout/LinedList"/>
    <dgm:cxn modelId="{7ED9F6F7-2F4D-49E3-B22F-8441C2550F39}" type="presParOf" srcId="{67F5277B-0C7F-440B-B1DF-FF80E4DF3EFD}" destId="{A0EF2942-7A59-47E2-9F11-3AB22DC372B2}" srcOrd="5" destOrd="0" presId="urn:microsoft.com/office/officeart/2008/layout/LinedList"/>
    <dgm:cxn modelId="{D52320BE-B0F1-48A9-ACB9-3D44201E642D}" type="presParOf" srcId="{A0EF2942-7A59-47E2-9F11-3AB22DC372B2}" destId="{BD559DC9-1834-48D9-B23B-36918CF43DB1}" srcOrd="0" destOrd="0" presId="urn:microsoft.com/office/officeart/2008/layout/LinedList"/>
    <dgm:cxn modelId="{E6CB571C-7B9B-47C3-9C3D-86A3C51EFA54}" type="presParOf" srcId="{A0EF2942-7A59-47E2-9F11-3AB22DC372B2}" destId="{32EB4C42-3B30-40AB-BC09-F6742AEABE2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0E1D20C-FF7E-437B-A478-20D22982643A}" type="doc">
      <dgm:prSet loTypeId="urn:microsoft.com/office/officeart/2005/8/layout/arrow5" loCatId="relationship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1268151-460F-4814-B0DE-C865EF4712DD}">
      <dgm:prSet/>
      <dgm:spPr/>
      <dgm:t>
        <a:bodyPr/>
        <a:lstStyle/>
        <a:p>
          <a:r>
            <a:rPr lang="en-GB"/>
            <a:t>1. as information is reflected immediately into prices, investors should expect and gain a normal rate of return. The price adjustment is immediate, and the investor has no time to trade with it. </a:t>
          </a:r>
          <a:endParaRPr lang="en-US"/>
        </a:p>
      </dgm:t>
    </dgm:pt>
    <dgm:pt modelId="{ACB791AD-82DE-48A7-BE47-0612F2401766}" type="parTrans" cxnId="{97ED46DD-BC1F-4A57-99A0-1E4E4EB54AE8}">
      <dgm:prSet/>
      <dgm:spPr/>
      <dgm:t>
        <a:bodyPr/>
        <a:lstStyle/>
        <a:p>
          <a:endParaRPr lang="en-US"/>
        </a:p>
      </dgm:t>
    </dgm:pt>
    <dgm:pt modelId="{66E0C28D-D9E0-4FBD-95C4-776B3A54CDB4}" type="sibTrans" cxnId="{97ED46DD-BC1F-4A57-99A0-1E4E4EB54AE8}">
      <dgm:prSet/>
      <dgm:spPr/>
      <dgm:t>
        <a:bodyPr/>
        <a:lstStyle/>
        <a:p>
          <a:endParaRPr lang="en-US"/>
        </a:p>
      </dgm:t>
    </dgm:pt>
    <dgm:pt modelId="{E3247952-5CCF-472F-952D-F23D17905A0A}">
      <dgm:prSet/>
      <dgm:spPr/>
      <dgm:t>
        <a:bodyPr/>
        <a:lstStyle/>
        <a:p>
          <a:r>
            <a:rPr lang="en-GB"/>
            <a:t>2. Firms should expect to receive a fair value ( present value) for securities that they sell. Therefore, investors cannot be fooled into making commitments as they are not fooled by these financing opportunities .  </a:t>
          </a:r>
          <a:endParaRPr lang="en-US"/>
        </a:p>
      </dgm:t>
    </dgm:pt>
    <dgm:pt modelId="{1E05742D-BA53-4879-931E-C8FAD130E261}" type="parTrans" cxnId="{01EFE5E6-6CAF-4C06-8B2C-36D169EE9AF4}">
      <dgm:prSet/>
      <dgm:spPr/>
      <dgm:t>
        <a:bodyPr/>
        <a:lstStyle/>
        <a:p>
          <a:endParaRPr lang="en-US"/>
        </a:p>
      </dgm:t>
    </dgm:pt>
    <dgm:pt modelId="{EEFD4718-C7D6-4101-AC94-DC44DE7F65CB}" type="sibTrans" cxnId="{01EFE5E6-6CAF-4C06-8B2C-36D169EE9AF4}">
      <dgm:prSet/>
      <dgm:spPr/>
      <dgm:t>
        <a:bodyPr/>
        <a:lstStyle/>
        <a:p>
          <a:endParaRPr lang="en-US"/>
        </a:p>
      </dgm:t>
    </dgm:pt>
    <dgm:pt modelId="{F0913089-EA78-4542-B7DD-4B107790BE76}" type="pres">
      <dgm:prSet presAssocID="{80E1D20C-FF7E-437B-A478-20D22982643A}" presName="diagram" presStyleCnt="0">
        <dgm:presLayoutVars>
          <dgm:dir/>
          <dgm:resizeHandles val="exact"/>
        </dgm:presLayoutVars>
      </dgm:prSet>
      <dgm:spPr/>
    </dgm:pt>
    <dgm:pt modelId="{E6E4457D-8770-44F6-8413-007A4C1C0DF2}" type="pres">
      <dgm:prSet presAssocID="{31268151-460F-4814-B0DE-C865EF4712DD}" presName="arrow" presStyleLbl="node1" presStyleIdx="0" presStyleCnt="2">
        <dgm:presLayoutVars>
          <dgm:bulletEnabled val="1"/>
        </dgm:presLayoutVars>
      </dgm:prSet>
      <dgm:spPr/>
    </dgm:pt>
    <dgm:pt modelId="{60910F30-B884-4A41-B8AF-88FD0D1252E1}" type="pres">
      <dgm:prSet presAssocID="{E3247952-5CCF-472F-952D-F23D17905A0A}" presName="arrow" presStyleLbl="node1" presStyleIdx="1" presStyleCnt="2">
        <dgm:presLayoutVars>
          <dgm:bulletEnabled val="1"/>
        </dgm:presLayoutVars>
      </dgm:prSet>
      <dgm:spPr/>
    </dgm:pt>
  </dgm:ptLst>
  <dgm:cxnLst>
    <dgm:cxn modelId="{8126056F-FD02-425B-8255-AEB74DA62A66}" type="presOf" srcId="{80E1D20C-FF7E-437B-A478-20D22982643A}" destId="{F0913089-EA78-4542-B7DD-4B107790BE76}" srcOrd="0" destOrd="0" presId="urn:microsoft.com/office/officeart/2005/8/layout/arrow5"/>
    <dgm:cxn modelId="{C66DFBC8-C0BD-44E8-B176-3EA6BE284594}" type="presOf" srcId="{31268151-460F-4814-B0DE-C865EF4712DD}" destId="{E6E4457D-8770-44F6-8413-007A4C1C0DF2}" srcOrd="0" destOrd="0" presId="urn:microsoft.com/office/officeart/2005/8/layout/arrow5"/>
    <dgm:cxn modelId="{395CABCA-98C5-4B1C-9D6F-C864740B5FBF}" type="presOf" srcId="{E3247952-5CCF-472F-952D-F23D17905A0A}" destId="{60910F30-B884-4A41-B8AF-88FD0D1252E1}" srcOrd="0" destOrd="0" presId="urn:microsoft.com/office/officeart/2005/8/layout/arrow5"/>
    <dgm:cxn modelId="{97ED46DD-BC1F-4A57-99A0-1E4E4EB54AE8}" srcId="{80E1D20C-FF7E-437B-A478-20D22982643A}" destId="{31268151-460F-4814-B0DE-C865EF4712DD}" srcOrd="0" destOrd="0" parTransId="{ACB791AD-82DE-48A7-BE47-0612F2401766}" sibTransId="{66E0C28D-D9E0-4FBD-95C4-776B3A54CDB4}"/>
    <dgm:cxn modelId="{01EFE5E6-6CAF-4C06-8B2C-36D169EE9AF4}" srcId="{80E1D20C-FF7E-437B-A478-20D22982643A}" destId="{E3247952-5CCF-472F-952D-F23D17905A0A}" srcOrd="1" destOrd="0" parTransId="{1E05742D-BA53-4879-931E-C8FAD130E261}" sibTransId="{EEFD4718-C7D6-4101-AC94-DC44DE7F65CB}"/>
    <dgm:cxn modelId="{7FCF98FF-85B5-49D7-87AC-DEAD32A00BB3}" type="presParOf" srcId="{F0913089-EA78-4542-B7DD-4B107790BE76}" destId="{E6E4457D-8770-44F6-8413-007A4C1C0DF2}" srcOrd="0" destOrd="0" presId="urn:microsoft.com/office/officeart/2005/8/layout/arrow5"/>
    <dgm:cxn modelId="{40B87816-8A90-435E-9646-2D3040640D14}" type="presParOf" srcId="{F0913089-EA78-4542-B7DD-4B107790BE76}" destId="{60910F30-B884-4A41-B8AF-88FD0D1252E1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AD7E315-2B48-4DA8-A552-0CC4DF7E3BD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C05DA18B-24BE-44F4-8345-0D2E7A78FEF4}">
      <dgm:prSet/>
      <dgm:spPr/>
      <dgm:t>
        <a:bodyPr/>
        <a:lstStyle/>
        <a:p>
          <a:r>
            <a:rPr lang="en-GB"/>
            <a:t>Rationality </a:t>
          </a:r>
          <a:endParaRPr lang="en-US"/>
        </a:p>
      </dgm:t>
    </dgm:pt>
    <dgm:pt modelId="{A6D4537F-66BE-42BE-BF6B-3CBEC7775D70}" type="parTrans" cxnId="{815FFE9B-8605-4BC1-9DBB-99EAB30BA4CF}">
      <dgm:prSet/>
      <dgm:spPr/>
      <dgm:t>
        <a:bodyPr/>
        <a:lstStyle/>
        <a:p>
          <a:endParaRPr lang="en-US"/>
        </a:p>
      </dgm:t>
    </dgm:pt>
    <dgm:pt modelId="{2422C4F5-E1A6-418C-B7B6-012AE928DB50}" type="sibTrans" cxnId="{815FFE9B-8605-4BC1-9DBB-99EAB30BA4CF}">
      <dgm:prSet/>
      <dgm:spPr/>
      <dgm:t>
        <a:bodyPr/>
        <a:lstStyle/>
        <a:p>
          <a:endParaRPr lang="en-US"/>
        </a:p>
      </dgm:t>
    </dgm:pt>
    <dgm:pt modelId="{2DF95CC9-A3BC-41DF-BB27-D9106E36C14F}">
      <dgm:prSet/>
      <dgm:spPr/>
      <dgm:t>
        <a:bodyPr/>
        <a:lstStyle/>
        <a:p>
          <a:r>
            <a:rPr lang="en-GB" dirty="0"/>
            <a:t>Independent Deviations from Rationality </a:t>
          </a:r>
          <a:endParaRPr lang="en-US" dirty="0"/>
        </a:p>
      </dgm:t>
    </dgm:pt>
    <dgm:pt modelId="{E3632525-391A-49F4-8DC3-00872D999E6F}" type="parTrans" cxnId="{F9EC8D66-D66E-4AA4-B553-F74E1EC0BB48}">
      <dgm:prSet/>
      <dgm:spPr/>
      <dgm:t>
        <a:bodyPr/>
        <a:lstStyle/>
        <a:p>
          <a:endParaRPr lang="en-US"/>
        </a:p>
      </dgm:t>
    </dgm:pt>
    <dgm:pt modelId="{7EF4ED54-4DB2-44EA-98FD-2179169ADA88}" type="sibTrans" cxnId="{F9EC8D66-D66E-4AA4-B553-F74E1EC0BB48}">
      <dgm:prSet/>
      <dgm:spPr/>
      <dgm:t>
        <a:bodyPr/>
        <a:lstStyle/>
        <a:p>
          <a:endParaRPr lang="en-US"/>
        </a:p>
      </dgm:t>
    </dgm:pt>
    <dgm:pt modelId="{92C414A6-A2C4-4B33-A30D-25D6FD7216D7}">
      <dgm:prSet/>
      <dgm:spPr/>
      <dgm:t>
        <a:bodyPr/>
        <a:lstStyle/>
        <a:p>
          <a:r>
            <a:rPr lang="en-GB"/>
            <a:t>Arbitrage</a:t>
          </a:r>
          <a:endParaRPr lang="en-US"/>
        </a:p>
      </dgm:t>
    </dgm:pt>
    <dgm:pt modelId="{12413CE8-5B5C-43BA-A1F7-23BE8165659C}" type="parTrans" cxnId="{D0DAB5D4-C258-41B0-8E75-B026FD65FB2B}">
      <dgm:prSet/>
      <dgm:spPr/>
      <dgm:t>
        <a:bodyPr/>
        <a:lstStyle/>
        <a:p>
          <a:endParaRPr lang="en-US"/>
        </a:p>
      </dgm:t>
    </dgm:pt>
    <dgm:pt modelId="{48504367-ED79-4E30-AFC5-5C48D7868251}" type="sibTrans" cxnId="{D0DAB5D4-C258-41B0-8E75-B026FD65FB2B}">
      <dgm:prSet/>
      <dgm:spPr/>
      <dgm:t>
        <a:bodyPr/>
        <a:lstStyle/>
        <a:p>
          <a:endParaRPr lang="en-US"/>
        </a:p>
      </dgm:t>
    </dgm:pt>
    <dgm:pt modelId="{4BA06591-024D-4106-8EA3-AE33F2F9C5CD}" type="pres">
      <dgm:prSet presAssocID="{6AD7E315-2B48-4DA8-A552-0CC4DF7E3BD9}" presName="root" presStyleCnt="0">
        <dgm:presLayoutVars>
          <dgm:dir/>
          <dgm:resizeHandles val="exact"/>
        </dgm:presLayoutVars>
      </dgm:prSet>
      <dgm:spPr/>
    </dgm:pt>
    <dgm:pt modelId="{8D3EDCB3-E813-4040-AB3D-3DBA4AA8F263}" type="pres">
      <dgm:prSet presAssocID="{C05DA18B-24BE-44F4-8345-0D2E7A78FEF4}" presName="compNode" presStyleCnt="0"/>
      <dgm:spPr/>
    </dgm:pt>
    <dgm:pt modelId="{BD490854-0232-4B3B-81BB-DFC3DA050A36}" type="pres">
      <dgm:prSet presAssocID="{C05DA18B-24BE-44F4-8345-0D2E7A78FEF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2C5F88E-E98A-43CF-B866-31E263451A0A}" type="pres">
      <dgm:prSet presAssocID="{C05DA18B-24BE-44F4-8345-0D2E7A78FEF4}" presName="spaceRect" presStyleCnt="0"/>
      <dgm:spPr/>
    </dgm:pt>
    <dgm:pt modelId="{CE4BF78F-D807-4DFF-9634-B654CD84C5DE}" type="pres">
      <dgm:prSet presAssocID="{C05DA18B-24BE-44F4-8345-0D2E7A78FEF4}" presName="textRect" presStyleLbl="revTx" presStyleIdx="0" presStyleCnt="3">
        <dgm:presLayoutVars>
          <dgm:chMax val="1"/>
          <dgm:chPref val="1"/>
        </dgm:presLayoutVars>
      </dgm:prSet>
      <dgm:spPr/>
    </dgm:pt>
    <dgm:pt modelId="{ECDDFEB7-2138-4FAF-8B37-C3A557ACA5C2}" type="pres">
      <dgm:prSet presAssocID="{2422C4F5-E1A6-418C-B7B6-012AE928DB50}" presName="sibTrans" presStyleCnt="0"/>
      <dgm:spPr/>
    </dgm:pt>
    <dgm:pt modelId="{E45AAFEB-81B8-4637-81DC-C523F4C427CF}" type="pres">
      <dgm:prSet presAssocID="{2DF95CC9-A3BC-41DF-BB27-D9106E36C14F}" presName="compNode" presStyleCnt="0"/>
      <dgm:spPr/>
    </dgm:pt>
    <dgm:pt modelId="{2BF5BFC7-B17A-4997-AA6D-8D53E780B979}" type="pres">
      <dgm:prSet presAssocID="{2DF95CC9-A3BC-41DF-BB27-D9106E36C14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65DB1EE3-2187-47E9-A85C-6051CC36A03B}" type="pres">
      <dgm:prSet presAssocID="{2DF95CC9-A3BC-41DF-BB27-D9106E36C14F}" presName="spaceRect" presStyleCnt="0"/>
      <dgm:spPr/>
    </dgm:pt>
    <dgm:pt modelId="{A4A50817-75C9-4015-8238-7AD345A3C0F7}" type="pres">
      <dgm:prSet presAssocID="{2DF95CC9-A3BC-41DF-BB27-D9106E36C14F}" presName="textRect" presStyleLbl="revTx" presStyleIdx="1" presStyleCnt="3">
        <dgm:presLayoutVars>
          <dgm:chMax val="1"/>
          <dgm:chPref val="1"/>
        </dgm:presLayoutVars>
      </dgm:prSet>
      <dgm:spPr/>
    </dgm:pt>
    <dgm:pt modelId="{72B3A9F1-642B-4BAE-A4D4-BBE298FC7C0A}" type="pres">
      <dgm:prSet presAssocID="{7EF4ED54-4DB2-44EA-98FD-2179169ADA88}" presName="sibTrans" presStyleCnt="0"/>
      <dgm:spPr/>
    </dgm:pt>
    <dgm:pt modelId="{A7B146E1-8CC1-47FF-A758-A3C36A001FBB}" type="pres">
      <dgm:prSet presAssocID="{92C414A6-A2C4-4B33-A30D-25D6FD7216D7}" presName="compNode" presStyleCnt="0"/>
      <dgm:spPr/>
    </dgm:pt>
    <dgm:pt modelId="{702F126E-A0C3-4C7E-A563-F618FAF9E155}" type="pres">
      <dgm:prSet presAssocID="{92C414A6-A2C4-4B33-A30D-25D6FD7216D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6BC5C751-2C09-4B42-9EDE-F927DB48E203}" type="pres">
      <dgm:prSet presAssocID="{92C414A6-A2C4-4B33-A30D-25D6FD7216D7}" presName="spaceRect" presStyleCnt="0"/>
      <dgm:spPr/>
    </dgm:pt>
    <dgm:pt modelId="{D34E8A68-2E41-42EE-B4A3-3346B4C50B53}" type="pres">
      <dgm:prSet presAssocID="{92C414A6-A2C4-4B33-A30D-25D6FD7216D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CCF965B-DEB4-46DC-AF4B-C2E03686EC71}" type="presOf" srcId="{92C414A6-A2C4-4B33-A30D-25D6FD7216D7}" destId="{D34E8A68-2E41-42EE-B4A3-3346B4C50B53}" srcOrd="0" destOrd="0" presId="urn:microsoft.com/office/officeart/2018/2/layout/IconLabelList"/>
    <dgm:cxn modelId="{F9EC8D66-D66E-4AA4-B553-F74E1EC0BB48}" srcId="{6AD7E315-2B48-4DA8-A552-0CC4DF7E3BD9}" destId="{2DF95CC9-A3BC-41DF-BB27-D9106E36C14F}" srcOrd="1" destOrd="0" parTransId="{E3632525-391A-49F4-8DC3-00872D999E6F}" sibTransId="{7EF4ED54-4DB2-44EA-98FD-2179169ADA88}"/>
    <dgm:cxn modelId="{528E047A-745D-4F3B-90D2-F3936FC92C95}" type="presOf" srcId="{C05DA18B-24BE-44F4-8345-0D2E7A78FEF4}" destId="{CE4BF78F-D807-4DFF-9634-B654CD84C5DE}" srcOrd="0" destOrd="0" presId="urn:microsoft.com/office/officeart/2018/2/layout/IconLabelList"/>
    <dgm:cxn modelId="{815FFE9B-8605-4BC1-9DBB-99EAB30BA4CF}" srcId="{6AD7E315-2B48-4DA8-A552-0CC4DF7E3BD9}" destId="{C05DA18B-24BE-44F4-8345-0D2E7A78FEF4}" srcOrd="0" destOrd="0" parTransId="{A6D4537F-66BE-42BE-BF6B-3CBEC7775D70}" sibTransId="{2422C4F5-E1A6-418C-B7B6-012AE928DB50}"/>
    <dgm:cxn modelId="{93AA14BB-3E02-4FF7-A551-FEFF0C513978}" type="presOf" srcId="{2DF95CC9-A3BC-41DF-BB27-D9106E36C14F}" destId="{A4A50817-75C9-4015-8238-7AD345A3C0F7}" srcOrd="0" destOrd="0" presId="urn:microsoft.com/office/officeart/2018/2/layout/IconLabelList"/>
    <dgm:cxn modelId="{D0DAB5D4-C258-41B0-8E75-B026FD65FB2B}" srcId="{6AD7E315-2B48-4DA8-A552-0CC4DF7E3BD9}" destId="{92C414A6-A2C4-4B33-A30D-25D6FD7216D7}" srcOrd="2" destOrd="0" parTransId="{12413CE8-5B5C-43BA-A1F7-23BE8165659C}" sibTransId="{48504367-ED79-4E30-AFC5-5C48D7868251}"/>
    <dgm:cxn modelId="{084468E3-23C6-4B13-B9FC-C587C2786E8D}" type="presOf" srcId="{6AD7E315-2B48-4DA8-A552-0CC4DF7E3BD9}" destId="{4BA06591-024D-4106-8EA3-AE33F2F9C5CD}" srcOrd="0" destOrd="0" presId="urn:microsoft.com/office/officeart/2018/2/layout/IconLabelList"/>
    <dgm:cxn modelId="{985F608C-C2B9-4D81-ACC7-21FB917DBBBC}" type="presParOf" srcId="{4BA06591-024D-4106-8EA3-AE33F2F9C5CD}" destId="{8D3EDCB3-E813-4040-AB3D-3DBA4AA8F263}" srcOrd="0" destOrd="0" presId="urn:microsoft.com/office/officeart/2018/2/layout/IconLabelList"/>
    <dgm:cxn modelId="{EAD20CE8-2AC6-414B-B215-9A244A558BC9}" type="presParOf" srcId="{8D3EDCB3-E813-4040-AB3D-3DBA4AA8F263}" destId="{BD490854-0232-4B3B-81BB-DFC3DA050A36}" srcOrd="0" destOrd="0" presId="urn:microsoft.com/office/officeart/2018/2/layout/IconLabelList"/>
    <dgm:cxn modelId="{0CCBA551-E2E5-4FA0-BBAB-A97EA71799FB}" type="presParOf" srcId="{8D3EDCB3-E813-4040-AB3D-3DBA4AA8F263}" destId="{22C5F88E-E98A-43CF-B866-31E263451A0A}" srcOrd="1" destOrd="0" presId="urn:microsoft.com/office/officeart/2018/2/layout/IconLabelList"/>
    <dgm:cxn modelId="{C00FB862-921E-403B-A97B-5C6E9CB6F253}" type="presParOf" srcId="{8D3EDCB3-E813-4040-AB3D-3DBA4AA8F263}" destId="{CE4BF78F-D807-4DFF-9634-B654CD84C5DE}" srcOrd="2" destOrd="0" presId="urn:microsoft.com/office/officeart/2018/2/layout/IconLabelList"/>
    <dgm:cxn modelId="{9CAA0C47-7B44-45F7-8A93-A6A9C9C17826}" type="presParOf" srcId="{4BA06591-024D-4106-8EA3-AE33F2F9C5CD}" destId="{ECDDFEB7-2138-4FAF-8B37-C3A557ACA5C2}" srcOrd="1" destOrd="0" presId="urn:microsoft.com/office/officeart/2018/2/layout/IconLabelList"/>
    <dgm:cxn modelId="{A88B80B5-133A-4211-B5E1-80A21F45622B}" type="presParOf" srcId="{4BA06591-024D-4106-8EA3-AE33F2F9C5CD}" destId="{E45AAFEB-81B8-4637-81DC-C523F4C427CF}" srcOrd="2" destOrd="0" presId="urn:microsoft.com/office/officeart/2018/2/layout/IconLabelList"/>
    <dgm:cxn modelId="{3E7E2F62-2501-4FBD-9690-4E410ADC6DFD}" type="presParOf" srcId="{E45AAFEB-81B8-4637-81DC-C523F4C427CF}" destId="{2BF5BFC7-B17A-4997-AA6D-8D53E780B979}" srcOrd="0" destOrd="0" presId="urn:microsoft.com/office/officeart/2018/2/layout/IconLabelList"/>
    <dgm:cxn modelId="{8AED3E4B-9777-42E2-B2CE-856754D8022A}" type="presParOf" srcId="{E45AAFEB-81B8-4637-81DC-C523F4C427CF}" destId="{65DB1EE3-2187-47E9-A85C-6051CC36A03B}" srcOrd="1" destOrd="0" presId="urn:microsoft.com/office/officeart/2018/2/layout/IconLabelList"/>
    <dgm:cxn modelId="{A02BF479-DB4F-4521-9335-05F0EE1268F5}" type="presParOf" srcId="{E45AAFEB-81B8-4637-81DC-C523F4C427CF}" destId="{A4A50817-75C9-4015-8238-7AD345A3C0F7}" srcOrd="2" destOrd="0" presId="urn:microsoft.com/office/officeart/2018/2/layout/IconLabelList"/>
    <dgm:cxn modelId="{0F7CA804-8553-478C-BD91-417603E25080}" type="presParOf" srcId="{4BA06591-024D-4106-8EA3-AE33F2F9C5CD}" destId="{72B3A9F1-642B-4BAE-A4D4-BBE298FC7C0A}" srcOrd="3" destOrd="0" presId="urn:microsoft.com/office/officeart/2018/2/layout/IconLabelList"/>
    <dgm:cxn modelId="{587579C4-EB72-484D-AFA7-C82CA11CC334}" type="presParOf" srcId="{4BA06591-024D-4106-8EA3-AE33F2F9C5CD}" destId="{A7B146E1-8CC1-47FF-A758-A3C36A001FBB}" srcOrd="4" destOrd="0" presId="urn:microsoft.com/office/officeart/2018/2/layout/IconLabelList"/>
    <dgm:cxn modelId="{4F7074F3-FCD2-4119-B639-ECB8A6D2DAC7}" type="presParOf" srcId="{A7B146E1-8CC1-47FF-A758-A3C36A001FBB}" destId="{702F126E-A0C3-4C7E-A563-F618FAF9E155}" srcOrd="0" destOrd="0" presId="urn:microsoft.com/office/officeart/2018/2/layout/IconLabelList"/>
    <dgm:cxn modelId="{8F3D6845-4939-470B-BA1D-C5A2A38E217E}" type="presParOf" srcId="{A7B146E1-8CC1-47FF-A758-A3C36A001FBB}" destId="{6BC5C751-2C09-4B42-9EDE-F927DB48E203}" srcOrd="1" destOrd="0" presId="urn:microsoft.com/office/officeart/2018/2/layout/IconLabelList"/>
    <dgm:cxn modelId="{E4D29C81-F5EA-46BA-BBD1-1004CC5874C3}" type="presParOf" srcId="{A7B146E1-8CC1-47FF-A758-A3C36A001FBB}" destId="{D34E8A68-2E41-42EE-B4A3-3346B4C50B5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459531B-5BCA-4A1D-897D-88907268E20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30C4DE-95F4-4C94-8FBC-F0CBD80AF35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Prices are uncaused </a:t>
          </a:r>
          <a:endParaRPr lang="en-US"/>
        </a:p>
      </dgm:t>
    </dgm:pt>
    <dgm:pt modelId="{06C38022-688C-4681-9DD9-9A6B0BA966B7}" type="parTrans" cxnId="{30840547-9346-4EBD-A76B-7ED0B30C1AA0}">
      <dgm:prSet/>
      <dgm:spPr/>
      <dgm:t>
        <a:bodyPr/>
        <a:lstStyle/>
        <a:p>
          <a:endParaRPr lang="en-US"/>
        </a:p>
      </dgm:t>
    </dgm:pt>
    <dgm:pt modelId="{B39CCEB0-1A51-4F26-88E0-A47614A02470}" type="sibTrans" cxnId="{30840547-9346-4EBD-A76B-7ED0B30C1AA0}">
      <dgm:prSet/>
      <dgm:spPr/>
      <dgm:t>
        <a:bodyPr/>
        <a:lstStyle/>
        <a:p>
          <a:endParaRPr lang="en-US"/>
        </a:p>
      </dgm:t>
    </dgm:pt>
    <dgm:pt modelId="{C66BEE9F-B0E3-405F-9129-B45552DA3C4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Investors are not intelligent </a:t>
          </a:r>
          <a:endParaRPr lang="en-US"/>
        </a:p>
      </dgm:t>
    </dgm:pt>
    <dgm:pt modelId="{A011EABD-12BD-4EDC-9930-DA6F76E9847B}" type="parTrans" cxnId="{D45A681B-84BF-4C2A-BAFA-080678CE6698}">
      <dgm:prSet/>
      <dgm:spPr/>
      <dgm:t>
        <a:bodyPr/>
        <a:lstStyle/>
        <a:p>
          <a:endParaRPr lang="en-US"/>
        </a:p>
      </dgm:t>
    </dgm:pt>
    <dgm:pt modelId="{64FEC984-8211-4E9C-84A7-66FA0E811D8A}" type="sibTrans" cxnId="{D45A681B-84BF-4C2A-BAFA-080678CE6698}">
      <dgm:prSet/>
      <dgm:spPr/>
      <dgm:t>
        <a:bodyPr/>
        <a:lstStyle/>
        <a:p>
          <a:endParaRPr lang="en-US"/>
        </a:p>
      </dgm:t>
    </dgm:pt>
    <dgm:pt modelId="{6B1F3BDB-A9A6-4981-A55C-3CFF67BB254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All shares have similar expected returns </a:t>
          </a:r>
          <a:endParaRPr lang="en-US"/>
        </a:p>
      </dgm:t>
    </dgm:pt>
    <dgm:pt modelId="{615B296B-D75D-450B-AAEC-D3D965D5B3B3}" type="parTrans" cxnId="{3F1D62B7-EFA8-4C99-BB84-6B0A9D99F851}">
      <dgm:prSet/>
      <dgm:spPr/>
      <dgm:t>
        <a:bodyPr/>
        <a:lstStyle/>
        <a:p>
          <a:endParaRPr lang="en-US"/>
        </a:p>
      </dgm:t>
    </dgm:pt>
    <dgm:pt modelId="{26E0E5DE-5FE8-477B-90E2-213282560410}" type="sibTrans" cxnId="{3F1D62B7-EFA8-4C99-BB84-6B0A9D99F851}">
      <dgm:prSet/>
      <dgm:spPr/>
      <dgm:t>
        <a:bodyPr/>
        <a:lstStyle/>
        <a:p>
          <a:endParaRPr lang="en-US"/>
        </a:p>
      </dgm:t>
    </dgm:pt>
    <dgm:pt modelId="{56F9566F-F416-4224-8A99-C85E1D7DA072}" type="pres">
      <dgm:prSet presAssocID="{4459531B-5BCA-4A1D-897D-88907268E206}" presName="root" presStyleCnt="0">
        <dgm:presLayoutVars>
          <dgm:dir/>
          <dgm:resizeHandles val="exact"/>
        </dgm:presLayoutVars>
      </dgm:prSet>
      <dgm:spPr/>
    </dgm:pt>
    <dgm:pt modelId="{186CB828-8748-483E-8175-5B419EA23B3C}" type="pres">
      <dgm:prSet presAssocID="{E030C4DE-95F4-4C94-8FBC-F0CBD80AF35C}" presName="compNode" presStyleCnt="0"/>
      <dgm:spPr/>
    </dgm:pt>
    <dgm:pt modelId="{D708B675-F00C-4103-80D7-F378BB556940}" type="pres">
      <dgm:prSet presAssocID="{E030C4DE-95F4-4C94-8FBC-F0CBD80AF35C}" presName="bgRect" presStyleLbl="bgShp" presStyleIdx="0" presStyleCnt="3"/>
      <dgm:spPr/>
    </dgm:pt>
    <dgm:pt modelId="{1D7C186A-0D52-4D0D-A7B2-9640146AEE9C}" type="pres">
      <dgm:prSet presAssocID="{E030C4DE-95F4-4C94-8FBC-F0CBD80AF35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BEB535C1-3624-4ABE-A327-8088CFBF88C4}" type="pres">
      <dgm:prSet presAssocID="{E030C4DE-95F4-4C94-8FBC-F0CBD80AF35C}" presName="spaceRect" presStyleCnt="0"/>
      <dgm:spPr/>
    </dgm:pt>
    <dgm:pt modelId="{F8A2DAC2-0887-4A21-B3ED-8DEAF969A209}" type="pres">
      <dgm:prSet presAssocID="{E030C4DE-95F4-4C94-8FBC-F0CBD80AF35C}" presName="parTx" presStyleLbl="revTx" presStyleIdx="0" presStyleCnt="3">
        <dgm:presLayoutVars>
          <dgm:chMax val="0"/>
          <dgm:chPref val="0"/>
        </dgm:presLayoutVars>
      </dgm:prSet>
      <dgm:spPr/>
    </dgm:pt>
    <dgm:pt modelId="{E525B7F8-D006-49DF-965A-CD63FE0AB832}" type="pres">
      <dgm:prSet presAssocID="{B39CCEB0-1A51-4F26-88E0-A47614A02470}" presName="sibTrans" presStyleCnt="0"/>
      <dgm:spPr/>
    </dgm:pt>
    <dgm:pt modelId="{31F55A8F-60A6-449D-90B0-1DF89784CE07}" type="pres">
      <dgm:prSet presAssocID="{C66BEE9F-B0E3-405F-9129-B45552DA3C46}" presName="compNode" presStyleCnt="0"/>
      <dgm:spPr/>
    </dgm:pt>
    <dgm:pt modelId="{320E9567-C01C-4243-8BBE-34C48BF11BDC}" type="pres">
      <dgm:prSet presAssocID="{C66BEE9F-B0E3-405F-9129-B45552DA3C46}" presName="bgRect" presStyleLbl="bgShp" presStyleIdx="1" presStyleCnt="3"/>
      <dgm:spPr/>
    </dgm:pt>
    <dgm:pt modelId="{7D5E5B62-8912-4281-A42A-D5D58C1290A9}" type="pres">
      <dgm:prSet presAssocID="{C66BEE9F-B0E3-405F-9129-B45552DA3C4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EF74CB3-9E83-4032-8C78-FAB9964CCD08}" type="pres">
      <dgm:prSet presAssocID="{C66BEE9F-B0E3-405F-9129-B45552DA3C46}" presName="spaceRect" presStyleCnt="0"/>
      <dgm:spPr/>
    </dgm:pt>
    <dgm:pt modelId="{50D10641-C4FB-4F8C-82CB-14B08E548A32}" type="pres">
      <dgm:prSet presAssocID="{C66BEE9F-B0E3-405F-9129-B45552DA3C46}" presName="parTx" presStyleLbl="revTx" presStyleIdx="1" presStyleCnt="3">
        <dgm:presLayoutVars>
          <dgm:chMax val="0"/>
          <dgm:chPref val="0"/>
        </dgm:presLayoutVars>
      </dgm:prSet>
      <dgm:spPr/>
    </dgm:pt>
    <dgm:pt modelId="{1FE39CF5-B565-499F-86D0-E19C2ABC98AB}" type="pres">
      <dgm:prSet presAssocID="{64FEC984-8211-4E9C-84A7-66FA0E811D8A}" presName="sibTrans" presStyleCnt="0"/>
      <dgm:spPr/>
    </dgm:pt>
    <dgm:pt modelId="{DA648C1D-E0B4-42D0-90D8-239F9E50FED6}" type="pres">
      <dgm:prSet presAssocID="{6B1F3BDB-A9A6-4981-A55C-3CFF67BB2549}" presName="compNode" presStyleCnt="0"/>
      <dgm:spPr/>
    </dgm:pt>
    <dgm:pt modelId="{D30DC891-A8ED-45F3-B21F-BC6ABCC906FA}" type="pres">
      <dgm:prSet presAssocID="{6B1F3BDB-A9A6-4981-A55C-3CFF67BB2549}" presName="bgRect" presStyleLbl="bgShp" presStyleIdx="2" presStyleCnt="3"/>
      <dgm:spPr/>
    </dgm:pt>
    <dgm:pt modelId="{9A8DFF23-9B92-4172-A3CB-157972D80E02}" type="pres">
      <dgm:prSet presAssocID="{6B1F3BDB-A9A6-4981-A55C-3CFF67BB254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A22CD06-A2BD-434B-B90D-D2A783503EE1}" type="pres">
      <dgm:prSet presAssocID="{6B1F3BDB-A9A6-4981-A55C-3CFF67BB2549}" presName="spaceRect" presStyleCnt="0"/>
      <dgm:spPr/>
    </dgm:pt>
    <dgm:pt modelId="{6582EAE3-2CBC-4C98-87F3-13BDE1E72A59}" type="pres">
      <dgm:prSet presAssocID="{6B1F3BDB-A9A6-4981-A55C-3CFF67BB254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9A86A10-0A2A-4D1B-A2D2-CEF5AD725E35}" type="presOf" srcId="{E030C4DE-95F4-4C94-8FBC-F0CBD80AF35C}" destId="{F8A2DAC2-0887-4A21-B3ED-8DEAF969A209}" srcOrd="0" destOrd="0" presId="urn:microsoft.com/office/officeart/2018/2/layout/IconVerticalSolidList"/>
    <dgm:cxn modelId="{5A12E319-02E3-42A1-9CAE-EC2C97039156}" type="presOf" srcId="{C66BEE9F-B0E3-405F-9129-B45552DA3C46}" destId="{50D10641-C4FB-4F8C-82CB-14B08E548A32}" srcOrd="0" destOrd="0" presId="urn:microsoft.com/office/officeart/2018/2/layout/IconVerticalSolidList"/>
    <dgm:cxn modelId="{D45A681B-84BF-4C2A-BAFA-080678CE6698}" srcId="{4459531B-5BCA-4A1D-897D-88907268E206}" destId="{C66BEE9F-B0E3-405F-9129-B45552DA3C46}" srcOrd="1" destOrd="0" parTransId="{A011EABD-12BD-4EDC-9930-DA6F76E9847B}" sibTransId="{64FEC984-8211-4E9C-84A7-66FA0E811D8A}"/>
    <dgm:cxn modelId="{30840547-9346-4EBD-A76B-7ED0B30C1AA0}" srcId="{4459531B-5BCA-4A1D-897D-88907268E206}" destId="{E030C4DE-95F4-4C94-8FBC-F0CBD80AF35C}" srcOrd="0" destOrd="0" parTransId="{06C38022-688C-4681-9DD9-9A6B0BA966B7}" sibTransId="{B39CCEB0-1A51-4F26-88E0-A47614A02470}"/>
    <dgm:cxn modelId="{871BA96A-CA75-4000-B327-78AA50446802}" type="presOf" srcId="{4459531B-5BCA-4A1D-897D-88907268E206}" destId="{56F9566F-F416-4224-8A99-C85E1D7DA072}" srcOrd="0" destOrd="0" presId="urn:microsoft.com/office/officeart/2018/2/layout/IconVerticalSolidList"/>
    <dgm:cxn modelId="{4D81FC72-397A-437A-B9AA-6694D7F37BED}" type="presOf" srcId="{6B1F3BDB-A9A6-4981-A55C-3CFF67BB2549}" destId="{6582EAE3-2CBC-4C98-87F3-13BDE1E72A59}" srcOrd="0" destOrd="0" presId="urn:microsoft.com/office/officeart/2018/2/layout/IconVerticalSolidList"/>
    <dgm:cxn modelId="{3F1D62B7-EFA8-4C99-BB84-6B0A9D99F851}" srcId="{4459531B-5BCA-4A1D-897D-88907268E206}" destId="{6B1F3BDB-A9A6-4981-A55C-3CFF67BB2549}" srcOrd="2" destOrd="0" parTransId="{615B296B-D75D-450B-AAEC-D3D965D5B3B3}" sibTransId="{26E0E5DE-5FE8-477B-90E2-213282560410}"/>
    <dgm:cxn modelId="{CE0CB38D-BC19-4304-8F5E-ADA2E67318DC}" type="presParOf" srcId="{56F9566F-F416-4224-8A99-C85E1D7DA072}" destId="{186CB828-8748-483E-8175-5B419EA23B3C}" srcOrd="0" destOrd="0" presId="urn:microsoft.com/office/officeart/2018/2/layout/IconVerticalSolidList"/>
    <dgm:cxn modelId="{17A40F9C-9356-4CE8-B614-D30376DBFFAE}" type="presParOf" srcId="{186CB828-8748-483E-8175-5B419EA23B3C}" destId="{D708B675-F00C-4103-80D7-F378BB556940}" srcOrd="0" destOrd="0" presId="urn:microsoft.com/office/officeart/2018/2/layout/IconVerticalSolidList"/>
    <dgm:cxn modelId="{A2DF5CA4-FBB7-4515-95BA-BF241CB7F78F}" type="presParOf" srcId="{186CB828-8748-483E-8175-5B419EA23B3C}" destId="{1D7C186A-0D52-4D0D-A7B2-9640146AEE9C}" srcOrd="1" destOrd="0" presId="urn:microsoft.com/office/officeart/2018/2/layout/IconVerticalSolidList"/>
    <dgm:cxn modelId="{4805EF7C-EF03-471C-BDB5-BD7F6DC285F4}" type="presParOf" srcId="{186CB828-8748-483E-8175-5B419EA23B3C}" destId="{BEB535C1-3624-4ABE-A327-8088CFBF88C4}" srcOrd="2" destOrd="0" presId="urn:microsoft.com/office/officeart/2018/2/layout/IconVerticalSolidList"/>
    <dgm:cxn modelId="{F5D68F72-9340-41A0-A55E-8AE59C2CAB52}" type="presParOf" srcId="{186CB828-8748-483E-8175-5B419EA23B3C}" destId="{F8A2DAC2-0887-4A21-B3ED-8DEAF969A209}" srcOrd="3" destOrd="0" presId="urn:microsoft.com/office/officeart/2018/2/layout/IconVerticalSolidList"/>
    <dgm:cxn modelId="{16CE838B-9EA2-4401-8DD1-3291772ECDAA}" type="presParOf" srcId="{56F9566F-F416-4224-8A99-C85E1D7DA072}" destId="{E525B7F8-D006-49DF-965A-CD63FE0AB832}" srcOrd="1" destOrd="0" presId="urn:microsoft.com/office/officeart/2018/2/layout/IconVerticalSolidList"/>
    <dgm:cxn modelId="{15B8A508-D11A-4A67-ACDC-70E1EB357649}" type="presParOf" srcId="{56F9566F-F416-4224-8A99-C85E1D7DA072}" destId="{31F55A8F-60A6-449D-90B0-1DF89784CE07}" srcOrd="2" destOrd="0" presId="urn:microsoft.com/office/officeart/2018/2/layout/IconVerticalSolidList"/>
    <dgm:cxn modelId="{57A778DB-9EBF-41FE-BAAC-F69A37823FA9}" type="presParOf" srcId="{31F55A8F-60A6-449D-90B0-1DF89784CE07}" destId="{320E9567-C01C-4243-8BBE-34C48BF11BDC}" srcOrd="0" destOrd="0" presId="urn:microsoft.com/office/officeart/2018/2/layout/IconVerticalSolidList"/>
    <dgm:cxn modelId="{FD5AEFE9-A452-4720-BB77-B436784D760E}" type="presParOf" srcId="{31F55A8F-60A6-449D-90B0-1DF89784CE07}" destId="{7D5E5B62-8912-4281-A42A-D5D58C1290A9}" srcOrd="1" destOrd="0" presId="urn:microsoft.com/office/officeart/2018/2/layout/IconVerticalSolidList"/>
    <dgm:cxn modelId="{6C8C0AE7-F0E0-4925-8979-349F6201DE51}" type="presParOf" srcId="{31F55A8F-60A6-449D-90B0-1DF89784CE07}" destId="{1EF74CB3-9E83-4032-8C78-FAB9964CCD08}" srcOrd="2" destOrd="0" presId="urn:microsoft.com/office/officeart/2018/2/layout/IconVerticalSolidList"/>
    <dgm:cxn modelId="{2F9EFF26-47B0-4D3A-AA1B-5FC9E7C4609C}" type="presParOf" srcId="{31F55A8F-60A6-449D-90B0-1DF89784CE07}" destId="{50D10641-C4FB-4F8C-82CB-14B08E548A32}" srcOrd="3" destOrd="0" presId="urn:microsoft.com/office/officeart/2018/2/layout/IconVerticalSolidList"/>
    <dgm:cxn modelId="{DC77CFAC-7D1A-45CE-9A33-25EECD0E91AA}" type="presParOf" srcId="{56F9566F-F416-4224-8A99-C85E1D7DA072}" destId="{1FE39CF5-B565-499F-86D0-E19C2ABC98AB}" srcOrd="3" destOrd="0" presId="urn:microsoft.com/office/officeart/2018/2/layout/IconVerticalSolidList"/>
    <dgm:cxn modelId="{0DAAFD6D-8C82-421D-8173-844F6CF59434}" type="presParOf" srcId="{56F9566F-F416-4224-8A99-C85E1D7DA072}" destId="{DA648C1D-E0B4-42D0-90D8-239F9E50FED6}" srcOrd="4" destOrd="0" presId="urn:microsoft.com/office/officeart/2018/2/layout/IconVerticalSolidList"/>
    <dgm:cxn modelId="{2ABDD639-0407-40F0-990E-48366D57A615}" type="presParOf" srcId="{DA648C1D-E0B4-42D0-90D8-239F9E50FED6}" destId="{D30DC891-A8ED-45F3-B21F-BC6ABCC906FA}" srcOrd="0" destOrd="0" presId="urn:microsoft.com/office/officeart/2018/2/layout/IconVerticalSolidList"/>
    <dgm:cxn modelId="{8C29B336-AF57-4DEA-8FDC-2839A4834624}" type="presParOf" srcId="{DA648C1D-E0B4-42D0-90D8-239F9E50FED6}" destId="{9A8DFF23-9B92-4172-A3CB-157972D80E02}" srcOrd="1" destOrd="0" presId="urn:microsoft.com/office/officeart/2018/2/layout/IconVerticalSolidList"/>
    <dgm:cxn modelId="{A746E0B7-5F67-4444-94F1-B8123B2BF237}" type="presParOf" srcId="{DA648C1D-E0B4-42D0-90D8-239F9E50FED6}" destId="{2A22CD06-A2BD-434B-B90D-D2A783503EE1}" srcOrd="2" destOrd="0" presId="urn:microsoft.com/office/officeart/2018/2/layout/IconVerticalSolidList"/>
    <dgm:cxn modelId="{BBA28E98-9E23-46CD-8CF8-0E0E8FFB04BB}" type="presParOf" srcId="{DA648C1D-E0B4-42D0-90D8-239F9E50FED6}" destId="{6582EAE3-2CBC-4C98-87F3-13BDE1E72A5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E3F72A-EB8B-4A0E-9AA6-8EEDEE0F0968}">
      <dsp:nvSpPr>
        <dsp:cNvPr id="0" name=""/>
        <dsp:cNvSpPr/>
      </dsp:nvSpPr>
      <dsp:spPr>
        <a:xfrm>
          <a:off x="0" y="1529"/>
          <a:ext cx="5157787" cy="7750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30970A-5FB7-4DE6-80FD-6C684164290A}">
      <dsp:nvSpPr>
        <dsp:cNvPr id="0" name=""/>
        <dsp:cNvSpPr/>
      </dsp:nvSpPr>
      <dsp:spPr>
        <a:xfrm>
          <a:off x="234455" y="175917"/>
          <a:ext cx="426282" cy="4262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85FD0D-CA7B-45DC-94AF-05CC3737AF89}">
      <dsp:nvSpPr>
        <dsp:cNvPr id="0" name=""/>
        <dsp:cNvSpPr/>
      </dsp:nvSpPr>
      <dsp:spPr>
        <a:xfrm>
          <a:off x="895192" y="1529"/>
          <a:ext cx="4262594" cy="775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027" tIns="82027" rIns="82027" bIns="82027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Money Markets </a:t>
          </a:r>
          <a:endParaRPr lang="en-US" sz="2100" kern="1200"/>
        </a:p>
      </dsp:txBody>
      <dsp:txXfrm>
        <a:off x="895192" y="1529"/>
        <a:ext cx="4262594" cy="775058"/>
      </dsp:txXfrm>
    </dsp:sp>
    <dsp:sp modelId="{8BD6FE01-59B8-4F87-94CD-5BB2A445B921}">
      <dsp:nvSpPr>
        <dsp:cNvPr id="0" name=""/>
        <dsp:cNvSpPr/>
      </dsp:nvSpPr>
      <dsp:spPr>
        <a:xfrm>
          <a:off x="0" y="970352"/>
          <a:ext cx="5157787" cy="7750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85B861-24AC-4204-8995-82BE9134CDF7}">
      <dsp:nvSpPr>
        <dsp:cNvPr id="0" name=""/>
        <dsp:cNvSpPr/>
      </dsp:nvSpPr>
      <dsp:spPr>
        <a:xfrm>
          <a:off x="234455" y="1144741"/>
          <a:ext cx="426282" cy="4262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8AF9A5-A1FB-47B2-B7B5-77D2A21A2AB3}">
      <dsp:nvSpPr>
        <dsp:cNvPr id="0" name=""/>
        <dsp:cNvSpPr/>
      </dsp:nvSpPr>
      <dsp:spPr>
        <a:xfrm>
          <a:off x="895192" y="970352"/>
          <a:ext cx="4262594" cy="775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027" tIns="82027" rIns="82027" bIns="82027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Capital Markets</a:t>
          </a:r>
          <a:endParaRPr lang="en-US" sz="2100" kern="1200"/>
        </a:p>
      </dsp:txBody>
      <dsp:txXfrm>
        <a:off x="895192" y="970352"/>
        <a:ext cx="4262594" cy="775058"/>
      </dsp:txXfrm>
    </dsp:sp>
    <dsp:sp modelId="{614E913A-038E-4188-BFED-76B3B541AB7F}">
      <dsp:nvSpPr>
        <dsp:cNvPr id="0" name=""/>
        <dsp:cNvSpPr/>
      </dsp:nvSpPr>
      <dsp:spPr>
        <a:xfrm>
          <a:off x="0" y="1939176"/>
          <a:ext cx="5157787" cy="7750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B67ACF-E267-42CB-B779-A88D59F77C44}">
      <dsp:nvSpPr>
        <dsp:cNvPr id="0" name=""/>
        <dsp:cNvSpPr/>
      </dsp:nvSpPr>
      <dsp:spPr>
        <a:xfrm>
          <a:off x="234455" y="2113564"/>
          <a:ext cx="426282" cy="4262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1123D2-B2BA-4F92-9E0E-87DEBC0F389E}">
      <dsp:nvSpPr>
        <dsp:cNvPr id="0" name=""/>
        <dsp:cNvSpPr/>
      </dsp:nvSpPr>
      <dsp:spPr>
        <a:xfrm>
          <a:off x="895192" y="1939176"/>
          <a:ext cx="4262594" cy="775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027" tIns="82027" rIns="82027" bIns="82027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Capital Market Efficiency </a:t>
          </a:r>
          <a:endParaRPr lang="en-US" sz="2100" kern="1200"/>
        </a:p>
      </dsp:txBody>
      <dsp:txXfrm>
        <a:off x="895192" y="1939176"/>
        <a:ext cx="4262594" cy="775058"/>
      </dsp:txXfrm>
    </dsp:sp>
    <dsp:sp modelId="{5AFAE7FB-35ED-419F-AE5F-49612209D009}">
      <dsp:nvSpPr>
        <dsp:cNvPr id="0" name=""/>
        <dsp:cNvSpPr/>
      </dsp:nvSpPr>
      <dsp:spPr>
        <a:xfrm>
          <a:off x="0" y="2907999"/>
          <a:ext cx="5157787" cy="7750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8D35AF-F515-4F94-B83B-B7926434ED34}">
      <dsp:nvSpPr>
        <dsp:cNvPr id="0" name=""/>
        <dsp:cNvSpPr/>
      </dsp:nvSpPr>
      <dsp:spPr>
        <a:xfrm>
          <a:off x="234455" y="3082388"/>
          <a:ext cx="426282" cy="42628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57037C-BF3A-405B-917A-3610AC019AE5}">
      <dsp:nvSpPr>
        <dsp:cNvPr id="0" name=""/>
        <dsp:cNvSpPr/>
      </dsp:nvSpPr>
      <dsp:spPr>
        <a:xfrm>
          <a:off x="895192" y="2907999"/>
          <a:ext cx="4262594" cy="775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027" tIns="82027" rIns="82027" bIns="82027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Efficient Market Hypothesis (Fama)  </a:t>
          </a:r>
          <a:endParaRPr lang="en-US" sz="2100" kern="1200"/>
        </a:p>
      </dsp:txBody>
      <dsp:txXfrm>
        <a:off x="895192" y="2907999"/>
        <a:ext cx="4262594" cy="7750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684FDB-AE09-4018-80E6-9423D6DA2557}">
      <dsp:nvSpPr>
        <dsp:cNvPr id="0" name=""/>
        <dsp:cNvSpPr/>
      </dsp:nvSpPr>
      <dsp:spPr>
        <a:xfrm>
          <a:off x="449046" y="751300"/>
          <a:ext cx="725361" cy="7253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E7B40C-8A94-4B0A-AB6D-E79C276E6BA6}">
      <dsp:nvSpPr>
        <dsp:cNvPr id="0" name=""/>
        <dsp:cNvSpPr/>
      </dsp:nvSpPr>
      <dsp:spPr>
        <a:xfrm>
          <a:off x="5770" y="1875044"/>
          <a:ext cx="1611914" cy="1531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 following markets are part of the money markets </a:t>
          </a:r>
          <a:endParaRPr lang="en-US" sz="1100" kern="1200"/>
        </a:p>
      </dsp:txBody>
      <dsp:txXfrm>
        <a:off x="5770" y="1875044"/>
        <a:ext cx="1611914" cy="1531318"/>
      </dsp:txXfrm>
    </dsp:sp>
    <dsp:sp modelId="{E0ED750F-9A73-4B97-9A4B-37157ADBBA8D}">
      <dsp:nvSpPr>
        <dsp:cNvPr id="0" name=""/>
        <dsp:cNvSpPr/>
      </dsp:nvSpPr>
      <dsp:spPr>
        <a:xfrm>
          <a:off x="2343045" y="751300"/>
          <a:ext cx="725361" cy="7253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B395D5-DB45-4867-9C12-0CE12C4D8B54}">
      <dsp:nvSpPr>
        <dsp:cNvPr id="0" name=""/>
        <dsp:cNvSpPr/>
      </dsp:nvSpPr>
      <dsp:spPr>
        <a:xfrm>
          <a:off x="1899769" y="1875044"/>
          <a:ext cx="1611914" cy="1531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The Repo Market  </a:t>
          </a:r>
          <a:r>
            <a:rPr lang="en-GB" sz="1100" kern="1200"/>
            <a:t>(Repurchase Agreement): The RA is a contract which covers the selling of securities, usually government bonds. The securities are then purchased back in a short period after sale. The repurchase price is higher than the initial price. (Implicit interest rate) </a:t>
          </a:r>
          <a:endParaRPr lang="en-US" sz="1100" kern="1200"/>
        </a:p>
      </dsp:txBody>
      <dsp:txXfrm>
        <a:off x="1899769" y="1875044"/>
        <a:ext cx="1611914" cy="1531318"/>
      </dsp:txXfrm>
    </dsp:sp>
    <dsp:sp modelId="{A1ACEC55-F7B8-4731-B5EA-BCAD7619BA2C}">
      <dsp:nvSpPr>
        <dsp:cNvPr id="0" name=""/>
        <dsp:cNvSpPr/>
      </dsp:nvSpPr>
      <dsp:spPr>
        <a:xfrm>
          <a:off x="4237044" y="751300"/>
          <a:ext cx="725361" cy="72536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7C2C4C-D6CA-4B46-A064-989DD52D54E1}">
      <dsp:nvSpPr>
        <dsp:cNvPr id="0" name=""/>
        <dsp:cNvSpPr/>
      </dsp:nvSpPr>
      <dsp:spPr>
        <a:xfrm>
          <a:off x="3793768" y="1875044"/>
          <a:ext cx="1611914" cy="1531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The average daily turnover of repos in the UK market grew by +7.4% in 2023 compared with 2022 to reach GBP 1,716 million = EUR 1,988 billion. 1 The number of new trades increased by +16.2% to 66,275 trades per day. ( London Reporting House, 2024) </a:t>
          </a:r>
          <a:endParaRPr lang="en-US" sz="1100" kern="1200"/>
        </a:p>
      </dsp:txBody>
      <dsp:txXfrm>
        <a:off x="3793768" y="1875044"/>
        <a:ext cx="1611914" cy="1531318"/>
      </dsp:txXfrm>
    </dsp:sp>
    <dsp:sp modelId="{390D7EEE-DD44-4BB4-B200-629709AAA48A}">
      <dsp:nvSpPr>
        <dsp:cNvPr id="0" name=""/>
        <dsp:cNvSpPr/>
      </dsp:nvSpPr>
      <dsp:spPr>
        <a:xfrm>
          <a:off x="6131043" y="751300"/>
          <a:ext cx="725361" cy="72536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3093C8-FC76-41B5-8CC9-5BC07668A29A}">
      <dsp:nvSpPr>
        <dsp:cNvPr id="0" name=""/>
        <dsp:cNvSpPr/>
      </dsp:nvSpPr>
      <dsp:spPr>
        <a:xfrm>
          <a:off x="5687767" y="1875044"/>
          <a:ext cx="1611914" cy="1531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The Discount Market – where discount houses specialise in trading, discounting and negotiating bills of exchange or promissory notes. Used by the Bank of England to counteract daily credit shortages between the BOE &amp; the banking system.    </a:t>
          </a:r>
          <a:endParaRPr lang="en-US" sz="1100" kern="1200"/>
        </a:p>
      </dsp:txBody>
      <dsp:txXfrm>
        <a:off x="5687767" y="1875044"/>
        <a:ext cx="1611914" cy="1531318"/>
      </dsp:txXfrm>
    </dsp:sp>
    <dsp:sp modelId="{CAC0C6C0-7BFA-4306-83BD-70CD0AD04EA5}">
      <dsp:nvSpPr>
        <dsp:cNvPr id="0" name=""/>
        <dsp:cNvSpPr/>
      </dsp:nvSpPr>
      <dsp:spPr>
        <a:xfrm>
          <a:off x="8025042" y="751300"/>
          <a:ext cx="725361" cy="72536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5E3BB1-98EC-4744-A29F-3E98E260B354}">
      <dsp:nvSpPr>
        <dsp:cNvPr id="0" name=""/>
        <dsp:cNvSpPr/>
      </dsp:nvSpPr>
      <dsp:spPr>
        <a:xfrm>
          <a:off x="7581766" y="1875044"/>
          <a:ext cx="1611914" cy="1531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The Securities Lending </a:t>
          </a:r>
          <a:endParaRPr lang="en-US" sz="1100" kern="1200"/>
        </a:p>
      </dsp:txBody>
      <dsp:txXfrm>
        <a:off x="7581766" y="1875044"/>
        <a:ext cx="1611914" cy="1531318"/>
      </dsp:txXfrm>
    </dsp:sp>
    <dsp:sp modelId="{31AB5F69-B361-4ED0-8F81-2F11B664DE45}">
      <dsp:nvSpPr>
        <dsp:cNvPr id="0" name=""/>
        <dsp:cNvSpPr/>
      </dsp:nvSpPr>
      <dsp:spPr>
        <a:xfrm>
          <a:off x="9919041" y="751300"/>
          <a:ext cx="725361" cy="72536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4C2EE5-A4C0-4E0B-9AE4-048D3EC6C09A}">
      <dsp:nvSpPr>
        <dsp:cNvPr id="0" name=""/>
        <dsp:cNvSpPr/>
      </dsp:nvSpPr>
      <dsp:spPr>
        <a:xfrm>
          <a:off x="9475765" y="1875044"/>
          <a:ext cx="1611914" cy="1531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Money Market is governed by the Money Markets Code (Voluntary Code ) .It covers best practice and standards expected by participants. Endorsed by the Money Markets Committee. </a:t>
          </a:r>
          <a:endParaRPr lang="en-US" sz="1100" kern="1200"/>
        </a:p>
      </dsp:txBody>
      <dsp:txXfrm>
        <a:off x="9475765" y="1875044"/>
        <a:ext cx="1611914" cy="15313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1553DC-C39D-450D-B2F1-55540EAB06C9}">
      <dsp:nvSpPr>
        <dsp:cNvPr id="0" name=""/>
        <dsp:cNvSpPr/>
      </dsp:nvSpPr>
      <dsp:spPr>
        <a:xfrm>
          <a:off x="0" y="166009"/>
          <a:ext cx="6666833" cy="16497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/>
            <a:t>A Capital Market </a:t>
          </a:r>
          <a:r>
            <a:rPr lang="en-GB" sz="3000" kern="1200"/>
            <a:t>is a financial market in which long term investments are funded/bought and sold.</a:t>
          </a:r>
          <a:endParaRPr lang="en-US" sz="3000" kern="1200"/>
        </a:p>
      </dsp:txBody>
      <dsp:txXfrm>
        <a:off x="80532" y="246541"/>
        <a:ext cx="6505769" cy="1488636"/>
      </dsp:txXfrm>
    </dsp:sp>
    <dsp:sp modelId="{4044CF1E-4633-4132-9F70-72AC442AF56E}">
      <dsp:nvSpPr>
        <dsp:cNvPr id="0" name=""/>
        <dsp:cNvSpPr/>
      </dsp:nvSpPr>
      <dsp:spPr>
        <a:xfrm>
          <a:off x="0" y="1902109"/>
          <a:ext cx="6666833" cy="164970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Examples of instruments – stocks, bonds, Exchange Traded Funds (ETF) , derivatives and mutual funds. </a:t>
          </a:r>
          <a:endParaRPr lang="en-US" sz="3000" kern="1200"/>
        </a:p>
      </dsp:txBody>
      <dsp:txXfrm>
        <a:off x="80532" y="1982641"/>
        <a:ext cx="6505769" cy="1488636"/>
      </dsp:txXfrm>
    </dsp:sp>
    <dsp:sp modelId="{7613EE80-4599-485E-B091-0BF2116C3CBA}">
      <dsp:nvSpPr>
        <dsp:cNvPr id="0" name=""/>
        <dsp:cNvSpPr/>
      </dsp:nvSpPr>
      <dsp:spPr>
        <a:xfrm>
          <a:off x="0" y="3638210"/>
          <a:ext cx="6666833" cy="164970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2025 UK Mutual Funds = USD 1.95 trillion  (Mordor Intelligence) CAGR at 3.87 %</a:t>
          </a:r>
          <a:endParaRPr lang="en-US" sz="3000" kern="1200"/>
        </a:p>
      </dsp:txBody>
      <dsp:txXfrm>
        <a:off x="80532" y="3718742"/>
        <a:ext cx="6505769" cy="14886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C735AC-FDA2-4BA3-9375-8F4BEFF2FD0D}">
      <dsp:nvSpPr>
        <dsp:cNvPr id="0" name=""/>
        <dsp:cNvSpPr/>
      </dsp:nvSpPr>
      <dsp:spPr>
        <a:xfrm>
          <a:off x="0" y="2663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8C89EEB-61AB-440C-BE84-2234C5C1D0D1}">
      <dsp:nvSpPr>
        <dsp:cNvPr id="0" name=""/>
        <dsp:cNvSpPr/>
      </dsp:nvSpPr>
      <dsp:spPr>
        <a:xfrm>
          <a:off x="0" y="2663"/>
          <a:ext cx="6666833" cy="1816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Efficient capital markets are capital markets where share prices reflect fully all available information.</a:t>
          </a:r>
          <a:endParaRPr lang="en-US" sz="1900" kern="1200"/>
        </a:p>
      </dsp:txBody>
      <dsp:txXfrm>
        <a:off x="0" y="2663"/>
        <a:ext cx="6666833" cy="1816197"/>
      </dsp:txXfrm>
    </dsp:sp>
    <dsp:sp modelId="{3013DA35-5145-48D4-81D6-94431830E48E}">
      <dsp:nvSpPr>
        <dsp:cNvPr id="0" name=""/>
        <dsp:cNvSpPr/>
      </dsp:nvSpPr>
      <dsp:spPr>
        <a:xfrm>
          <a:off x="0" y="1818861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9E58302-15C1-440F-8EE4-364CF1CE9E44}">
      <dsp:nvSpPr>
        <dsp:cNvPr id="0" name=""/>
        <dsp:cNvSpPr/>
      </dsp:nvSpPr>
      <dsp:spPr>
        <a:xfrm>
          <a:off x="0" y="1818861"/>
          <a:ext cx="6666833" cy="1816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Illustration: X company is developing a efficient hydrogen powered car. They believe their development project will provide positive returns to the company. </a:t>
          </a:r>
          <a:endParaRPr lang="en-US" sz="1900" kern="1200"/>
        </a:p>
      </dsp:txBody>
      <dsp:txXfrm>
        <a:off x="0" y="1818861"/>
        <a:ext cx="6666833" cy="1816197"/>
      </dsp:txXfrm>
    </dsp:sp>
    <dsp:sp modelId="{02A825B9-AC7B-4E62-B018-7F740EC6CA97}">
      <dsp:nvSpPr>
        <dsp:cNvPr id="0" name=""/>
        <dsp:cNvSpPr/>
      </dsp:nvSpPr>
      <dsp:spPr>
        <a:xfrm>
          <a:off x="0" y="3635058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559DC9-1834-48D9-B23B-36918CF43DB1}">
      <dsp:nvSpPr>
        <dsp:cNvPr id="0" name=""/>
        <dsp:cNvSpPr/>
      </dsp:nvSpPr>
      <dsp:spPr>
        <a:xfrm>
          <a:off x="0" y="3635058"/>
          <a:ext cx="6666833" cy="1816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On Monday morning they announced this to the investor committee and general public in a press release.  Given the efficient capital market by Monday afternoon this information had been fully absorbed and reflected in X plc’s share price. Therefore, as there is no delay in price changes due to market efficiency investors only get a normal rate of return.</a:t>
          </a:r>
          <a:endParaRPr lang="en-US" sz="1900" kern="1200"/>
        </a:p>
      </dsp:txBody>
      <dsp:txXfrm>
        <a:off x="0" y="3635058"/>
        <a:ext cx="6666833" cy="181619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E4457D-8770-44F6-8413-007A4C1C0DF2}">
      <dsp:nvSpPr>
        <dsp:cNvPr id="0" name=""/>
        <dsp:cNvSpPr/>
      </dsp:nvSpPr>
      <dsp:spPr>
        <a:xfrm rot="16200000">
          <a:off x="2338" y="1178"/>
          <a:ext cx="4348981" cy="4348981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1. as information is reflected immediately into prices, investors should expect and gain a normal rate of return. The price adjustment is immediate, and the investor has no time to trade with it. </a:t>
          </a:r>
          <a:endParaRPr lang="en-US" sz="1800" kern="1200"/>
        </a:p>
      </dsp:txBody>
      <dsp:txXfrm rot="5400000">
        <a:off x="2338" y="1088423"/>
        <a:ext cx="3587909" cy="2174491"/>
      </dsp:txXfrm>
    </dsp:sp>
    <dsp:sp modelId="{60910F30-B884-4A41-B8AF-88FD0D1252E1}">
      <dsp:nvSpPr>
        <dsp:cNvPr id="0" name=""/>
        <dsp:cNvSpPr/>
      </dsp:nvSpPr>
      <dsp:spPr>
        <a:xfrm rot="5400000">
          <a:off x="6164280" y="1178"/>
          <a:ext cx="4348981" cy="4348981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2. Firms should expect to receive a fair value ( present value) for securities that they sell. Therefore, investors cannot be fooled into making commitments as they are not fooled by these financing opportunities .  </a:t>
          </a:r>
          <a:endParaRPr lang="en-US" sz="1800" kern="1200"/>
        </a:p>
      </dsp:txBody>
      <dsp:txXfrm rot="-5400000">
        <a:off x="6925352" y="1088423"/>
        <a:ext cx="3587909" cy="217449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490854-0232-4B3B-81BB-DFC3DA050A36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4BF78F-D807-4DFF-9634-B654CD84C5DE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Rationality </a:t>
          </a:r>
          <a:endParaRPr lang="en-US" sz="2400" kern="1200"/>
        </a:p>
      </dsp:txBody>
      <dsp:txXfrm>
        <a:off x="59990" y="2654049"/>
        <a:ext cx="3226223" cy="720000"/>
      </dsp:txXfrm>
    </dsp:sp>
    <dsp:sp modelId="{2BF5BFC7-B17A-4997-AA6D-8D53E780B979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A50817-75C9-4015-8238-7AD345A3C0F7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Independent Deviations from Rationality </a:t>
          </a:r>
          <a:endParaRPr lang="en-US" sz="2400" kern="1200" dirty="0"/>
        </a:p>
      </dsp:txBody>
      <dsp:txXfrm>
        <a:off x="3850802" y="2654049"/>
        <a:ext cx="3226223" cy="720000"/>
      </dsp:txXfrm>
    </dsp:sp>
    <dsp:sp modelId="{702F126E-A0C3-4C7E-A563-F618FAF9E155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4E8A68-2E41-42EE-B4A3-3346B4C50B53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Arbitrage</a:t>
          </a:r>
          <a:endParaRPr lang="en-US" sz="2400" kern="1200"/>
        </a:p>
      </dsp:txBody>
      <dsp:txXfrm>
        <a:off x="7641615" y="2654049"/>
        <a:ext cx="3226223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08B675-F00C-4103-80D7-F378BB556940}">
      <dsp:nvSpPr>
        <dsp:cNvPr id="0" name=""/>
        <dsp:cNvSpPr/>
      </dsp:nvSpPr>
      <dsp:spPr>
        <a:xfrm>
          <a:off x="0" y="449"/>
          <a:ext cx="5157787" cy="10524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7C186A-0D52-4D0D-A7B2-9640146AEE9C}">
      <dsp:nvSpPr>
        <dsp:cNvPr id="0" name=""/>
        <dsp:cNvSpPr/>
      </dsp:nvSpPr>
      <dsp:spPr>
        <a:xfrm>
          <a:off x="318375" y="237258"/>
          <a:ext cx="578865" cy="578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A2DAC2-0887-4A21-B3ED-8DEAF969A209}">
      <dsp:nvSpPr>
        <dsp:cNvPr id="0" name=""/>
        <dsp:cNvSpPr/>
      </dsp:nvSpPr>
      <dsp:spPr>
        <a:xfrm>
          <a:off x="1215617" y="449"/>
          <a:ext cx="3942169" cy="1052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388" tIns="111388" rIns="111388" bIns="11138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Prices are uncaused </a:t>
          </a:r>
          <a:endParaRPr lang="en-US" sz="2500" kern="1200"/>
        </a:p>
      </dsp:txBody>
      <dsp:txXfrm>
        <a:off x="1215617" y="449"/>
        <a:ext cx="3942169" cy="1052482"/>
      </dsp:txXfrm>
    </dsp:sp>
    <dsp:sp modelId="{320E9567-C01C-4243-8BBE-34C48BF11BDC}">
      <dsp:nvSpPr>
        <dsp:cNvPr id="0" name=""/>
        <dsp:cNvSpPr/>
      </dsp:nvSpPr>
      <dsp:spPr>
        <a:xfrm>
          <a:off x="0" y="1316052"/>
          <a:ext cx="5157787" cy="10524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5E5B62-8912-4281-A42A-D5D58C1290A9}">
      <dsp:nvSpPr>
        <dsp:cNvPr id="0" name=""/>
        <dsp:cNvSpPr/>
      </dsp:nvSpPr>
      <dsp:spPr>
        <a:xfrm>
          <a:off x="318375" y="1552861"/>
          <a:ext cx="578865" cy="578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D10641-C4FB-4F8C-82CB-14B08E548A32}">
      <dsp:nvSpPr>
        <dsp:cNvPr id="0" name=""/>
        <dsp:cNvSpPr/>
      </dsp:nvSpPr>
      <dsp:spPr>
        <a:xfrm>
          <a:off x="1215617" y="1316052"/>
          <a:ext cx="3942169" cy="1052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388" tIns="111388" rIns="111388" bIns="11138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Investors are not intelligent </a:t>
          </a:r>
          <a:endParaRPr lang="en-US" sz="2500" kern="1200"/>
        </a:p>
      </dsp:txBody>
      <dsp:txXfrm>
        <a:off x="1215617" y="1316052"/>
        <a:ext cx="3942169" cy="1052482"/>
      </dsp:txXfrm>
    </dsp:sp>
    <dsp:sp modelId="{D30DC891-A8ED-45F3-B21F-BC6ABCC906FA}">
      <dsp:nvSpPr>
        <dsp:cNvPr id="0" name=""/>
        <dsp:cNvSpPr/>
      </dsp:nvSpPr>
      <dsp:spPr>
        <a:xfrm>
          <a:off x="0" y="2631655"/>
          <a:ext cx="5157787" cy="10524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8DFF23-9B92-4172-A3CB-157972D80E02}">
      <dsp:nvSpPr>
        <dsp:cNvPr id="0" name=""/>
        <dsp:cNvSpPr/>
      </dsp:nvSpPr>
      <dsp:spPr>
        <a:xfrm>
          <a:off x="318375" y="2868464"/>
          <a:ext cx="578865" cy="578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82EAE3-2CBC-4C98-87F3-13BDE1E72A59}">
      <dsp:nvSpPr>
        <dsp:cNvPr id="0" name=""/>
        <dsp:cNvSpPr/>
      </dsp:nvSpPr>
      <dsp:spPr>
        <a:xfrm>
          <a:off x="1215617" y="2631655"/>
          <a:ext cx="3942169" cy="1052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388" tIns="111388" rIns="111388" bIns="11138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All shares have similar expected returns </a:t>
          </a:r>
          <a:endParaRPr lang="en-US" sz="2500" kern="1200"/>
        </a:p>
      </dsp:txBody>
      <dsp:txXfrm>
        <a:off x="1215617" y="2631655"/>
        <a:ext cx="3942169" cy="10524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FC021-FD89-495D-77E7-74BBB40A54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B1CF5C-B19F-5CE5-974E-61E9455994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173CF-F100-450F-A01B-64D65ACAA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C666F-AF46-4C84-B140-81940F080699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EED791-5B1B-29E4-D939-EB3D6E98C1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29D360-E4D3-14F5-3F2F-F9730E6F1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3586-0D1C-4169-91AD-D177C7094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6474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4A5A3-D898-1E5E-B7BD-58EA0A7ABD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86156-1CDC-D1CE-B67D-24FF24CF0B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9B4040-62AE-091D-218F-C5FA6BE715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C666F-AF46-4C84-B140-81940F080699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036C0-220F-527D-B709-9A2F2C8544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1D989F-82D1-FD8F-B3A3-3A095F1AC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3586-0D1C-4169-91AD-D177C7094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3667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FC296-2175-A152-A2D8-9CA6B9B06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06F40D-2219-252E-958A-949BEDFCE5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1F4E53-54FA-8B6F-649D-5AC679BC68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C666F-AF46-4C84-B140-81940F080699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1B6248-ED75-B668-FD70-E78CDE38F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AF85CE-D66F-D1B6-1D61-FB0498516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3586-0D1C-4169-91AD-D177C7094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2676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6FEB2-827B-158D-4B0C-13629A02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76334-02A9-D93B-152A-3F505C5F48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1C6AAB-C6C9-581A-D8E1-82C2E984FB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B6FC55-24BF-60C2-E92B-5B04E34FF3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C666F-AF46-4C84-B140-81940F080699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84C7FD-B722-1DB9-D595-053FB9D2A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DF6620-D2A6-95FA-898A-CC27C8D67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3586-0D1C-4169-91AD-D177C7094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5966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0F0E7-F4AF-5203-33BA-E1853CF9F3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279789-E350-4262-7EFF-438119F3FA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A5B9EC-531F-D431-37BB-BAB55B3A9D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AD7206-9212-DB64-A782-E757B5B27A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C6A9EC8-903B-859A-827A-28D72D2D91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B2C6702-C7FB-6211-0E23-697CB28ED8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C666F-AF46-4C84-B140-81940F080699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C9EA71-C8F7-4735-23E4-21BD266BAA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1E8C4E0-B015-A9EA-A92F-53CEDE43C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3586-0D1C-4169-91AD-D177C7094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227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B4592-98A3-9F1F-A197-77ABF3E731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CCAB94-67C8-422C-DAB2-22501436DE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C666F-AF46-4C84-B140-81940F080699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BED53C-F201-4F95-6DB6-4E75FE24AD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6A7CCA-FBD6-0944-F57B-57524CF81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3586-0D1C-4169-91AD-D177C7094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107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F5E03E-E24C-0727-7593-435C4642FC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C666F-AF46-4C84-B140-81940F080699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36068C-6794-B1FA-6A1C-33F9044EAD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1085A5-2F56-C893-8F4E-295A6AB73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3586-0D1C-4169-91AD-D177C7094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9585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EB21E-57A2-D7B1-A945-DADE3DB99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21FCE-FAA3-2B4F-AA71-BB73E1CBCB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446EC8-2571-C4F7-270B-3EAE2D3754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D2E106-7BE8-FE2F-7D67-185A1166F4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C666F-AF46-4C84-B140-81940F080699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A5BEC5-DE52-F062-A6BD-4F62D6487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366103-1B1B-4834-636E-31E8DEE411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3586-0D1C-4169-91AD-D177C7094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9481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12C1F-D20B-68D5-EBF6-4B011B6FE7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B04218D-FF07-6D1B-A2DD-B4858955E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A68F39-4481-5954-E0D0-838E18BB2A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BA432C-95E6-F493-2E01-ED40289C8D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C666F-AF46-4C84-B140-81940F080699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BD9E9F-FFBF-2D83-2E3B-A401F57D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CE8A49-14D7-264E-95FD-4789E5276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3586-0D1C-4169-91AD-D177C7094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344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6D91B-85EC-D99D-A60E-9FE2A3EC7E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112511-55E5-7D01-116B-43E96CB076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B6DF3F-F28A-39C5-42FE-2007ADC070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C666F-AF46-4C84-B140-81940F080699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A4FD62-83E7-CE6F-7F43-7F2AAE72B3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0A60F1-D90B-94ED-E9ED-363D0896A1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3586-0D1C-4169-91AD-D177C7094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432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C103E6-0BFD-5CCB-A4B3-4389CB508A2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1AE369-5243-1EA8-8419-DC0A9A859F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17019B-36E0-3C24-B07D-07D79C1FD8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C666F-AF46-4C84-B140-81940F080699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5BA6C7-F28A-67D6-A652-1E40B9D5C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FF3472-A371-6374-780E-48216FE138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3586-0D1C-4169-91AD-D177C7094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313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AE717ED-ED0F-B75D-1FD1-EAA6B78CA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C19F61-B310-4A8B-B7ED-1DD038D2BC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975E88-026D-806D-40E3-522D99EF60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57C666F-AF46-4C84-B140-81940F080699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57D04-CC13-1C8E-F56A-4DA2600530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B50E1E-F956-AD5F-4A63-67231D425D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853586-0D1C-4169-91AD-D177C7094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335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o8q5AqIKlA" TargetMode="External"/><Relationship Id="rId2" Type="http://schemas.openxmlformats.org/officeDocument/2006/relationships/hyperlink" Target="https://www.youtube.com/watch?v=NPuXzpZLefk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Sg4k2NvwG9k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5qC1YGRMKI" TargetMode="External"/><Relationship Id="rId2" Type="http://schemas.openxmlformats.org/officeDocument/2006/relationships/hyperlink" Target="https://www.youtube.com/watch?v=wPwzCOfnr0U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A930249-8242-4E2B-AF17-C01826488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5BDD999-C5E1-4B3E-A710-768673819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000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CFB3A6-7AB7-8B04-800A-632F53727F4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330A76-EDC6-6415-FF60-9C5959B60A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8181" y="1122363"/>
            <a:ext cx="9795637" cy="2220775"/>
          </a:xfrm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EFFICIENT CAPITAL MARKETS 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D39F93-72BD-61FA-23B4-3490D3A887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98181" y="3514853"/>
            <a:ext cx="9795637" cy="205704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IFM Week Three (3) </a:t>
            </a:r>
          </a:p>
        </p:txBody>
      </p:sp>
    </p:spTree>
    <p:extLst>
      <p:ext uri="{BB962C8B-B14F-4D97-AF65-F5344CB8AC3E}">
        <p14:creationId xmlns:p14="http://schemas.microsoft.com/office/powerpoint/2010/main" val="178261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86E6E-3623-43BC-CA41-DE79DE1307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54A0B1-B038-79EF-BC69-66F2E798E5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Topics 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A630F77F-49C2-BA45-70C9-916F20E4B815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839788" y="2505075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98C5616-04E5-11E3-939B-CBDA876C4B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Objectives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024639-AD04-397C-CF32-F505FFD8ED48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At the end of this session, you should be able to define; money and capital markets </a:t>
            </a:r>
          </a:p>
          <a:p>
            <a:r>
              <a:rPr lang="en-GB" dirty="0"/>
              <a:t>Understand the differences between these two markets </a:t>
            </a:r>
          </a:p>
          <a:p>
            <a:r>
              <a:rPr lang="en-GB" dirty="0"/>
              <a:t>Appreciate the significance of market efficiency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34582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8A307F-4A31-A4D9-75F9-BB588F6FEB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WHAT ARE MONEY MARKETS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FD11DF-BA64-96AB-8FAD-64DBB5D3DD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1300"/>
              <a:t>Money markets are markets for short-term investments. That is investments which have a duration of one year (12 months) or less. Money markets tend to  be less risky than capital markets.</a:t>
            </a:r>
          </a:p>
          <a:p>
            <a:r>
              <a:rPr lang="en-GB" sz="1300"/>
              <a:t>That is, a money market is a financial market for liquid, short-term securities with a maturity tenure of less than 12 months/a year. </a:t>
            </a:r>
          </a:p>
          <a:p>
            <a:r>
              <a:rPr lang="en-GB" sz="1300"/>
              <a:t>Funds are mobilised from different sectors of the economy </a:t>
            </a:r>
          </a:p>
          <a:p>
            <a:r>
              <a:rPr lang="en-GB" sz="1300"/>
              <a:t>The money market facilitates the quick lending and borrowing of funds.</a:t>
            </a:r>
          </a:p>
          <a:p>
            <a:r>
              <a:rPr lang="en-GB" sz="1300"/>
              <a:t>The level of returns ( interest) are greater than for traditional savings accounts. </a:t>
            </a:r>
          </a:p>
          <a:p>
            <a:r>
              <a:rPr lang="en-GB" sz="1300"/>
              <a:t>Essentially, the money market is platform where governments and businesses (private sector) can obtain short term funding to meet their liquidity needs.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6353541-A6E9-0885-7ACE-5A7FAA9A7E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409" r="12535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045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8F59A4-4431-460D-8E49-6E65C189A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A919B9C-5C01-47E4-B2F2-45F589208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85A82CE-D835-4542-BE8D-62A8F5A94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063D7EF0-3AC8-4029-B55D-EBDD733D3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6689BBA-B8F9-E606-610E-84C594135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365125"/>
            <a:ext cx="11090274" cy="1325563"/>
          </a:xfrm>
        </p:spPr>
        <p:txBody>
          <a:bodyPr>
            <a:normAutofit/>
          </a:bodyPr>
          <a:lstStyle/>
          <a:p>
            <a:r>
              <a:rPr lang="en-GB" sz="4000"/>
              <a:t>Money Markets cont’d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2239E5-B20D-D7C7-06DF-3491E544A2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6860801"/>
              </p:ext>
            </p:extLst>
          </p:nvPr>
        </p:nvGraphicFramePr>
        <p:xfrm>
          <a:off x="547688" y="2133600"/>
          <a:ext cx="11093450" cy="4157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78520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F974BD-CCBB-2310-04D2-E54EED018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CAPITAL MARKETS 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D4DB3FFD-980B-6A16-D29E-C0F62D707C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079659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190280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4E24CDC-FFC0-8011-8BE1-B621D7378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Chinese Stock Market Performance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AE9EBFF-5BB5-3C45-3543-3D43E5E14C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9200" y="1825625"/>
            <a:ext cx="9305925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6953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64E28-3220-3DC5-9D7A-0CF281726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Stock Exchange Operators by Size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3AA7492-7341-DE3E-0872-1C167B12D6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47876" y="1854200"/>
            <a:ext cx="6172200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952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72430B-9B6B-270D-0E9D-93ED393F6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400">
                <a:solidFill>
                  <a:srgbClr val="FFFFFF"/>
                </a:solidFill>
              </a:rPr>
              <a:t>WHAT IS MEANT BY EFFICIENT CAPITAL MARKETS?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93A5CD-4CB7-887D-9834-421DF215EC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917150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846565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5611A0A-0E34-559F-9AF2-319EDA107E8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71F96-0F2E-EA00-7454-A3D9AA84A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THE EFFICIENT MARKET HYPOTHESIS (EMH)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7C866B-56B5-8F42-EBAF-889586EC9B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075543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174065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8303CA5-3C2A-79EC-C3BB-FADEC332F6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Illustration 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0FF917-454E-9691-CB89-CB76ABF04E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/>
              <a:t>Efficient Market – the share prices respond immediately to the press release/announcement </a:t>
            </a:r>
          </a:p>
          <a:p>
            <a:r>
              <a:rPr lang="en-US" sz="2000"/>
              <a:t>Slow /Delayed response – after X number of days </a:t>
            </a:r>
          </a:p>
          <a:p>
            <a:r>
              <a:rPr lang="en-US" sz="2000"/>
              <a:t>Overreaction : The new information causes the price to overreact, and a bubble is formed in the price sequence </a:t>
            </a:r>
          </a:p>
        </p:txBody>
      </p:sp>
      <p:pic>
        <p:nvPicPr>
          <p:cNvPr id="8" name="Content Placeholder 7">
            <a:hlinkClick r:id="rId2" action="ppaction://hlinksldjump"/>
            <a:extLst>
              <a:ext uri="{FF2B5EF4-FFF2-40B4-BE49-F238E27FC236}">
                <a16:creationId xmlns:a16="http://schemas.microsoft.com/office/drawing/2014/main" id="{98209A97-7C9E-A58F-BDDC-80DCFDD8473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317236" y="640080"/>
            <a:ext cx="5577840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36431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C735A8-6BE1-D35F-5208-3DAA9E6BC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Factors  Which Cause Market Efficiency 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41D217BF-3630-5019-B772-2B5C41C544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884859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353614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8841E-B154-86CD-2262-BB657ED7F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MARKET EFFICIENCY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B5DF1-4919-A569-9F58-FE877D55BFD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WEAK FORM EMH</a:t>
            </a:r>
          </a:p>
          <a:p>
            <a:pPr marL="0" indent="0">
              <a:buNone/>
            </a:pPr>
            <a:r>
              <a:rPr lang="en-GB" dirty="0"/>
              <a:t>Markets respond to information about past prices. </a:t>
            </a:r>
          </a:p>
          <a:p>
            <a:pPr marL="0" indent="0">
              <a:buNone/>
            </a:pPr>
            <a:r>
              <a:rPr lang="en-GB" dirty="0"/>
              <a:t>Example: Your friend trades on the LSE and recommends that you buy X share, because its share price went up Sunday, Monday and Tuesday.  He then recommends that you salle share A because its price went down Tuesday, Wednesday and Thursday.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562BB4-A7BA-521E-3B09-9EB7AC16C89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His trading recommendations are based on share price movements </a:t>
            </a:r>
            <a:r>
              <a:rPr lang="en-GB" b="1" dirty="0"/>
              <a:t>in the past </a:t>
            </a:r>
            <a:r>
              <a:rPr lang="en-GB" dirty="0"/>
              <a:t>.</a:t>
            </a:r>
          </a:p>
          <a:p>
            <a:r>
              <a:rPr lang="en-GB" dirty="0"/>
              <a:t>No other information such as earnings/revenues/ money supply data, forecast or takeovers, etc are used. </a:t>
            </a:r>
          </a:p>
          <a:p>
            <a:r>
              <a:rPr lang="en-GB" dirty="0"/>
              <a:t>The capital market is weak form efficient. It has incorporated all the information in the past share prices. </a:t>
            </a:r>
            <a:r>
              <a:rPr lang="en-GB" dirty="0">
                <a:solidFill>
                  <a:srgbClr val="FF0000"/>
                </a:solidFill>
              </a:rPr>
              <a:t>End of story! </a:t>
            </a:r>
          </a:p>
        </p:txBody>
      </p:sp>
    </p:spTree>
    <p:extLst>
      <p:ext uri="{BB962C8B-B14F-4D97-AF65-F5344CB8AC3E}">
        <p14:creationId xmlns:p14="http://schemas.microsoft.com/office/powerpoint/2010/main" val="445153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EAA02-F540-CE0C-C57E-B805369BE4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Cont’d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90E30-6258-8669-8714-A988FFF30A4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SEMI –STRONG EMH</a:t>
            </a:r>
          </a:p>
          <a:p>
            <a:r>
              <a:rPr lang="en-GB" dirty="0"/>
              <a:t>Here, the capital markets incorporate fully all publicly available information, including accounting statement information and historical price (weak form) information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C1EE429-F348-2729-B878-A1725AA3FBD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STRONG FORM EFFCIENCY </a:t>
            </a:r>
          </a:p>
          <a:p>
            <a:r>
              <a:rPr lang="en-GB" dirty="0"/>
              <a:t>Here  the share price(s) reflect all available information , both private and public. </a:t>
            </a:r>
          </a:p>
          <a:p>
            <a:r>
              <a:rPr lang="en-GB" dirty="0"/>
              <a:t>Any information relevant to the share that is known by just one investor is /has been fully incorporated into the share price. </a:t>
            </a:r>
          </a:p>
          <a:p>
            <a:r>
              <a:rPr lang="en-GB" dirty="0"/>
              <a:t>Can you think of an example ? </a:t>
            </a:r>
          </a:p>
        </p:txBody>
      </p:sp>
    </p:spTree>
    <p:extLst>
      <p:ext uri="{BB962C8B-B14F-4D97-AF65-F5344CB8AC3E}">
        <p14:creationId xmlns:p14="http://schemas.microsoft.com/office/powerpoint/2010/main" val="27367843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2E09061-40C7-C883-0275-B5D6399893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EMH cont’d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C122BC-ACF6-80BF-9BDF-B4D89948AE4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https://www.youtube.com/watch?v=NPuXzpZLefk</a:t>
            </a:r>
            <a:endParaRPr lang="en-GB" dirty="0"/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D6811EF-C4AB-6864-2F75-1518EBB9F46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https://www.youtube.com/watch?v=vo8q5AqIKlA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44211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7FCC9C8-F991-B1D7-F6ED-4C3BDA93B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/>
              <a:t>Behavioural Challenges to Market Efficiency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6CFABC-6488-2469-4B13-318B51D10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1700" b="1" dirty="0"/>
              <a:t>Rationality </a:t>
            </a:r>
            <a:r>
              <a:rPr lang="en-GB" sz="1700" dirty="0"/>
              <a:t>: Are people and therefore markets really rational. </a:t>
            </a:r>
          </a:p>
          <a:p>
            <a:r>
              <a:rPr lang="en-GB" sz="1700" dirty="0"/>
              <a:t>Not really – ever being to a casino? </a:t>
            </a:r>
          </a:p>
          <a:p>
            <a:r>
              <a:rPr lang="en-GB" sz="1700" dirty="0"/>
              <a:t>Investors do not fully diversify their portfolio</a:t>
            </a:r>
          </a:p>
          <a:p>
            <a:r>
              <a:rPr lang="en-GB" sz="1700" dirty="0"/>
              <a:t>Investors may sell their winning shares generating cash returns which are taxed. </a:t>
            </a:r>
          </a:p>
          <a:p>
            <a:r>
              <a:rPr lang="en-GB" sz="1700" dirty="0"/>
              <a:t>The reverse is true also . </a:t>
            </a:r>
          </a:p>
          <a:p>
            <a:r>
              <a:rPr lang="en-GB" sz="1700" b="1" dirty="0"/>
              <a:t>Representativeness</a:t>
            </a:r>
            <a:r>
              <a:rPr lang="en-GB" sz="1700" dirty="0"/>
              <a:t>- investors draw conclusions from incomplete data. Limited or past dealings are not representative of future dealings </a:t>
            </a:r>
          </a:p>
          <a:p>
            <a:r>
              <a:rPr lang="en-GB" sz="1700" b="1" dirty="0"/>
              <a:t>Conservatism – slow adjustments to new information creating share price underreact </a:t>
            </a:r>
          </a:p>
        </p:txBody>
      </p:sp>
      <p:pic>
        <p:nvPicPr>
          <p:cNvPr id="8" name="Picture 7" descr="Digital graphs and numbers in 3D">
            <a:extLst>
              <a:ext uri="{FF2B5EF4-FFF2-40B4-BE49-F238E27FC236}">
                <a16:creationId xmlns:a16="http://schemas.microsoft.com/office/drawing/2014/main" id="{E88422C0-B2B6-C1C1-96F8-C206ED58B6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820" r="15780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71987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AFCE1-9513-8A8D-4CC9-D30A64A28E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Stock Market Crash – May 2009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FAF592-1764-53B5-CAE0-1A408B8A12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https://www.youtube.com/watch?v=Sg4k2NvwG9k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1748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C8325-B547-69A7-EF47-22919AF7E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Does This Affect US?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563325-8E27-D535-CBBD-A032172524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accounting managers prefer high share prices to low share prices, should they report the highest possible income ? </a:t>
            </a:r>
          </a:p>
          <a:p>
            <a:r>
              <a:rPr lang="en-GB" dirty="0"/>
              <a:t>What about financial regulations and IAS and IFRSs</a:t>
            </a:r>
          </a:p>
          <a:p>
            <a:r>
              <a:rPr lang="en-GB" dirty="0"/>
              <a:t>Analysts' ability to calculate the real position?</a:t>
            </a:r>
          </a:p>
          <a:p>
            <a:r>
              <a:rPr lang="en-GB" dirty="0"/>
              <a:t>So why did they not do so – Parmalat? </a:t>
            </a:r>
            <a:r>
              <a:rPr lang="en-GB" dirty="0">
                <a:hlinkClick r:id="rId2"/>
              </a:rPr>
              <a:t>https://www.youtube.com/watch?v=wPwzCOfnr0U</a:t>
            </a:r>
            <a:endParaRPr lang="en-GB" dirty="0"/>
          </a:p>
          <a:p>
            <a:r>
              <a:rPr lang="en-GB" dirty="0"/>
              <a:t>ENRON </a:t>
            </a:r>
          </a:p>
          <a:p>
            <a:r>
              <a:rPr lang="en-GB" dirty="0">
                <a:hlinkClick r:id="rId3"/>
              </a:rPr>
              <a:t>https://www.youtube.com/watch?v=e5qC1YGRMKI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35806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7E5B0BB-30DC-9461-F536-269931E07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!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62BC4CD-59FE-817F-85CA-1560ADCAE4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DOES NOT STATE</a:t>
            </a:r>
          </a:p>
        </p:txBody>
      </p:sp>
      <p:graphicFrame>
        <p:nvGraphicFramePr>
          <p:cNvPr id="10" name="Content Placeholder 5">
            <a:extLst>
              <a:ext uri="{FF2B5EF4-FFF2-40B4-BE49-F238E27FC236}">
                <a16:creationId xmlns:a16="http://schemas.microsoft.com/office/drawing/2014/main" id="{DEB794B0-6A65-9380-5A0F-1205503E1BCA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839788" y="2505075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28022A6-5BCE-C505-1603-DB35544232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dirty="0"/>
              <a:t>DOES STATE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8C1261F-A28F-382E-52D7-19F6A280EFB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Prices do reflect underlying value </a:t>
            </a:r>
          </a:p>
          <a:p>
            <a:r>
              <a:rPr lang="en-GB" dirty="0"/>
              <a:t>Financial managers cannot boost share price via creative accounting </a:t>
            </a:r>
          </a:p>
        </p:txBody>
      </p:sp>
    </p:spTree>
    <p:extLst>
      <p:ext uri="{BB962C8B-B14F-4D97-AF65-F5344CB8AC3E}">
        <p14:creationId xmlns:p14="http://schemas.microsoft.com/office/powerpoint/2010/main" val="34729094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6b902693-1074-40aa-9e21-d89446a2ebb5}" enabled="0" method="" siteId="{6b902693-1074-40aa-9e21-d89446a2ebb5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427</TotalTime>
  <Words>1138</Words>
  <Application>Microsoft Office PowerPoint</Application>
  <PresentationFormat>Widescreen</PresentationFormat>
  <Paragraphs>89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Aptos</vt:lpstr>
      <vt:lpstr>Aptos Display</vt:lpstr>
      <vt:lpstr>Arial</vt:lpstr>
      <vt:lpstr>Office Theme</vt:lpstr>
      <vt:lpstr>EFFICIENT CAPITAL MARKETS !</vt:lpstr>
      <vt:lpstr>Contents </vt:lpstr>
      <vt:lpstr>WHAT ARE MONEY MARKETS ?</vt:lpstr>
      <vt:lpstr>Money Markets cont’d </vt:lpstr>
      <vt:lpstr>CAPITAL MARKETS </vt:lpstr>
      <vt:lpstr>Chinese Stock Market Performance </vt:lpstr>
      <vt:lpstr>Stock Exchange Operators by Size </vt:lpstr>
      <vt:lpstr>WHAT IS MEANT BY EFFICIENT CAPITAL MARKETS?</vt:lpstr>
      <vt:lpstr>THE EFFICIENT MARKET HYPOTHESIS (EMH) </vt:lpstr>
      <vt:lpstr>Illustration </vt:lpstr>
      <vt:lpstr>Factors  Which Cause Market Efficiency </vt:lpstr>
      <vt:lpstr>TYPES OF MARKET EFFICIENCY </vt:lpstr>
      <vt:lpstr>Cont’d</vt:lpstr>
      <vt:lpstr>TYPES OF EMH cont’d </vt:lpstr>
      <vt:lpstr>Behavioural Challenges to Market Efficiency </vt:lpstr>
      <vt:lpstr>Stock Market Crash – May 2009</vt:lpstr>
      <vt:lpstr>How Does This Affect US? </vt:lpstr>
      <vt:lpstr>Summary !</vt:lpstr>
    </vt:vector>
  </TitlesOfParts>
  <Company>University of Surrey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Atta, Zainab (Surrey Business Schl)</dc:creator>
  <cp:lastModifiedBy>Zainab Atta</cp:lastModifiedBy>
  <cp:revision>5</cp:revision>
  <dcterms:created xsi:type="dcterms:W3CDTF">2025-02-24T12:28:15Z</dcterms:created>
  <dcterms:modified xsi:type="dcterms:W3CDTF">2025-02-26T17:32:21Z</dcterms:modified>
</cp:coreProperties>
</file>