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459" r:id="rId3"/>
    <p:sldId id="450" r:id="rId4"/>
    <p:sldId id="452" r:id="rId5"/>
    <p:sldId id="513" r:id="rId6"/>
    <p:sldId id="472" r:id="rId7"/>
    <p:sldId id="473" r:id="rId8"/>
    <p:sldId id="514" r:id="rId9"/>
    <p:sldId id="421" r:id="rId10"/>
    <p:sldId id="439" r:id="rId11"/>
    <p:sldId id="458" r:id="rId12"/>
    <p:sldId id="441" r:id="rId13"/>
    <p:sldId id="442" r:id="rId14"/>
    <p:sldId id="443" r:id="rId15"/>
    <p:sldId id="515" r:id="rId16"/>
    <p:sldId id="516" r:id="rId17"/>
    <p:sldId id="517" r:id="rId18"/>
    <p:sldId id="477" r:id="rId19"/>
    <p:sldId id="334" r:id="rId20"/>
    <p:sldId id="371" r:id="rId21"/>
    <p:sldId id="397" r:id="rId22"/>
    <p:sldId id="372" r:id="rId23"/>
    <p:sldId id="356" r:id="rId24"/>
    <p:sldId id="385" r:id="rId25"/>
    <p:sldId id="377" r:id="rId26"/>
    <p:sldId id="518" r:id="rId27"/>
    <p:sldId id="494" r:id="rId28"/>
    <p:sldId id="379" r:id="rId29"/>
    <p:sldId id="381" r:id="rId30"/>
    <p:sldId id="380" r:id="rId31"/>
    <p:sldId id="382" r:id="rId32"/>
    <p:sldId id="383" r:id="rId33"/>
    <p:sldId id="340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A13F26-E913-47A3-9539-3C84AFF07B1E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88580E-D406-4FB0-AD96-6CAFB37B306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0047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0AD645-7D04-404E-9AD8-B8C56B1F3675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508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0AD645-7D04-404E-9AD8-B8C56B1F3675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4966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0AD645-7D04-404E-9AD8-B8C56B1F3675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0077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0AD645-7D04-404E-9AD8-B8C56B1F3675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3304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0AD645-7D04-404E-9AD8-B8C56B1F3675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3136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>
            <a:extLst>
              <a:ext uri="{FF2B5EF4-FFF2-40B4-BE49-F238E27FC236}">
                <a16:creationId xmlns:a16="http://schemas.microsoft.com/office/drawing/2014/main" id="{EEE0D841-6CDA-F74D-B12A-81A94E171C5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4819" name="Notes Placeholder 2">
            <a:extLst>
              <a:ext uri="{FF2B5EF4-FFF2-40B4-BE49-F238E27FC236}">
                <a16:creationId xmlns:a16="http://schemas.microsoft.com/office/drawing/2014/main" id="{DC961BF4-B2A4-E544-98D0-3447CA3770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EAA68425-8F5C-4C48-96DE-4FC551E829C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822AFDAC-3CB2-6349-9147-AB40C31D8650}" type="slidenum">
              <a:rPr lang="en-US" altLang="en-US" sz="1200"/>
              <a:pPr/>
              <a:t>19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22987650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>
            <a:extLst>
              <a:ext uri="{FF2B5EF4-FFF2-40B4-BE49-F238E27FC236}">
                <a16:creationId xmlns:a16="http://schemas.microsoft.com/office/drawing/2014/main" id="{8D9B5F95-589E-A24D-83FC-C880D4F76D7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2A0B5BD1-5F52-D34A-AB7C-46639024DA01}" type="slidenum">
              <a:rPr lang="en-US" altLang="en-US" sz="1200"/>
              <a:pPr/>
              <a:t>20</a:t>
            </a:fld>
            <a:endParaRPr lang="en-US" altLang="en-US" sz="1200"/>
          </a:p>
        </p:txBody>
      </p:sp>
      <p:sp>
        <p:nvSpPr>
          <p:cNvPr id="35843" name="Rectangle 2">
            <a:extLst>
              <a:ext uri="{FF2B5EF4-FFF2-40B4-BE49-F238E27FC236}">
                <a16:creationId xmlns:a16="http://schemas.microsoft.com/office/drawing/2014/main" id="{1389155E-CE37-864D-A01F-4EB77102F59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>
            <a:extLst>
              <a:ext uri="{FF2B5EF4-FFF2-40B4-BE49-F238E27FC236}">
                <a16:creationId xmlns:a16="http://schemas.microsoft.com/office/drawing/2014/main" id="{1F8ACFF2-1C38-E546-A82E-67B9915EF35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950708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id="{C81930F8-E944-9B43-967D-B06457CF943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E3E1C1AF-EF2A-A24C-A12E-20C389BEF80C}" type="slidenum">
              <a:rPr lang="en-US" altLang="en-US" sz="1200"/>
              <a:pPr/>
              <a:t>21</a:t>
            </a:fld>
            <a:endParaRPr lang="en-US" altLang="en-US" sz="1200"/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7EEB5EB7-1294-4242-A30B-9169625ADF6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id="{19BCC7AF-8E58-6841-8305-77225712AF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394302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A45143E3-68BB-4148-B021-842E51B4AEF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3A52FCCC-DDBB-6C4B-8053-F95719A3547C}" type="slidenum">
              <a:rPr lang="en-US" altLang="en-US" sz="1200"/>
              <a:pPr/>
              <a:t>22</a:t>
            </a:fld>
            <a:endParaRPr lang="en-US" altLang="en-US" sz="1200"/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7B59AE40-6987-F342-B7F5-C57D15BFA84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B1233121-5B0C-3D48-84DC-FDF2E033AF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78367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>
            <a:extLst>
              <a:ext uri="{FF2B5EF4-FFF2-40B4-BE49-F238E27FC236}">
                <a16:creationId xmlns:a16="http://schemas.microsoft.com/office/drawing/2014/main" id="{D2645DCC-CC2E-244C-B7B5-6AC1D616A63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>
            <a:extLst>
              <a:ext uri="{FF2B5EF4-FFF2-40B4-BE49-F238E27FC236}">
                <a16:creationId xmlns:a16="http://schemas.microsoft.com/office/drawing/2014/main" id="{D6587029-23E2-184F-9508-E3216217F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39940" name="Slide Number Placeholder 3">
            <a:extLst>
              <a:ext uri="{FF2B5EF4-FFF2-40B4-BE49-F238E27FC236}">
                <a16:creationId xmlns:a16="http://schemas.microsoft.com/office/drawing/2014/main" id="{DE3E866E-D54F-8E4C-94F3-9876FA63BD1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6D830A95-5FD7-D34B-8372-CE6BADB9C4CD}" type="slidenum">
              <a:rPr lang="en-US" altLang="en-US" sz="1200"/>
              <a:pPr/>
              <a:t>23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34851238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>
            <a:extLst>
              <a:ext uri="{FF2B5EF4-FFF2-40B4-BE49-F238E27FC236}">
                <a16:creationId xmlns:a16="http://schemas.microsoft.com/office/drawing/2014/main" id="{BA1893D1-20F8-B041-B952-FD27B46783B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>
            <a:extLst>
              <a:ext uri="{FF2B5EF4-FFF2-40B4-BE49-F238E27FC236}">
                <a16:creationId xmlns:a16="http://schemas.microsoft.com/office/drawing/2014/main" id="{636881E0-9F63-6A48-BB92-5086B19A50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id="{BE0C2022-03CE-D54C-B3D1-0C5DEB45402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F86A041F-E5F3-B746-9101-3F565B5DA464}" type="slidenum">
              <a:rPr lang="en-US" altLang="en-US" sz="1200"/>
              <a:pPr/>
              <a:t>24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277391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>
            <a:extLst>
              <a:ext uri="{FF2B5EF4-FFF2-40B4-BE49-F238E27FC236}">
                <a16:creationId xmlns:a16="http://schemas.microsoft.com/office/drawing/2014/main" id="{50F1E086-6A4A-9C4D-B298-B6A5074B6223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3011" name="Notes Placeholder 2">
            <a:extLst>
              <a:ext uri="{FF2B5EF4-FFF2-40B4-BE49-F238E27FC236}">
                <a16:creationId xmlns:a16="http://schemas.microsoft.com/office/drawing/2014/main" id="{6C2BB4D9-5387-A24C-A12D-9A355AFA0C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43012" name="Slide Number Placeholder 3">
            <a:extLst>
              <a:ext uri="{FF2B5EF4-FFF2-40B4-BE49-F238E27FC236}">
                <a16:creationId xmlns:a16="http://schemas.microsoft.com/office/drawing/2014/main" id="{1F958F3D-D9F4-7F4D-B1CD-48B84AA86B0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3AC0D67D-AC1B-1A46-AC59-AF3143F00897}" type="slidenum">
              <a:rPr lang="en-US" altLang="en-US" sz="1200"/>
              <a:pPr/>
              <a:t>25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11562543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>
            <a:extLst>
              <a:ext uri="{FF2B5EF4-FFF2-40B4-BE49-F238E27FC236}">
                <a16:creationId xmlns:a16="http://schemas.microsoft.com/office/drawing/2014/main" id="{6CC9D063-7ED6-6D4E-96AE-8D62B3EBD7E2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4035" name="Notes Placeholder 2">
            <a:extLst>
              <a:ext uri="{FF2B5EF4-FFF2-40B4-BE49-F238E27FC236}">
                <a16:creationId xmlns:a16="http://schemas.microsoft.com/office/drawing/2014/main" id="{66063E71-A43D-DC49-9C6E-877331AE72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44036" name="Slide Number Placeholder 3">
            <a:extLst>
              <a:ext uri="{FF2B5EF4-FFF2-40B4-BE49-F238E27FC236}">
                <a16:creationId xmlns:a16="http://schemas.microsoft.com/office/drawing/2014/main" id="{1E2E94C9-C704-8344-9CA6-48451FF35E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26907A36-C87A-E544-821F-04DA77626154}" type="slidenum">
              <a:rPr lang="en-US" altLang="en-US" sz="1200"/>
              <a:pPr/>
              <a:t>27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23296412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>
            <a:extLst>
              <a:ext uri="{FF2B5EF4-FFF2-40B4-BE49-F238E27FC236}">
                <a16:creationId xmlns:a16="http://schemas.microsoft.com/office/drawing/2014/main" id="{5E4EEBC3-DD3F-BF4A-93FC-9BA00F3ECF4D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5059" name="Notes Placeholder 2">
            <a:extLst>
              <a:ext uri="{FF2B5EF4-FFF2-40B4-BE49-F238E27FC236}">
                <a16:creationId xmlns:a16="http://schemas.microsoft.com/office/drawing/2014/main" id="{0E1F77EB-F882-C649-AC34-3351ADD95E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45060" name="Slide Number Placeholder 3">
            <a:extLst>
              <a:ext uri="{FF2B5EF4-FFF2-40B4-BE49-F238E27FC236}">
                <a16:creationId xmlns:a16="http://schemas.microsoft.com/office/drawing/2014/main" id="{CF845C73-AEEE-0841-A523-976A9C5EA78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592BC3ED-0E53-C541-BCAC-1597816901C4}" type="slidenum">
              <a:rPr lang="en-US" altLang="en-US" sz="1200"/>
              <a:pPr/>
              <a:t>28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32205112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>
            <a:extLst>
              <a:ext uri="{FF2B5EF4-FFF2-40B4-BE49-F238E27FC236}">
                <a16:creationId xmlns:a16="http://schemas.microsoft.com/office/drawing/2014/main" id="{AFDF1E5F-A70B-D44A-BDDD-4C8931D438C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>
            <a:extLst>
              <a:ext uri="{FF2B5EF4-FFF2-40B4-BE49-F238E27FC236}">
                <a16:creationId xmlns:a16="http://schemas.microsoft.com/office/drawing/2014/main" id="{6C16A299-6E3B-D043-ADFB-5B01F6D06E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46084" name="Slide Number Placeholder 3">
            <a:extLst>
              <a:ext uri="{FF2B5EF4-FFF2-40B4-BE49-F238E27FC236}">
                <a16:creationId xmlns:a16="http://schemas.microsoft.com/office/drawing/2014/main" id="{4CC45FC8-EDC6-1B45-811C-7C43561ED70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18370E54-FB6B-DD4F-A28C-C6207CE9D226}" type="slidenum">
              <a:rPr lang="en-US" altLang="en-US" sz="1200"/>
              <a:pPr/>
              <a:t>29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38165734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>
            <a:extLst>
              <a:ext uri="{FF2B5EF4-FFF2-40B4-BE49-F238E27FC236}">
                <a16:creationId xmlns:a16="http://schemas.microsoft.com/office/drawing/2014/main" id="{9ED4959B-F812-744E-8D9D-6E2A81477D6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0179" name="Notes Placeholder 2">
            <a:extLst>
              <a:ext uri="{FF2B5EF4-FFF2-40B4-BE49-F238E27FC236}">
                <a16:creationId xmlns:a16="http://schemas.microsoft.com/office/drawing/2014/main" id="{C05C80B1-4BC6-2B42-9585-BDA0E9B236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50180" name="Slide Number Placeholder 3">
            <a:extLst>
              <a:ext uri="{FF2B5EF4-FFF2-40B4-BE49-F238E27FC236}">
                <a16:creationId xmlns:a16="http://schemas.microsoft.com/office/drawing/2014/main" id="{18EA3A96-CC04-B841-BD19-2EB6CFB2D4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B0FCC6A8-94C0-3F47-BF0F-907DB4FD085E}" type="slidenum">
              <a:rPr lang="en-US" altLang="en-US" sz="1200"/>
              <a:pPr/>
              <a:t>30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94690089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>
            <a:extLst>
              <a:ext uri="{FF2B5EF4-FFF2-40B4-BE49-F238E27FC236}">
                <a16:creationId xmlns:a16="http://schemas.microsoft.com/office/drawing/2014/main" id="{9449DF8A-1968-844D-86AC-6242705D4BB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03" name="Notes Placeholder 2">
            <a:extLst>
              <a:ext uri="{FF2B5EF4-FFF2-40B4-BE49-F238E27FC236}">
                <a16:creationId xmlns:a16="http://schemas.microsoft.com/office/drawing/2014/main" id="{9E339650-ADD0-704A-874E-5E7BF20F3E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51204" name="Slide Number Placeholder 3">
            <a:extLst>
              <a:ext uri="{FF2B5EF4-FFF2-40B4-BE49-F238E27FC236}">
                <a16:creationId xmlns:a16="http://schemas.microsoft.com/office/drawing/2014/main" id="{E406AA6F-921A-4F4F-BA57-317CD4ACD8B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C96A5FB7-33C9-564F-8A56-E4979245FDAB}" type="slidenum">
              <a:rPr lang="en-US" altLang="en-US" sz="1200"/>
              <a:pPr/>
              <a:t>31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324046187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>
            <a:extLst>
              <a:ext uri="{FF2B5EF4-FFF2-40B4-BE49-F238E27FC236}">
                <a16:creationId xmlns:a16="http://schemas.microsoft.com/office/drawing/2014/main" id="{FFBCE3F0-32F4-F74B-BF11-C0433008E14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2227" name="Notes Placeholder 2">
            <a:extLst>
              <a:ext uri="{FF2B5EF4-FFF2-40B4-BE49-F238E27FC236}">
                <a16:creationId xmlns:a16="http://schemas.microsoft.com/office/drawing/2014/main" id="{12426241-EF20-4A4F-AD91-CDA83FCFC2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52228" name="Slide Number Placeholder 3">
            <a:extLst>
              <a:ext uri="{FF2B5EF4-FFF2-40B4-BE49-F238E27FC236}">
                <a16:creationId xmlns:a16="http://schemas.microsoft.com/office/drawing/2014/main" id="{CFB4F228-4916-3A4E-82E9-7BB64F0A89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34970626-5A80-754F-B57D-C28124099E15}" type="slidenum">
              <a:rPr lang="en-US" altLang="en-US" sz="1200"/>
              <a:pPr/>
              <a:t>32</a:t>
            </a:fld>
            <a:endParaRPr lang="en-US" altLang="en-US" sz="1200"/>
          </a:p>
        </p:txBody>
      </p:sp>
    </p:spTree>
    <p:extLst>
      <p:ext uri="{BB962C8B-B14F-4D97-AF65-F5344CB8AC3E}">
        <p14:creationId xmlns:p14="http://schemas.microsoft.com/office/powerpoint/2010/main" val="14046388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:a16="http://schemas.microsoft.com/office/drawing/2014/main" id="{0E3D9F7F-5FBD-1940-B184-34E0940A2B9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F8400202-0E75-DB4E-A558-C4A170947CAD}" type="slidenum">
              <a:rPr lang="en-US" altLang="en-US" sz="1200"/>
              <a:pPr/>
              <a:t>33</a:t>
            </a:fld>
            <a:endParaRPr lang="en-US" altLang="en-US" sz="1200"/>
          </a:p>
        </p:txBody>
      </p:sp>
      <p:sp>
        <p:nvSpPr>
          <p:cNvPr id="61443" name="Rectangle 2">
            <a:extLst>
              <a:ext uri="{FF2B5EF4-FFF2-40B4-BE49-F238E27FC236}">
                <a16:creationId xmlns:a16="http://schemas.microsoft.com/office/drawing/2014/main" id="{6A6A835B-BF43-4F44-A4D0-D5E38F75AD9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>
            <a:extLst>
              <a:ext uri="{FF2B5EF4-FFF2-40B4-BE49-F238E27FC236}">
                <a16:creationId xmlns:a16="http://schemas.microsoft.com/office/drawing/2014/main" id="{B12801D0-B904-384C-A179-0AEC8F72E5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b="1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205286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3E3FE9-0CE4-4858-BA31-F4BA9FCFC0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62D82C-1218-49E6-A601-198379A781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0A64C7-666A-4BA5-91C8-C14376370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FCE9-2C04-4A0C-AFBC-061222FFE12D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B0315A-787F-4A35-B99C-7A4CA08FE5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57A486-A76C-453E-BC55-7BE36F941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2C76-FEF8-415F-A40F-ABAA91C08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9464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E407D-87E7-4E71-945C-7699B5E19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B9D0B2-5629-4EA5-9CCD-254AFAE8EC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AA2439-E3AF-4243-9D76-B5B099275D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FCE9-2C04-4A0C-AFBC-061222FFE12D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127A19-7FC1-41FE-A21B-3A3EA992B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1D8B34-DD34-4E33-A54C-29B7DF60B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2C76-FEF8-415F-A40F-ABAA91C08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5472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2D706-3E06-4316-961D-1F1AE2858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4341AFF-64EB-4B56-B7C0-4B825F259F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DF39F0-817D-414E-AD81-983D9E930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FCE9-2C04-4A0C-AFBC-061222FFE12D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3E2FBA-2981-4D61-A13B-C68CE44D2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9E06A4-3DDE-4DE5-AAF1-FC1A560A2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2C76-FEF8-415F-A40F-ABAA91C08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25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CB7059-786F-4425-AF6A-5493D77AD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0726F6-10C4-468E-9FF4-22FB5C3FF9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801D38-D44B-461C-87BC-AAFE5D5D9F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D718F1-8CEF-4F56-9333-973C12EC7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FCE9-2C04-4A0C-AFBC-061222FFE12D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6A6A906-583E-4980-8EF5-0DF9C4F06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E518BA-78D8-4EE8-9DC2-E850F9C2E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2C76-FEF8-415F-A40F-ABAA91C08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590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59069-8BEE-49F3-908C-D8A5D8B24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76F5FA-7BFE-4379-8D47-70192A2E00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5B6886-F964-4980-AB56-2544FB5E60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6410381-F239-4D8D-81DB-872CDEE459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02901E6-597B-4148-AA8B-19050BDFAA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AEF3E7-AA00-4960-995F-4E6A0558E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FCE9-2C04-4A0C-AFBC-061222FFE12D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67C207D-7EE3-49DB-83DC-F51DB6FB5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D1EAC3E-D49A-4869-9C95-0FD3152F8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2C76-FEF8-415F-A40F-ABAA91C08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02552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84235-8605-4441-9B2F-5E5AF7DAA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883B3E-524E-48F4-8F33-C15D7C6FC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FCE9-2C04-4A0C-AFBC-061222FFE12D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F1BA6D-D24B-457B-8B5E-76A395659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FF55CD5-FD58-44D7-BBF8-3F00BF31C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2C76-FEF8-415F-A40F-ABAA91C08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463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61C6BE2-3FE9-4BAC-9A8B-70ABB976E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FCE9-2C04-4A0C-AFBC-061222FFE12D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893B05-253C-42D7-9A89-5BA3FC76A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EBAF54-76CA-4BD4-B193-E230270CB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2C76-FEF8-415F-A40F-ABAA91C08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59498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B6B3B-9DE9-4258-AB32-C6D9E909CF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1BB79C-F043-4A70-98E6-D69F697087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016FCA-539B-4A97-9BB7-47BADC0E16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818306-7EDE-4F27-A9A2-E045D13EDA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FCE9-2C04-4A0C-AFBC-061222FFE12D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BB3E7-294C-4C61-9117-7578F4AE0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CF71E4-51D2-4ECB-855D-C16FA09B4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2C76-FEF8-415F-A40F-ABAA91C08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3470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C98EAA-9DAD-40A0-A355-3D171FFF5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1FB9B5B-1883-42C4-B768-14EF56BE11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E789926-1D76-4D13-80A9-3785AFDC2D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B433A4-AADB-4150-843D-0B6340ED9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FCE9-2C04-4A0C-AFBC-061222FFE12D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3E60B3-1D63-4E3F-82DD-0AB00A4567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59606B-7EB5-487D-BB5F-F394E78CC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2C76-FEF8-415F-A40F-ABAA91C08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9173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77DFA4-7989-424D-A7FF-9FEEB5B21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299480-68F3-434D-940A-7C2908C8769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9E85FC-21EA-4BF0-8086-0FBD73401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FCE9-2C04-4A0C-AFBC-061222FFE12D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267061-C614-4C0A-935C-37F830AB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A9C28A-AC20-4F24-8E9D-7A0D9A245C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2C76-FEF8-415F-A40F-ABAA91C08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937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1D3938C-8606-442D-90E5-1F640D903D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C772D7-0BB8-46DE-8DC1-1D8BD85999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1D1E1E-D93C-4245-A0F3-EC4DE212E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4FCE9-2C04-4A0C-AFBC-061222FFE12D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F55767-7E84-4105-9AA2-81D3E5A99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8A6119-2D8B-4C63-B57E-18ABB753EF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682C76-FEF8-415F-A40F-ABAA91C08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221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E40D8F0-3A1F-4CC7-8F32-FB2C54DCC2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0E56C2-E345-4C2B-B996-1CB893A48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93071-1AB4-441F-A9CD-FEBF1159BB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4FCE9-2C04-4A0C-AFBC-061222FFE12D}" type="datetimeFigureOut">
              <a:rPr lang="en-GB" smtClean="0"/>
              <a:t>05/09/2023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FAE7C0-F263-4841-B2D8-C52540B62D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A13FE1-2DB0-4DF1-84FD-0C56C037E1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82C76-FEF8-415F-A40F-ABAA91C08A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1849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BD18A-C766-4C10-AA48-B3A8DFF7073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Workforce planning</a:t>
            </a:r>
          </a:p>
        </p:txBody>
      </p:sp>
    </p:spTree>
    <p:extLst>
      <p:ext uri="{BB962C8B-B14F-4D97-AF65-F5344CB8AC3E}">
        <p14:creationId xmlns:p14="http://schemas.microsoft.com/office/powerpoint/2010/main" val="15759585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Human Resource Planning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Planning– a set of techniques, an approach and a mindset, all of which relate to achieving specific objectives.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79670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83FD52-7198-4901-B4B9-A3780E78B796}" type="slidenum">
              <a:rPr lang="en-GB"/>
              <a:pPr>
                <a:defRPr/>
              </a:pPr>
              <a:t>3</a:t>
            </a:fld>
            <a:endParaRPr lang="en-GB"/>
          </a:p>
        </p:txBody>
      </p:sp>
      <p:sp>
        <p:nvSpPr>
          <p:cNvPr id="8195" name="Text Box 4"/>
          <p:cNvSpPr txBox="1">
            <a:spLocks noChangeArrowheads="1"/>
          </p:cNvSpPr>
          <p:nvPr/>
        </p:nvSpPr>
        <p:spPr bwMode="auto">
          <a:xfrm>
            <a:off x="2063750" y="548681"/>
            <a:ext cx="8147050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0070C0"/>
                </a:solidFill>
                <a:latin typeface="Arial" charset="0"/>
              </a:rPr>
              <a:t>According to Foot &amp; Hook (2005) strategy is defined </a:t>
            </a:r>
          </a:p>
          <a:p>
            <a:endParaRPr lang="en-GB" sz="2800" b="1" dirty="0">
              <a:latin typeface="Arial" charset="0"/>
            </a:endParaRPr>
          </a:p>
          <a:p>
            <a:pPr algn="just"/>
            <a:r>
              <a:rPr lang="en-GB" sz="2800" dirty="0">
                <a:latin typeface="Arial" charset="0"/>
              </a:rPr>
              <a:t>“as a plan of action for the future, answering</a:t>
            </a:r>
          </a:p>
          <a:p>
            <a:pPr algn="just"/>
            <a:r>
              <a:rPr lang="en-GB" sz="2800" dirty="0">
                <a:latin typeface="Arial" charset="0"/>
              </a:rPr>
              <a:t>the questions, first of </a:t>
            </a:r>
            <a:r>
              <a:rPr lang="en-GB" sz="2800" dirty="0">
                <a:solidFill>
                  <a:srgbClr val="FF0000"/>
                </a:solidFill>
                <a:latin typeface="Arial" charset="0"/>
              </a:rPr>
              <a:t>what to do</a:t>
            </a:r>
            <a:r>
              <a:rPr lang="en-GB" sz="2800" dirty="0">
                <a:latin typeface="Arial" charset="0"/>
              </a:rPr>
              <a:t>, then of </a:t>
            </a:r>
            <a:r>
              <a:rPr lang="en-GB" sz="2800" dirty="0">
                <a:solidFill>
                  <a:srgbClr val="FF0000"/>
                </a:solidFill>
                <a:latin typeface="Arial" charset="0"/>
              </a:rPr>
              <a:t>how </a:t>
            </a:r>
          </a:p>
          <a:p>
            <a:pPr algn="just"/>
            <a:r>
              <a:rPr lang="en-GB" sz="2800" dirty="0">
                <a:solidFill>
                  <a:srgbClr val="FF0000"/>
                </a:solidFill>
                <a:latin typeface="Arial" charset="0"/>
              </a:rPr>
              <a:t>to do it</a:t>
            </a:r>
            <a:r>
              <a:rPr lang="en-GB" sz="2800" dirty="0">
                <a:latin typeface="Arial" charset="0"/>
              </a:rPr>
              <a:t>.  A strategic plan should have a long </a:t>
            </a:r>
          </a:p>
          <a:p>
            <a:pPr algn="just"/>
            <a:r>
              <a:rPr lang="en-GB" sz="2800" dirty="0">
                <a:latin typeface="Arial" charset="0"/>
              </a:rPr>
              <a:t>term focus”.</a:t>
            </a:r>
          </a:p>
          <a:p>
            <a:endParaRPr lang="en-GB" sz="2800" dirty="0">
              <a:latin typeface="Arial" charset="0"/>
            </a:endParaRPr>
          </a:p>
          <a:p>
            <a:endParaRPr lang="en-GB" sz="2800" dirty="0">
              <a:latin typeface="Arial" charset="0"/>
            </a:endParaRPr>
          </a:p>
          <a:p>
            <a:endParaRPr lang="en-GB" sz="2400" dirty="0">
              <a:latin typeface="Arial" charset="0"/>
            </a:endParaRPr>
          </a:p>
          <a:p>
            <a:endParaRPr lang="en-GB" sz="2400" dirty="0">
              <a:latin typeface="Arial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Strategy – levels within the business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1600201"/>
            <a:ext cx="6347048" cy="3052935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GB" sz="3400" dirty="0"/>
              <a:t>Strategy can exist at varying levels</a:t>
            </a:r>
          </a:p>
          <a:p>
            <a:r>
              <a:rPr lang="en-GB" sz="3400" b="1" dirty="0"/>
              <a:t>Corporate</a:t>
            </a:r>
            <a:r>
              <a:rPr lang="en-GB" sz="3400" dirty="0"/>
              <a:t> – company wide</a:t>
            </a:r>
          </a:p>
          <a:p>
            <a:r>
              <a:rPr lang="en-GB" sz="3400" b="1" dirty="0"/>
              <a:t>Functional</a:t>
            </a:r>
            <a:r>
              <a:rPr lang="en-GB" sz="3400" dirty="0"/>
              <a:t> – for a certain company 	function e.g. IT support, marketing, sales, HRM, etc.</a:t>
            </a:r>
          </a:p>
          <a:p>
            <a:r>
              <a:rPr lang="en-GB" sz="3400" b="1" dirty="0"/>
              <a:t>Department</a:t>
            </a:r>
            <a:r>
              <a:rPr lang="en-GB" sz="3400" dirty="0"/>
              <a:t> – a specific </a:t>
            </a:r>
          </a:p>
          <a:p>
            <a:pPr marL="0" indent="0">
              <a:buNone/>
            </a:pPr>
            <a:r>
              <a:rPr lang="en-GB" sz="3400" dirty="0"/>
              <a:t>	department’s activities </a:t>
            </a:r>
          </a:p>
          <a:p>
            <a:endParaRPr lang="en-GB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61112" y="3284984"/>
            <a:ext cx="3306888" cy="2574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AAA3E5-39A4-4C4F-B7BA-EB30C620AD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33718"/>
            <a:ext cx="72390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solidFill>
                  <a:srgbClr val="0070C0"/>
                </a:solidFill>
              </a:rPr>
              <a:t>Strategy-linked HRP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F08A18F2-A61B-BB48-BD04-DE8917ED2A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052737"/>
            <a:ext cx="8229600" cy="4525963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HRP is not the responsibility of HR managers only</a:t>
            </a:r>
          </a:p>
          <a:p>
            <a:pPr algn="just" eaLnBrk="1" hangingPunct="1"/>
            <a:r>
              <a:rPr lang="en-US" altLang="en-US" dirty="0"/>
              <a:t>Has to be do done together with operating managers</a:t>
            </a:r>
          </a:p>
          <a:p>
            <a:pPr algn="just" eaLnBrk="1" hangingPunct="1">
              <a:buFont typeface="Wingdings 2" pitchFamily="2" charset="2"/>
              <a:buNone/>
            </a:pPr>
            <a:r>
              <a:rPr lang="en-US" altLang="en-US" dirty="0"/>
              <a:t>			-a close working relationship</a:t>
            </a:r>
          </a:p>
          <a:p>
            <a:pPr algn="just" eaLnBrk="1" hangingPunct="1"/>
            <a:r>
              <a:rPr lang="en-US" altLang="en-US" dirty="0"/>
              <a:t>HR managers provide with the structure and support</a:t>
            </a:r>
          </a:p>
          <a:p>
            <a:pPr algn="just" eaLnBrk="1" hangingPunct="1"/>
            <a:r>
              <a:rPr lang="en-US" altLang="en-US" dirty="0"/>
              <a:t>Top Management support should be there</a:t>
            </a:r>
          </a:p>
        </p:txBody>
      </p:sp>
    </p:spTree>
    <p:extLst>
      <p:ext uri="{BB962C8B-B14F-4D97-AF65-F5344CB8AC3E}">
        <p14:creationId xmlns:p14="http://schemas.microsoft.com/office/powerpoint/2010/main" val="16330583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715962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What can we know about the future?</a:t>
            </a:r>
            <a:endParaRPr lang="en-US" dirty="0"/>
          </a:p>
        </p:txBody>
      </p:sp>
      <p:sp>
        <p:nvSpPr>
          <p:cNvPr id="18" name="Rectangle 17"/>
          <p:cNvSpPr/>
          <p:nvPr/>
        </p:nvSpPr>
        <p:spPr>
          <a:xfrm>
            <a:off x="1981200" y="1524000"/>
            <a:ext cx="1584960" cy="822960"/>
          </a:xfrm>
          <a:prstGeom prst="rect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>
                <a:solidFill>
                  <a:srgbClr val="0000FF"/>
                </a:solidFill>
              </a:rPr>
              <a:t>Technological change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810000" y="1524000"/>
            <a:ext cx="1127760" cy="1051560"/>
          </a:xfrm>
          <a:prstGeom prst="rect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>
                <a:solidFill>
                  <a:srgbClr val="0000FF"/>
                </a:solidFill>
              </a:rPr>
              <a:t>Vision and strategy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257800" y="1524000"/>
            <a:ext cx="1280160" cy="975360"/>
          </a:xfrm>
          <a:prstGeom prst="rect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>
                <a:solidFill>
                  <a:srgbClr val="0000FF"/>
                </a:solidFill>
              </a:rPr>
              <a:t>Financial resources available</a:t>
            </a:r>
          </a:p>
        </p:txBody>
      </p:sp>
      <p:sp>
        <p:nvSpPr>
          <p:cNvPr id="21" name="Rectangle 20"/>
          <p:cNvSpPr/>
          <p:nvPr/>
        </p:nvSpPr>
        <p:spPr>
          <a:xfrm>
            <a:off x="6781800" y="1828800"/>
            <a:ext cx="1447800" cy="685800"/>
          </a:xfrm>
          <a:prstGeom prst="rect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>
                <a:solidFill>
                  <a:srgbClr val="0000FF"/>
                </a:solidFill>
              </a:rPr>
              <a:t>Demographic change</a:t>
            </a:r>
          </a:p>
        </p:txBody>
      </p:sp>
      <p:sp>
        <p:nvSpPr>
          <p:cNvPr id="22" name="Rectangle 21"/>
          <p:cNvSpPr/>
          <p:nvPr/>
        </p:nvSpPr>
        <p:spPr>
          <a:xfrm>
            <a:off x="8458200" y="1371600"/>
            <a:ext cx="1981200" cy="1051560"/>
          </a:xfrm>
          <a:prstGeom prst="rect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>
                <a:solidFill>
                  <a:srgbClr val="0000FF"/>
                </a:solidFill>
              </a:rPr>
              <a:t>Stakeholder expectation, legal demands</a:t>
            </a:r>
          </a:p>
        </p:txBody>
      </p:sp>
      <p:sp>
        <p:nvSpPr>
          <p:cNvPr id="23" name="Rectangle 22"/>
          <p:cNvSpPr/>
          <p:nvPr/>
        </p:nvSpPr>
        <p:spPr>
          <a:xfrm>
            <a:off x="2971801" y="3124200"/>
            <a:ext cx="6324599" cy="760018"/>
          </a:xfrm>
          <a:prstGeom prst="rect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/>
            <a:r>
              <a:rPr lang="en-US" sz="2000" dirty="0" err="1">
                <a:solidFill>
                  <a:srgbClr val="0000FF"/>
                </a:solidFill>
              </a:rPr>
              <a:t>Organisation</a:t>
            </a:r>
            <a:r>
              <a:rPr lang="en-US" sz="2000" dirty="0">
                <a:solidFill>
                  <a:srgbClr val="0000FF"/>
                </a:solidFill>
              </a:rPr>
              <a:t>, numbers and capabilities needed</a:t>
            </a:r>
          </a:p>
        </p:txBody>
      </p:sp>
      <p:sp>
        <p:nvSpPr>
          <p:cNvPr id="24" name="Rectangle 23"/>
          <p:cNvSpPr/>
          <p:nvPr/>
        </p:nvSpPr>
        <p:spPr>
          <a:xfrm>
            <a:off x="2209800" y="4562414"/>
            <a:ext cx="1524000" cy="771587"/>
          </a:xfrm>
          <a:prstGeom prst="rect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>
                <a:solidFill>
                  <a:srgbClr val="0000FF"/>
                </a:solidFill>
              </a:rPr>
              <a:t>Job flows</a:t>
            </a:r>
          </a:p>
        </p:txBody>
      </p:sp>
      <p:sp>
        <p:nvSpPr>
          <p:cNvPr id="25" name="Rectangle 24"/>
          <p:cNvSpPr/>
          <p:nvPr/>
        </p:nvSpPr>
        <p:spPr>
          <a:xfrm>
            <a:off x="8234180" y="4335638"/>
            <a:ext cx="1671820" cy="998362"/>
          </a:xfrm>
          <a:prstGeom prst="rect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>
                <a:solidFill>
                  <a:srgbClr val="0000FF"/>
                </a:solidFill>
              </a:rPr>
              <a:t>People: potential to grow</a:t>
            </a:r>
          </a:p>
        </p:txBody>
      </p:sp>
      <p:sp>
        <p:nvSpPr>
          <p:cNvPr id="26" name="Cloud Callout 25"/>
          <p:cNvSpPr/>
          <p:nvPr/>
        </p:nvSpPr>
        <p:spPr>
          <a:xfrm>
            <a:off x="4724400" y="4572000"/>
            <a:ext cx="2438400" cy="990600"/>
          </a:xfrm>
          <a:prstGeom prst="cloudCallout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en-US" b="1" dirty="0">
                <a:solidFill>
                  <a:srgbClr val="0000FF"/>
                </a:solidFill>
              </a:rPr>
              <a:t>RESOURCNG PLAN</a:t>
            </a:r>
          </a:p>
        </p:txBody>
      </p:sp>
      <p:sp>
        <p:nvSpPr>
          <p:cNvPr id="27" name="Down Arrow 26"/>
          <p:cNvSpPr/>
          <p:nvPr/>
        </p:nvSpPr>
        <p:spPr>
          <a:xfrm>
            <a:off x="2895600" y="2362201"/>
            <a:ext cx="381000" cy="685799"/>
          </a:xfrm>
          <a:prstGeom prst="downArrow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8" name="Down Arrow 27"/>
          <p:cNvSpPr/>
          <p:nvPr/>
        </p:nvSpPr>
        <p:spPr>
          <a:xfrm>
            <a:off x="4038601" y="2590800"/>
            <a:ext cx="361615" cy="572510"/>
          </a:xfrm>
          <a:prstGeom prst="downArrow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9" name="Down Arrow 28"/>
          <p:cNvSpPr/>
          <p:nvPr/>
        </p:nvSpPr>
        <p:spPr>
          <a:xfrm>
            <a:off x="5791200" y="2514601"/>
            <a:ext cx="357866" cy="587019"/>
          </a:xfrm>
          <a:prstGeom prst="downArrow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Down Arrow 29"/>
          <p:cNvSpPr/>
          <p:nvPr/>
        </p:nvSpPr>
        <p:spPr>
          <a:xfrm>
            <a:off x="7391400" y="2514600"/>
            <a:ext cx="381000" cy="609600"/>
          </a:xfrm>
          <a:prstGeom prst="downArrow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1" name="Down Arrow 30"/>
          <p:cNvSpPr/>
          <p:nvPr/>
        </p:nvSpPr>
        <p:spPr>
          <a:xfrm>
            <a:off x="8991601" y="2438400"/>
            <a:ext cx="350967" cy="617256"/>
          </a:xfrm>
          <a:prstGeom prst="downArrow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2" name="Down Arrow 31"/>
          <p:cNvSpPr/>
          <p:nvPr/>
        </p:nvSpPr>
        <p:spPr>
          <a:xfrm>
            <a:off x="5715000" y="3962400"/>
            <a:ext cx="797552" cy="446798"/>
          </a:xfrm>
          <a:prstGeom prst="downArrow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3" name="Right Arrow 32"/>
          <p:cNvSpPr/>
          <p:nvPr/>
        </p:nvSpPr>
        <p:spPr>
          <a:xfrm>
            <a:off x="3962400" y="4648200"/>
            <a:ext cx="339312" cy="664542"/>
          </a:xfrm>
          <a:prstGeom prst="rightArrow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4" name="Left Arrow 33"/>
          <p:cNvSpPr/>
          <p:nvPr/>
        </p:nvSpPr>
        <p:spPr>
          <a:xfrm>
            <a:off x="7772400" y="4572001"/>
            <a:ext cx="347282" cy="693561"/>
          </a:xfrm>
          <a:prstGeom prst="leftArrow">
            <a:avLst/>
          </a:prstGeom>
          <a:gradFill>
            <a:gsLst>
              <a:gs pos="30000">
                <a:srgbClr val="92D050">
                  <a:alpha val="75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1"/>
          </a:gradFill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21128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27648" y="188640"/>
            <a:ext cx="8229600" cy="563562"/>
          </a:xfrm>
        </p:spPr>
        <p:txBody>
          <a:bodyPr>
            <a:noAutofit/>
          </a:bodyPr>
          <a:lstStyle/>
          <a:p>
            <a:pPr algn="l"/>
            <a:br>
              <a:rPr lang="en-GB" sz="3200" dirty="0"/>
            </a:br>
            <a:r>
              <a:rPr lang="en-GB" sz="3200" b="1" dirty="0">
                <a:solidFill>
                  <a:srgbClr val="0070C0"/>
                </a:solidFill>
              </a:rPr>
              <a:t>What can we know about the future?</a:t>
            </a:r>
            <a:br>
              <a:rPr lang="en-GB" sz="3200" b="1" dirty="0">
                <a:solidFill>
                  <a:srgbClr val="0070C0"/>
                </a:solidFill>
              </a:rPr>
            </a:br>
            <a:endParaRPr lang="en-GB" sz="32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1200" y="856616"/>
            <a:ext cx="8229600" cy="5059363"/>
          </a:xfrm>
        </p:spPr>
        <p:txBody>
          <a:bodyPr>
            <a:normAutofit fontScale="92500"/>
          </a:bodyPr>
          <a:lstStyle/>
          <a:p>
            <a:pPr algn="just"/>
            <a:r>
              <a:rPr lang="en-GB" b="1" dirty="0">
                <a:solidFill>
                  <a:srgbClr val="0070C0"/>
                </a:solidFill>
              </a:rPr>
              <a:t>Vision and strategy</a:t>
            </a:r>
            <a:r>
              <a:rPr lang="en-GB" dirty="0">
                <a:solidFill>
                  <a:srgbClr val="0070C0"/>
                </a:solidFill>
              </a:rPr>
              <a:t>: </a:t>
            </a:r>
            <a:r>
              <a:rPr lang="en-GB" dirty="0"/>
              <a:t>Where is the organisation heading? Is it on a strong growth path? Expanding? Restructuring? Outsourcing?</a:t>
            </a:r>
          </a:p>
          <a:p>
            <a:pPr algn="just"/>
            <a:r>
              <a:rPr lang="en-GB" sz="3226" b="1" dirty="0">
                <a:solidFill>
                  <a:srgbClr val="0070C0"/>
                </a:solidFill>
              </a:rPr>
              <a:t>People policies</a:t>
            </a:r>
            <a:r>
              <a:rPr lang="en-GB" dirty="0">
                <a:solidFill>
                  <a:srgbClr val="0070C0"/>
                </a:solidFill>
              </a:rPr>
              <a:t>: </a:t>
            </a:r>
            <a:r>
              <a:rPr lang="en-GB" dirty="0"/>
              <a:t>Diversity goals? Career progression?</a:t>
            </a:r>
          </a:p>
          <a:p>
            <a:pPr algn="just"/>
            <a:r>
              <a:rPr lang="en-GB" sz="3226" b="1" dirty="0">
                <a:solidFill>
                  <a:srgbClr val="0070C0"/>
                </a:solidFill>
              </a:rPr>
              <a:t>Technology</a:t>
            </a:r>
            <a:r>
              <a:rPr lang="en-GB" dirty="0">
                <a:solidFill>
                  <a:srgbClr val="0070C0"/>
                </a:solidFill>
              </a:rPr>
              <a:t>:</a:t>
            </a:r>
            <a:r>
              <a:rPr lang="en-GB" dirty="0"/>
              <a:t> new skills needed? Old ones redundant? Re-training?</a:t>
            </a:r>
          </a:p>
          <a:p>
            <a:pPr algn="just"/>
            <a:r>
              <a:rPr lang="en-GB" sz="3226" b="1" dirty="0">
                <a:solidFill>
                  <a:srgbClr val="0070C0"/>
                </a:solidFill>
              </a:rPr>
              <a:t>Financial resources</a:t>
            </a:r>
            <a:r>
              <a:rPr lang="en-GB" dirty="0">
                <a:solidFill>
                  <a:srgbClr val="0070C0"/>
                </a:solidFill>
              </a:rPr>
              <a:t>: </a:t>
            </a:r>
            <a:r>
              <a:rPr lang="en-GB" dirty="0"/>
              <a:t>Budget cuts?</a:t>
            </a:r>
          </a:p>
          <a:p>
            <a:pPr algn="just"/>
            <a:r>
              <a:rPr lang="en-GB" sz="3226" b="1" dirty="0">
                <a:solidFill>
                  <a:srgbClr val="0070C0"/>
                </a:solidFill>
              </a:rPr>
              <a:t>Stakeholder expectations and legal demands</a:t>
            </a:r>
            <a:r>
              <a:rPr lang="en-GB" dirty="0">
                <a:solidFill>
                  <a:srgbClr val="0070C0"/>
                </a:solidFill>
              </a:rPr>
              <a:t>: </a:t>
            </a:r>
            <a:r>
              <a:rPr lang="en-GB" dirty="0"/>
              <a:t>legal changes? Customer demands?</a:t>
            </a:r>
          </a:p>
          <a:p>
            <a:pPr algn="just"/>
            <a:r>
              <a:rPr lang="en-GB" sz="3226" b="1" dirty="0">
                <a:solidFill>
                  <a:srgbClr val="0070C0"/>
                </a:solidFill>
              </a:rPr>
              <a:t>People and potential</a:t>
            </a:r>
            <a:r>
              <a:rPr lang="en-GB" dirty="0">
                <a:solidFill>
                  <a:srgbClr val="0070C0"/>
                </a:solidFill>
              </a:rPr>
              <a:t>: </a:t>
            </a:r>
            <a:r>
              <a:rPr lang="en-GB" dirty="0"/>
              <a:t>what potential do our current people have to grow and do different jobs in the future?</a:t>
            </a:r>
          </a:p>
        </p:txBody>
      </p:sp>
    </p:spTree>
    <p:extLst>
      <p:ext uri="{BB962C8B-B14F-4D97-AF65-F5344CB8AC3E}">
        <p14:creationId xmlns:p14="http://schemas.microsoft.com/office/powerpoint/2010/main" val="4279882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2B2B07-CA1B-4E93-8009-08ACCBC2DCD7}" type="slidenum">
              <a:rPr lang="en-GB"/>
              <a:pPr>
                <a:defRPr/>
              </a:pPr>
              <a:t>8</a:t>
            </a:fld>
            <a:endParaRPr lang="en-GB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850106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GB" sz="4000" b="1" dirty="0">
                <a:solidFill>
                  <a:srgbClr val="0070C0"/>
                </a:solidFill>
              </a:rPr>
              <a:t>Aims of HRP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196753"/>
            <a:ext cx="8229600" cy="4929411"/>
          </a:xfrm>
        </p:spPr>
        <p:txBody>
          <a:bodyPr>
            <a:normAutofit lnSpcReduction="10000"/>
          </a:bodyPr>
          <a:lstStyle/>
          <a:p>
            <a:pPr algn="just" eaLnBrk="1" hangingPunct="1">
              <a:lnSpc>
                <a:spcPct val="80000"/>
              </a:lnSpc>
              <a:defRPr/>
            </a:pPr>
            <a:r>
              <a:rPr lang="en-GB" dirty="0"/>
              <a:t>Obtain and retain the number of people it needs with the skills, expertise &amp; competencies required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endParaRPr lang="en-GB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en-GB" dirty="0"/>
              <a:t>Make best use of its human resources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endParaRPr lang="en-GB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en-GB" dirty="0"/>
              <a:t>Anticipate problems of potential surplus or deficits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endParaRPr lang="en-GB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en-GB" dirty="0"/>
              <a:t>Develop a well trained &amp; flexible workforce</a:t>
            </a:r>
          </a:p>
          <a:p>
            <a:pPr marL="0" indent="0" algn="just">
              <a:lnSpc>
                <a:spcPct val="80000"/>
              </a:lnSpc>
              <a:buNone/>
              <a:defRPr/>
            </a:pPr>
            <a:endParaRPr lang="en-GB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en-GB" dirty="0"/>
              <a:t>Reduce dependence on external sources when key skills are in short supply</a:t>
            </a:r>
          </a:p>
          <a:p>
            <a:pPr algn="just" eaLnBrk="1" hangingPunct="1">
              <a:lnSpc>
                <a:spcPct val="80000"/>
              </a:lnSpc>
              <a:buFontTx/>
              <a:buNone/>
              <a:defRPr/>
            </a:pPr>
            <a:r>
              <a:rPr lang="en-GB" i="1" dirty="0"/>
              <a:t>					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Slide Number Placeholder 5">
            <a:extLst>
              <a:ext uri="{FF2B5EF4-FFF2-40B4-BE49-F238E27FC236}">
                <a16:creationId xmlns:a16="http://schemas.microsoft.com/office/drawing/2014/main" id="{BFABD9CC-C99D-7840-A8B3-E262851314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684306F0-B9DE-7D49-A8D0-9BD190DF8C59}" type="slidenum">
              <a:rPr lang="en-US" altLang="en-US" sz="1400"/>
              <a:pPr/>
              <a:t>9</a:t>
            </a:fld>
            <a:endParaRPr lang="en-US" altLang="en-US" sz="1400"/>
          </a:p>
        </p:txBody>
      </p:sp>
      <p:sp>
        <p:nvSpPr>
          <p:cNvPr id="8196" name="Rectangle 2">
            <a:extLst>
              <a:ext uri="{FF2B5EF4-FFF2-40B4-BE49-F238E27FC236}">
                <a16:creationId xmlns:a16="http://schemas.microsoft.com/office/drawing/2014/main" id="{13ECAB37-7F63-B64B-ADA0-4FF1FB68F0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sz="3600" b="1" dirty="0">
                <a:solidFill>
                  <a:srgbClr val="0070C0"/>
                </a:solidFill>
              </a:rPr>
              <a:t>Benefits of HR Planning</a:t>
            </a:r>
            <a:endParaRPr lang="en-GB" altLang="en-US" sz="3600" b="1" dirty="0">
              <a:solidFill>
                <a:srgbClr val="0070C0"/>
              </a:solidFill>
            </a:endParaRPr>
          </a:p>
        </p:txBody>
      </p:sp>
      <p:sp>
        <p:nvSpPr>
          <p:cNvPr id="8197" name="Rectangle 3">
            <a:extLst>
              <a:ext uri="{FF2B5EF4-FFF2-40B4-BE49-F238E27FC236}">
                <a16:creationId xmlns:a16="http://schemas.microsoft.com/office/drawing/2014/main" id="{631D29C9-AA88-EE46-BAE7-A3D9DA2D15D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417639"/>
            <a:ext cx="8229600" cy="4525963"/>
          </a:xfrm>
        </p:spPr>
        <p:txBody>
          <a:bodyPr/>
          <a:lstStyle/>
          <a:p>
            <a:pPr marL="609600" indent="-609600">
              <a:buFontTx/>
              <a:buAutoNum type="arabicPeriod"/>
            </a:pPr>
            <a:r>
              <a:rPr lang="en-US" altLang="en-US" dirty="0"/>
              <a:t>Reduced costs</a:t>
            </a:r>
          </a:p>
          <a:p>
            <a:pPr marL="609600" indent="-609600">
              <a:buFontTx/>
              <a:buAutoNum type="arabicPeriod"/>
            </a:pPr>
            <a:r>
              <a:rPr lang="en-US" altLang="en-US" dirty="0"/>
              <a:t>Improved planning of employee development</a:t>
            </a:r>
          </a:p>
          <a:p>
            <a:pPr marL="609600" indent="-609600">
              <a:buFontTx/>
              <a:buAutoNum type="arabicPeriod"/>
            </a:pPr>
            <a:r>
              <a:rPr lang="en-US" altLang="en-US" dirty="0"/>
              <a:t>Improved business planning</a:t>
            </a:r>
          </a:p>
          <a:p>
            <a:pPr marL="609600" indent="-609600">
              <a:buFontTx/>
              <a:buAutoNum type="arabicPeriod"/>
            </a:pPr>
            <a:r>
              <a:rPr lang="en-US" altLang="en-US" dirty="0"/>
              <a:t>Equality improvements</a:t>
            </a:r>
          </a:p>
        </p:txBody>
      </p:sp>
    </p:spTree>
    <p:extLst>
      <p:ext uri="{BB962C8B-B14F-4D97-AF65-F5344CB8AC3E}">
        <p14:creationId xmlns:p14="http://schemas.microsoft.com/office/powerpoint/2010/main" val="2264482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F4EDF9A-CCBC-4961-A1E9-DF284A0BE16B}" type="slidenum">
              <a:rPr lang="en-GB"/>
              <a:pPr>
                <a:defRPr/>
              </a:pPr>
              <a:t>10</a:t>
            </a:fld>
            <a:endParaRPr lang="en-GB"/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063750" y="260350"/>
            <a:ext cx="8229600" cy="1384300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GB" sz="4000" b="1" dirty="0">
                <a:solidFill>
                  <a:srgbClr val="0070C0"/>
                </a:solidFill>
              </a:rPr>
              <a:t>Process of HRP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>
              <a:buNone/>
              <a:defRPr/>
            </a:pPr>
            <a:r>
              <a:rPr lang="en-GB" dirty="0"/>
              <a:t>The above activities centre on:-</a:t>
            </a:r>
          </a:p>
          <a:p>
            <a:pPr marL="609600" indent="-609600">
              <a:buFontTx/>
              <a:buAutoNum type="arabicPeriod"/>
              <a:defRPr/>
            </a:pPr>
            <a:r>
              <a:rPr lang="en-GB" dirty="0"/>
              <a:t>Estimating the demand for human resources</a:t>
            </a:r>
          </a:p>
          <a:p>
            <a:pPr marL="609600" indent="-609600">
              <a:buFontTx/>
              <a:buAutoNum type="arabicPeriod"/>
              <a:defRPr/>
            </a:pPr>
            <a:r>
              <a:rPr lang="en-GB" dirty="0"/>
              <a:t>Estimating the internal supply of human resources</a:t>
            </a:r>
          </a:p>
          <a:p>
            <a:pPr marL="609600" indent="-609600">
              <a:buFontTx/>
              <a:buAutoNum type="arabicPeriod"/>
              <a:defRPr/>
            </a:pPr>
            <a:r>
              <a:rPr lang="en-GB" dirty="0"/>
              <a:t>Assessing the external supply of human resources</a:t>
            </a:r>
          </a:p>
          <a:p>
            <a:pPr marL="609600" indent="-609600">
              <a:buFontTx/>
              <a:buAutoNum type="arabicPeriod"/>
              <a:defRPr/>
            </a:pPr>
            <a:r>
              <a:rPr lang="en-GB" dirty="0"/>
              <a:t>Comparing demand and supply forecasts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850106"/>
          </a:xfrm>
        </p:spPr>
        <p:txBody>
          <a:bodyPr>
            <a:normAutofit fontScale="90000"/>
          </a:bodyPr>
          <a:lstStyle/>
          <a:p>
            <a:pPr algn="l"/>
            <a:br>
              <a:rPr lang="en-GB" dirty="0"/>
            </a:br>
            <a:r>
              <a:rPr lang="en-GB" sz="3600" b="1" dirty="0">
                <a:solidFill>
                  <a:srgbClr val="0070C0"/>
                </a:solidFill>
              </a:rPr>
              <a:t>Estimating the demand for human resources</a:t>
            </a:r>
            <a:br>
              <a:rPr lang="en-GB" sz="3600" b="1" dirty="0">
                <a:solidFill>
                  <a:srgbClr val="0070C0"/>
                </a:solidFill>
              </a:rPr>
            </a:br>
            <a:endParaRPr lang="en-GB" sz="36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Needs to link to Company strategy</a:t>
            </a:r>
          </a:p>
          <a:p>
            <a:r>
              <a:rPr lang="en-GB" dirty="0"/>
              <a:t>Needs to be receptive to company changes i.e. company growth</a:t>
            </a:r>
          </a:p>
          <a:p>
            <a:r>
              <a:rPr lang="en-GB" dirty="0"/>
              <a:t>Aware of future labour markets </a:t>
            </a:r>
          </a:p>
          <a:p>
            <a:r>
              <a:rPr lang="en-GB" dirty="0"/>
              <a:t>Aware of future skills sets the </a:t>
            </a:r>
          </a:p>
          <a:p>
            <a:pPr marL="0" indent="0">
              <a:buNone/>
            </a:pPr>
            <a:r>
              <a:rPr lang="en-GB" dirty="0"/>
              <a:t>    company needs</a:t>
            </a:r>
          </a:p>
          <a:p>
            <a:pPr>
              <a:buNone/>
            </a:pP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08168" y="2708920"/>
            <a:ext cx="3059832" cy="3059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B58977-AE7D-4E67-B60A-357BE9FC1AFF}" type="slidenum">
              <a:rPr lang="en-GB"/>
              <a:pPr>
                <a:defRPr/>
              </a:pPr>
              <a:t>12</a:t>
            </a:fld>
            <a:endParaRPr lang="en-GB"/>
          </a:p>
        </p:txBody>
      </p:sp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 eaLnBrk="1" hangingPunct="1">
              <a:defRPr/>
            </a:pPr>
            <a:r>
              <a:rPr lang="en-GB" sz="3000" b="1" dirty="0">
                <a:solidFill>
                  <a:srgbClr val="0070C0"/>
                </a:solidFill>
              </a:rPr>
              <a:t>Estimating the internal supply of human resource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/>
              <a:t>Turnover (wastage)</a:t>
            </a:r>
          </a:p>
          <a:p>
            <a:pPr eaLnBrk="1" hangingPunct="1">
              <a:defRPr/>
            </a:pPr>
            <a:r>
              <a:rPr lang="en-GB" dirty="0"/>
              <a:t>Absenteeism</a:t>
            </a:r>
          </a:p>
          <a:p>
            <a:pPr eaLnBrk="1" hangingPunct="1">
              <a:defRPr/>
            </a:pPr>
            <a:r>
              <a:rPr lang="en-GB" dirty="0"/>
              <a:t>Maternity leave</a:t>
            </a:r>
          </a:p>
          <a:p>
            <a:pPr eaLnBrk="1" hangingPunct="1">
              <a:defRPr/>
            </a:pPr>
            <a:r>
              <a:rPr lang="en-GB" dirty="0"/>
              <a:t>Long term sick leave</a:t>
            </a:r>
          </a:p>
          <a:p>
            <a:pPr eaLnBrk="1" hangingPunct="1">
              <a:defRPr/>
            </a:pPr>
            <a:r>
              <a:rPr lang="en-GB" dirty="0"/>
              <a:t>Retirement</a:t>
            </a:r>
          </a:p>
          <a:p>
            <a:pPr eaLnBrk="1" hangingPunct="1">
              <a:defRPr/>
            </a:pPr>
            <a:r>
              <a:rPr lang="en-GB" dirty="0"/>
              <a:t>Skill sets of your employees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1C8BC9F-3F8C-46EC-A541-C8EA762B2F76}" type="slidenum">
              <a:rPr lang="en-GB"/>
              <a:pPr>
                <a:defRPr/>
              </a:pPr>
              <a:t>13</a:t>
            </a:fld>
            <a:endParaRPr lang="en-GB"/>
          </a:p>
        </p:txBody>
      </p:sp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74638"/>
            <a:ext cx="8229600" cy="922114"/>
          </a:xfrm>
        </p:spPr>
        <p:txBody>
          <a:bodyPr>
            <a:normAutofit fontScale="90000"/>
          </a:bodyPr>
          <a:lstStyle/>
          <a:p>
            <a:pPr marL="838200" indent="-838200">
              <a:defRPr/>
            </a:pPr>
            <a:br>
              <a:rPr lang="en-GB" sz="3600" b="1" dirty="0">
                <a:solidFill>
                  <a:srgbClr val="0070C0"/>
                </a:solidFill>
              </a:rPr>
            </a:br>
            <a:r>
              <a:rPr lang="en-GB" sz="3600" b="1" dirty="0">
                <a:solidFill>
                  <a:srgbClr val="0070C0"/>
                </a:solidFill>
              </a:rPr>
              <a:t>Assessing the external supply of human resources</a:t>
            </a:r>
            <a:br>
              <a:rPr lang="en-GB" sz="3600" b="1" dirty="0">
                <a:solidFill>
                  <a:srgbClr val="0070C0"/>
                </a:solidFill>
              </a:rPr>
            </a:br>
            <a:endParaRPr lang="en-GB" sz="3600" b="1" dirty="0">
              <a:solidFill>
                <a:srgbClr val="0070C0"/>
              </a:solidFill>
            </a:endParaRP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/>
              <a:t>Labour force availability</a:t>
            </a:r>
          </a:p>
          <a:p>
            <a:pPr eaLnBrk="1" hangingPunct="1">
              <a:defRPr/>
            </a:pPr>
            <a:r>
              <a:rPr lang="en-GB" dirty="0"/>
              <a:t>Skill availability</a:t>
            </a:r>
          </a:p>
          <a:p>
            <a:pPr eaLnBrk="1" hangingPunct="1">
              <a:defRPr/>
            </a:pPr>
            <a:r>
              <a:rPr lang="en-GB" dirty="0"/>
              <a:t>Competition</a:t>
            </a:r>
          </a:p>
          <a:p>
            <a:pPr eaLnBrk="1" hangingPunct="1">
              <a:defRPr/>
            </a:pPr>
            <a:r>
              <a:rPr lang="en-GB" dirty="0"/>
              <a:t>Education &amp; Training</a:t>
            </a:r>
          </a:p>
          <a:p>
            <a:pPr eaLnBrk="1" hangingPunct="1">
              <a:defRPr/>
            </a:pPr>
            <a:r>
              <a:rPr lang="en-GB" dirty="0"/>
              <a:t>Geographical implications</a:t>
            </a:r>
          </a:p>
          <a:p>
            <a:pPr eaLnBrk="1" hangingPunct="1">
              <a:defRPr/>
            </a:pPr>
            <a:r>
              <a:rPr lang="en-GB" dirty="0"/>
              <a:t>Unemployment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8420193-14C0-48EA-A37F-4CFB22F58B9F}" type="slidenum">
              <a:rPr lang="en-GB"/>
              <a:pPr>
                <a:defRPr/>
              </a:pPr>
              <a:t>14</a:t>
            </a:fld>
            <a:endParaRPr lang="en-GB"/>
          </a:p>
        </p:txBody>
      </p:sp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838200" indent="-838200">
              <a:defRPr/>
            </a:pPr>
            <a:br>
              <a:rPr lang="en-GB" dirty="0"/>
            </a:br>
            <a:r>
              <a:rPr lang="en-GB" sz="3600" b="1" dirty="0">
                <a:solidFill>
                  <a:srgbClr val="0070C0"/>
                </a:solidFill>
              </a:rPr>
              <a:t>Comparing demand and supply forecasts</a:t>
            </a:r>
            <a:br>
              <a:rPr lang="en-GB" sz="3600" b="1" dirty="0">
                <a:solidFill>
                  <a:srgbClr val="0070C0"/>
                </a:solidFill>
              </a:rPr>
            </a:br>
            <a:endParaRPr lang="en-GB" sz="3600" b="1" dirty="0">
              <a:solidFill>
                <a:srgbClr val="0070C0"/>
              </a:solidFill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417638"/>
            <a:ext cx="8229600" cy="4246562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defRPr/>
            </a:pPr>
            <a:r>
              <a:rPr lang="en-GB" dirty="0"/>
              <a:t>Compare demand for human resources with available internal and external supply </a:t>
            </a:r>
          </a:p>
          <a:p>
            <a:pPr algn="just" eaLnBrk="1" hangingPunct="1">
              <a:lnSpc>
                <a:spcPct val="80000"/>
              </a:lnSpc>
              <a:defRPr/>
            </a:pPr>
            <a:endParaRPr lang="en-GB" dirty="0"/>
          </a:p>
          <a:p>
            <a:pPr algn="just" eaLnBrk="1" hangingPunct="1">
              <a:lnSpc>
                <a:spcPct val="80000"/>
              </a:lnSpc>
              <a:defRPr/>
            </a:pPr>
            <a:r>
              <a:rPr lang="en-GB" dirty="0"/>
              <a:t>Organisations may have to review their future business objectives if supply is unlikely to meet demand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en-GB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310169-269E-5542-8639-1BB604B4A5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320040"/>
            <a:ext cx="72390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solidFill>
                  <a:srgbClr val="0070C0"/>
                </a:solidFill>
              </a:rPr>
              <a:t>Time frame of HRP</a:t>
            </a:r>
          </a:p>
        </p:txBody>
      </p:sp>
      <p:sp>
        <p:nvSpPr>
          <p:cNvPr id="13315" name="Content Placeholder 2">
            <a:extLst>
              <a:ext uri="{FF2B5EF4-FFF2-40B4-BE49-F238E27FC236}">
                <a16:creationId xmlns:a16="http://schemas.microsoft.com/office/drawing/2014/main" id="{B68CD016-51DB-6E4F-991F-5F86D4FD4B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en-US" dirty="0"/>
              <a:t>Short term : (0-2) years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Intermediate : (2-5) years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Long term :  (beyond 5 years)</a:t>
            </a:r>
          </a:p>
        </p:txBody>
      </p:sp>
    </p:spTree>
    <p:extLst>
      <p:ext uri="{BB962C8B-B14F-4D97-AF65-F5344CB8AC3E}">
        <p14:creationId xmlns:p14="http://schemas.microsoft.com/office/powerpoint/2010/main" val="14353604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7F61D8-2DBE-684A-B677-C91917075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1200" y="82860"/>
            <a:ext cx="72390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solidFill>
                  <a:srgbClr val="0070C0"/>
                </a:solidFill>
              </a:rPr>
              <a:t>Short term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BE9515F0-5742-9D49-9DB8-C493EE1D75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101562"/>
            <a:ext cx="8229600" cy="452596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solidFill>
                  <a:srgbClr val="0070C0"/>
                </a:solidFill>
              </a:rPr>
              <a:t>Demand:</a:t>
            </a:r>
          </a:p>
          <a:p>
            <a:pPr marL="857250" lvl="2" indent="0">
              <a:buNone/>
            </a:pPr>
            <a:r>
              <a:rPr lang="en-US" altLang="en-US" dirty="0"/>
              <a:t>Individuals on leave</a:t>
            </a:r>
          </a:p>
          <a:p>
            <a:pPr marL="857250" lvl="2" indent="0">
              <a:buNone/>
            </a:pPr>
            <a:r>
              <a:rPr lang="en-US" altLang="en-US" dirty="0"/>
              <a:t>Lay-offs</a:t>
            </a:r>
          </a:p>
          <a:p>
            <a:pPr marL="857250" lvl="2" indent="0">
              <a:buNone/>
            </a:pPr>
            <a:r>
              <a:rPr lang="en-US" altLang="en-US" dirty="0"/>
              <a:t>New regulations</a:t>
            </a:r>
          </a:p>
          <a:p>
            <a:pPr eaLnBrk="1" hangingPunct="1"/>
            <a:r>
              <a:rPr lang="en-US" altLang="en-US" b="1" dirty="0">
                <a:solidFill>
                  <a:srgbClr val="0070C0"/>
                </a:solidFill>
              </a:rPr>
              <a:t>Supply:</a:t>
            </a:r>
          </a:p>
          <a:p>
            <a:pPr marL="857250" lvl="2" indent="0">
              <a:buNone/>
            </a:pPr>
            <a:r>
              <a:rPr lang="en-US" altLang="en-US" dirty="0"/>
              <a:t>Departmental</a:t>
            </a:r>
          </a:p>
          <a:p>
            <a:pPr marL="857250" lvl="2" indent="0">
              <a:buNone/>
            </a:pPr>
            <a:r>
              <a:rPr lang="en-US" altLang="en-US" dirty="0"/>
              <a:t>Expected Promotions</a:t>
            </a:r>
          </a:p>
          <a:p>
            <a:pPr eaLnBrk="1" hangingPunct="1">
              <a:buFont typeface="Wingdings 2" pitchFamily="2" charset="2"/>
              <a:buNone/>
            </a:pPr>
            <a:endParaRPr lang="en-US" altLang="en-US" dirty="0"/>
          </a:p>
          <a:p>
            <a:pPr eaLnBrk="1" hangingPunct="1"/>
            <a:endParaRPr lang="en-US" altLang="en-US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F2D45D18-E01F-3040-8D0C-BE0846AD78B1}"/>
              </a:ext>
            </a:extLst>
          </p:cNvPr>
          <p:cNvCxnSpPr>
            <a:cxnSpLocks/>
          </p:cNvCxnSpPr>
          <p:nvPr/>
        </p:nvCxnSpPr>
        <p:spPr>
          <a:xfrm>
            <a:off x="6240016" y="1225860"/>
            <a:ext cx="0" cy="3715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1" name="TextBox 5">
            <a:extLst>
              <a:ext uri="{FF2B5EF4-FFF2-40B4-BE49-F238E27FC236}">
                <a16:creationId xmlns:a16="http://schemas.microsoft.com/office/drawing/2014/main" id="{A858B4FE-D10D-6345-B532-B4C239C5AF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37796" y="1993740"/>
            <a:ext cx="23622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 and types of employees needed</a:t>
            </a:r>
          </a:p>
        </p:txBody>
      </p:sp>
    </p:spTree>
    <p:extLst>
      <p:ext uri="{BB962C8B-B14F-4D97-AF65-F5344CB8AC3E}">
        <p14:creationId xmlns:p14="http://schemas.microsoft.com/office/powerpoint/2010/main" val="13758362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CED59-3C33-6349-B58A-4911C919C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7391" y="53752"/>
            <a:ext cx="7239000" cy="1143000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3600" b="1" dirty="0">
                <a:solidFill>
                  <a:srgbClr val="0070C0"/>
                </a:solidFill>
              </a:rPr>
              <a:t>Long term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B060FB10-4F36-864C-92F9-04A0B112AF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1200" y="1196753"/>
            <a:ext cx="8229600" cy="4525963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More focus on long term environmental changes (technology or culture)</a:t>
            </a:r>
          </a:p>
          <a:p>
            <a:pPr algn="just" eaLnBrk="1" hangingPunct="1">
              <a:buFont typeface="Wingdings 2" pitchFamily="2" charset="2"/>
              <a:buNone/>
            </a:pPr>
            <a:endParaRPr lang="en-US" altLang="en-US" dirty="0"/>
          </a:p>
          <a:p>
            <a:pPr algn="just" eaLnBrk="1" hangingPunct="1"/>
            <a:r>
              <a:rPr lang="en-US" altLang="en-US" dirty="0"/>
              <a:t>Management expectations of changing characteristics of employees and future available human resources</a:t>
            </a:r>
          </a:p>
        </p:txBody>
      </p:sp>
    </p:spTree>
    <p:extLst>
      <p:ext uri="{BB962C8B-B14F-4D97-AF65-F5344CB8AC3E}">
        <p14:creationId xmlns:p14="http://schemas.microsoft.com/office/powerpoint/2010/main" val="26762805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F136A8-618B-4172-9519-C63C1B3C65AA}" type="slidenum">
              <a:rPr lang="en-GB"/>
              <a:pPr>
                <a:defRPr/>
              </a:pPr>
              <a:t>18</a:t>
            </a:fld>
            <a:endParaRPr lang="en-GB"/>
          </a:p>
        </p:txBody>
      </p:sp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292101"/>
            <a:ext cx="8229600" cy="1120775"/>
          </a:xfrm>
        </p:spPr>
        <p:txBody>
          <a:bodyPr>
            <a:normAutofit/>
          </a:bodyPr>
          <a:lstStyle/>
          <a:p>
            <a:pPr algn="ctr" eaLnBrk="1" hangingPunct="1">
              <a:defRPr/>
            </a:pPr>
            <a:r>
              <a:rPr lang="en-GB" sz="3600" b="1" dirty="0">
                <a:solidFill>
                  <a:srgbClr val="0070C0"/>
                </a:solidFill>
              </a:rPr>
              <a:t>References and further reading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81200" y="1268414"/>
            <a:ext cx="8229600" cy="5329237"/>
          </a:xfrm>
        </p:spPr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en-GB" dirty="0"/>
              <a:t>Muller-</a:t>
            </a:r>
            <a:r>
              <a:rPr lang="en-GB" dirty="0" err="1"/>
              <a:t>Camen</a:t>
            </a:r>
            <a:r>
              <a:rPr lang="en-GB" dirty="0"/>
              <a:t>, M., Croucher, R., Leigh, S. (2008) </a:t>
            </a:r>
            <a:r>
              <a:rPr lang="en-GB" i="1" dirty="0"/>
              <a:t>Human Resource Management A Case Study Approach.</a:t>
            </a:r>
            <a:r>
              <a:rPr lang="en-GB" dirty="0"/>
              <a:t> CIPD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Content Placeholder 2">
            <a:extLst>
              <a:ext uri="{FF2B5EF4-FFF2-40B4-BE49-F238E27FC236}">
                <a16:creationId xmlns:a16="http://schemas.microsoft.com/office/drawing/2014/main" id="{83698BEA-66D2-0C4B-A07C-A8AB691023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92313" y="549275"/>
            <a:ext cx="7772400" cy="4611688"/>
          </a:xfrm>
        </p:spPr>
        <p:txBody>
          <a:bodyPr/>
          <a:lstStyle/>
          <a:p>
            <a:pPr algn="ctr">
              <a:buFontTx/>
              <a:buNone/>
            </a:pPr>
            <a:r>
              <a:rPr lang="en-GB" altLang="en-US" sz="3600" b="1" dirty="0">
                <a:solidFill>
                  <a:srgbClr val="0070C0"/>
                </a:solidFill>
              </a:rPr>
              <a:t>Planning for the Individual</a:t>
            </a:r>
          </a:p>
          <a:p>
            <a:pPr>
              <a:buFontTx/>
              <a:buNone/>
            </a:pPr>
            <a:r>
              <a:rPr lang="en-GB" altLang="en-US" sz="2600" dirty="0"/>
              <a:t>The potential for people to grow</a:t>
            </a:r>
          </a:p>
          <a:p>
            <a:pPr>
              <a:buFontTx/>
              <a:buNone/>
            </a:pPr>
            <a:endParaRPr lang="en-GB" altLang="en-US" sz="2400" b="1" dirty="0"/>
          </a:p>
          <a:p>
            <a:pPr>
              <a:buFontTx/>
              <a:buNone/>
            </a:pPr>
            <a:endParaRPr lang="en-GB" altLang="en-US" sz="2400" b="1" dirty="0"/>
          </a:p>
        </p:txBody>
      </p:sp>
      <p:sp>
        <p:nvSpPr>
          <p:cNvPr id="4099" name="TextBox 1">
            <a:extLst>
              <a:ext uri="{FF2B5EF4-FFF2-40B4-BE49-F238E27FC236}">
                <a16:creationId xmlns:a16="http://schemas.microsoft.com/office/drawing/2014/main" id="{B5ACFA09-666E-C145-A7B1-6EEF247A45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1451" y="2060576"/>
            <a:ext cx="7053263" cy="46196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en-GB" altLang="en-US"/>
              <a:t>Organisation, Numbers and Capabilities needed</a:t>
            </a:r>
          </a:p>
        </p:txBody>
      </p:sp>
      <p:sp>
        <p:nvSpPr>
          <p:cNvPr id="4100" name="Down Arrow 2">
            <a:extLst>
              <a:ext uri="{FF2B5EF4-FFF2-40B4-BE49-F238E27FC236}">
                <a16:creationId xmlns:a16="http://schemas.microsoft.com/office/drawing/2014/main" id="{E434C441-F5BF-C148-BF28-5B093B9E00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1976" y="2633663"/>
            <a:ext cx="576263" cy="863600"/>
          </a:xfrm>
          <a:prstGeom prst="downArrow">
            <a:avLst>
              <a:gd name="adj1" fmla="val 50000"/>
              <a:gd name="adj2" fmla="val 49954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GB" altLang="en-US"/>
          </a:p>
        </p:txBody>
      </p:sp>
      <p:sp>
        <p:nvSpPr>
          <p:cNvPr id="4101" name="TextBox 3">
            <a:extLst>
              <a:ext uri="{FF2B5EF4-FFF2-40B4-BE49-F238E27FC236}">
                <a16:creationId xmlns:a16="http://schemas.microsoft.com/office/drawing/2014/main" id="{CBA3399D-CD9B-7048-9C89-BE8C769723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56114" y="3509964"/>
            <a:ext cx="2808287" cy="1265237"/>
          </a:xfrm>
          <a:prstGeom prst="cloudCallout">
            <a:avLst>
              <a:gd name="adj1" fmla="val -20833"/>
              <a:gd name="adj2" fmla="val 62500"/>
            </a:avLst>
          </a:prstGeom>
          <a:noFill/>
          <a:ln w="9525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/>
              <a:t>Resource Planning</a:t>
            </a:r>
          </a:p>
        </p:txBody>
      </p:sp>
      <p:sp>
        <p:nvSpPr>
          <p:cNvPr id="4102" name="Right Arrow 4">
            <a:extLst>
              <a:ext uri="{FF2B5EF4-FFF2-40B4-BE49-F238E27FC236}">
                <a16:creationId xmlns:a16="http://schemas.microsoft.com/office/drawing/2014/main" id="{353440D6-B066-4546-8289-C2651FAB77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63938" y="3984625"/>
            <a:ext cx="792162" cy="215900"/>
          </a:xfrm>
          <a:prstGeom prst="rightArrow">
            <a:avLst>
              <a:gd name="adj1" fmla="val 50000"/>
              <a:gd name="adj2" fmla="val 50026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GB" altLang="en-US"/>
          </a:p>
        </p:txBody>
      </p:sp>
      <p:sp>
        <p:nvSpPr>
          <p:cNvPr id="4103" name="TextBox 5">
            <a:extLst>
              <a:ext uri="{FF2B5EF4-FFF2-40B4-BE49-F238E27FC236}">
                <a16:creationId xmlns:a16="http://schemas.microsoft.com/office/drawing/2014/main" id="{E74DB1C1-FA2C-EA4B-8347-4F6EA2FFCB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8950" y="3706814"/>
            <a:ext cx="1727200" cy="76993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2200"/>
              <a:t>Manpower flows</a:t>
            </a:r>
          </a:p>
        </p:txBody>
      </p:sp>
      <p:sp>
        <p:nvSpPr>
          <p:cNvPr id="4104" name="TextBox 6">
            <a:extLst>
              <a:ext uri="{FF2B5EF4-FFF2-40B4-BE49-F238E27FC236}">
                <a16:creationId xmlns:a16="http://schemas.microsoft.com/office/drawing/2014/main" id="{0977D8BE-0252-9C49-BEE3-A262C72CD1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62938" y="3713164"/>
            <a:ext cx="2317750" cy="769937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2200"/>
              <a:t>People: Potential to grow</a:t>
            </a:r>
          </a:p>
        </p:txBody>
      </p:sp>
      <p:sp>
        <p:nvSpPr>
          <p:cNvPr id="4105" name="Left Arrow 7">
            <a:extLst>
              <a:ext uri="{FF2B5EF4-FFF2-40B4-BE49-F238E27FC236}">
                <a16:creationId xmlns:a16="http://schemas.microsoft.com/office/drawing/2014/main" id="{A4219702-9648-8047-B2C2-6DDE08C8B0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4414" y="4033838"/>
            <a:ext cx="720725" cy="215900"/>
          </a:xfrm>
          <a:prstGeom prst="leftArrow">
            <a:avLst>
              <a:gd name="adj1" fmla="val 50000"/>
              <a:gd name="adj2" fmla="val 50074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endParaRPr lang="en-GB" altLang="en-US"/>
          </a:p>
        </p:txBody>
      </p:sp>
      <p:sp>
        <p:nvSpPr>
          <p:cNvPr id="4106" name="TextBox 9">
            <a:extLst>
              <a:ext uri="{FF2B5EF4-FFF2-40B4-BE49-F238E27FC236}">
                <a16:creationId xmlns:a16="http://schemas.microsoft.com/office/drawing/2014/main" id="{E90C0E8A-E35B-F544-9BC7-A43051F8E5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5938838"/>
            <a:ext cx="2520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1400"/>
              <a:t>(Muller-Camen et al., 2008)</a:t>
            </a:r>
          </a:p>
        </p:txBody>
      </p:sp>
    </p:spTree>
    <p:extLst>
      <p:ext uri="{BB962C8B-B14F-4D97-AF65-F5344CB8AC3E}">
        <p14:creationId xmlns:p14="http://schemas.microsoft.com/office/powerpoint/2010/main" val="17213162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5">
            <a:extLst>
              <a:ext uri="{FF2B5EF4-FFF2-40B4-BE49-F238E27FC236}">
                <a16:creationId xmlns:a16="http://schemas.microsoft.com/office/drawing/2014/main" id="{346E54AE-F3E7-9B48-8032-345277E2F0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8213" y="620713"/>
            <a:ext cx="7772400" cy="41148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sz="3600" b="1" dirty="0">
                <a:solidFill>
                  <a:srgbClr val="0070C0"/>
                </a:solidFill>
              </a:rPr>
              <a:t>The three dimensions of potential</a:t>
            </a:r>
          </a:p>
          <a:p>
            <a:pPr eaLnBrk="1" hangingPunct="1">
              <a:buFontTx/>
              <a:buNone/>
            </a:pPr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>
              <a:buFontTx/>
              <a:buNone/>
            </a:pPr>
            <a:endParaRPr lang="en-GB" altLang="en-US" dirty="0"/>
          </a:p>
        </p:txBody>
      </p:sp>
      <p:cxnSp>
        <p:nvCxnSpPr>
          <p:cNvPr id="5123" name="Straight Arrow Connector 3">
            <a:extLst>
              <a:ext uri="{FF2B5EF4-FFF2-40B4-BE49-F238E27FC236}">
                <a16:creationId xmlns:a16="http://schemas.microsoft.com/office/drawing/2014/main" id="{493393C1-3FED-5240-9F86-5E08257AA518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132513" y="2535238"/>
            <a:ext cx="0" cy="792162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4" name="Straight Arrow Connector 5">
            <a:extLst>
              <a:ext uri="{FF2B5EF4-FFF2-40B4-BE49-F238E27FC236}">
                <a16:creationId xmlns:a16="http://schemas.microsoft.com/office/drawing/2014/main" id="{5E163457-2B8C-0D4F-93B1-5737D498529B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7173913" y="3652838"/>
            <a:ext cx="1008062" cy="0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25" name="Straight Arrow Connector 10">
            <a:extLst>
              <a:ext uri="{FF2B5EF4-FFF2-40B4-BE49-F238E27FC236}">
                <a16:creationId xmlns:a16="http://schemas.microsoft.com/office/drawing/2014/main" id="{F0522EB3-3BC8-9D41-B891-DA893F0D590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6132513" y="4311651"/>
            <a:ext cx="0" cy="773113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3E1B44F9-1181-8443-B96E-D387D071D20F}"/>
              </a:ext>
            </a:extLst>
          </p:cNvPr>
          <p:cNvSpPr txBox="1"/>
          <p:nvPr/>
        </p:nvSpPr>
        <p:spPr>
          <a:xfrm>
            <a:off x="5559425" y="5111751"/>
            <a:ext cx="1328738" cy="408623"/>
          </a:xfrm>
          <a:prstGeom prst="round2DiagRect">
            <a:avLst/>
          </a:prstGeom>
          <a:noFill/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dirty="0"/>
              <a:t>Depth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E6E6B98-608B-224D-8AC6-EBF980FB2F7B}"/>
              </a:ext>
            </a:extLst>
          </p:cNvPr>
          <p:cNvSpPr txBox="1"/>
          <p:nvPr/>
        </p:nvSpPr>
        <p:spPr>
          <a:xfrm>
            <a:off x="8199439" y="3422651"/>
            <a:ext cx="1335087" cy="408623"/>
          </a:xfrm>
          <a:prstGeom prst="round2DiagRect">
            <a:avLst/>
          </a:prstGeom>
          <a:noFill/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dirty="0"/>
              <a:t>Breadth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B44A442-D161-8440-B63E-F775861AC40A}"/>
              </a:ext>
            </a:extLst>
          </p:cNvPr>
          <p:cNvSpPr txBox="1"/>
          <p:nvPr/>
        </p:nvSpPr>
        <p:spPr>
          <a:xfrm>
            <a:off x="5559425" y="2009776"/>
            <a:ext cx="1511300" cy="408623"/>
          </a:xfrm>
          <a:prstGeom prst="round2DiagRect">
            <a:avLst/>
          </a:prstGeom>
          <a:noFill/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dirty="0"/>
              <a:t>Height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321F8DA-A692-4748-AAA6-44B04A31F00F}"/>
              </a:ext>
            </a:extLst>
          </p:cNvPr>
          <p:cNvSpPr txBox="1"/>
          <p:nvPr/>
        </p:nvSpPr>
        <p:spPr>
          <a:xfrm>
            <a:off x="5216525" y="3327401"/>
            <a:ext cx="1944688" cy="715089"/>
          </a:xfrm>
          <a:prstGeom prst="round2DiagRect">
            <a:avLst/>
          </a:prstGeom>
          <a:noFill/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GB" dirty="0"/>
              <a:t>Employee Potential</a:t>
            </a:r>
          </a:p>
        </p:txBody>
      </p:sp>
      <p:sp>
        <p:nvSpPr>
          <p:cNvPr id="5130" name="TextBox 22">
            <a:extLst>
              <a:ext uri="{FF2B5EF4-FFF2-40B4-BE49-F238E27FC236}">
                <a16:creationId xmlns:a16="http://schemas.microsoft.com/office/drawing/2014/main" id="{F8B32F0A-2CD9-5446-945F-1CFC8DA160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47050" y="6400801"/>
            <a:ext cx="2520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1400"/>
              <a:t>(Muller-Camen et al., 2008)</a:t>
            </a:r>
          </a:p>
        </p:txBody>
      </p:sp>
    </p:spTree>
    <p:extLst>
      <p:ext uri="{BB962C8B-B14F-4D97-AF65-F5344CB8AC3E}">
        <p14:creationId xmlns:p14="http://schemas.microsoft.com/office/powerpoint/2010/main" val="28216797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5">
            <a:extLst>
              <a:ext uri="{FF2B5EF4-FFF2-40B4-BE49-F238E27FC236}">
                <a16:creationId xmlns:a16="http://schemas.microsoft.com/office/drawing/2014/main" id="{1A045B4A-44F9-F349-8B43-C99485267B6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8213" y="620713"/>
            <a:ext cx="7772400" cy="41148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GB" altLang="en-US" sz="3600" b="1" dirty="0">
                <a:solidFill>
                  <a:srgbClr val="0070C0"/>
                </a:solidFill>
              </a:rPr>
              <a:t>The three dimensions of potential</a:t>
            </a:r>
          </a:p>
          <a:p>
            <a:pPr eaLnBrk="1" hangingPunct="1">
              <a:buFontTx/>
              <a:buNone/>
            </a:pPr>
            <a:endParaRPr lang="en-GB" altLang="en-US" dirty="0"/>
          </a:p>
          <a:p>
            <a:pPr eaLnBrk="1" hangingPunct="1"/>
            <a:endParaRPr lang="en-GB" altLang="en-US" dirty="0"/>
          </a:p>
          <a:p>
            <a:pPr eaLnBrk="1" hangingPunct="1">
              <a:buFontTx/>
              <a:buNone/>
            </a:pPr>
            <a:endParaRPr lang="en-GB" altLang="en-US" dirty="0"/>
          </a:p>
        </p:txBody>
      </p:sp>
      <p:sp>
        <p:nvSpPr>
          <p:cNvPr id="6147" name="TextBox 22">
            <a:extLst>
              <a:ext uri="{FF2B5EF4-FFF2-40B4-BE49-F238E27FC236}">
                <a16:creationId xmlns:a16="http://schemas.microsoft.com/office/drawing/2014/main" id="{B06F447F-0BAB-2844-8BA1-9F1C8E63DC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6341" y="5881688"/>
            <a:ext cx="2520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1400"/>
              <a:t>(Muller-Camen et al., 2008)</a:t>
            </a:r>
          </a:p>
        </p:txBody>
      </p:sp>
      <p:sp>
        <p:nvSpPr>
          <p:cNvPr id="6148" name="Rectangle 10">
            <a:extLst>
              <a:ext uri="{FF2B5EF4-FFF2-40B4-BE49-F238E27FC236}">
                <a16:creationId xmlns:a16="http://schemas.microsoft.com/office/drawing/2014/main" id="{5B22A297-7276-8E47-A08A-A8D09047FF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79650" y="1412875"/>
            <a:ext cx="7704138" cy="383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altLang="en-US" sz="2700" dirty="0"/>
              <a:t>Height: the traditional high flyers, people rising up through the management ranks.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altLang="en-US" sz="2700" dirty="0"/>
              <a:t>Depth: creating world-class expertise in core competencies, the potential to deepen knowledge and eventually provide technical leadership. 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GB" altLang="en-US" sz="2700" dirty="0"/>
              <a:t>Breadth: recognises the value that comes from individuals who can turn their hands to different kinds of jobs, lateral potential.</a:t>
            </a:r>
          </a:p>
        </p:txBody>
      </p:sp>
    </p:spTree>
    <p:extLst>
      <p:ext uri="{BB962C8B-B14F-4D97-AF65-F5344CB8AC3E}">
        <p14:creationId xmlns:p14="http://schemas.microsoft.com/office/powerpoint/2010/main" val="20224756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AF38184F-7668-574C-8D9C-0F5DEB4C34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11824" y="5524256"/>
            <a:ext cx="7772400" cy="990600"/>
          </a:xfrm>
        </p:spPr>
        <p:txBody>
          <a:bodyPr/>
          <a:lstStyle/>
          <a:p>
            <a:pPr algn="l" eaLnBrk="1" hangingPunct="1"/>
            <a:r>
              <a:rPr lang="en-GB" altLang="en-US" sz="2800" dirty="0">
                <a:solidFill>
                  <a:schemeClr val="bg1"/>
                </a:solidFill>
                <a:latin typeface="Helvetica" pitchFamily="2" charset="0"/>
              </a:rPr>
              <a:t>Coventry Business School</a:t>
            </a:r>
          </a:p>
        </p:txBody>
      </p:sp>
      <p:sp>
        <p:nvSpPr>
          <p:cNvPr id="7171" name="Rectangle 6">
            <a:extLst>
              <a:ext uri="{FF2B5EF4-FFF2-40B4-BE49-F238E27FC236}">
                <a16:creationId xmlns:a16="http://schemas.microsoft.com/office/drawing/2014/main" id="{85ABD69B-362D-E448-A95E-8687C55BD58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92313" y="692150"/>
            <a:ext cx="7772400" cy="3322638"/>
          </a:xfrm>
        </p:spPr>
        <p:txBody>
          <a:bodyPr>
            <a:normAutofit fontScale="85000" lnSpcReduction="20000"/>
          </a:bodyPr>
          <a:lstStyle/>
          <a:p>
            <a:pPr algn="ctr" eaLnBrk="1" hangingPunct="1">
              <a:buFontTx/>
              <a:buNone/>
            </a:pPr>
            <a:r>
              <a:rPr lang="en-GB" altLang="en-US" sz="3900" b="1" dirty="0">
                <a:solidFill>
                  <a:srgbClr val="0070C0"/>
                </a:solidFill>
                <a:latin typeface="+mj-lt"/>
              </a:rPr>
              <a:t>Sample of Classification </a:t>
            </a:r>
          </a:p>
          <a:p>
            <a:pPr algn="just" eaLnBrk="1" hangingPunct="1">
              <a:buFontTx/>
              <a:buNone/>
            </a:pPr>
            <a:r>
              <a:rPr lang="en-GB" altLang="en-US" sz="2700" dirty="0"/>
              <a:t>M1= Able to progress to senior management position within 3 years</a:t>
            </a:r>
          </a:p>
          <a:p>
            <a:pPr algn="just" eaLnBrk="1" hangingPunct="1">
              <a:buFontTx/>
              <a:buNone/>
            </a:pPr>
            <a:r>
              <a:rPr lang="en-GB" altLang="en-US" sz="2700" dirty="0"/>
              <a:t>M2= Able to progress to take management responsibility</a:t>
            </a:r>
          </a:p>
          <a:p>
            <a:pPr algn="just" eaLnBrk="1" hangingPunct="1">
              <a:buFontTx/>
              <a:buNone/>
            </a:pPr>
            <a:r>
              <a:rPr lang="en-GB" altLang="en-US" sz="2700" dirty="0"/>
              <a:t>L= Able to progress laterally and learn new skills outside of his/her current job</a:t>
            </a:r>
          </a:p>
          <a:p>
            <a:pPr algn="just" eaLnBrk="1" hangingPunct="1">
              <a:buFontTx/>
              <a:buNone/>
            </a:pPr>
            <a:r>
              <a:rPr lang="en-GB" altLang="en-US" sz="2700" dirty="0"/>
              <a:t>O= Likely to stay in present job at present level, and develop with the job</a:t>
            </a:r>
          </a:p>
          <a:p>
            <a:pPr algn="just" eaLnBrk="1" hangingPunct="1">
              <a:buFontTx/>
              <a:buNone/>
            </a:pPr>
            <a:r>
              <a:rPr lang="en-GB" altLang="en-US" sz="2700" dirty="0"/>
              <a:t>E= Ability not suited to the current position and level</a:t>
            </a:r>
          </a:p>
        </p:txBody>
      </p:sp>
      <p:sp>
        <p:nvSpPr>
          <p:cNvPr id="7172" name="TextBox 1">
            <a:extLst>
              <a:ext uri="{FF2B5EF4-FFF2-40B4-BE49-F238E27FC236}">
                <a16:creationId xmlns:a16="http://schemas.microsoft.com/office/drawing/2014/main" id="{03D8F590-680A-5747-BCD2-92D9F0F6DA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512" y="6514857"/>
            <a:ext cx="2520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1400" dirty="0"/>
              <a:t>(Muller-</a:t>
            </a:r>
            <a:r>
              <a:rPr lang="en-GB" altLang="en-US" sz="1400" dirty="0" err="1"/>
              <a:t>Camen</a:t>
            </a:r>
            <a:r>
              <a:rPr lang="en-GB" altLang="en-US" sz="1400" dirty="0"/>
              <a:t> et al., 2008)</a:t>
            </a:r>
          </a:p>
        </p:txBody>
      </p:sp>
    </p:spTree>
    <p:extLst>
      <p:ext uri="{BB962C8B-B14F-4D97-AF65-F5344CB8AC3E}">
        <p14:creationId xmlns:p14="http://schemas.microsoft.com/office/powerpoint/2010/main" val="38548981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F9A26223-F156-6142-ACF8-C37E90A5C4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3750" y="549275"/>
            <a:ext cx="7772400" cy="4611688"/>
          </a:xfrm>
        </p:spPr>
        <p:txBody>
          <a:bodyPr/>
          <a:lstStyle/>
          <a:p>
            <a:pPr algn="ctr" eaLnBrk="1" hangingPunct="1">
              <a:buFontTx/>
              <a:buNone/>
              <a:defRPr/>
            </a:pPr>
            <a:r>
              <a:rPr lang="en-GB" altLang="en-US" sz="3600" b="1" dirty="0">
                <a:solidFill>
                  <a:srgbClr val="0070C0"/>
                </a:solidFill>
              </a:rPr>
              <a:t>Assessing Potential</a:t>
            </a:r>
          </a:p>
          <a:p>
            <a:pPr>
              <a:defRPr/>
            </a:pPr>
            <a:endParaRPr lang="en-GB" altLang="en-US" sz="2400" dirty="0"/>
          </a:p>
          <a:p>
            <a:pPr>
              <a:defRPr/>
            </a:pPr>
            <a:endParaRPr lang="en-GB" altLang="en-US" sz="2400" dirty="0"/>
          </a:p>
          <a:p>
            <a:pPr marL="0" indent="0">
              <a:buNone/>
              <a:defRPr/>
            </a:pPr>
            <a:endParaRPr lang="en-GB" altLang="en-US" sz="2400" dirty="0"/>
          </a:p>
          <a:p>
            <a:pPr marL="0" indent="0">
              <a:buNone/>
              <a:defRPr/>
            </a:pPr>
            <a:endParaRPr lang="en-GB" altLang="en-US" dirty="0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EA54FC2-4ECE-FC4A-86A2-F0BBE8ECA2D8}"/>
              </a:ext>
            </a:extLst>
          </p:cNvPr>
          <p:cNvGraphicFramePr>
            <a:graphicFrameLocks noGrp="1"/>
          </p:cNvGraphicFramePr>
          <p:nvPr/>
        </p:nvGraphicFramePr>
        <p:xfrm>
          <a:off x="2934516" y="1948657"/>
          <a:ext cx="6408738" cy="2811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43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043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405731">
                <a:tc>
                  <a:txBody>
                    <a:bodyPr/>
                    <a:lstStyle/>
                    <a:p>
                      <a:r>
                        <a:rPr lang="en-GB" sz="1800" dirty="0"/>
                        <a:t>Acting</a:t>
                      </a:r>
                      <a:r>
                        <a:rPr lang="en-GB" sz="1800" baseline="0" dirty="0"/>
                        <a:t> roles/secondments</a:t>
                      </a:r>
                    </a:p>
                    <a:p>
                      <a:r>
                        <a:rPr lang="en-GB" sz="1800" baseline="0" dirty="0"/>
                        <a:t>Peer consensus</a:t>
                      </a:r>
                    </a:p>
                    <a:p>
                      <a:r>
                        <a:rPr lang="en-GB" sz="1800" baseline="0" dirty="0"/>
                        <a:t>360-degree assessment</a:t>
                      </a:r>
                      <a:endParaRPr lang="en-GB" sz="1800" dirty="0"/>
                    </a:p>
                  </a:txBody>
                  <a:tcPr marT="45710" marB="4571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Manager’s judgement</a:t>
                      </a:r>
                    </a:p>
                    <a:p>
                      <a:r>
                        <a:rPr lang="en-GB" sz="1800" dirty="0"/>
                        <a:t>Self-assessment</a:t>
                      </a:r>
                    </a:p>
                  </a:txBody>
                  <a:tcPr marT="45710" marB="4571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05731">
                <a:tc>
                  <a:txBody>
                    <a:bodyPr/>
                    <a:lstStyle/>
                    <a:p>
                      <a:r>
                        <a:rPr lang="en-GB" sz="1800" dirty="0"/>
                        <a:t>Formal interviews</a:t>
                      </a:r>
                    </a:p>
                    <a:p>
                      <a:r>
                        <a:rPr lang="en-GB" sz="1800" dirty="0"/>
                        <a:t>Development</a:t>
                      </a:r>
                      <a:r>
                        <a:rPr lang="en-GB" sz="1800" baseline="0" dirty="0"/>
                        <a:t> centres</a:t>
                      </a:r>
                    </a:p>
                    <a:p>
                      <a:r>
                        <a:rPr lang="en-GB" sz="1800" baseline="0" dirty="0"/>
                        <a:t>Case-based interviews</a:t>
                      </a:r>
                      <a:endParaRPr lang="en-GB" sz="1800" dirty="0"/>
                    </a:p>
                  </a:txBody>
                  <a:tcPr marT="45710" marB="45710"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Structured interview</a:t>
                      </a:r>
                    </a:p>
                    <a:p>
                      <a:r>
                        <a:rPr lang="en-GB" sz="1800" dirty="0"/>
                        <a:t>Questionnaires and their interpretation</a:t>
                      </a:r>
                    </a:p>
                  </a:txBody>
                  <a:tcPr marT="45710" marB="4571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230" name="TextBox 2">
            <a:extLst>
              <a:ext uri="{FF2B5EF4-FFF2-40B4-BE49-F238E27FC236}">
                <a16:creationId xmlns:a16="http://schemas.microsoft.com/office/drawing/2014/main" id="{48DA3D12-EA1A-264F-8BF6-C42BB163BC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33938" y="4826000"/>
            <a:ext cx="3095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2000" dirty="0"/>
              <a:t>At a point in time</a:t>
            </a:r>
          </a:p>
        </p:txBody>
      </p:sp>
      <p:sp>
        <p:nvSpPr>
          <p:cNvPr id="9231" name="TextBox 3">
            <a:extLst>
              <a:ext uri="{FF2B5EF4-FFF2-40B4-BE49-F238E27FC236}">
                <a16:creationId xmlns:a16="http://schemas.microsoft.com/office/drawing/2014/main" id="{95296977-AC24-B74F-B28F-5C5B3847A4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37635" y="2882185"/>
            <a:ext cx="1246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2000"/>
              <a:t>One assessor</a:t>
            </a:r>
          </a:p>
        </p:txBody>
      </p:sp>
      <p:sp>
        <p:nvSpPr>
          <p:cNvPr id="9232" name="TextBox 5">
            <a:extLst>
              <a:ext uri="{FF2B5EF4-FFF2-40B4-BE49-F238E27FC236}">
                <a16:creationId xmlns:a16="http://schemas.microsoft.com/office/drawing/2014/main" id="{408635D2-1146-7749-AF5A-FB4DF150A2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30700" y="1483520"/>
            <a:ext cx="41021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2000" dirty="0"/>
              <a:t>Job-based observation over time</a:t>
            </a:r>
          </a:p>
        </p:txBody>
      </p:sp>
      <p:sp>
        <p:nvSpPr>
          <p:cNvPr id="9233" name="TextBox 6">
            <a:extLst>
              <a:ext uri="{FF2B5EF4-FFF2-40B4-BE49-F238E27FC236}">
                <a16:creationId xmlns:a16="http://schemas.microsoft.com/office/drawing/2014/main" id="{4C965BA4-0206-4A42-A05A-737106D49B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4766" y="3000376"/>
            <a:ext cx="13319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2000" dirty="0"/>
              <a:t>Many assessors</a:t>
            </a:r>
          </a:p>
        </p:txBody>
      </p:sp>
      <p:sp>
        <p:nvSpPr>
          <p:cNvPr id="9234" name="TextBox 8">
            <a:extLst>
              <a:ext uri="{FF2B5EF4-FFF2-40B4-BE49-F238E27FC236}">
                <a16:creationId xmlns:a16="http://schemas.microsoft.com/office/drawing/2014/main" id="{6FD238BF-5A71-0543-8E3B-83DD624F3C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47050" y="6400801"/>
            <a:ext cx="25209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1400"/>
              <a:t>(Muller-Camen et al., 2008)</a:t>
            </a:r>
          </a:p>
        </p:txBody>
      </p:sp>
    </p:spTree>
    <p:extLst>
      <p:ext uri="{BB962C8B-B14F-4D97-AF65-F5344CB8AC3E}">
        <p14:creationId xmlns:p14="http://schemas.microsoft.com/office/powerpoint/2010/main" val="297076178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Content Placeholder 2">
            <a:extLst>
              <a:ext uri="{FF2B5EF4-FFF2-40B4-BE49-F238E27FC236}">
                <a16:creationId xmlns:a16="http://schemas.microsoft.com/office/drawing/2014/main" id="{A33222A2-9011-0841-982D-F793C44D87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3750" y="549275"/>
            <a:ext cx="7772400" cy="4611688"/>
          </a:xfrm>
        </p:spPr>
        <p:txBody>
          <a:bodyPr/>
          <a:lstStyle/>
          <a:p>
            <a:pPr marL="0" indent="0" algn="ctr">
              <a:buNone/>
            </a:pPr>
            <a:r>
              <a:rPr lang="en-US" altLang="en-US" sz="3600" b="1" dirty="0">
                <a:solidFill>
                  <a:srgbClr val="0070C0"/>
                </a:solidFill>
              </a:rPr>
              <a:t>Talent Management</a:t>
            </a:r>
          </a:p>
          <a:p>
            <a:pPr algn="just"/>
            <a:r>
              <a:rPr lang="en-GB" altLang="en-US" sz="2700" dirty="0"/>
              <a:t>Talent management is the process whereby organisations seek to attract, identify, develop, engage, retain and deploy individuals who are considered particularly valuable to an organisation (CIPD, 2017b). </a:t>
            </a:r>
          </a:p>
          <a:p>
            <a:pPr marL="0" indent="0">
              <a:buNone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9942747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8906C3C8-898A-3F4B-A0FC-B32E29D3E0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3750" y="549275"/>
            <a:ext cx="7772400" cy="4967957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  <a:defRPr/>
            </a:pPr>
            <a:r>
              <a:rPr lang="en-US" altLang="en-US" sz="3900" b="1" dirty="0">
                <a:solidFill>
                  <a:srgbClr val="0070C0"/>
                </a:solidFill>
              </a:rPr>
              <a:t>Talent Management</a:t>
            </a:r>
            <a:endParaRPr lang="en-GB" altLang="en-US" sz="3900" dirty="0">
              <a:solidFill>
                <a:srgbClr val="0070C0"/>
              </a:solidFill>
            </a:endParaRPr>
          </a:p>
          <a:p>
            <a:pPr algn="just">
              <a:defRPr/>
            </a:pPr>
            <a:r>
              <a:rPr lang="en-GB" altLang="en-US" sz="2700" dirty="0"/>
              <a:t>Applies to people judged as ‘talented’ – i.e. capable of providing superior added value to the organisation and its stakeholders.</a:t>
            </a:r>
          </a:p>
          <a:p>
            <a:pPr marL="0" indent="0">
              <a:buNone/>
              <a:defRPr/>
            </a:pPr>
            <a:endParaRPr lang="en-GB" altLang="en-US" sz="2700" dirty="0"/>
          </a:p>
          <a:p>
            <a:pPr marL="0" indent="0">
              <a:buNone/>
              <a:defRPr/>
            </a:pPr>
            <a:r>
              <a:rPr lang="en-US" altLang="en-US" sz="2700" dirty="0"/>
              <a:t>Sadler (1993)</a:t>
            </a:r>
          </a:p>
          <a:p>
            <a:pPr marL="0" indent="0">
              <a:buNone/>
              <a:defRPr/>
            </a:pPr>
            <a:r>
              <a:rPr lang="en-US" altLang="en-US" sz="2700" dirty="0"/>
              <a:t>Four main categories of talent:</a:t>
            </a:r>
          </a:p>
          <a:p>
            <a:pPr>
              <a:defRPr/>
            </a:pPr>
            <a:r>
              <a:rPr lang="en-US" altLang="en-US" sz="2700" dirty="0"/>
              <a:t>Specialist expertise</a:t>
            </a:r>
          </a:p>
          <a:p>
            <a:pPr>
              <a:defRPr/>
            </a:pPr>
            <a:r>
              <a:rPr lang="en-US" altLang="en-US" sz="2700" dirty="0"/>
              <a:t>Ability to lead</a:t>
            </a:r>
          </a:p>
          <a:p>
            <a:pPr>
              <a:defRPr/>
            </a:pPr>
            <a:r>
              <a:rPr lang="en-US" altLang="en-US" sz="2700" dirty="0"/>
              <a:t>Business-getting talent</a:t>
            </a:r>
          </a:p>
          <a:p>
            <a:pPr>
              <a:defRPr/>
            </a:pPr>
            <a:r>
              <a:rPr lang="en-US" altLang="en-US" sz="2700" dirty="0"/>
              <a:t>Hybrid talent (a combination of the others)</a:t>
            </a:r>
            <a:endParaRPr lang="en-GB" altLang="en-US" sz="2700" dirty="0"/>
          </a:p>
          <a:p>
            <a:pPr marL="0" indent="0">
              <a:buNone/>
              <a:defRPr/>
            </a:pPr>
            <a:endParaRPr lang="en-GB" altLang="en-US" sz="2700" dirty="0"/>
          </a:p>
        </p:txBody>
      </p:sp>
    </p:spTree>
    <p:extLst>
      <p:ext uri="{BB962C8B-B14F-4D97-AF65-F5344CB8AC3E}">
        <p14:creationId xmlns:p14="http://schemas.microsoft.com/office/powerpoint/2010/main" val="34339846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1" name="Rectangle 13">
            <a:extLst>
              <a:ext uri="{FF2B5EF4-FFF2-40B4-BE49-F238E27FC236}">
                <a16:creationId xmlns:a16="http://schemas.microsoft.com/office/drawing/2014/main" id="{7FB3E4F0-5527-654C-A9FD-478203EF1A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52600" y="228600"/>
            <a:ext cx="8077200" cy="914400"/>
          </a:xfrm>
        </p:spPr>
        <p:txBody>
          <a:bodyPr>
            <a:normAutofit/>
          </a:bodyPr>
          <a:lstStyle/>
          <a:p>
            <a:r>
              <a:rPr lang="en-US" altLang="en-US" sz="3600" b="1" dirty="0">
                <a:solidFill>
                  <a:srgbClr val="0070C0"/>
                </a:solidFill>
              </a:rPr>
              <a:t>Talent Management</a:t>
            </a:r>
          </a:p>
        </p:txBody>
      </p:sp>
      <p:sp>
        <p:nvSpPr>
          <p:cNvPr id="7182" name="Rectangle 14">
            <a:extLst>
              <a:ext uri="{FF2B5EF4-FFF2-40B4-BE49-F238E27FC236}">
                <a16:creationId xmlns:a16="http://schemas.microsoft.com/office/drawing/2014/main" id="{51014FE9-F735-CD48-973E-CB6D5DB932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19536" y="1086787"/>
            <a:ext cx="8077200" cy="4495800"/>
          </a:xfrm>
        </p:spPr>
        <p:txBody>
          <a:bodyPr>
            <a:normAutofit lnSpcReduction="10000"/>
          </a:bodyPr>
          <a:lstStyle/>
          <a:p>
            <a:pPr>
              <a:lnSpc>
                <a:spcPct val="105000"/>
              </a:lnSpc>
              <a:buFontTx/>
              <a:buNone/>
            </a:pPr>
            <a:r>
              <a:rPr lang="en-US" altLang="en-US" dirty="0">
                <a:solidFill>
                  <a:srgbClr val="0070C0"/>
                </a:solidFill>
              </a:rPr>
              <a:t>Involves:</a:t>
            </a:r>
          </a:p>
          <a:p>
            <a:pPr>
              <a:lnSpc>
                <a:spcPct val="105000"/>
              </a:lnSpc>
            </a:pPr>
            <a:r>
              <a:rPr lang="en-US" altLang="en-US" sz="2400" dirty="0"/>
              <a:t>Recruitment &amp; Selection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/>
              <a:t>Knowledge, Skills, and Abilities</a:t>
            </a:r>
          </a:p>
          <a:p>
            <a:pPr>
              <a:lnSpc>
                <a:spcPct val="105000"/>
              </a:lnSpc>
            </a:pPr>
            <a:r>
              <a:rPr lang="en-US" altLang="en-US" sz="2400" dirty="0"/>
              <a:t>Employee Development &amp; Training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/>
              <a:t>Improve skills and broaden knowledge</a:t>
            </a:r>
          </a:p>
          <a:p>
            <a:pPr>
              <a:lnSpc>
                <a:spcPct val="105000"/>
              </a:lnSpc>
            </a:pPr>
            <a:r>
              <a:rPr lang="en-US" altLang="en-US" sz="2400" dirty="0"/>
              <a:t>Performance Management</a:t>
            </a:r>
          </a:p>
          <a:p>
            <a:pPr lvl="1">
              <a:lnSpc>
                <a:spcPct val="80000"/>
              </a:lnSpc>
            </a:pPr>
            <a:r>
              <a:rPr lang="en-US" altLang="en-US" sz="2000" dirty="0"/>
              <a:t>Provide feedback for improvement</a:t>
            </a:r>
            <a:endParaRPr lang="en-US" altLang="en-US" sz="1800" dirty="0"/>
          </a:p>
          <a:p>
            <a:pPr>
              <a:lnSpc>
                <a:spcPct val="105000"/>
              </a:lnSpc>
            </a:pPr>
            <a:r>
              <a:rPr lang="en-US" altLang="en-US" sz="2400" dirty="0"/>
              <a:t>Compensation &amp; Benefits</a:t>
            </a:r>
          </a:p>
          <a:p>
            <a:pPr lvl="1">
              <a:lnSpc>
                <a:spcPct val="80000"/>
              </a:lnSpc>
            </a:pPr>
            <a:r>
              <a:rPr lang="en-US" altLang="en-US" sz="1800" dirty="0"/>
              <a:t>Rewarding employees to meet financial needs</a:t>
            </a:r>
          </a:p>
          <a:p>
            <a:pPr>
              <a:lnSpc>
                <a:spcPct val="105000"/>
              </a:lnSpc>
            </a:pPr>
            <a:r>
              <a:rPr lang="en-US" altLang="en-US" sz="2400" dirty="0"/>
              <a:t>Succession Planning</a:t>
            </a:r>
          </a:p>
          <a:p>
            <a:pPr lvl="1">
              <a:lnSpc>
                <a:spcPct val="80000"/>
              </a:lnSpc>
            </a:pPr>
            <a:r>
              <a:rPr lang="en-US" altLang="en-US" sz="1800" dirty="0"/>
              <a:t>Tomorrows leaders</a:t>
            </a:r>
          </a:p>
          <a:p>
            <a:pPr lvl="1">
              <a:lnSpc>
                <a:spcPct val="80000"/>
              </a:lnSpc>
              <a:buFont typeface="Trebuchet MS" panose="020B0703020202090204" pitchFamily="34" charset="0"/>
              <a:buNone/>
            </a:pPr>
            <a:endParaRPr lang="en-US" altLang="en-US" sz="1800" dirty="0"/>
          </a:p>
          <a:p>
            <a:pPr lvl="1">
              <a:lnSpc>
                <a:spcPct val="80000"/>
              </a:lnSpc>
              <a:buFont typeface="Trebuchet MS" panose="020B0703020202090204" pitchFamily="34" charset="0"/>
              <a:buNone/>
            </a:pPr>
            <a:endParaRPr lang="en-US" altLang="en-US" sz="1800" dirty="0"/>
          </a:p>
          <a:p>
            <a:pPr lvl="1">
              <a:lnSpc>
                <a:spcPct val="80000"/>
              </a:lnSpc>
            </a:pPr>
            <a:endParaRPr lang="en-US" altLang="en-US" sz="2000" dirty="0"/>
          </a:p>
          <a:p>
            <a:pPr lvl="1">
              <a:lnSpc>
                <a:spcPct val="80000"/>
              </a:lnSpc>
              <a:buFont typeface="Trebuchet MS" panose="020B0703020202090204" pitchFamily="34" charset="0"/>
              <a:buNone/>
            </a:pPr>
            <a:endParaRPr lang="en-US" altLang="en-US" sz="2000" dirty="0"/>
          </a:p>
          <a:p>
            <a:pPr lvl="1">
              <a:lnSpc>
                <a:spcPct val="80000"/>
              </a:lnSpc>
              <a:buFont typeface="Trebuchet MS" panose="020B0703020202090204" pitchFamily="34" charset="0"/>
              <a:buNone/>
            </a:pPr>
            <a:endParaRPr lang="en-US" altLang="en-US" sz="2000" dirty="0"/>
          </a:p>
          <a:p>
            <a:pPr>
              <a:lnSpc>
                <a:spcPct val="105000"/>
              </a:lnSpc>
            </a:pPr>
            <a:endParaRPr lang="en-US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835826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71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71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1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71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1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18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718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18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18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500"/>
                                        <p:tgtEl>
                                          <p:spTgt spid="718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Content Placeholder 2">
            <a:extLst>
              <a:ext uri="{FF2B5EF4-FFF2-40B4-BE49-F238E27FC236}">
                <a16:creationId xmlns:a16="http://schemas.microsoft.com/office/drawing/2014/main" id="{31B26D45-B71E-C14A-B800-90859CF6CB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91544" y="980728"/>
            <a:ext cx="7772400" cy="4611688"/>
          </a:xfrm>
        </p:spPr>
        <p:txBody>
          <a:bodyPr>
            <a:normAutofit/>
          </a:bodyPr>
          <a:lstStyle/>
          <a:p>
            <a:pPr algn="just"/>
            <a:r>
              <a:rPr lang="en-US" dirty="0"/>
              <a:t>The right talent in the right place at the right time with the right capabilities </a:t>
            </a:r>
          </a:p>
          <a:p>
            <a:pPr algn="just"/>
            <a:r>
              <a:rPr lang="en-US" dirty="0">
                <a:solidFill>
                  <a:srgbClr val="0070C0"/>
                </a:solidFill>
              </a:rPr>
              <a:t>Examples of talent-related decisions: </a:t>
            </a:r>
          </a:p>
          <a:p>
            <a:pPr lvl="1" algn="just"/>
            <a:r>
              <a:rPr lang="en-US" dirty="0"/>
              <a:t>Who gets promoted? When should they be promoted? </a:t>
            </a:r>
          </a:p>
          <a:p>
            <a:pPr lvl="1" algn="just"/>
            <a:r>
              <a:rPr lang="en-US" dirty="0"/>
              <a:t>Who/when is the right person/time for a developmental activity? </a:t>
            </a:r>
          </a:p>
          <a:p>
            <a:pPr lvl="1" algn="just"/>
            <a:r>
              <a:rPr lang="en-US" dirty="0"/>
              <a:t>When do we stop investing in someone’s development and “start over” with someone else?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DB3AE64-E682-5548-BEF6-68A0ECA84A47}"/>
              </a:ext>
            </a:extLst>
          </p:cNvPr>
          <p:cNvSpPr/>
          <p:nvPr/>
        </p:nvSpPr>
        <p:spPr>
          <a:xfrm>
            <a:off x="3143672" y="188641"/>
            <a:ext cx="58019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en-US" sz="3600" b="1" dirty="0">
                <a:solidFill>
                  <a:srgbClr val="0070C0"/>
                </a:solidFill>
              </a:rPr>
              <a:t>Strategic Talent Management</a:t>
            </a:r>
            <a:endParaRPr lang="en-GB" altLang="en-US" sz="36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9248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6D2D725C-F151-EA4B-9951-3C9B843B9C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3750" y="549275"/>
            <a:ext cx="8280400" cy="4611688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en-US" altLang="en-US" sz="3600" b="1" dirty="0">
                <a:solidFill>
                  <a:srgbClr val="0070C0"/>
                </a:solidFill>
              </a:rPr>
              <a:t>Succession Planning</a:t>
            </a:r>
          </a:p>
          <a:p>
            <a:pPr algn="just">
              <a:defRPr/>
            </a:pPr>
            <a:r>
              <a:rPr lang="en-GB" sz="2700" dirty="0"/>
              <a:t>A process for identifying and developing potential future leaders or senior managers, as well as individuals to fill other business-critical positions, either in the short- or the long-term (CIPD, 2017a).</a:t>
            </a:r>
          </a:p>
          <a:p>
            <a:pPr algn="just">
              <a:defRPr/>
            </a:pPr>
            <a:r>
              <a:rPr lang="en-GB" sz="2700" dirty="0"/>
              <a:t>The process of preparing to hand over control of specific functions to alternate employees in a way that is least disruptive to the business operation and values (Ward, 2000). </a:t>
            </a:r>
            <a:endParaRPr lang="en-GB" altLang="en-US" sz="2700" dirty="0"/>
          </a:p>
        </p:txBody>
      </p:sp>
    </p:spTree>
    <p:extLst>
      <p:ext uri="{BB962C8B-B14F-4D97-AF65-F5344CB8AC3E}">
        <p14:creationId xmlns:p14="http://schemas.microsoft.com/office/powerpoint/2010/main" val="323664845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69B5302E-8ACB-9D41-A282-4835FEC21E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3750" y="549275"/>
            <a:ext cx="7772400" cy="461168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  <a:defRPr/>
            </a:pPr>
            <a:r>
              <a:rPr lang="en-US" altLang="en-US" sz="3900" b="1" dirty="0">
                <a:solidFill>
                  <a:srgbClr val="0070C0"/>
                </a:solidFill>
              </a:rPr>
              <a:t>Succession Planning</a:t>
            </a:r>
          </a:p>
          <a:p>
            <a:pPr marL="0" indent="0" algn="just">
              <a:buNone/>
              <a:defRPr/>
            </a:pPr>
            <a:r>
              <a:rPr lang="en-GB" altLang="en-US" sz="2600" dirty="0"/>
              <a:t>Outcomes</a:t>
            </a:r>
          </a:p>
          <a:p>
            <a:pPr algn="just">
              <a:defRPr/>
            </a:pPr>
            <a:r>
              <a:rPr lang="en-US" altLang="en-US" sz="2600" dirty="0"/>
              <a:t>A plan for filling unexpected vacancies</a:t>
            </a:r>
          </a:p>
          <a:p>
            <a:pPr algn="just">
              <a:defRPr/>
            </a:pPr>
            <a:r>
              <a:rPr lang="en-US" altLang="en-US" sz="2600" dirty="0"/>
              <a:t>A longer-term plan for providing continuity of posts and development of people</a:t>
            </a:r>
          </a:p>
          <a:p>
            <a:pPr algn="just">
              <a:defRPr/>
            </a:pPr>
            <a:r>
              <a:rPr lang="en-US" altLang="en-US" sz="2600" dirty="0"/>
              <a:t>Proactive career moves are available for employees</a:t>
            </a:r>
          </a:p>
          <a:p>
            <a:pPr marL="0" indent="0" algn="just">
              <a:buNone/>
              <a:defRPr/>
            </a:pPr>
            <a:r>
              <a:rPr lang="en-GB" altLang="en-US" sz="2600" dirty="0"/>
              <a:t>Rationale</a:t>
            </a:r>
          </a:p>
          <a:p>
            <a:pPr algn="just">
              <a:defRPr/>
            </a:pPr>
            <a:r>
              <a:rPr lang="en-GB" altLang="en-US" sz="2600" dirty="0"/>
              <a:t>Continuity is highly valuable</a:t>
            </a:r>
          </a:p>
          <a:p>
            <a:pPr algn="just">
              <a:defRPr/>
            </a:pPr>
            <a:r>
              <a:rPr lang="en-GB" altLang="en-US" sz="2600" dirty="0"/>
              <a:t>Vacant posts should not sit waiting to be filled</a:t>
            </a:r>
          </a:p>
          <a:p>
            <a:pPr algn="just">
              <a:defRPr/>
            </a:pPr>
            <a:r>
              <a:rPr lang="en-GB" altLang="en-US" sz="2600" dirty="0"/>
              <a:t>Knowledge and experience is passed on from one person to another in a systematic way</a:t>
            </a:r>
            <a:endParaRPr lang="en-US" altLang="en-US" sz="2600" dirty="0"/>
          </a:p>
        </p:txBody>
      </p:sp>
    </p:spTree>
    <p:extLst>
      <p:ext uri="{BB962C8B-B14F-4D97-AF65-F5344CB8AC3E}">
        <p14:creationId xmlns:p14="http://schemas.microsoft.com/office/powerpoint/2010/main" val="27579613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6E628067-25DA-1841-9E71-B54A1CACC7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3750" y="549275"/>
            <a:ext cx="7772400" cy="461168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  <a:defRPr/>
            </a:pPr>
            <a:r>
              <a:rPr lang="en-US" altLang="en-US" sz="3600" b="1" dirty="0">
                <a:solidFill>
                  <a:srgbClr val="0070C0"/>
                </a:solidFill>
              </a:rPr>
              <a:t>Succession Planning</a:t>
            </a:r>
          </a:p>
          <a:p>
            <a:pPr marL="0" indent="0" algn="just">
              <a:buNone/>
              <a:defRPr/>
            </a:pPr>
            <a:r>
              <a:rPr lang="en-GB" altLang="en-US" sz="2700" dirty="0"/>
              <a:t>The process:</a:t>
            </a:r>
          </a:p>
          <a:p>
            <a:pPr algn="just">
              <a:defRPr/>
            </a:pPr>
            <a:r>
              <a:rPr lang="en-GB" altLang="en-US" sz="2700" dirty="0"/>
              <a:t>Identify the critical positions that are to be included in the process</a:t>
            </a:r>
          </a:p>
          <a:p>
            <a:pPr algn="just">
              <a:defRPr/>
            </a:pPr>
            <a:r>
              <a:rPr lang="en-GB" altLang="en-US" sz="2700" dirty="0"/>
              <a:t>Define the capabilities that each of these positions will require in the future</a:t>
            </a:r>
          </a:p>
          <a:p>
            <a:pPr algn="just">
              <a:defRPr/>
            </a:pPr>
            <a:r>
              <a:rPr lang="en-GB" altLang="en-US" sz="2700" dirty="0"/>
              <a:t>Identify and assess possible candidates</a:t>
            </a:r>
          </a:p>
          <a:p>
            <a:pPr algn="just">
              <a:defRPr/>
            </a:pPr>
            <a:r>
              <a:rPr lang="en-GB" altLang="en-US" sz="2700" dirty="0"/>
              <a:t>Provide these individuals with focused development</a:t>
            </a:r>
          </a:p>
          <a:p>
            <a:pPr algn="just">
              <a:defRPr/>
            </a:pPr>
            <a:r>
              <a:rPr lang="en-GB" altLang="en-US" sz="2700" dirty="0"/>
              <a:t>Regularly review the progress of identified successors</a:t>
            </a:r>
          </a:p>
        </p:txBody>
      </p:sp>
      <p:sp>
        <p:nvSpPr>
          <p:cNvPr id="19459" name="TextBox 1">
            <a:extLst>
              <a:ext uri="{FF2B5EF4-FFF2-40B4-BE49-F238E27FC236}">
                <a16:creationId xmlns:a16="http://schemas.microsoft.com/office/drawing/2014/main" id="{BBBDC9B3-5680-304F-92AB-9DEB1428EA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8388" y="6237289"/>
            <a:ext cx="16557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1400"/>
              <a:t>(Bechet, 2008)</a:t>
            </a:r>
          </a:p>
        </p:txBody>
      </p:sp>
    </p:spTree>
    <p:extLst>
      <p:ext uri="{BB962C8B-B14F-4D97-AF65-F5344CB8AC3E}">
        <p14:creationId xmlns:p14="http://schemas.microsoft.com/office/powerpoint/2010/main" val="155580498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DE8D36D5-F2AA-A849-B763-B19EDCB927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3750" y="549275"/>
            <a:ext cx="7772400" cy="4611688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en-GB" altLang="en-US" sz="3600" b="1" dirty="0">
                <a:solidFill>
                  <a:srgbClr val="0070C0"/>
                </a:solidFill>
              </a:rPr>
              <a:t>Selecting the jobs that need planning</a:t>
            </a:r>
          </a:p>
          <a:p>
            <a:pPr marL="0" indent="0">
              <a:buNone/>
              <a:defRPr/>
            </a:pPr>
            <a:r>
              <a:rPr lang="en-GB" altLang="en-US" sz="2700" dirty="0"/>
              <a:t>A critical position is one where:</a:t>
            </a:r>
          </a:p>
          <a:p>
            <a:pPr>
              <a:defRPr/>
            </a:pPr>
            <a:r>
              <a:rPr lang="en-GB" altLang="en-US" sz="2700" dirty="0"/>
              <a:t>Success depends on an intimate knowledge of the organisation and its people</a:t>
            </a:r>
          </a:p>
          <a:p>
            <a:pPr>
              <a:defRPr/>
            </a:pPr>
            <a:r>
              <a:rPr lang="en-GB" altLang="en-US" sz="2700" dirty="0"/>
              <a:t>A time gap in continuity of the position would have serious business effects </a:t>
            </a:r>
          </a:p>
          <a:p>
            <a:pPr>
              <a:defRPr/>
            </a:pPr>
            <a:r>
              <a:rPr lang="en-GB" altLang="en-US" sz="2700" dirty="0"/>
              <a:t>The skill/experience is very hard to find</a:t>
            </a:r>
          </a:p>
          <a:p>
            <a:pPr marL="0" indent="0">
              <a:buNone/>
              <a:defRPr/>
            </a:pPr>
            <a:endParaRPr lang="en-GB" altLang="en-US" sz="2700" dirty="0"/>
          </a:p>
        </p:txBody>
      </p:sp>
    </p:spTree>
    <p:extLst>
      <p:ext uri="{BB962C8B-B14F-4D97-AF65-F5344CB8AC3E}">
        <p14:creationId xmlns:p14="http://schemas.microsoft.com/office/powerpoint/2010/main" val="112123479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>
            <a:extLst>
              <a:ext uri="{FF2B5EF4-FFF2-40B4-BE49-F238E27FC236}">
                <a16:creationId xmlns:a16="http://schemas.microsoft.com/office/drawing/2014/main" id="{2AF4652D-BE05-1041-90B8-FFDB4E5D65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3751" y="549275"/>
            <a:ext cx="8208963" cy="461168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GB" altLang="en-US" sz="3900" b="1" dirty="0">
                <a:solidFill>
                  <a:srgbClr val="0070C0"/>
                </a:solidFill>
              </a:rPr>
              <a:t>Position Analysis </a:t>
            </a:r>
          </a:p>
          <a:p>
            <a:pPr marL="0" indent="0" algn="just">
              <a:buNone/>
            </a:pPr>
            <a:r>
              <a:rPr lang="en-GB" altLang="en-US" sz="2400" b="1" dirty="0"/>
              <a:t>Internal</a:t>
            </a:r>
          </a:p>
          <a:p>
            <a:pPr algn="just"/>
            <a:r>
              <a:rPr lang="en-GB" altLang="en-US" sz="2400" dirty="0"/>
              <a:t>What is the level of risk to the enterprise if the position is left vacant for an extended period?</a:t>
            </a:r>
          </a:p>
          <a:p>
            <a:pPr algn="just"/>
            <a:r>
              <a:rPr lang="en-GB" altLang="en-US" sz="2400" dirty="0"/>
              <a:t>To what extent does the position drive revenue and impact on bottom-line financial results?</a:t>
            </a:r>
          </a:p>
          <a:p>
            <a:pPr marL="0" indent="0" algn="just">
              <a:buNone/>
            </a:pPr>
            <a:endParaRPr lang="en-GB" altLang="en-US" sz="2400" b="1" dirty="0"/>
          </a:p>
          <a:p>
            <a:pPr marL="0" indent="0" algn="just">
              <a:buNone/>
            </a:pPr>
            <a:r>
              <a:rPr lang="en-GB" altLang="en-US" sz="2400" b="1" dirty="0"/>
              <a:t>External</a:t>
            </a:r>
          </a:p>
          <a:p>
            <a:pPr algn="just"/>
            <a:r>
              <a:rPr lang="en-GB" altLang="en-US" sz="2400" dirty="0"/>
              <a:t>What is the current market value of the position? </a:t>
            </a:r>
          </a:p>
          <a:p>
            <a:pPr algn="just"/>
            <a:r>
              <a:rPr lang="en-GB" altLang="en-US" sz="2400" dirty="0"/>
              <a:t>How is the position valued by other companies?</a:t>
            </a:r>
          </a:p>
          <a:p>
            <a:pPr algn="just"/>
            <a:r>
              <a:rPr lang="en-GB" altLang="en-US" sz="2400" dirty="0"/>
              <a:t>What is the degree of competition for qualified candidates for this position in the marketplace?</a:t>
            </a:r>
          </a:p>
          <a:p>
            <a:pPr marL="0" indent="0">
              <a:buNone/>
            </a:pPr>
            <a:endParaRPr lang="en-GB" altLang="en-US" sz="2400" dirty="0"/>
          </a:p>
        </p:txBody>
      </p:sp>
      <p:sp>
        <p:nvSpPr>
          <p:cNvPr id="21507" name="TextBox 1">
            <a:extLst>
              <a:ext uri="{FF2B5EF4-FFF2-40B4-BE49-F238E27FC236}">
                <a16:creationId xmlns:a16="http://schemas.microsoft.com/office/drawing/2014/main" id="{D199F267-C120-C545-A7AF-9E10FE221B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5805265"/>
            <a:ext cx="13684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r>
              <a:rPr lang="en-GB" altLang="en-US" sz="1200" dirty="0"/>
              <a:t>(Caruso, 2011)</a:t>
            </a:r>
          </a:p>
        </p:txBody>
      </p:sp>
    </p:spTree>
    <p:extLst>
      <p:ext uri="{BB962C8B-B14F-4D97-AF65-F5344CB8AC3E}">
        <p14:creationId xmlns:p14="http://schemas.microsoft.com/office/powerpoint/2010/main" val="29936119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7B3D2DBD-AF97-AC44-89DA-BE96ED70B9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5410200"/>
            <a:ext cx="7772400" cy="990600"/>
          </a:xfrm>
        </p:spPr>
        <p:txBody>
          <a:bodyPr/>
          <a:lstStyle/>
          <a:p>
            <a:pPr algn="l" eaLnBrk="1" hangingPunct="1"/>
            <a:r>
              <a:rPr lang="en-GB" altLang="en-US" sz="2800">
                <a:solidFill>
                  <a:schemeClr val="bg1"/>
                </a:solidFill>
                <a:latin typeface="Helvetica" pitchFamily="2" charset="0"/>
              </a:rPr>
              <a:t>Coventry Business School</a:t>
            </a:r>
            <a:endParaRPr lang="en-GB" altLang="en-US">
              <a:solidFill>
                <a:schemeClr val="bg1"/>
              </a:solidFill>
              <a:latin typeface="Helvetica" pitchFamily="2" charset="0"/>
            </a:endParaRPr>
          </a:p>
        </p:txBody>
      </p:sp>
      <p:sp>
        <p:nvSpPr>
          <p:cNvPr id="30723" name="Rectangle 4">
            <a:extLst>
              <a:ext uri="{FF2B5EF4-FFF2-40B4-BE49-F238E27FC236}">
                <a16:creationId xmlns:a16="http://schemas.microsoft.com/office/drawing/2014/main" id="{753F045C-678F-2D48-9AB3-3A11E4D1115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74825" y="260351"/>
            <a:ext cx="7772400" cy="4392613"/>
          </a:xfrm>
        </p:spPr>
        <p:txBody>
          <a:bodyPr>
            <a:normAutofit fontScale="77500" lnSpcReduction="20000"/>
          </a:bodyPr>
          <a:lstStyle/>
          <a:p>
            <a:pPr algn="ctr" eaLnBrk="1" hangingPunct="1">
              <a:buFontTx/>
              <a:buNone/>
            </a:pPr>
            <a:r>
              <a:rPr lang="en-GB" altLang="en-US" sz="3500" b="1" dirty="0">
                <a:solidFill>
                  <a:srgbClr val="0070C0"/>
                </a:solidFill>
              </a:rPr>
              <a:t>References</a:t>
            </a:r>
            <a:r>
              <a:rPr lang="en-GB" altLang="en-US" b="1" dirty="0"/>
              <a:t> </a:t>
            </a:r>
          </a:p>
          <a:p>
            <a:pPr algn="just"/>
            <a:r>
              <a:rPr lang="en-GB" altLang="en-US" sz="1500" dirty="0">
                <a:cs typeface="Arial" panose="020B0604020202020204" pitchFamily="34" charset="0"/>
              </a:rPr>
              <a:t>Bechet, T. (2008), Strategic Staffing: A Comprehensive System for Effective Workforce Planning, New York, NY: AMACOM.</a:t>
            </a:r>
          </a:p>
          <a:p>
            <a:pPr algn="just"/>
            <a:r>
              <a:rPr lang="en-GB" altLang="en-US" sz="1500" dirty="0">
                <a:cs typeface="Arial" panose="020B0604020202020204" pitchFamily="34" charset="0"/>
              </a:rPr>
              <a:t>Caruso, K. (2011). Identifying Critical Positions In The Succession Planning Process. http://</a:t>
            </a:r>
            <a:r>
              <a:rPr lang="en-GB" altLang="en-US" sz="1500" dirty="0" err="1">
                <a:cs typeface="Arial" panose="020B0604020202020204" pitchFamily="34" charset="0"/>
              </a:rPr>
              <a:t>web.viapeople.com</a:t>
            </a:r>
            <a:r>
              <a:rPr lang="en-GB" altLang="en-US" sz="1500" dirty="0">
                <a:cs typeface="Arial" panose="020B0604020202020204" pitchFamily="34" charset="0"/>
              </a:rPr>
              <a:t>/</a:t>
            </a:r>
          </a:p>
          <a:p>
            <a:pPr algn="just"/>
            <a:r>
              <a:rPr lang="en-US" altLang="en-US" sz="1500" dirty="0">
                <a:cs typeface="Arial" panose="020B0604020202020204" pitchFamily="34" charset="0"/>
              </a:rPr>
              <a:t>CIPD (2017a). </a:t>
            </a:r>
            <a:r>
              <a:rPr lang="en-GB" altLang="en-US" sz="1500" dirty="0">
                <a:cs typeface="Arial" panose="020B0604020202020204" pitchFamily="34" charset="0"/>
              </a:rPr>
              <a:t>Succession planning. https://</a:t>
            </a:r>
            <a:r>
              <a:rPr lang="en-GB" altLang="en-US" sz="1500" dirty="0" err="1">
                <a:cs typeface="Arial" panose="020B0604020202020204" pitchFamily="34" charset="0"/>
              </a:rPr>
              <a:t>www.cipd.co.uk</a:t>
            </a:r>
            <a:r>
              <a:rPr lang="en-GB" altLang="en-US" sz="1500" dirty="0">
                <a:cs typeface="Arial" panose="020B0604020202020204" pitchFamily="34" charset="0"/>
              </a:rPr>
              <a:t>/</a:t>
            </a:r>
          </a:p>
          <a:p>
            <a:pPr algn="just"/>
            <a:r>
              <a:rPr lang="en-GB" altLang="en-US" sz="1500" dirty="0">
                <a:cs typeface="Arial" panose="020B0604020202020204" pitchFamily="34" charset="0"/>
              </a:rPr>
              <a:t>CIPD (2017b).</a:t>
            </a:r>
            <a:r>
              <a:rPr lang="en-GB" altLang="en-US" sz="1500" b="1" dirty="0">
                <a:cs typeface="Arial" panose="020B0604020202020204" pitchFamily="34" charset="0"/>
              </a:rPr>
              <a:t> </a:t>
            </a:r>
            <a:r>
              <a:rPr lang="en-GB" altLang="en-US" sz="1500" dirty="0">
                <a:cs typeface="Arial" panose="020B0604020202020204" pitchFamily="34" charset="0"/>
              </a:rPr>
              <a:t>Talent management. https://</a:t>
            </a:r>
            <a:r>
              <a:rPr lang="en-GB" altLang="en-US" sz="1500" dirty="0" err="1">
                <a:cs typeface="Arial" panose="020B0604020202020204" pitchFamily="34" charset="0"/>
              </a:rPr>
              <a:t>www.cipd.co.uk</a:t>
            </a:r>
            <a:r>
              <a:rPr lang="en-GB" altLang="en-US" sz="1500" dirty="0">
                <a:cs typeface="Arial" panose="020B0604020202020204" pitchFamily="34" charset="0"/>
              </a:rPr>
              <a:t>/</a:t>
            </a:r>
          </a:p>
          <a:p>
            <a:pPr algn="just"/>
            <a:r>
              <a:rPr lang="en-GB" altLang="en-US" sz="1500" dirty="0" err="1">
                <a:cs typeface="Arial" panose="020B0604020202020204" pitchFamily="34" charset="0"/>
              </a:rPr>
              <a:t>Estedadi</a:t>
            </a:r>
            <a:r>
              <a:rPr lang="en-GB" altLang="en-US" sz="1500" dirty="0">
                <a:cs typeface="Arial" panose="020B0604020202020204" pitchFamily="34" charset="0"/>
              </a:rPr>
              <a:t>, E. </a:t>
            </a:r>
            <a:r>
              <a:rPr lang="en-GB" altLang="en-US" sz="1500" dirty="0" err="1">
                <a:cs typeface="Arial" panose="020B0604020202020204" pitchFamily="34" charset="0"/>
              </a:rPr>
              <a:t>shahhoseini</a:t>
            </a:r>
            <a:r>
              <a:rPr lang="en-GB" altLang="en-US" sz="1500" dirty="0">
                <a:cs typeface="Arial" panose="020B0604020202020204" pitchFamily="34" charset="0"/>
              </a:rPr>
              <a:t>, R. and Hamidi, K. (2015). The importance of succession planning in organizations. Advanced Social Humanities and Management, 2(3), 41-47.   </a:t>
            </a:r>
          </a:p>
          <a:p>
            <a:pPr algn="just"/>
            <a:r>
              <a:rPr lang="en-GB" altLang="en-US" sz="1500" dirty="0">
                <a:cs typeface="Arial" panose="020B0604020202020204" pitchFamily="34" charset="0"/>
              </a:rPr>
              <a:t>Heathfield, S. (2017). What HR Managers Need to Know About Succession Planning. https://</a:t>
            </a:r>
            <a:r>
              <a:rPr lang="en-GB" altLang="en-US" sz="1500" dirty="0" err="1">
                <a:cs typeface="Arial" panose="020B0604020202020204" pitchFamily="34" charset="0"/>
              </a:rPr>
              <a:t>www.thebalance.com</a:t>
            </a:r>
            <a:r>
              <a:rPr lang="en-GB" altLang="en-US" sz="1500" dirty="0">
                <a:cs typeface="Arial" panose="020B0604020202020204" pitchFamily="34" charset="0"/>
              </a:rPr>
              <a:t>/succession-planning-1918267</a:t>
            </a:r>
          </a:p>
          <a:p>
            <a:pPr algn="just"/>
            <a:r>
              <a:rPr lang="en-GB" altLang="en-US" sz="1500" dirty="0">
                <a:cs typeface="Arial" panose="020B0604020202020204" pitchFamily="34" charset="0"/>
              </a:rPr>
              <a:t>Korn Ferry Institute (no date). Tell or Don’t Tell? https://</a:t>
            </a:r>
            <a:r>
              <a:rPr lang="en-GB" altLang="en-US" sz="1500" dirty="0" err="1">
                <a:cs typeface="Arial" panose="020B0604020202020204" pitchFamily="34" charset="0"/>
              </a:rPr>
              <a:t>www.kornferry.com</a:t>
            </a:r>
            <a:r>
              <a:rPr lang="en-GB" altLang="en-US" sz="1500" dirty="0">
                <a:cs typeface="Arial" panose="020B0604020202020204" pitchFamily="34" charset="0"/>
              </a:rPr>
              <a:t>/</a:t>
            </a:r>
          </a:p>
          <a:p>
            <a:pPr algn="just"/>
            <a:r>
              <a:rPr lang="en-GB" altLang="en-US" sz="1500" dirty="0">
                <a:cs typeface="Arial" panose="020B0604020202020204" pitchFamily="34" charset="0"/>
              </a:rPr>
              <a:t>Mueller-Carmen, M., Croucher, R. and Leigh, S. (2008). Human Resource Management- A case study approach. London: CIPD.</a:t>
            </a:r>
          </a:p>
          <a:p>
            <a:pPr algn="just"/>
            <a:r>
              <a:rPr lang="en-GB" altLang="en-US" sz="1500" dirty="0">
                <a:cs typeface="Arial" panose="020B0604020202020204" pitchFamily="34" charset="0"/>
              </a:rPr>
              <a:t>NHS (2015). Talent and Talent Management Insights. Leadership Academy. </a:t>
            </a:r>
          </a:p>
          <a:p>
            <a:pPr algn="just"/>
            <a:r>
              <a:rPr lang="en-GB" altLang="en-US" sz="1500" dirty="0">
                <a:cs typeface="Arial" panose="020B0604020202020204" pitchFamily="34" charset="0"/>
              </a:rPr>
              <a:t>Sadler, P. (1993). Managing Talent. London: Economists Books.</a:t>
            </a:r>
          </a:p>
          <a:p>
            <a:pPr algn="just"/>
            <a:r>
              <a:rPr lang="en-GB" altLang="en-US" sz="1500" dirty="0">
                <a:cs typeface="Arial" panose="020B0604020202020204" pitchFamily="34" charset="0"/>
              </a:rPr>
              <a:t>Taylor, S. (2014), Resourcing and Talent Management. 6</a:t>
            </a:r>
            <a:r>
              <a:rPr lang="en-GB" altLang="en-US" sz="1500" baseline="30000" dirty="0">
                <a:cs typeface="Arial" panose="020B0604020202020204" pitchFamily="34" charset="0"/>
              </a:rPr>
              <a:t>th</a:t>
            </a:r>
            <a:r>
              <a:rPr lang="en-GB" altLang="en-US" sz="1500" dirty="0">
                <a:cs typeface="Arial" panose="020B0604020202020204" pitchFamily="34" charset="0"/>
              </a:rPr>
              <a:t> ed., London: CIPD.</a:t>
            </a:r>
          </a:p>
          <a:p>
            <a:r>
              <a:rPr lang="en-GB" altLang="en-US" sz="1500" dirty="0">
                <a:cs typeface="Arial" panose="020B0604020202020204" pitchFamily="34" charset="0"/>
              </a:rPr>
              <a:t>Ward (2000). Reflections on Indian Family Business Groups. Family Business Review, 13(4), 271-278.</a:t>
            </a:r>
            <a:br>
              <a:rPr lang="en-GB" altLang="en-US" sz="1500" b="1" dirty="0">
                <a:cs typeface="Arial" panose="020B0604020202020204" pitchFamily="34" charset="0"/>
              </a:rPr>
            </a:br>
            <a:endParaRPr lang="en-US" altLang="en-US" sz="1500" b="1" dirty="0">
              <a:cs typeface="Arial" panose="020B0604020202020204" pitchFamily="34" charset="0"/>
            </a:endParaRPr>
          </a:p>
          <a:p>
            <a:pPr algn="just" eaLnBrk="1" hangingPunct="1">
              <a:buFontTx/>
              <a:buNone/>
            </a:pPr>
            <a:endParaRPr lang="en-GB" altLang="en-US" sz="1600" dirty="0"/>
          </a:p>
          <a:p>
            <a:pPr algn="just" eaLnBrk="1" hangingPunct="1">
              <a:buFontTx/>
              <a:buNone/>
            </a:pPr>
            <a:endParaRPr lang="en-US" altLang="en-US" sz="1600" dirty="0"/>
          </a:p>
          <a:p>
            <a:pPr algn="just" eaLnBrk="1" hangingPunct="1">
              <a:buFontTx/>
              <a:buNone/>
            </a:pPr>
            <a:endParaRPr lang="en-GB" altLang="en-US" sz="1600" dirty="0"/>
          </a:p>
          <a:p>
            <a:pPr algn="just" eaLnBrk="1" hangingPunct="1">
              <a:buFontTx/>
              <a:buNone/>
            </a:pPr>
            <a:endParaRPr lang="en-GB" altLang="en-US" sz="1600" dirty="0"/>
          </a:p>
        </p:txBody>
      </p:sp>
    </p:spTree>
    <p:extLst>
      <p:ext uri="{BB962C8B-B14F-4D97-AF65-F5344CB8AC3E}">
        <p14:creationId xmlns:p14="http://schemas.microsoft.com/office/powerpoint/2010/main" val="9707795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1655</Words>
  <Application>Microsoft Office PowerPoint</Application>
  <PresentationFormat>Widescreen</PresentationFormat>
  <Paragraphs>266</Paragraphs>
  <Slides>33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1" baseType="lpstr">
      <vt:lpstr>Arial</vt:lpstr>
      <vt:lpstr>Calibri</vt:lpstr>
      <vt:lpstr>Calibri Light</vt:lpstr>
      <vt:lpstr>Helvetica</vt:lpstr>
      <vt:lpstr>Times New Roman</vt:lpstr>
      <vt:lpstr>Trebuchet MS</vt:lpstr>
      <vt:lpstr>Wingdings 2</vt:lpstr>
      <vt:lpstr>Office Theme</vt:lpstr>
      <vt:lpstr>Workforce planning</vt:lpstr>
      <vt:lpstr>Human Resource Planning</vt:lpstr>
      <vt:lpstr>PowerPoint Presentation</vt:lpstr>
      <vt:lpstr>Strategy – levels within the business</vt:lpstr>
      <vt:lpstr>Strategy-linked HRP</vt:lpstr>
      <vt:lpstr>What can we know about the future?</vt:lpstr>
      <vt:lpstr> What can we know about the future? </vt:lpstr>
      <vt:lpstr>Aims of HRP</vt:lpstr>
      <vt:lpstr>Benefits of HR Planning</vt:lpstr>
      <vt:lpstr>Process of HRP</vt:lpstr>
      <vt:lpstr> Estimating the demand for human resources </vt:lpstr>
      <vt:lpstr>Estimating the internal supply of human resource</vt:lpstr>
      <vt:lpstr> Assessing the external supply of human resources </vt:lpstr>
      <vt:lpstr> Comparing demand and supply forecasts </vt:lpstr>
      <vt:lpstr>Time frame of HRP</vt:lpstr>
      <vt:lpstr>Short term</vt:lpstr>
      <vt:lpstr>Long term</vt:lpstr>
      <vt:lpstr>References and further reading</vt:lpstr>
      <vt:lpstr>PowerPoint Presentation</vt:lpstr>
      <vt:lpstr>PowerPoint Presentation</vt:lpstr>
      <vt:lpstr>PowerPoint Presentation</vt:lpstr>
      <vt:lpstr>Coventry Business School</vt:lpstr>
      <vt:lpstr>PowerPoint Presentation</vt:lpstr>
      <vt:lpstr>PowerPoint Presentation</vt:lpstr>
      <vt:lpstr>PowerPoint Presentation</vt:lpstr>
      <vt:lpstr>Talent Management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Coventry Business School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Workforce planning</dc:title>
  <dc:creator>Pepple, Dennis G. (Dr.)</dc:creator>
  <cp:lastModifiedBy>Pepple, Dennis G. (Dr.)</cp:lastModifiedBy>
  <cp:revision>1</cp:revision>
  <dcterms:created xsi:type="dcterms:W3CDTF">2023-09-05T06:52:11Z</dcterms:created>
  <dcterms:modified xsi:type="dcterms:W3CDTF">2023-09-05T06:52:14Z</dcterms:modified>
</cp:coreProperties>
</file>